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55" r:id="rId6"/>
    <p:sldId id="310" r:id="rId7"/>
    <p:sldId id="351" r:id="rId8"/>
    <p:sldId id="384" r:id="rId9"/>
    <p:sldId id="364" r:id="rId10"/>
    <p:sldId id="365" r:id="rId11"/>
    <p:sldId id="385" r:id="rId12"/>
    <p:sldId id="386" r:id="rId13"/>
    <p:sldId id="387" r:id="rId14"/>
    <p:sldId id="352" r:id="rId15"/>
    <p:sldId id="388" r:id="rId16"/>
    <p:sldId id="389" r:id="rId17"/>
    <p:sldId id="353" r:id="rId18"/>
    <p:sldId id="390" r:id="rId19"/>
    <p:sldId id="391" r:id="rId20"/>
    <p:sldId id="392" r:id="rId21"/>
    <p:sldId id="393" r:id="rId22"/>
    <p:sldId id="394" r:id="rId23"/>
    <p:sldId id="395" r:id="rId24"/>
    <p:sldId id="396" r:id="rId25"/>
    <p:sldId id="397" r:id="rId26"/>
    <p:sldId id="398" r:id="rId27"/>
    <p:sldId id="399" r:id="rId28"/>
    <p:sldId id="285"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EFE403-6DDE-4194-9321-95548DF87EA0}">
          <p14:sldIdLst>
            <p14:sldId id="256"/>
            <p14:sldId id="257"/>
            <p14:sldId id="258"/>
            <p14:sldId id="309"/>
            <p14:sldId id="355"/>
            <p14:sldId id="310"/>
            <p14:sldId id="351"/>
            <p14:sldId id="384"/>
            <p14:sldId id="364"/>
            <p14:sldId id="365"/>
            <p14:sldId id="385"/>
            <p14:sldId id="386"/>
            <p14:sldId id="387"/>
            <p14:sldId id="352"/>
            <p14:sldId id="388"/>
            <p14:sldId id="389"/>
            <p14:sldId id="353"/>
            <p14:sldId id="390"/>
            <p14:sldId id="391"/>
            <p14:sldId id="392"/>
            <p14:sldId id="393"/>
            <p14:sldId id="394"/>
            <p14:sldId id="395"/>
            <p14:sldId id="396"/>
            <p14:sldId id="397"/>
            <p14:sldId id="398"/>
            <p14:sldId id="399"/>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894"/>
    <a:srgbClr val="FFFFFF"/>
    <a:srgbClr val="646464"/>
    <a:srgbClr val="3A9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94218" autoAdjust="0"/>
  </p:normalViewPr>
  <p:slideViewPr>
    <p:cSldViewPr snapToGrid="0">
      <p:cViewPr varScale="1">
        <p:scale>
          <a:sx n="83" d="100"/>
          <a:sy n="83" d="100"/>
        </p:scale>
        <p:origin x="240" y="77"/>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41D50-2A09-451A-9035-36B4DB2CCD7F}"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F7CEAA44-3C25-487A-B6AA-ACC93C5BE46D}">
      <dgm:prSet/>
      <dgm:spPr/>
      <dgm:t>
        <a:bodyPr/>
        <a:lstStyle/>
        <a:p>
          <a:r>
            <a:rPr lang="fr-CA"/>
            <a:t>Introduction  </a:t>
          </a:r>
          <a:endParaRPr lang="en-US"/>
        </a:p>
      </dgm:t>
    </dgm:pt>
    <dgm:pt modelId="{B3D1565B-F0D6-4FAA-AFD9-A3D78B53D9AE}" type="parTrans" cxnId="{B9C8FE8E-68C8-4009-834C-E014BEA7F9F8}">
      <dgm:prSet/>
      <dgm:spPr/>
      <dgm:t>
        <a:bodyPr/>
        <a:lstStyle/>
        <a:p>
          <a:endParaRPr lang="en-US"/>
        </a:p>
      </dgm:t>
    </dgm:pt>
    <dgm:pt modelId="{E5FE69D3-C74D-48D6-9E80-ABA320BB3DCA}" type="sibTrans" cxnId="{B9C8FE8E-68C8-4009-834C-E014BEA7F9F8}">
      <dgm:prSet/>
      <dgm:spPr/>
      <dgm:t>
        <a:bodyPr/>
        <a:lstStyle/>
        <a:p>
          <a:endParaRPr lang="en-US"/>
        </a:p>
      </dgm:t>
    </dgm:pt>
    <dgm:pt modelId="{0848190D-35B6-4761-AC02-492DCBDC707E}">
      <dgm:prSet/>
      <dgm:spPr/>
      <dgm:t>
        <a:bodyPr/>
        <a:lstStyle/>
        <a:p>
          <a:r>
            <a:rPr lang="en-US" dirty="0"/>
            <a:t>PURA ET LES CADRES</a:t>
          </a:r>
        </a:p>
      </dgm:t>
    </dgm:pt>
    <dgm:pt modelId="{63DBD332-653B-4E35-86F8-EDA1CDB39E9D}" type="parTrans" cxnId="{6F28D26C-E5AB-49D1-A41E-D1458082F1AA}">
      <dgm:prSet/>
      <dgm:spPr/>
      <dgm:t>
        <a:bodyPr/>
        <a:lstStyle/>
        <a:p>
          <a:endParaRPr lang="en-US"/>
        </a:p>
      </dgm:t>
    </dgm:pt>
    <dgm:pt modelId="{DF00B74E-C333-4EEF-9968-97B862DF8A14}" type="sibTrans" cxnId="{6F28D26C-E5AB-49D1-A41E-D1458082F1AA}">
      <dgm:prSet/>
      <dgm:spPr/>
      <dgm:t>
        <a:bodyPr/>
        <a:lstStyle/>
        <a:p>
          <a:endParaRPr lang="en-US"/>
        </a:p>
      </dgm:t>
    </dgm:pt>
    <dgm:pt modelId="{C4B5D9F9-BA15-4AB4-B1EF-87D2956C4E78}">
      <dgm:prSet/>
      <dgm:spPr/>
      <dgm:t>
        <a:bodyPr/>
        <a:lstStyle/>
        <a:p>
          <a:r>
            <a:rPr lang="en-US" dirty="0"/>
            <a:t>LES DIFFÉRENTES AUGMENTATIONS SALARIALES</a:t>
          </a:r>
        </a:p>
      </dgm:t>
    </dgm:pt>
    <dgm:pt modelId="{B3E6ADAA-0EAA-4B17-8741-252ADAE78C41}" type="parTrans" cxnId="{559B2D30-182C-480C-B157-405DAA2029FC}">
      <dgm:prSet/>
      <dgm:spPr/>
      <dgm:t>
        <a:bodyPr/>
        <a:lstStyle/>
        <a:p>
          <a:endParaRPr lang="en-US"/>
        </a:p>
      </dgm:t>
    </dgm:pt>
    <dgm:pt modelId="{E6AD0812-CC48-4897-A03C-AB73483447D0}" type="sibTrans" cxnId="{559B2D30-182C-480C-B157-405DAA2029FC}">
      <dgm:prSet/>
      <dgm:spPr/>
      <dgm:t>
        <a:bodyPr/>
        <a:lstStyle/>
        <a:p>
          <a:endParaRPr lang="en-US"/>
        </a:p>
      </dgm:t>
    </dgm:pt>
    <dgm:pt modelId="{2AE42938-AB00-44D2-ACB7-847A2AEC1943}">
      <dgm:prSet/>
      <dgm:spPr/>
      <dgm:t>
        <a:bodyPr/>
        <a:lstStyle/>
        <a:p>
          <a:r>
            <a:rPr lang="en-US" dirty="0"/>
            <a:t>QUESTIONS</a:t>
          </a:r>
        </a:p>
      </dgm:t>
    </dgm:pt>
    <dgm:pt modelId="{EB86BCAD-A8E2-4D41-906D-770B73BC7179}" type="parTrans" cxnId="{61FF4C25-9FF5-4864-A4B8-6491DB4405F9}">
      <dgm:prSet/>
      <dgm:spPr/>
      <dgm:t>
        <a:bodyPr/>
        <a:lstStyle/>
        <a:p>
          <a:endParaRPr lang="en-US"/>
        </a:p>
      </dgm:t>
    </dgm:pt>
    <dgm:pt modelId="{3934EF6A-7AA6-4B11-B97E-FA1360586500}" type="sibTrans" cxnId="{61FF4C25-9FF5-4864-A4B8-6491DB4405F9}">
      <dgm:prSet/>
      <dgm:spPr/>
      <dgm:t>
        <a:bodyPr/>
        <a:lstStyle/>
        <a:p>
          <a:endParaRPr lang="en-US"/>
        </a:p>
      </dgm:t>
    </dgm:pt>
    <dgm:pt modelId="{A097076C-3FE5-E347-86AD-5162AE85632F}" type="pres">
      <dgm:prSet presAssocID="{ADE41D50-2A09-451A-9035-36B4DB2CCD7F}" presName="Name0" presStyleCnt="0">
        <dgm:presLayoutVars>
          <dgm:dir/>
          <dgm:animLvl val="lvl"/>
          <dgm:resizeHandles val="exact"/>
        </dgm:presLayoutVars>
      </dgm:prSet>
      <dgm:spPr/>
    </dgm:pt>
    <dgm:pt modelId="{DC065C30-DCAE-224F-844C-7663D4524D27}" type="pres">
      <dgm:prSet presAssocID="{F7CEAA44-3C25-487A-B6AA-ACC93C5BE46D}" presName="linNode" presStyleCnt="0"/>
      <dgm:spPr/>
    </dgm:pt>
    <dgm:pt modelId="{976BCF57-F7C7-A54A-A2C1-267FAF5D08AD}" type="pres">
      <dgm:prSet presAssocID="{F7CEAA44-3C25-487A-B6AA-ACC93C5BE46D}" presName="parentText" presStyleLbl="node1" presStyleIdx="0" presStyleCnt="4">
        <dgm:presLayoutVars>
          <dgm:chMax val="1"/>
          <dgm:bulletEnabled val="1"/>
        </dgm:presLayoutVars>
      </dgm:prSet>
      <dgm:spPr/>
    </dgm:pt>
    <dgm:pt modelId="{4103F166-1609-B248-A6D4-BD6D70C4C706}" type="pres">
      <dgm:prSet presAssocID="{E5FE69D3-C74D-48D6-9E80-ABA320BB3DCA}" presName="sp" presStyleCnt="0"/>
      <dgm:spPr/>
    </dgm:pt>
    <dgm:pt modelId="{1C5ADF32-C92D-3846-AB9A-E37417396C61}" type="pres">
      <dgm:prSet presAssocID="{0848190D-35B6-4761-AC02-492DCBDC707E}" presName="linNode" presStyleCnt="0"/>
      <dgm:spPr/>
    </dgm:pt>
    <dgm:pt modelId="{F147D6FB-9BEA-9145-9836-E33D37FC7896}" type="pres">
      <dgm:prSet presAssocID="{0848190D-35B6-4761-AC02-492DCBDC707E}" presName="parentText" presStyleLbl="node1" presStyleIdx="1" presStyleCnt="4">
        <dgm:presLayoutVars>
          <dgm:chMax val="1"/>
          <dgm:bulletEnabled val="1"/>
        </dgm:presLayoutVars>
      </dgm:prSet>
      <dgm:spPr/>
    </dgm:pt>
    <dgm:pt modelId="{ABD20CFA-BDC5-704F-898B-38F3CBAC21E1}" type="pres">
      <dgm:prSet presAssocID="{DF00B74E-C333-4EEF-9968-97B862DF8A14}" presName="sp" presStyleCnt="0"/>
      <dgm:spPr/>
    </dgm:pt>
    <dgm:pt modelId="{E27871A7-9FEE-A248-9705-E6A982F61DE8}" type="pres">
      <dgm:prSet presAssocID="{C4B5D9F9-BA15-4AB4-B1EF-87D2956C4E78}" presName="linNode" presStyleCnt="0"/>
      <dgm:spPr/>
    </dgm:pt>
    <dgm:pt modelId="{58571F7E-A47D-054E-A7EA-3F56BD726213}" type="pres">
      <dgm:prSet presAssocID="{C4B5D9F9-BA15-4AB4-B1EF-87D2956C4E78}" presName="parentText" presStyleLbl="node1" presStyleIdx="2" presStyleCnt="4">
        <dgm:presLayoutVars>
          <dgm:chMax val="1"/>
          <dgm:bulletEnabled val="1"/>
        </dgm:presLayoutVars>
      </dgm:prSet>
      <dgm:spPr/>
    </dgm:pt>
    <dgm:pt modelId="{0BF1601A-DF8A-8344-AE26-6F181415B0A4}" type="pres">
      <dgm:prSet presAssocID="{E6AD0812-CC48-4897-A03C-AB73483447D0}" presName="sp" presStyleCnt="0"/>
      <dgm:spPr/>
    </dgm:pt>
    <dgm:pt modelId="{0D4F76FD-A7F6-F04A-8E3B-ED0EE72C96D2}" type="pres">
      <dgm:prSet presAssocID="{2AE42938-AB00-44D2-ACB7-847A2AEC1943}" presName="linNode" presStyleCnt="0"/>
      <dgm:spPr/>
    </dgm:pt>
    <dgm:pt modelId="{F70E1B4C-DF4E-8A4A-98C0-97855DFBEE2B}" type="pres">
      <dgm:prSet presAssocID="{2AE42938-AB00-44D2-ACB7-847A2AEC1943}" presName="parentText" presStyleLbl="node1" presStyleIdx="3" presStyleCnt="4">
        <dgm:presLayoutVars>
          <dgm:chMax val="1"/>
          <dgm:bulletEnabled val="1"/>
        </dgm:presLayoutVars>
      </dgm:prSet>
      <dgm:spPr/>
    </dgm:pt>
  </dgm:ptLst>
  <dgm:cxnLst>
    <dgm:cxn modelId="{C9582E03-B73C-8343-B509-03CDF0B1F7A2}" type="presOf" srcId="{2AE42938-AB00-44D2-ACB7-847A2AEC1943}" destId="{F70E1B4C-DF4E-8A4A-98C0-97855DFBEE2B}" srcOrd="0" destOrd="0" presId="urn:microsoft.com/office/officeart/2005/8/layout/vList5"/>
    <dgm:cxn modelId="{5BB07E07-778E-2D4D-A78C-3ACD7DEBCE37}" type="presOf" srcId="{F7CEAA44-3C25-487A-B6AA-ACC93C5BE46D}" destId="{976BCF57-F7C7-A54A-A2C1-267FAF5D08AD}" srcOrd="0" destOrd="0" presId="urn:microsoft.com/office/officeart/2005/8/layout/vList5"/>
    <dgm:cxn modelId="{61FF4C25-9FF5-4864-A4B8-6491DB4405F9}" srcId="{ADE41D50-2A09-451A-9035-36B4DB2CCD7F}" destId="{2AE42938-AB00-44D2-ACB7-847A2AEC1943}" srcOrd="3" destOrd="0" parTransId="{EB86BCAD-A8E2-4D41-906D-770B73BC7179}" sibTransId="{3934EF6A-7AA6-4B11-B97E-FA1360586500}"/>
    <dgm:cxn modelId="{559B2D30-182C-480C-B157-405DAA2029FC}" srcId="{ADE41D50-2A09-451A-9035-36B4DB2CCD7F}" destId="{C4B5D9F9-BA15-4AB4-B1EF-87D2956C4E78}" srcOrd="2" destOrd="0" parTransId="{B3E6ADAA-0EAA-4B17-8741-252ADAE78C41}" sibTransId="{E6AD0812-CC48-4897-A03C-AB73483447D0}"/>
    <dgm:cxn modelId="{4AD1BF3F-B142-3446-9952-492DE79E9301}" type="presOf" srcId="{0848190D-35B6-4761-AC02-492DCBDC707E}" destId="{F147D6FB-9BEA-9145-9836-E33D37FC7896}" srcOrd="0" destOrd="0" presId="urn:microsoft.com/office/officeart/2005/8/layout/vList5"/>
    <dgm:cxn modelId="{6F28D26C-E5AB-49D1-A41E-D1458082F1AA}" srcId="{ADE41D50-2A09-451A-9035-36B4DB2CCD7F}" destId="{0848190D-35B6-4761-AC02-492DCBDC707E}" srcOrd="1" destOrd="0" parTransId="{63DBD332-653B-4E35-86F8-EDA1CDB39E9D}" sibTransId="{DF00B74E-C333-4EEF-9968-97B862DF8A14}"/>
    <dgm:cxn modelId="{BB67CA54-F466-A34C-B322-5CBB9E9AD326}" type="presOf" srcId="{C4B5D9F9-BA15-4AB4-B1EF-87D2956C4E78}" destId="{58571F7E-A47D-054E-A7EA-3F56BD726213}" srcOrd="0" destOrd="0" presId="urn:microsoft.com/office/officeart/2005/8/layout/vList5"/>
    <dgm:cxn modelId="{B9C8FE8E-68C8-4009-834C-E014BEA7F9F8}" srcId="{ADE41D50-2A09-451A-9035-36B4DB2CCD7F}" destId="{F7CEAA44-3C25-487A-B6AA-ACC93C5BE46D}" srcOrd="0" destOrd="0" parTransId="{B3D1565B-F0D6-4FAA-AFD9-A3D78B53D9AE}" sibTransId="{E5FE69D3-C74D-48D6-9E80-ABA320BB3DCA}"/>
    <dgm:cxn modelId="{0BEB7FCF-E11F-0940-AFFD-EEB2CF551BEC}" type="presOf" srcId="{ADE41D50-2A09-451A-9035-36B4DB2CCD7F}" destId="{A097076C-3FE5-E347-86AD-5162AE85632F}" srcOrd="0" destOrd="0" presId="urn:microsoft.com/office/officeart/2005/8/layout/vList5"/>
    <dgm:cxn modelId="{7D5D2930-BDA7-784B-8579-50839683F845}" type="presParOf" srcId="{A097076C-3FE5-E347-86AD-5162AE85632F}" destId="{DC065C30-DCAE-224F-844C-7663D4524D27}" srcOrd="0" destOrd="0" presId="urn:microsoft.com/office/officeart/2005/8/layout/vList5"/>
    <dgm:cxn modelId="{B71ABF13-4335-7F48-9551-E8C1E9C7A0E2}" type="presParOf" srcId="{DC065C30-DCAE-224F-844C-7663D4524D27}" destId="{976BCF57-F7C7-A54A-A2C1-267FAF5D08AD}" srcOrd="0" destOrd="0" presId="urn:microsoft.com/office/officeart/2005/8/layout/vList5"/>
    <dgm:cxn modelId="{92AD8720-9B80-1C41-97D1-A957DEF64930}" type="presParOf" srcId="{A097076C-3FE5-E347-86AD-5162AE85632F}" destId="{4103F166-1609-B248-A6D4-BD6D70C4C706}" srcOrd="1" destOrd="0" presId="urn:microsoft.com/office/officeart/2005/8/layout/vList5"/>
    <dgm:cxn modelId="{CF07287E-43BB-AC4A-AB78-353C521F166F}" type="presParOf" srcId="{A097076C-3FE5-E347-86AD-5162AE85632F}" destId="{1C5ADF32-C92D-3846-AB9A-E37417396C61}" srcOrd="2" destOrd="0" presId="urn:microsoft.com/office/officeart/2005/8/layout/vList5"/>
    <dgm:cxn modelId="{7980D7A7-482B-8745-8A0C-ADD2E20E5379}" type="presParOf" srcId="{1C5ADF32-C92D-3846-AB9A-E37417396C61}" destId="{F147D6FB-9BEA-9145-9836-E33D37FC7896}" srcOrd="0" destOrd="0" presId="urn:microsoft.com/office/officeart/2005/8/layout/vList5"/>
    <dgm:cxn modelId="{97171D1F-24CB-EA41-8AF0-05A524FE0360}" type="presParOf" srcId="{A097076C-3FE5-E347-86AD-5162AE85632F}" destId="{ABD20CFA-BDC5-704F-898B-38F3CBAC21E1}" srcOrd="3" destOrd="0" presId="urn:microsoft.com/office/officeart/2005/8/layout/vList5"/>
    <dgm:cxn modelId="{699B3EEB-2E6E-D140-B6CB-8FA6F0A38411}" type="presParOf" srcId="{A097076C-3FE5-E347-86AD-5162AE85632F}" destId="{E27871A7-9FEE-A248-9705-E6A982F61DE8}" srcOrd="4" destOrd="0" presId="urn:microsoft.com/office/officeart/2005/8/layout/vList5"/>
    <dgm:cxn modelId="{3CFC1FD5-4BD5-864F-A2DC-D92E53ED92A6}" type="presParOf" srcId="{E27871A7-9FEE-A248-9705-E6A982F61DE8}" destId="{58571F7E-A47D-054E-A7EA-3F56BD726213}" srcOrd="0" destOrd="0" presId="urn:microsoft.com/office/officeart/2005/8/layout/vList5"/>
    <dgm:cxn modelId="{8B008C46-C64E-EF43-88C0-4DB7C4893A9E}" type="presParOf" srcId="{A097076C-3FE5-E347-86AD-5162AE85632F}" destId="{0BF1601A-DF8A-8344-AE26-6F181415B0A4}" srcOrd="5" destOrd="0" presId="urn:microsoft.com/office/officeart/2005/8/layout/vList5"/>
    <dgm:cxn modelId="{D308BBAB-9168-5943-AE98-974BC4594832}" type="presParOf" srcId="{A097076C-3FE5-E347-86AD-5162AE85632F}" destId="{0D4F76FD-A7F6-F04A-8E3B-ED0EE72C96D2}" srcOrd="6" destOrd="0" presId="urn:microsoft.com/office/officeart/2005/8/layout/vList5"/>
    <dgm:cxn modelId="{52008118-52D2-A149-AC55-C7F333BDD4EF}" type="presParOf" srcId="{0D4F76FD-A7F6-F04A-8E3B-ED0EE72C96D2}" destId="{F70E1B4C-DF4E-8A4A-98C0-97855DFBEE2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BF605-A627-44FB-AC2B-7AB5610DC605}"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8B640BB0-1D7C-754F-B918-84BA04A707F0}">
      <dgm:prSet/>
      <dgm:spPr/>
      <dgm:t>
        <a:bodyPr/>
        <a:lstStyle/>
        <a:p>
          <a:pPr>
            <a:buNone/>
          </a:pPr>
          <a:r>
            <a:rPr lang="fr-CA" b="1"/>
            <a:t>Processus unique de reconnaissance d’ancienneté (PURA) </a:t>
          </a:r>
          <a:endParaRPr lang="fr-CA"/>
        </a:p>
      </dgm:t>
    </dgm:pt>
    <dgm:pt modelId="{F6AEBBCD-E851-294D-861E-A33ECC47D79D}" type="parTrans" cxnId="{F59B7500-170E-A34E-93AD-321F602441F1}">
      <dgm:prSet/>
      <dgm:spPr/>
      <dgm:t>
        <a:bodyPr/>
        <a:lstStyle/>
        <a:p>
          <a:endParaRPr lang="fr-CA"/>
        </a:p>
      </dgm:t>
    </dgm:pt>
    <dgm:pt modelId="{0B4333C3-B66F-7F4B-A618-A0E91B50AB27}" type="sibTrans" cxnId="{F59B7500-170E-A34E-93AD-321F602441F1}">
      <dgm:prSet/>
      <dgm:spPr/>
      <dgm:t>
        <a:bodyPr/>
        <a:lstStyle/>
        <a:p>
          <a:endParaRPr lang="fr-CA"/>
        </a:p>
      </dgm:t>
    </dgm:pt>
    <dgm:pt modelId="{6B1F8C77-99FB-6D45-89DE-70B62B12228D}">
      <dgm:prSet/>
      <dgm:spPr/>
      <dgm:t>
        <a:bodyPr/>
        <a:lstStyle/>
        <a:p>
          <a:pPr>
            <a:buNone/>
          </a:pPr>
          <a:r>
            <a:rPr lang="fr-CA"/>
            <a:t>Le processus unique de reconnaissance de l’ancienneté (PURA) est une entente négociée avec certaines organisations syndicales qui vise à reconnaitre, notamment, l’ancienneté des personnes suivantes : </a:t>
          </a:r>
        </a:p>
      </dgm:t>
    </dgm:pt>
    <dgm:pt modelId="{071202F9-FDE4-444A-9147-0AC4076E2F09}" type="parTrans" cxnId="{15DF2E0D-C537-2949-91A8-182DB5E6BE44}">
      <dgm:prSet/>
      <dgm:spPr/>
      <dgm:t>
        <a:bodyPr/>
        <a:lstStyle/>
        <a:p>
          <a:endParaRPr lang="fr-CA"/>
        </a:p>
      </dgm:t>
    </dgm:pt>
    <dgm:pt modelId="{5808C6C6-2A85-C34F-A4C5-4401FBB62668}" type="sibTrans" cxnId="{15DF2E0D-C537-2949-91A8-182DB5E6BE44}">
      <dgm:prSet/>
      <dgm:spPr/>
      <dgm:t>
        <a:bodyPr/>
        <a:lstStyle/>
        <a:p>
          <a:endParaRPr lang="fr-CA"/>
        </a:p>
      </dgm:t>
    </dgm:pt>
    <dgm:pt modelId="{3F945CA7-7D04-444C-8B0F-8FD3AAD58CB9}">
      <dgm:prSet/>
      <dgm:spPr/>
      <dgm:t>
        <a:bodyPr/>
        <a:lstStyle/>
        <a:p>
          <a:pPr>
            <a:buFont typeface="Arial" panose="020B0604020202020204" pitchFamily="34" charset="0"/>
            <a:buChar char="•"/>
          </a:pPr>
          <a:r>
            <a:rPr lang="fr-CA"/>
            <a:t>Personne salariée du réseau de la santé et des services sociaux (RSSS) ayant travaillé dans plus d’un établissement au cours de sa carrière; </a:t>
          </a:r>
        </a:p>
      </dgm:t>
    </dgm:pt>
    <dgm:pt modelId="{118FF4A7-99EF-D240-8ADF-8A3ABFDAB6A1}" type="parTrans" cxnId="{AEE3AA10-4BEA-FB48-B418-4D95A68A3BB3}">
      <dgm:prSet/>
      <dgm:spPr/>
      <dgm:t>
        <a:bodyPr/>
        <a:lstStyle/>
        <a:p>
          <a:endParaRPr lang="fr-CA"/>
        </a:p>
      </dgm:t>
    </dgm:pt>
    <dgm:pt modelId="{E7EC644C-9D68-474E-9ED3-6B5F1D0C2CA0}" type="sibTrans" cxnId="{AEE3AA10-4BEA-FB48-B418-4D95A68A3BB3}">
      <dgm:prSet/>
      <dgm:spPr/>
      <dgm:t>
        <a:bodyPr/>
        <a:lstStyle/>
        <a:p>
          <a:endParaRPr lang="fr-CA"/>
        </a:p>
      </dgm:t>
    </dgm:pt>
    <dgm:pt modelId="{082FE6EE-D341-F04A-8BE3-39E4ACAA4F4E}">
      <dgm:prSet/>
      <dgm:spPr/>
      <dgm:t>
        <a:bodyPr/>
        <a:lstStyle/>
        <a:p>
          <a:pPr>
            <a:buFont typeface="Arial" panose="020B0604020202020204" pitchFamily="34" charset="0"/>
            <a:buChar char="•"/>
          </a:pPr>
          <a:r>
            <a:rPr lang="fr-CA" dirty="0"/>
            <a:t>Personnel issu des agences de placement ou de la main-d’œuvre </a:t>
          </a:r>
          <a:r>
            <a:rPr lang="fr-CA" dirty="0" err="1"/>
            <a:t>indépendante</a:t>
          </a:r>
          <a:r>
            <a:rPr lang="fr-CA" dirty="0"/>
            <a:t> ayant </a:t>
          </a:r>
          <a:r>
            <a:rPr lang="fr-CA" dirty="0" err="1"/>
            <a:t>éte</a:t>
          </a:r>
          <a:r>
            <a:rPr lang="fr-CA" dirty="0"/>
            <a:t>́ embauché dans un </a:t>
          </a:r>
          <a:r>
            <a:rPr lang="fr-CA" dirty="0" err="1"/>
            <a:t>établissement</a:t>
          </a:r>
          <a:r>
            <a:rPr lang="fr-CA" dirty="0"/>
            <a:t> du RSSS OU souhaitant </a:t>
          </a:r>
          <a:r>
            <a:rPr lang="fr-CA" dirty="0" err="1"/>
            <a:t>intégrer</a:t>
          </a:r>
          <a:r>
            <a:rPr lang="fr-CA" dirty="0"/>
            <a:t> le </a:t>
          </a:r>
          <a:r>
            <a:rPr lang="fr-CA" dirty="0" err="1"/>
            <a:t>réseau</a:t>
          </a:r>
          <a:r>
            <a:rPr lang="fr-CA" dirty="0"/>
            <a:t> public. </a:t>
          </a:r>
        </a:p>
      </dgm:t>
    </dgm:pt>
    <dgm:pt modelId="{4FF232D6-6576-D54D-BFB5-264892AF75CF}" type="parTrans" cxnId="{488E4D72-F963-4B41-8BA3-541E4BE682D4}">
      <dgm:prSet/>
      <dgm:spPr/>
      <dgm:t>
        <a:bodyPr/>
        <a:lstStyle/>
        <a:p>
          <a:endParaRPr lang="fr-CA"/>
        </a:p>
      </dgm:t>
    </dgm:pt>
    <dgm:pt modelId="{1E73C582-D749-0245-AFEC-74D7A03A5E64}" type="sibTrans" cxnId="{488E4D72-F963-4B41-8BA3-541E4BE682D4}">
      <dgm:prSet/>
      <dgm:spPr/>
      <dgm:t>
        <a:bodyPr/>
        <a:lstStyle/>
        <a:p>
          <a:endParaRPr lang="fr-CA"/>
        </a:p>
      </dgm:t>
    </dgm:pt>
    <dgm:pt modelId="{ED51A887-E65B-9F41-8CC7-37E1C59C588B}" type="pres">
      <dgm:prSet presAssocID="{E78BF605-A627-44FB-AC2B-7AB5610DC605}" presName="linear" presStyleCnt="0">
        <dgm:presLayoutVars>
          <dgm:animLvl val="lvl"/>
          <dgm:resizeHandles val="exact"/>
        </dgm:presLayoutVars>
      </dgm:prSet>
      <dgm:spPr/>
    </dgm:pt>
    <dgm:pt modelId="{18C00292-217A-6640-AA84-C1F36FEC9580}" type="pres">
      <dgm:prSet presAssocID="{8B640BB0-1D7C-754F-B918-84BA04A707F0}" presName="parentText" presStyleLbl="node1" presStyleIdx="0" presStyleCnt="4">
        <dgm:presLayoutVars>
          <dgm:chMax val="0"/>
          <dgm:bulletEnabled val="1"/>
        </dgm:presLayoutVars>
      </dgm:prSet>
      <dgm:spPr/>
    </dgm:pt>
    <dgm:pt modelId="{CAE1B746-27E6-3446-A09B-709E7CD8D884}" type="pres">
      <dgm:prSet presAssocID="{0B4333C3-B66F-7F4B-A618-A0E91B50AB27}" presName="spacer" presStyleCnt="0"/>
      <dgm:spPr/>
    </dgm:pt>
    <dgm:pt modelId="{B4DEB6C9-719F-D243-9DD9-B711324D034E}" type="pres">
      <dgm:prSet presAssocID="{6B1F8C77-99FB-6D45-89DE-70B62B12228D}" presName="parentText" presStyleLbl="node1" presStyleIdx="1" presStyleCnt="4">
        <dgm:presLayoutVars>
          <dgm:chMax val="0"/>
          <dgm:bulletEnabled val="1"/>
        </dgm:presLayoutVars>
      </dgm:prSet>
      <dgm:spPr/>
    </dgm:pt>
    <dgm:pt modelId="{1D07DB14-758E-684B-BE72-5ED95B96AC19}" type="pres">
      <dgm:prSet presAssocID="{5808C6C6-2A85-C34F-A4C5-4401FBB62668}" presName="spacer" presStyleCnt="0"/>
      <dgm:spPr/>
    </dgm:pt>
    <dgm:pt modelId="{AB56F638-38FF-0543-8608-B3AA1EEA1CDC}" type="pres">
      <dgm:prSet presAssocID="{3F945CA7-7D04-444C-8B0F-8FD3AAD58CB9}" presName="parentText" presStyleLbl="node1" presStyleIdx="2" presStyleCnt="4">
        <dgm:presLayoutVars>
          <dgm:chMax val="0"/>
          <dgm:bulletEnabled val="1"/>
        </dgm:presLayoutVars>
      </dgm:prSet>
      <dgm:spPr/>
    </dgm:pt>
    <dgm:pt modelId="{97DE8793-957E-2042-BA96-5030EDCBE052}" type="pres">
      <dgm:prSet presAssocID="{E7EC644C-9D68-474E-9ED3-6B5F1D0C2CA0}" presName="spacer" presStyleCnt="0"/>
      <dgm:spPr/>
    </dgm:pt>
    <dgm:pt modelId="{57E434A9-DDC4-FA4E-A4D0-ED033187020F}" type="pres">
      <dgm:prSet presAssocID="{082FE6EE-D341-F04A-8BE3-39E4ACAA4F4E}" presName="parentText" presStyleLbl="node1" presStyleIdx="3" presStyleCnt="4">
        <dgm:presLayoutVars>
          <dgm:chMax val="0"/>
          <dgm:bulletEnabled val="1"/>
        </dgm:presLayoutVars>
      </dgm:prSet>
      <dgm:spPr/>
    </dgm:pt>
  </dgm:ptLst>
  <dgm:cxnLst>
    <dgm:cxn modelId="{F59B7500-170E-A34E-93AD-321F602441F1}" srcId="{E78BF605-A627-44FB-AC2B-7AB5610DC605}" destId="{8B640BB0-1D7C-754F-B918-84BA04A707F0}" srcOrd="0" destOrd="0" parTransId="{F6AEBBCD-E851-294D-861E-A33ECC47D79D}" sibTransId="{0B4333C3-B66F-7F4B-A618-A0E91B50AB27}"/>
    <dgm:cxn modelId="{BD07360C-D7DD-9042-BFB4-004139A210AA}" type="presOf" srcId="{3F945CA7-7D04-444C-8B0F-8FD3AAD58CB9}" destId="{AB56F638-38FF-0543-8608-B3AA1EEA1CDC}" srcOrd="0" destOrd="0" presId="urn:microsoft.com/office/officeart/2005/8/layout/vList2"/>
    <dgm:cxn modelId="{15DF2E0D-C537-2949-91A8-182DB5E6BE44}" srcId="{E78BF605-A627-44FB-AC2B-7AB5610DC605}" destId="{6B1F8C77-99FB-6D45-89DE-70B62B12228D}" srcOrd="1" destOrd="0" parTransId="{071202F9-FDE4-444A-9147-0AC4076E2F09}" sibTransId="{5808C6C6-2A85-C34F-A4C5-4401FBB62668}"/>
    <dgm:cxn modelId="{AEE3AA10-4BEA-FB48-B418-4D95A68A3BB3}" srcId="{E78BF605-A627-44FB-AC2B-7AB5610DC605}" destId="{3F945CA7-7D04-444C-8B0F-8FD3AAD58CB9}" srcOrd="2" destOrd="0" parTransId="{118FF4A7-99EF-D240-8ADF-8A3ABFDAB6A1}" sibTransId="{E7EC644C-9D68-474E-9ED3-6B5F1D0C2CA0}"/>
    <dgm:cxn modelId="{FCDABB25-688C-1744-B6B1-4303872E46BE}" type="presOf" srcId="{082FE6EE-D341-F04A-8BE3-39E4ACAA4F4E}" destId="{57E434A9-DDC4-FA4E-A4D0-ED033187020F}" srcOrd="0" destOrd="0" presId="urn:microsoft.com/office/officeart/2005/8/layout/vList2"/>
    <dgm:cxn modelId="{F5777A28-1453-F04E-B541-F6CC750725BF}" type="presOf" srcId="{8B640BB0-1D7C-754F-B918-84BA04A707F0}" destId="{18C00292-217A-6640-AA84-C1F36FEC9580}" srcOrd="0" destOrd="0" presId="urn:microsoft.com/office/officeart/2005/8/layout/vList2"/>
    <dgm:cxn modelId="{488E4D72-F963-4B41-8BA3-541E4BE682D4}" srcId="{E78BF605-A627-44FB-AC2B-7AB5610DC605}" destId="{082FE6EE-D341-F04A-8BE3-39E4ACAA4F4E}" srcOrd="3" destOrd="0" parTransId="{4FF232D6-6576-D54D-BFB5-264892AF75CF}" sibTransId="{1E73C582-D749-0245-AFEC-74D7A03A5E64}"/>
    <dgm:cxn modelId="{55E58CE0-7EC8-5E4B-8043-2B2138D39D65}" type="presOf" srcId="{6B1F8C77-99FB-6D45-89DE-70B62B12228D}" destId="{B4DEB6C9-719F-D243-9DD9-B711324D034E}" srcOrd="0" destOrd="0" presId="urn:microsoft.com/office/officeart/2005/8/layout/vList2"/>
    <dgm:cxn modelId="{1E5A41F3-7DEB-9B4A-B545-D14F4160179C}" type="presOf" srcId="{E78BF605-A627-44FB-AC2B-7AB5610DC605}" destId="{ED51A887-E65B-9F41-8CC7-37E1C59C588B}" srcOrd="0" destOrd="0" presId="urn:microsoft.com/office/officeart/2005/8/layout/vList2"/>
    <dgm:cxn modelId="{933BD8EF-7D79-E54E-BCF1-A6AB63B00ADC}" type="presParOf" srcId="{ED51A887-E65B-9F41-8CC7-37E1C59C588B}" destId="{18C00292-217A-6640-AA84-C1F36FEC9580}" srcOrd="0" destOrd="0" presId="urn:microsoft.com/office/officeart/2005/8/layout/vList2"/>
    <dgm:cxn modelId="{5F5D4DDB-6D55-6844-AF62-D36898EC6496}" type="presParOf" srcId="{ED51A887-E65B-9F41-8CC7-37E1C59C588B}" destId="{CAE1B746-27E6-3446-A09B-709E7CD8D884}" srcOrd="1" destOrd="0" presId="urn:microsoft.com/office/officeart/2005/8/layout/vList2"/>
    <dgm:cxn modelId="{3DE0D540-9D87-F949-BFF0-2B3E36AF20E0}" type="presParOf" srcId="{ED51A887-E65B-9F41-8CC7-37E1C59C588B}" destId="{B4DEB6C9-719F-D243-9DD9-B711324D034E}" srcOrd="2" destOrd="0" presId="urn:microsoft.com/office/officeart/2005/8/layout/vList2"/>
    <dgm:cxn modelId="{53A2E65D-5F7F-C942-AF53-3E02C10B4681}" type="presParOf" srcId="{ED51A887-E65B-9F41-8CC7-37E1C59C588B}" destId="{1D07DB14-758E-684B-BE72-5ED95B96AC19}" srcOrd="3" destOrd="0" presId="urn:microsoft.com/office/officeart/2005/8/layout/vList2"/>
    <dgm:cxn modelId="{2B2EB7EC-9EA9-E741-9E52-60CE35801CFA}" type="presParOf" srcId="{ED51A887-E65B-9F41-8CC7-37E1C59C588B}" destId="{AB56F638-38FF-0543-8608-B3AA1EEA1CDC}" srcOrd="4" destOrd="0" presId="urn:microsoft.com/office/officeart/2005/8/layout/vList2"/>
    <dgm:cxn modelId="{020035AD-8807-F04F-BE2A-0EBED0E3051D}" type="presParOf" srcId="{ED51A887-E65B-9F41-8CC7-37E1C59C588B}" destId="{97DE8793-957E-2042-BA96-5030EDCBE052}" srcOrd="5" destOrd="0" presId="urn:microsoft.com/office/officeart/2005/8/layout/vList2"/>
    <dgm:cxn modelId="{1E7B5A36-AEEB-294B-8359-2ECA596AD31F}" type="presParOf" srcId="{ED51A887-E65B-9F41-8CC7-37E1C59C588B}" destId="{57E434A9-DDC4-FA4E-A4D0-ED03318702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9899E8-8E39-43DB-BFCC-0DFAB6637A0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B6B6074-40EC-4413-ACD7-EE3302C033B1}">
      <dgm:prSet/>
      <dgm:spPr/>
      <dgm:t>
        <a:bodyPr/>
        <a:lstStyle/>
        <a:p>
          <a:r>
            <a:rPr lang="fr-CA"/>
            <a:t>1er avril 2023 : 6%</a:t>
          </a:r>
          <a:endParaRPr lang="en-US"/>
        </a:p>
      </dgm:t>
    </dgm:pt>
    <dgm:pt modelId="{7BA29047-0F69-40D1-8903-22B506BB6B41}" type="parTrans" cxnId="{C3C80DF5-0A82-4F95-B9A2-AB37D5FB0312}">
      <dgm:prSet/>
      <dgm:spPr/>
      <dgm:t>
        <a:bodyPr/>
        <a:lstStyle/>
        <a:p>
          <a:endParaRPr lang="en-US"/>
        </a:p>
      </dgm:t>
    </dgm:pt>
    <dgm:pt modelId="{42B9E5B5-8B0E-4606-B81D-CC0CCE4CCF65}" type="sibTrans" cxnId="{C3C80DF5-0A82-4F95-B9A2-AB37D5FB0312}">
      <dgm:prSet/>
      <dgm:spPr/>
      <dgm:t>
        <a:bodyPr/>
        <a:lstStyle/>
        <a:p>
          <a:endParaRPr lang="en-US"/>
        </a:p>
      </dgm:t>
    </dgm:pt>
    <dgm:pt modelId="{6668348D-4697-41D3-8972-E2FB43084BA0}">
      <dgm:prSet/>
      <dgm:spPr/>
      <dgm:t>
        <a:bodyPr/>
        <a:lstStyle/>
        <a:p>
          <a:r>
            <a:rPr lang="fr-CA"/>
            <a:t>1er avril 2024 : 2.8%</a:t>
          </a:r>
          <a:endParaRPr lang="en-US"/>
        </a:p>
      </dgm:t>
    </dgm:pt>
    <dgm:pt modelId="{E3042EE9-F229-4C94-ACFB-720F8E8BBFFA}" type="parTrans" cxnId="{65EBB685-3BFA-4202-8505-80DC33A0ABCD}">
      <dgm:prSet/>
      <dgm:spPr/>
      <dgm:t>
        <a:bodyPr/>
        <a:lstStyle/>
        <a:p>
          <a:endParaRPr lang="en-US"/>
        </a:p>
      </dgm:t>
    </dgm:pt>
    <dgm:pt modelId="{373D7B1E-23A9-4848-BA1E-4957BC750F9A}" type="sibTrans" cxnId="{65EBB685-3BFA-4202-8505-80DC33A0ABCD}">
      <dgm:prSet/>
      <dgm:spPr/>
      <dgm:t>
        <a:bodyPr/>
        <a:lstStyle/>
        <a:p>
          <a:endParaRPr lang="en-US"/>
        </a:p>
      </dgm:t>
    </dgm:pt>
    <dgm:pt modelId="{37B02279-D478-464A-BB3A-6130A59AE938}">
      <dgm:prSet/>
      <dgm:spPr/>
      <dgm:t>
        <a:bodyPr/>
        <a:lstStyle/>
        <a:p>
          <a:r>
            <a:rPr lang="fr-CA"/>
            <a:t>1er avril 2025 : 2.6%</a:t>
          </a:r>
          <a:endParaRPr lang="en-US"/>
        </a:p>
      </dgm:t>
    </dgm:pt>
    <dgm:pt modelId="{F985F529-E1A8-4E90-95D8-0CA9C87B842B}" type="parTrans" cxnId="{326B5498-996A-4DB2-B436-F6279EDC3482}">
      <dgm:prSet/>
      <dgm:spPr/>
      <dgm:t>
        <a:bodyPr/>
        <a:lstStyle/>
        <a:p>
          <a:endParaRPr lang="en-US"/>
        </a:p>
      </dgm:t>
    </dgm:pt>
    <dgm:pt modelId="{869E4732-84A6-439D-9232-8D16148B76E5}" type="sibTrans" cxnId="{326B5498-996A-4DB2-B436-F6279EDC3482}">
      <dgm:prSet/>
      <dgm:spPr/>
      <dgm:t>
        <a:bodyPr/>
        <a:lstStyle/>
        <a:p>
          <a:endParaRPr lang="en-US"/>
        </a:p>
      </dgm:t>
    </dgm:pt>
    <dgm:pt modelId="{4DAABA1E-AC4C-4779-8FF8-3BC6AA58F7A6}">
      <dgm:prSet/>
      <dgm:spPr/>
      <dgm:t>
        <a:bodyPr/>
        <a:lstStyle/>
        <a:p>
          <a:r>
            <a:rPr lang="fr-CA"/>
            <a:t>1er avril 2026 : 2.5%</a:t>
          </a:r>
          <a:endParaRPr lang="en-US"/>
        </a:p>
      </dgm:t>
    </dgm:pt>
    <dgm:pt modelId="{CE707301-C0DF-495E-AF8E-95694233EF26}" type="parTrans" cxnId="{FAFE3C5D-9763-44D4-984E-3F0B4A789BED}">
      <dgm:prSet/>
      <dgm:spPr/>
      <dgm:t>
        <a:bodyPr/>
        <a:lstStyle/>
        <a:p>
          <a:endParaRPr lang="en-US"/>
        </a:p>
      </dgm:t>
    </dgm:pt>
    <dgm:pt modelId="{70A17823-AA52-46A6-ADD6-58A5A484A9BD}" type="sibTrans" cxnId="{FAFE3C5D-9763-44D4-984E-3F0B4A789BED}">
      <dgm:prSet/>
      <dgm:spPr/>
      <dgm:t>
        <a:bodyPr/>
        <a:lstStyle/>
        <a:p>
          <a:endParaRPr lang="en-US"/>
        </a:p>
      </dgm:t>
    </dgm:pt>
    <dgm:pt modelId="{1A6AA00D-51EB-4FAC-B2F9-FD205689F672}">
      <dgm:prSet/>
      <dgm:spPr/>
      <dgm:t>
        <a:bodyPr/>
        <a:lstStyle/>
        <a:p>
          <a:r>
            <a:rPr lang="fr-CA"/>
            <a:t>1er avril 2027 : 3.5%</a:t>
          </a:r>
          <a:endParaRPr lang="en-US"/>
        </a:p>
      </dgm:t>
    </dgm:pt>
    <dgm:pt modelId="{0904D59A-CDEC-4F61-A60A-AF61F9968006}" type="parTrans" cxnId="{CC295EC7-A165-4C76-BB18-4A099C68E647}">
      <dgm:prSet/>
      <dgm:spPr/>
      <dgm:t>
        <a:bodyPr/>
        <a:lstStyle/>
        <a:p>
          <a:endParaRPr lang="en-US"/>
        </a:p>
      </dgm:t>
    </dgm:pt>
    <dgm:pt modelId="{106BE7A7-7233-4499-BA54-472EC0918C37}" type="sibTrans" cxnId="{CC295EC7-A165-4C76-BB18-4A099C68E647}">
      <dgm:prSet/>
      <dgm:spPr/>
      <dgm:t>
        <a:bodyPr/>
        <a:lstStyle/>
        <a:p>
          <a:endParaRPr lang="en-US"/>
        </a:p>
      </dgm:t>
    </dgm:pt>
    <dgm:pt modelId="{1332529C-50B0-4DD0-AAE1-0966A38FB464}">
      <dgm:prSet/>
      <dgm:spPr/>
      <dgm:t>
        <a:bodyPr/>
        <a:lstStyle/>
        <a:p>
          <a:r>
            <a:rPr lang="fr-CA"/>
            <a:t>Pour un total dû au 1</a:t>
          </a:r>
          <a:r>
            <a:rPr lang="fr-CA" baseline="30000"/>
            <a:t>er</a:t>
          </a:r>
          <a:r>
            <a:rPr lang="fr-CA"/>
            <a:t> avril 2025 de 11,4%</a:t>
          </a:r>
          <a:endParaRPr lang="en-US"/>
        </a:p>
      </dgm:t>
    </dgm:pt>
    <dgm:pt modelId="{479EE3A8-777C-4360-9103-910D6751AF48}" type="parTrans" cxnId="{ADB21206-AC51-4740-85AA-EA0D7BD31D73}">
      <dgm:prSet/>
      <dgm:spPr/>
      <dgm:t>
        <a:bodyPr/>
        <a:lstStyle/>
        <a:p>
          <a:endParaRPr lang="en-US"/>
        </a:p>
      </dgm:t>
    </dgm:pt>
    <dgm:pt modelId="{0157C88F-4832-436F-B931-62F797460FB1}" type="sibTrans" cxnId="{ADB21206-AC51-4740-85AA-EA0D7BD31D73}">
      <dgm:prSet/>
      <dgm:spPr/>
      <dgm:t>
        <a:bodyPr/>
        <a:lstStyle/>
        <a:p>
          <a:endParaRPr lang="en-US"/>
        </a:p>
      </dgm:t>
    </dgm:pt>
    <dgm:pt modelId="{F2A7085F-8E11-438B-A41B-6B07329E16DB}">
      <dgm:prSet/>
      <dgm:spPr/>
      <dgm:t>
        <a:bodyPr/>
        <a:lstStyle/>
        <a:p>
          <a:r>
            <a:rPr lang="fr-CA"/>
            <a:t>Il s’agit en fait d’un</a:t>
          </a:r>
          <a:r>
            <a:rPr lang="fr-CA" b="1"/>
            <a:t> redressement </a:t>
          </a:r>
          <a:r>
            <a:rPr lang="fr-CA"/>
            <a:t>des classes salariales.</a:t>
          </a:r>
          <a:endParaRPr lang="en-US"/>
        </a:p>
      </dgm:t>
    </dgm:pt>
    <dgm:pt modelId="{2226C5F4-D45C-433E-8DD8-15C8DB982C4F}" type="parTrans" cxnId="{A4D7763A-9B4B-450C-8C18-DB9F152DCBCC}">
      <dgm:prSet/>
      <dgm:spPr/>
      <dgm:t>
        <a:bodyPr/>
        <a:lstStyle/>
        <a:p>
          <a:endParaRPr lang="en-US"/>
        </a:p>
      </dgm:t>
    </dgm:pt>
    <dgm:pt modelId="{33FB308D-45F9-4F85-8C63-34BD6210692A}" type="sibTrans" cxnId="{A4D7763A-9B4B-450C-8C18-DB9F152DCBCC}">
      <dgm:prSet/>
      <dgm:spPr/>
      <dgm:t>
        <a:bodyPr/>
        <a:lstStyle/>
        <a:p>
          <a:endParaRPr lang="en-US"/>
        </a:p>
      </dgm:t>
    </dgm:pt>
    <dgm:pt modelId="{0A6B4FFA-B5D1-6447-8B53-0A7AEE995FBE}" type="pres">
      <dgm:prSet presAssocID="{E49899E8-8E39-43DB-BFCC-0DFAB6637A0E}" presName="linear" presStyleCnt="0">
        <dgm:presLayoutVars>
          <dgm:animLvl val="lvl"/>
          <dgm:resizeHandles val="exact"/>
        </dgm:presLayoutVars>
      </dgm:prSet>
      <dgm:spPr/>
    </dgm:pt>
    <dgm:pt modelId="{A16592FA-5980-AC4D-8D6F-043EA42C0DFE}" type="pres">
      <dgm:prSet presAssocID="{7B6B6074-40EC-4413-ACD7-EE3302C033B1}" presName="parentText" presStyleLbl="node1" presStyleIdx="0" presStyleCnt="7">
        <dgm:presLayoutVars>
          <dgm:chMax val="0"/>
          <dgm:bulletEnabled val="1"/>
        </dgm:presLayoutVars>
      </dgm:prSet>
      <dgm:spPr/>
    </dgm:pt>
    <dgm:pt modelId="{341C792A-E75F-FB4C-B2CD-6E4EFCAFCFF7}" type="pres">
      <dgm:prSet presAssocID="{42B9E5B5-8B0E-4606-B81D-CC0CCE4CCF65}" presName="spacer" presStyleCnt="0"/>
      <dgm:spPr/>
    </dgm:pt>
    <dgm:pt modelId="{9688993F-7BE4-3E49-8E2A-80C136D466BC}" type="pres">
      <dgm:prSet presAssocID="{6668348D-4697-41D3-8972-E2FB43084BA0}" presName="parentText" presStyleLbl="node1" presStyleIdx="1" presStyleCnt="7">
        <dgm:presLayoutVars>
          <dgm:chMax val="0"/>
          <dgm:bulletEnabled val="1"/>
        </dgm:presLayoutVars>
      </dgm:prSet>
      <dgm:spPr/>
    </dgm:pt>
    <dgm:pt modelId="{A5E4D8F1-3F24-2F49-B648-96E6D19CADAB}" type="pres">
      <dgm:prSet presAssocID="{373D7B1E-23A9-4848-BA1E-4957BC750F9A}" presName="spacer" presStyleCnt="0"/>
      <dgm:spPr/>
    </dgm:pt>
    <dgm:pt modelId="{E23D3A45-51DD-1144-9DE4-103A41276ABC}" type="pres">
      <dgm:prSet presAssocID="{37B02279-D478-464A-BB3A-6130A59AE938}" presName="parentText" presStyleLbl="node1" presStyleIdx="2" presStyleCnt="7">
        <dgm:presLayoutVars>
          <dgm:chMax val="0"/>
          <dgm:bulletEnabled val="1"/>
        </dgm:presLayoutVars>
      </dgm:prSet>
      <dgm:spPr/>
    </dgm:pt>
    <dgm:pt modelId="{F0F55913-3900-CD44-A975-130F2CDEC69C}" type="pres">
      <dgm:prSet presAssocID="{869E4732-84A6-439D-9232-8D16148B76E5}" presName="spacer" presStyleCnt="0"/>
      <dgm:spPr/>
    </dgm:pt>
    <dgm:pt modelId="{EB47F5FD-7AE2-4C40-A523-3C50748F0A8E}" type="pres">
      <dgm:prSet presAssocID="{4DAABA1E-AC4C-4779-8FF8-3BC6AA58F7A6}" presName="parentText" presStyleLbl="node1" presStyleIdx="3" presStyleCnt="7">
        <dgm:presLayoutVars>
          <dgm:chMax val="0"/>
          <dgm:bulletEnabled val="1"/>
        </dgm:presLayoutVars>
      </dgm:prSet>
      <dgm:spPr/>
    </dgm:pt>
    <dgm:pt modelId="{EDFE5EA8-86D9-264B-80A8-65138C01EB0E}" type="pres">
      <dgm:prSet presAssocID="{70A17823-AA52-46A6-ADD6-58A5A484A9BD}" presName="spacer" presStyleCnt="0"/>
      <dgm:spPr/>
    </dgm:pt>
    <dgm:pt modelId="{21A6F111-B8A6-9748-8AE7-C05F96AA30E6}" type="pres">
      <dgm:prSet presAssocID="{1A6AA00D-51EB-4FAC-B2F9-FD205689F672}" presName="parentText" presStyleLbl="node1" presStyleIdx="4" presStyleCnt="7">
        <dgm:presLayoutVars>
          <dgm:chMax val="0"/>
          <dgm:bulletEnabled val="1"/>
        </dgm:presLayoutVars>
      </dgm:prSet>
      <dgm:spPr/>
    </dgm:pt>
    <dgm:pt modelId="{399A0B9F-78C8-4B48-A613-586F19B99513}" type="pres">
      <dgm:prSet presAssocID="{106BE7A7-7233-4499-BA54-472EC0918C37}" presName="spacer" presStyleCnt="0"/>
      <dgm:spPr/>
    </dgm:pt>
    <dgm:pt modelId="{45E74D2A-D528-A14B-977D-6822A762123D}" type="pres">
      <dgm:prSet presAssocID="{1332529C-50B0-4DD0-AAE1-0966A38FB464}" presName="parentText" presStyleLbl="node1" presStyleIdx="5" presStyleCnt="7">
        <dgm:presLayoutVars>
          <dgm:chMax val="0"/>
          <dgm:bulletEnabled val="1"/>
        </dgm:presLayoutVars>
      </dgm:prSet>
      <dgm:spPr/>
    </dgm:pt>
    <dgm:pt modelId="{E1CD9C52-CF81-2E41-A0C1-28CDD55049D3}" type="pres">
      <dgm:prSet presAssocID="{0157C88F-4832-436F-B931-62F797460FB1}" presName="spacer" presStyleCnt="0"/>
      <dgm:spPr/>
    </dgm:pt>
    <dgm:pt modelId="{9297EA62-0B06-7F49-9FA7-033A04BA8D28}" type="pres">
      <dgm:prSet presAssocID="{F2A7085F-8E11-438B-A41B-6B07329E16DB}" presName="parentText" presStyleLbl="node1" presStyleIdx="6" presStyleCnt="7">
        <dgm:presLayoutVars>
          <dgm:chMax val="0"/>
          <dgm:bulletEnabled val="1"/>
        </dgm:presLayoutVars>
      </dgm:prSet>
      <dgm:spPr/>
    </dgm:pt>
  </dgm:ptLst>
  <dgm:cxnLst>
    <dgm:cxn modelId="{ADB21206-AC51-4740-85AA-EA0D7BD31D73}" srcId="{E49899E8-8E39-43DB-BFCC-0DFAB6637A0E}" destId="{1332529C-50B0-4DD0-AAE1-0966A38FB464}" srcOrd="5" destOrd="0" parTransId="{479EE3A8-777C-4360-9103-910D6751AF48}" sibTransId="{0157C88F-4832-436F-B931-62F797460FB1}"/>
    <dgm:cxn modelId="{08780D0A-9CD6-2949-B35D-ADC66518353A}" type="presOf" srcId="{F2A7085F-8E11-438B-A41B-6B07329E16DB}" destId="{9297EA62-0B06-7F49-9FA7-033A04BA8D28}" srcOrd="0" destOrd="0" presId="urn:microsoft.com/office/officeart/2005/8/layout/vList2"/>
    <dgm:cxn modelId="{C167B60A-31DC-4249-881C-C42195401117}" type="presOf" srcId="{7B6B6074-40EC-4413-ACD7-EE3302C033B1}" destId="{A16592FA-5980-AC4D-8D6F-043EA42C0DFE}" srcOrd="0" destOrd="0" presId="urn:microsoft.com/office/officeart/2005/8/layout/vList2"/>
    <dgm:cxn modelId="{A4D7763A-9B4B-450C-8C18-DB9F152DCBCC}" srcId="{E49899E8-8E39-43DB-BFCC-0DFAB6637A0E}" destId="{F2A7085F-8E11-438B-A41B-6B07329E16DB}" srcOrd="6" destOrd="0" parTransId="{2226C5F4-D45C-433E-8DD8-15C8DB982C4F}" sibTransId="{33FB308D-45F9-4F85-8C63-34BD6210692A}"/>
    <dgm:cxn modelId="{FAFE3C5D-9763-44D4-984E-3F0B4A789BED}" srcId="{E49899E8-8E39-43DB-BFCC-0DFAB6637A0E}" destId="{4DAABA1E-AC4C-4779-8FF8-3BC6AA58F7A6}" srcOrd="3" destOrd="0" parTransId="{CE707301-C0DF-495E-AF8E-95694233EF26}" sibTransId="{70A17823-AA52-46A6-ADD6-58A5A484A9BD}"/>
    <dgm:cxn modelId="{02C8365A-8593-3842-8049-D11812433F9A}" type="presOf" srcId="{4DAABA1E-AC4C-4779-8FF8-3BC6AA58F7A6}" destId="{EB47F5FD-7AE2-4C40-A523-3C50748F0A8E}" srcOrd="0" destOrd="0" presId="urn:microsoft.com/office/officeart/2005/8/layout/vList2"/>
    <dgm:cxn modelId="{9ACB3D7D-0D83-F848-9B1D-DEED27E26C21}" type="presOf" srcId="{E49899E8-8E39-43DB-BFCC-0DFAB6637A0E}" destId="{0A6B4FFA-B5D1-6447-8B53-0A7AEE995FBE}" srcOrd="0" destOrd="0" presId="urn:microsoft.com/office/officeart/2005/8/layout/vList2"/>
    <dgm:cxn modelId="{65EBB685-3BFA-4202-8505-80DC33A0ABCD}" srcId="{E49899E8-8E39-43DB-BFCC-0DFAB6637A0E}" destId="{6668348D-4697-41D3-8972-E2FB43084BA0}" srcOrd="1" destOrd="0" parTransId="{E3042EE9-F229-4C94-ACFB-720F8E8BBFFA}" sibTransId="{373D7B1E-23A9-4848-BA1E-4957BC750F9A}"/>
    <dgm:cxn modelId="{00076A8A-9524-864F-A0CA-3E3D9F43E46D}" type="presOf" srcId="{1A6AA00D-51EB-4FAC-B2F9-FD205689F672}" destId="{21A6F111-B8A6-9748-8AE7-C05F96AA30E6}" srcOrd="0" destOrd="0" presId="urn:microsoft.com/office/officeart/2005/8/layout/vList2"/>
    <dgm:cxn modelId="{326B5498-996A-4DB2-B436-F6279EDC3482}" srcId="{E49899E8-8E39-43DB-BFCC-0DFAB6637A0E}" destId="{37B02279-D478-464A-BB3A-6130A59AE938}" srcOrd="2" destOrd="0" parTransId="{F985F529-E1A8-4E90-95D8-0CA9C87B842B}" sibTransId="{869E4732-84A6-439D-9232-8D16148B76E5}"/>
    <dgm:cxn modelId="{B65F60C1-A7F7-A84B-8EB0-CBDADE72247E}" type="presOf" srcId="{1332529C-50B0-4DD0-AAE1-0966A38FB464}" destId="{45E74D2A-D528-A14B-977D-6822A762123D}" srcOrd="0" destOrd="0" presId="urn:microsoft.com/office/officeart/2005/8/layout/vList2"/>
    <dgm:cxn modelId="{CC295EC7-A165-4C76-BB18-4A099C68E647}" srcId="{E49899E8-8E39-43DB-BFCC-0DFAB6637A0E}" destId="{1A6AA00D-51EB-4FAC-B2F9-FD205689F672}" srcOrd="4" destOrd="0" parTransId="{0904D59A-CDEC-4F61-A60A-AF61F9968006}" sibTransId="{106BE7A7-7233-4499-BA54-472EC0918C37}"/>
    <dgm:cxn modelId="{B28644CA-82E8-094D-BAD1-56FE8631F99E}" type="presOf" srcId="{6668348D-4697-41D3-8972-E2FB43084BA0}" destId="{9688993F-7BE4-3E49-8E2A-80C136D466BC}" srcOrd="0" destOrd="0" presId="urn:microsoft.com/office/officeart/2005/8/layout/vList2"/>
    <dgm:cxn modelId="{C3C80DF5-0A82-4F95-B9A2-AB37D5FB0312}" srcId="{E49899E8-8E39-43DB-BFCC-0DFAB6637A0E}" destId="{7B6B6074-40EC-4413-ACD7-EE3302C033B1}" srcOrd="0" destOrd="0" parTransId="{7BA29047-0F69-40D1-8903-22B506BB6B41}" sibTransId="{42B9E5B5-8B0E-4606-B81D-CC0CCE4CCF65}"/>
    <dgm:cxn modelId="{E4F475FB-9A06-5044-8F15-1BBE8F0C3EE1}" type="presOf" srcId="{37B02279-D478-464A-BB3A-6130A59AE938}" destId="{E23D3A45-51DD-1144-9DE4-103A41276ABC}" srcOrd="0" destOrd="0" presId="urn:microsoft.com/office/officeart/2005/8/layout/vList2"/>
    <dgm:cxn modelId="{BC615840-9387-EC4F-BA45-066C651946AD}" type="presParOf" srcId="{0A6B4FFA-B5D1-6447-8B53-0A7AEE995FBE}" destId="{A16592FA-5980-AC4D-8D6F-043EA42C0DFE}" srcOrd="0" destOrd="0" presId="urn:microsoft.com/office/officeart/2005/8/layout/vList2"/>
    <dgm:cxn modelId="{7AE4037E-CF5A-864B-AE98-48EE2F24DE61}" type="presParOf" srcId="{0A6B4FFA-B5D1-6447-8B53-0A7AEE995FBE}" destId="{341C792A-E75F-FB4C-B2CD-6E4EFCAFCFF7}" srcOrd="1" destOrd="0" presId="urn:microsoft.com/office/officeart/2005/8/layout/vList2"/>
    <dgm:cxn modelId="{D3A90F2B-C335-224E-8CE6-3708F4716A21}" type="presParOf" srcId="{0A6B4FFA-B5D1-6447-8B53-0A7AEE995FBE}" destId="{9688993F-7BE4-3E49-8E2A-80C136D466BC}" srcOrd="2" destOrd="0" presId="urn:microsoft.com/office/officeart/2005/8/layout/vList2"/>
    <dgm:cxn modelId="{2C7DCA57-701E-9042-A3C7-BDA83F266EA0}" type="presParOf" srcId="{0A6B4FFA-B5D1-6447-8B53-0A7AEE995FBE}" destId="{A5E4D8F1-3F24-2F49-B648-96E6D19CADAB}" srcOrd="3" destOrd="0" presId="urn:microsoft.com/office/officeart/2005/8/layout/vList2"/>
    <dgm:cxn modelId="{1A42C571-A3DE-BF4F-B00B-60EF52803E82}" type="presParOf" srcId="{0A6B4FFA-B5D1-6447-8B53-0A7AEE995FBE}" destId="{E23D3A45-51DD-1144-9DE4-103A41276ABC}" srcOrd="4" destOrd="0" presId="urn:microsoft.com/office/officeart/2005/8/layout/vList2"/>
    <dgm:cxn modelId="{1B4F6C14-AE85-A447-874E-B1C34DA83B91}" type="presParOf" srcId="{0A6B4FFA-B5D1-6447-8B53-0A7AEE995FBE}" destId="{F0F55913-3900-CD44-A975-130F2CDEC69C}" srcOrd="5" destOrd="0" presId="urn:microsoft.com/office/officeart/2005/8/layout/vList2"/>
    <dgm:cxn modelId="{F1D55D9E-E381-5A44-B3D3-FD7764883722}" type="presParOf" srcId="{0A6B4FFA-B5D1-6447-8B53-0A7AEE995FBE}" destId="{EB47F5FD-7AE2-4C40-A523-3C50748F0A8E}" srcOrd="6" destOrd="0" presId="urn:microsoft.com/office/officeart/2005/8/layout/vList2"/>
    <dgm:cxn modelId="{A168FE26-C7C8-8D45-9A85-CFBF6CE9D067}" type="presParOf" srcId="{0A6B4FFA-B5D1-6447-8B53-0A7AEE995FBE}" destId="{EDFE5EA8-86D9-264B-80A8-65138C01EB0E}" srcOrd="7" destOrd="0" presId="urn:microsoft.com/office/officeart/2005/8/layout/vList2"/>
    <dgm:cxn modelId="{FFD83734-3D1A-0B4B-9A54-C75828FDDC63}" type="presParOf" srcId="{0A6B4FFA-B5D1-6447-8B53-0A7AEE995FBE}" destId="{21A6F111-B8A6-9748-8AE7-C05F96AA30E6}" srcOrd="8" destOrd="0" presId="urn:microsoft.com/office/officeart/2005/8/layout/vList2"/>
    <dgm:cxn modelId="{6102C29A-E7BE-9946-89CA-AE7AA29C8BE2}" type="presParOf" srcId="{0A6B4FFA-B5D1-6447-8B53-0A7AEE995FBE}" destId="{399A0B9F-78C8-4B48-A613-586F19B99513}" srcOrd="9" destOrd="0" presId="urn:microsoft.com/office/officeart/2005/8/layout/vList2"/>
    <dgm:cxn modelId="{090EA824-0CAA-104C-BCAD-7F4ABD36A75A}" type="presParOf" srcId="{0A6B4FFA-B5D1-6447-8B53-0A7AEE995FBE}" destId="{45E74D2A-D528-A14B-977D-6822A762123D}" srcOrd="10" destOrd="0" presId="urn:microsoft.com/office/officeart/2005/8/layout/vList2"/>
    <dgm:cxn modelId="{0678566B-EC0B-2E4F-AFF9-48F8F27B5665}" type="presParOf" srcId="{0A6B4FFA-B5D1-6447-8B53-0A7AEE995FBE}" destId="{E1CD9C52-CF81-2E41-A0C1-28CDD55049D3}" srcOrd="11" destOrd="0" presId="urn:microsoft.com/office/officeart/2005/8/layout/vList2"/>
    <dgm:cxn modelId="{E4BFAD8C-23F3-A248-8D6B-2222C5D2B1C2}" type="presParOf" srcId="{0A6B4FFA-B5D1-6447-8B53-0A7AEE995FBE}" destId="{9297EA62-0B06-7F49-9FA7-033A04BA8D2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BCF57-F7C7-A54A-A2C1-267FAF5D08AD}">
      <dsp:nvSpPr>
        <dsp:cNvPr id="0" name=""/>
        <dsp:cNvSpPr/>
      </dsp:nvSpPr>
      <dsp:spPr>
        <a:xfrm>
          <a:off x="3364992" y="2177"/>
          <a:ext cx="3785616" cy="10474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CA" sz="2200" kern="1200"/>
            <a:t>Introduction  </a:t>
          </a:r>
          <a:endParaRPr lang="en-US" sz="2200" kern="1200"/>
        </a:p>
      </dsp:txBody>
      <dsp:txXfrm>
        <a:off x="3416125" y="53310"/>
        <a:ext cx="3683350" cy="945199"/>
      </dsp:txXfrm>
    </dsp:sp>
    <dsp:sp modelId="{F147D6FB-9BEA-9145-9836-E33D37FC7896}">
      <dsp:nvSpPr>
        <dsp:cNvPr id="0" name=""/>
        <dsp:cNvSpPr/>
      </dsp:nvSpPr>
      <dsp:spPr>
        <a:xfrm>
          <a:off x="3364992" y="1102016"/>
          <a:ext cx="3785616" cy="104746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PURA ET LES CADRES</a:t>
          </a:r>
        </a:p>
      </dsp:txBody>
      <dsp:txXfrm>
        <a:off x="3416125" y="1153149"/>
        <a:ext cx="3683350" cy="945199"/>
      </dsp:txXfrm>
    </dsp:sp>
    <dsp:sp modelId="{58571F7E-A47D-054E-A7EA-3F56BD726213}">
      <dsp:nvSpPr>
        <dsp:cNvPr id="0" name=""/>
        <dsp:cNvSpPr/>
      </dsp:nvSpPr>
      <dsp:spPr>
        <a:xfrm>
          <a:off x="3364992" y="2201855"/>
          <a:ext cx="3785616" cy="104746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LES DIFFÉRENTES AUGMENTATIONS SALARIALES</a:t>
          </a:r>
        </a:p>
      </dsp:txBody>
      <dsp:txXfrm>
        <a:off x="3416125" y="2252988"/>
        <a:ext cx="3683350" cy="945199"/>
      </dsp:txXfrm>
    </dsp:sp>
    <dsp:sp modelId="{F70E1B4C-DF4E-8A4A-98C0-97855DFBEE2B}">
      <dsp:nvSpPr>
        <dsp:cNvPr id="0" name=""/>
        <dsp:cNvSpPr/>
      </dsp:nvSpPr>
      <dsp:spPr>
        <a:xfrm>
          <a:off x="3364992" y="3301694"/>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0292-217A-6640-AA84-C1F36FEC9580}">
      <dsp:nvSpPr>
        <dsp:cNvPr id="0" name=""/>
        <dsp:cNvSpPr/>
      </dsp:nvSpPr>
      <dsp:spPr>
        <a:xfrm>
          <a:off x="0" y="584033"/>
          <a:ext cx="10515600" cy="7547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1" kern="1200"/>
            <a:t>Processus unique de reconnaissance d’ancienneté (PURA) </a:t>
          </a:r>
          <a:endParaRPr lang="fr-CA" sz="1900" kern="1200"/>
        </a:p>
      </dsp:txBody>
      <dsp:txXfrm>
        <a:off x="36845" y="620878"/>
        <a:ext cx="10441910" cy="681087"/>
      </dsp:txXfrm>
    </dsp:sp>
    <dsp:sp modelId="{B4DEB6C9-719F-D243-9DD9-B711324D034E}">
      <dsp:nvSpPr>
        <dsp:cNvPr id="0" name=""/>
        <dsp:cNvSpPr/>
      </dsp:nvSpPr>
      <dsp:spPr>
        <a:xfrm>
          <a:off x="0" y="1393531"/>
          <a:ext cx="10515600" cy="75477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a:t>Le processus unique de reconnaissance de l’ancienneté (PURA) est une entente négociée avec certaines organisations syndicales qui vise à reconnaitre, notamment, l’ancienneté des personnes suivantes : </a:t>
          </a:r>
        </a:p>
      </dsp:txBody>
      <dsp:txXfrm>
        <a:off x="36845" y="1430376"/>
        <a:ext cx="10441910" cy="681087"/>
      </dsp:txXfrm>
    </dsp:sp>
    <dsp:sp modelId="{AB56F638-38FF-0543-8608-B3AA1EEA1CDC}">
      <dsp:nvSpPr>
        <dsp:cNvPr id="0" name=""/>
        <dsp:cNvSpPr/>
      </dsp:nvSpPr>
      <dsp:spPr>
        <a:xfrm>
          <a:off x="0" y="2203029"/>
          <a:ext cx="10515600" cy="75477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fr-CA" sz="1900" kern="1200"/>
            <a:t>Personne salariée du réseau de la santé et des services sociaux (RSSS) ayant travaillé dans plus d’un établissement au cours de sa carrière; </a:t>
          </a:r>
        </a:p>
      </dsp:txBody>
      <dsp:txXfrm>
        <a:off x="36845" y="2239874"/>
        <a:ext cx="10441910" cy="681087"/>
      </dsp:txXfrm>
    </dsp:sp>
    <dsp:sp modelId="{57E434A9-DDC4-FA4E-A4D0-ED033187020F}">
      <dsp:nvSpPr>
        <dsp:cNvPr id="0" name=""/>
        <dsp:cNvSpPr/>
      </dsp:nvSpPr>
      <dsp:spPr>
        <a:xfrm>
          <a:off x="0" y="3012526"/>
          <a:ext cx="10515600" cy="7547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fr-CA" sz="1900" kern="1200" dirty="0"/>
            <a:t>Personnel issu des agences de placement ou de la main-d’œuvre </a:t>
          </a:r>
          <a:r>
            <a:rPr lang="fr-CA" sz="1900" kern="1200" dirty="0" err="1"/>
            <a:t>indépendante</a:t>
          </a:r>
          <a:r>
            <a:rPr lang="fr-CA" sz="1900" kern="1200" dirty="0"/>
            <a:t> ayant </a:t>
          </a:r>
          <a:r>
            <a:rPr lang="fr-CA" sz="1900" kern="1200" dirty="0" err="1"/>
            <a:t>éte</a:t>
          </a:r>
          <a:r>
            <a:rPr lang="fr-CA" sz="1900" kern="1200" dirty="0"/>
            <a:t>́ embauché dans un </a:t>
          </a:r>
          <a:r>
            <a:rPr lang="fr-CA" sz="1900" kern="1200" dirty="0" err="1"/>
            <a:t>établissement</a:t>
          </a:r>
          <a:r>
            <a:rPr lang="fr-CA" sz="1900" kern="1200" dirty="0"/>
            <a:t> du RSSS OU souhaitant </a:t>
          </a:r>
          <a:r>
            <a:rPr lang="fr-CA" sz="1900" kern="1200" dirty="0" err="1"/>
            <a:t>intégrer</a:t>
          </a:r>
          <a:r>
            <a:rPr lang="fr-CA" sz="1900" kern="1200" dirty="0"/>
            <a:t> le </a:t>
          </a:r>
          <a:r>
            <a:rPr lang="fr-CA" sz="1900" kern="1200" dirty="0" err="1"/>
            <a:t>réseau</a:t>
          </a:r>
          <a:r>
            <a:rPr lang="fr-CA" sz="1900" kern="1200" dirty="0"/>
            <a:t> public. </a:t>
          </a:r>
        </a:p>
      </dsp:txBody>
      <dsp:txXfrm>
        <a:off x="36845" y="3049371"/>
        <a:ext cx="104419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592FA-5980-AC4D-8D6F-043EA42C0DFE}">
      <dsp:nvSpPr>
        <dsp:cNvPr id="0" name=""/>
        <dsp:cNvSpPr/>
      </dsp:nvSpPr>
      <dsp:spPr>
        <a:xfrm>
          <a:off x="0" y="12766"/>
          <a:ext cx="6002110"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1er avril 2023 : 6%</a:t>
          </a:r>
          <a:endParaRPr lang="en-US" sz="2000" kern="1200"/>
        </a:p>
      </dsp:txBody>
      <dsp:txXfrm>
        <a:off x="23417" y="36183"/>
        <a:ext cx="5955276" cy="432866"/>
      </dsp:txXfrm>
    </dsp:sp>
    <dsp:sp modelId="{9688993F-7BE4-3E49-8E2A-80C136D466BC}">
      <dsp:nvSpPr>
        <dsp:cNvPr id="0" name=""/>
        <dsp:cNvSpPr/>
      </dsp:nvSpPr>
      <dsp:spPr>
        <a:xfrm>
          <a:off x="0" y="550066"/>
          <a:ext cx="6002110" cy="479700"/>
        </a:xfrm>
        <a:prstGeom prst="roundRect">
          <a:avLst/>
        </a:prstGeom>
        <a:solidFill>
          <a:schemeClr val="accent5">
            <a:hueOff val="131242"/>
            <a:satOff val="7048"/>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1er avril 2024 : 2.8%</a:t>
          </a:r>
          <a:endParaRPr lang="en-US" sz="2000" kern="1200"/>
        </a:p>
      </dsp:txBody>
      <dsp:txXfrm>
        <a:off x="23417" y="573483"/>
        <a:ext cx="5955276" cy="432866"/>
      </dsp:txXfrm>
    </dsp:sp>
    <dsp:sp modelId="{E23D3A45-51DD-1144-9DE4-103A41276ABC}">
      <dsp:nvSpPr>
        <dsp:cNvPr id="0" name=""/>
        <dsp:cNvSpPr/>
      </dsp:nvSpPr>
      <dsp:spPr>
        <a:xfrm>
          <a:off x="0" y="1087367"/>
          <a:ext cx="6002110" cy="479700"/>
        </a:xfrm>
        <a:prstGeom prst="roundRect">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1er avril 2025 : 2.6%</a:t>
          </a:r>
          <a:endParaRPr lang="en-US" sz="2000" kern="1200"/>
        </a:p>
      </dsp:txBody>
      <dsp:txXfrm>
        <a:off x="23417" y="1110784"/>
        <a:ext cx="5955276" cy="432866"/>
      </dsp:txXfrm>
    </dsp:sp>
    <dsp:sp modelId="{EB47F5FD-7AE2-4C40-A523-3C50748F0A8E}">
      <dsp:nvSpPr>
        <dsp:cNvPr id="0" name=""/>
        <dsp:cNvSpPr/>
      </dsp:nvSpPr>
      <dsp:spPr>
        <a:xfrm>
          <a:off x="0" y="1624667"/>
          <a:ext cx="6002110" cy="479700"/>
        </a:xfrm>
        <a:prstGeom prst="roundRect">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1er avril 2026 : 2.5%</a:t>
          </a:r>
          <a:endParaRPr lang="en-US" sz="2000" kern="1200"/>
        </a:p>
      </dsp:txBody>
      <dsp:txXfrm>
        <a:off x="23417" y="1648084"/>
        <a:ext cx="5955276" cy="432866"/>
      </dsp:txXfrm>
    </dsp:sp>
    <dsp:sp modelId="{21A6F111-B8A6-9748-8AE7-C05F96AA30E6}">
      <dsp:nvSpPr>
        <dsp:cNvPr id="0" name=""/>
        <dsp:cNvSpPr/>
      </dsp:nvSpPr>
      <dsp:spPr>
        <a:xfrm>
          <a:off x="0" y="2161967"/>
          <a:ext cx="6002110" cy="479700"/>
        </a:xfrm>
        <a:prstGeom prst="roundRect">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1er avril 2027 : 3.5%</a:t>
          </a:r>
          <a:endParaRPr lang="en-US" sz="2000" kern="1200"/>
        </a:p>
      </dsp:txBody>
      <dsp:txXfrm>
        <a:off x="23417" y="2185384"/>
        <a:ext cx="5955276" cy="432866"/>
      </dsp:txXfrm>
    </dsp:sp>
    <dsp:sp modelId="{45E74D2A-D528-A14B-977D-6822A762123D}">
      <dsp:nvSpPr>
        <dsp:cNvPr id="0" name=""/>
        <dsp:cNvSpPr/>
      </dsp:nvSpPr>
      <dsp:spPr>
        <a:xfrm>
          <a:off x="0" y="2699267"/>
          <a:ext cx="6002110" cy="479700"/>
        </a:xfrm>
        <a:prstGeom prst="roundRect">
          <a:avLst/>
        </a:prstGeom>
        <a:solidFill>
          <a:schemeClr val="accent5">
            <a:hueOff val="656208"/>
            <a:satOff val="35240"/>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Pour un total dû au 1</a:t>
          </a:r>
          <a:r>
            <a:rPr lang="fr-CA" sz="2000" kern="1200" baseline="30000"/>
            <a:t>er</a:t>
          </a:r>
          <a:r>
            <a:rPr lang="fr-CA" sz="2000" kern="1200"/>
            <a:t> avril 2025 de 11,4%</a:t>
          </a:r>
          <a:endParaRPr lang="en-US" sz="2000" kern="1200"/>
        </a:p>
      </dsp:txBody>
      <dsp:txXfrm>
        <a:off x="23417" y="2722684"/>
        <a:ext cx="5955276" cy="432866"/>
      </dsp:txXfrm>
    </dsp:sp>
    <dsp:sp modelId="{9297EA62-0B06-7F49-9FA7-033A04BA8D28}">
      <dsp:nvSpPr>
        <dsp:cNvPr id="0" name=""/>
        <dsp:cNvSpPr/>
      </dsp:nvSpPr>
      <dsp:spPr>
        <a:xfrm>
          <a:off x="0" y="3236566"/>
          <a:ext cx="6002110" cy="479700"/>
        </a:xfrm>
        <a:prstGeom prst="roundRect">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Il s’agit en fait d’un</a:t>
          </a:r>
          <a:r>
            <a:rPr lang="fr-CA" sz="2000" b="1" kern="1200"/>
            <a:t> redressement </a:t>
          </a:r>
          <a:r>
            <a:rPr lang="fr-CA" sz="2000" kern="1200"/>
            <a:t>des classes salariales.</a:t>
          </a:r>
          <a:endParaRPr lang="en-US" sz="2000" kern="1200"/>
        </a:p>
      </dsp:txBody>
      <dsp:txXfrm>
        <a:off x="23417" y="3259983"/>
        <a:ext cx="5955276"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5F83-8632-4F1D-97CA-953AEA89C342}"/>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7FB29544-6462-4740-9935-1758CAD5B119}"/>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FAC2128-A20B-43B9-9269-BF3CD79C8CDB}"/>
              </a:ext>
            </a:extLst>
          </p:cNvPr>
          <p:cNvSpPr>
            <a:spLocks noGrp="1"/>
          </p:cNvSpPr>
          <p:nvPr>
            <p:ph type="dt" sz="half" idx="10"/>
          </p:nvPr>
        </p:nvSpPr>
        <p:spPr/>
        <p:txBody>
          <a:bodyPr/>
          <a:lstStyle>
            <a:lvl1pPr>
              <a:defRPr>
                <a:latin typeface="+mj-lt"/>
              </a:defRPr>
            </a:lvl1pPr>
          </a:lstStyle>
          <a:p>
            <a:fld id="{2530AA38-54BC-4787-8FD4-724E5A73CE27}" type="datetimeFigureOut">
              <a:rPr lang="fr-CA" smtClean="0"/>
              <a:pPr/>
              <a:t>2025-10-28</a:t>
            </a:fld>
            <a:endParaRPr lang="fr-CA"/>
          </a:p>
        </p:txBody>
      </p:sp>
      <p:sp>
        <p:nvSpPr>
          <p:cNvPr id="5" name="Footer Placeholder 4">
            <a:extLst>
              <a:ext uri="{FF2B5EF4-FFF2-40B4-BE49-F238E27FC236}">
                <a16:creationId xmlns:a16="http://schemas.microsoft.com/office/drawing/2014/main" id="{CDAE5D5E-776D-482F-B91B-48DEA1E9ECF7}"/>
              </a:ext>
            </a:extLst>
          </p:cNvPr>
          <p:cNvSpPr>
            <a:spLocks noGrp="1"/>
          </p:cNvSpPr>
          <p:nvPr>
            <p:ph type="ftr" sz="quarter" idx="11"/>
          </p:nvPr>
        </p:nvSpPr>
        <p:spPr/>
        <p:txBody>
          <a:bodyPr/>
          <a:lstStyle>
            <a:lvl1pPr>
              <a:defRPr>
                <a:latin typeface="+mj-lt"/>
              </a:defRPr>
            </a:lvl1pPr>
          </a:lstStyle>
          <a:p>
            <a:endParaRPr lang="fr-CA"/>
          </a:p>
        </p:txBody>
      </p:sp>
      <p:sp>
        <p:nvSpPr>
          <p:cNvPr id="6" name="Slide Number Placeholder 5">
            <a:extLst>
              <a:ext uri="{FF2B5EF4-FFF2-40B4-BE49-F238E27FC236}">
                <a16:creationId xmlns:a16="http://schemas.microsoft.com/office/drawing/2014/main" id="{6DC64108-92E7-4399-B6F4-E934C536054A}"/>
              </a:ext>
            </a:extLst>
          </p:cNvPr>
          <p:cNvSpPr>
            <a:spLocks noGrp="1"/>
          </p:cNvSpPr>
          <p:nvPr>
            <p:ph type="sldNum" sz="quarter" idx="12"/>
          </p:nvPr>
        </p:nvSpPr>
        <p:spPr/>
        <p:txBody>
          <a:bodyPr/>
          <a:lstStyle>
            <a:lvl1pPr>
              <a:defRPr>
                <a:latin typeface="+mj-lt"/>
              </a:defRPr>
            </a:lvl1pPr>
          </a:lstStyle>
          <a:p>
            <a:fld id="{C2782A82-8625-485B-B0C7-92BE1599FEA0}" type="slidenum">
              <a:rPr lang="fr-CA" smtClean="0"/>
              <a:pPr/>
              <a:t>‹N°›</a:t>
            </a:fld>
            <a:endParaRPr lang="fr-CA"/>
          </a:p>
        </p:txBody>
      </p:sp>
    </p:spTree>
    <p:extLst>
      <p:ext uri="{BB962C8B-B14F-4D97-AF65-F5344CB8AC3E}">
        <p14:creationId xmlns:p14="http://schemas.microsoft.com/office/powerpoint/2010/main" val="405021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C426-3AF4-4217-B416-BA0EEDEEB998}"/>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B9DAE207-3BB6-4D1C-8EF4-7E33A2A01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B940EF3-0405-4B81-8650-9CE6A8F7E2D9}"/>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5" name="Footer Placeholder 4">
            <a:extLst>
              <a:ext uri="{FF2B5EF4-FFF2-40B4-BE49-F238E27FC236}">
                <a16:creationId xmlns:a16="http://schemas.microsoft.com/office/drawing/2014/main" id="{9782EE45-89B6-40E1-A76B-11E7B7C8B157}"/>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D0E7859-DA37-4BDA-8EFC-226EE668E94A}"/>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7610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26098-59AB-4E77-8A2B-BA19B9BE4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D541DC2-A902-42F0-9F1E-6556BBB7E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65E49346-8F14-44D8-B3A3-B316BEAE1D1B}"/>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5" name="Footer Placeholder 4">
            <a:extLst>
              <a:ext uri="{FF2B5EF4-FFF2-40B4-BE49-F238E27FC236}">
                <a16:creationId xmlns:a16="http://schemas.microsoft.com/office/drawing/2014/main" id="{161F711D-652A-4F4A-91C7-9E959153483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C3126E7-768C-4366-84EB-B1D77AB4A19C}"/>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28922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088C-CC77-47A1-ADA9-52BF85FE97C6}"/>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B8EEED9F-5BC4-483C-A620-10A53F505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78DBC89-40E8-4901-A37A-33A7AABA319A}"/>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5" name="Footer Placeholder 4">
            <a:extLst>
              <a:ext uri="{FF2B5EF4-FFF2-40B4-BE49-F238E27FC236}">
                <a16:creationId xmlns:a16="http://schemas.microsoft.com/office/drawing/2014/main" id="{38359EDC-0FD8-46E4-93A8-CD7020D90FCC}"/>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59F0BFEC-ECFB-4200-B157-B36833C7DAF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44430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0614-CC5D-4604-8813-EC9217C7B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9B2DF3CD-C025-4898-B1A9-CC668AE5F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0A3BB-DCC4-4E68-A37A-C33175500BF0}"/>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5" name="Footer Placeholder 4">
            <a:extLst>
              <a:ext uri="{FF2B5EF4-FFF2-40B4-BE49-F238E27FC236}">
                <a16:creationId xmlns:a16="http://schemas.microsoft.com/office/drawing/2014/main" id="{95FC91E2-5CF2-4B24-8832-A6BD0B4AA92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A1C6B6A-73CA-450F-A221-81A3D9D19FC1}"/>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6279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68E8-88D6-4E47-B1DE-71B25AA96857}"/>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91653D-174D-455B-A520-1F4534E00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1E70D431-55E4-4A74-97D6-A8A3178EA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A2A7C744-DF0C-4F22-9CB7-918D43C300E8}"/>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6" name="Footer Placeholder 5">
            <a:extLst>
              <a:ext uri="{FF2B5EF4-FFF2-40B4-BE49-F238E27FC236}">
                <a16:creationId xmlns:a16="http://schemas.microsoft.com/office/drawing/2014/main" id="{5900148D-295D-404D-9B0A-775E0C65F0C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A007C519-C44F-4D1B-BC57-1AFB95548054}"/>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97407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4AB2-B0FD-4414-B71B-FBFF0237103C}"/>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F8FFF30-5BBF-4246-B02C-0C7457173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B60E0-E529-49B6-A0E7-FFBA315C6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520237BF-63F6-4E39-B051-319433968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66EF4-F43B-42D0-B393-8CAEECA53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A24896D5-CF25-4525-8062-152E21066F37}"/>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8" name="Footer Placeholder 7">
            <a:extLst>
              <a:ext uri="{FF2B5EF4-FFF2-40B4-BE49-F238E27FC236}">
                <a16:creationId xmlns:a16="http://schemas.microsoft.com/office/drawing/2014/main" id="{A1DE05A2-D816-48B6-BA04-B120505D162C}"/>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8E8AFF6-55DA-415F-921B-773FCD11017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1181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CF8-DC13-4F50-B689-65558420922E}"/>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6035ADD-0873-453D-9BFE-9D6CC3FE2F76}"/>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4" name="Footer Placeholder 3">
            <a:extLst>
              <a:ext uri="{FF2B5EF4-FFF2-40B4-BE49-F238E27FC236}">
                <a16:creationId xmlns:a16="http://schemas.microsoft.com/office/drawing/2014/main" id="{226D776C-11FC-4AA6-8723-916DC2DCC9CE}"/>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D757193B-96A4-4048-9139-EE5CB0AABEDD}"/>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0612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E220A-9764-47B3-9FD8-1DF5F0B59AD2}"/>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3" name="Footer Placeholder 2">
            <a:extLst>
              <a:ext uri="{FF2B5EF4-FFF2-40B4-BE49-F238E27FC236}">
                <a16:creationId xmlns:a16="http://schemas.microsoft.com/office/drawing/2014/main" id="{4BFFC1B6-E3AF-495F-AF08-7345DE4AD1B9}"/>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350EA834-9C6C-4278-811E-5DEA06536C20}"/>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0840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B3BB-9133-47D8-89CA-4884670CF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DB23DFD-9FA1-48C3-BF41-F31F8839B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CF3AAB6A-A710-4CBB-B961-581290358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E1DE0-5760-4CF1-A4FB-BF2D501DCCDF}"/>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6" name="Footer Placeholder 5">
            <a:extLst>
              <a:ext uri="{FF2B5EF4-FFF2-40B4-BE49-F238E27FC236}">
                <a16:creationId xmlns:a16="http://schemas.microsoft.com/office/drawing/2014/main" id="{1DF023D2-F12E-47AC-98D3-232D0B4A7DF6}"/>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20912D9-7BA5-4928-87E8-ED38D6DD0BB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91859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4F7F-0583-47D6-B44D-AFC28B5DF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4A12E003-9185-4559-8A3D-512005C69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C1B674CF-3CC7-43B5-880D-E061AEB4F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0EDF3-1470-4906-AD46-8A54AE8183B0}"/>
              </a:ext>
            </a:extLst>
          </p:cNvPr>
          <p:cNvSpPr>
            <a:spLocks noGrp="1"/>
          </p:cNvSpPr>
          <p:nvPr>
            <p:ph type="dt" sz="half" idx="10"/>
          </p:nvPr>
        </p:nvSpPr>
        <p:spPr/>
        <p:txBody>
          <a:bodyPr/>
          <a:lstStyle/>
          <a:p>
            <a:fld id="{2530AA38-54BC-4787-8FD4-724E5A73CE27}" type="datetimeFigureOut">
              <a:rPr lang="fr-CA" smtClean="0"/>
              <a:t>2025-10-28</a:t>
            </a:fld>
            <a:endParaRPr lang="fr-CA"/>
          </a:p>
        </p:txBody>
      </p:sp>
      <p:sp>
        <p:nvSpPr>
          <p:cNvPr id="6" name="Footer Placeholder 5">
            <a:extLst>
              <a:ext uri="{FF2B5EF4-FFF2-40B4-BE49-F238E27FC236}">
                <a16:creationId xmlns:a16="http://schemas.microsoft.com/office/drawing/2014/main" id="{47DDE6EF-293D-4C0B-AC2E-F974FB94150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BAB350F-E4E0-4942-940C-A42C7773161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29208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A2C05-1D84-42E6-8BF0-333A0ACB6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CE0EAED1-4374-414F-990D-141CF01C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4E90E9F2-DFC6-40D2-A9F1-70C567662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0AA38-54BC-4787-8FD4-724E5A73CE27}" type="datetimeFigureOut">
              <a:rPr lang="fr-CA" smtClean="0"/>
              <a:t>2025-10-28</a:t>
            </a:fld>
            <a:endParaRPr lang="fr-CA"/>
          </a:p>
        </p:txBody>
      </p:sp>
      <p:sp>
        <p:nvSpPr>
          <p:cNvPr id="5" name="Footer Placeholder 4">
            <a:extLst>
              <a:ext uri="{FF2B5EF4-FFF2-40B4-BE49-F238E27FC236}">
                <a16:creationId xmlns:a16="http://schemas.microsoft.com/office/drawing/2014/main" id="{E287DF64-A25B-4B0C-AF15-5946838ED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18B1C55F-02BB-4D1E-B0E9-51504608B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2A82-8625-485B-B0C7-92BE1599FEA0}" type="slidenum">
              <a:rPr lang="fr-CA" smtClean="0"/>
              <a:t>‹N°›</a:t>
            </a:fld>
            <a:endParaRPr lang="fr-CA"/>
          </a:p>
        </p:txBody>
      </p:sp>
    </p:spTree>
    <p:extLst>
      <p:ext uri="{BB962C8B-B14F-4D97-AF65-F5344CB8AC3E}">
        <p14:creationId xmlns:p14="http://schemas.microsoft.com/office/powerpoint/2010/main" val="39267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squebec.gouv.qc.ca/fr/document/rc/S-4.2,%20r.%205.1?langCont=fr#se:1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gisquebec.gouv.qc.ca/fr/document/rc/S-4.2,%20r.%205.1?langCont=fr#se:1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egisquebec.gouv.qc.ca/fr/document/rc/S-4.2,%20r.%205.1?langCont=fr#se: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isquebec.gouv.qc.ca/fr/document/rc/S-4.2,%20r.%205.1?langCont=fr#se:2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legisquebec.gouv.qc.ca/fr/document/rc/S-4.2,%20r.%205.1?langCont=fr#se:2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ssociation@aper.qc.ca"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aper.qc.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5D9B94-61D4-4032-AE93-F6A6148A17AA}"/>
              </a:ext>
            </a:extLst>
          </p:cNvPr>
          <p:cNvPicPr>
            <a:picLocks noChangeAspect="1"/>
          </p:cNvPicPr>
          <p:nvPr/>
        </p:nvPicPr>
        <p:blipFill rotWithShape="1">
          <a:blip r:embed="rId2"/>
          <a:srcRect t="36641"/>
          <a:stretch/>
        </p:blipFill>
        <p:spPr>
          <a:xfrm>
            <a:off x="3345366" y="1772529"/>
            <a:ext cx="4962293" cy="2532839"/>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F49CB8-2AD0-469B-A0C8-4A750F86F354}"/>
              </a:ext>
            </a:extLst>
          </p:cNvPr>
          <p:cNvSpPr/>
          <p:nvPr/>
        </p:nvSpPr>
        <p:spPr>
          <a:xfrm>
            <a:off x="378068" y="4633546"/>
            <a:ext cx="11435864" cy="1844256"/>
          </a:xfrm>
          <a:prstGeom prst="rect">
            <a:avLst/>
          </a:prstGeom>
          <a:solidFill>
            <a:srgbClr val="588894"/>
          </a:solidFill>
          <a:ln>
            <a:solidFill>
              <a:srgbClr val="588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B01F8948-A977-4841-9DA3-A0433F9524CF}"/>
              </a:ext>
            </a:extLst>
          </p:cNvPr>
          <p:cNvSpPr>
            <a:spLocks noGrp="1"/>
          </p:cNvSpPr>
          <p:nvPr>
            <p:ph type="ctrTitle"/>
          </p:nvPr>
        </p:nvSpPr>
        <p:spPr>
          <a:xfrm>
            <a:off x="526073" y="4756638"/>
            <a:ext cx="11139854" cy="930447"/>
          </a:xfrm>
        </p:spPr>
        <p:txBody>
          <a:bodyPr>
            <a:normAutofit fontScale="90000"/>
          </a:bodyPr>
          <a:lstStyle/>
          <a:p>
            <a:r>
              <a:rPr lang="fr-CA" sz="3800" b="1" dirty="0">
                <a:solidFill>
                  <a:srgbClr val="FFFFFF"/>
                </a:solidFill>
              </a:rPr>
              <a:t>PURA ET LES DIFFÉRENTES AUGMENTATIONS SALARIALES</a:t>
            </a:r>
            <a:br>
              <a:rPr lang="fr-CA" sz="3800" b="1" noProof="0" dirty="0">
                <a:solidFill>
                  <a:srgbClr val="FFFFFF"/>
                </a:solidFill>
              </a:rPr>
            </a:br>
            <a:r>
              <a:rPr lang="fr-CA" sz="3800" b="1" noProof="0" dirty="0">
                <a:solidFill>
                  <a:srgbClr val="FFFFFF"/>
                </a:solidFill>
              </a:rPr>
              <a:t>EXPLICATIONS</a:t>
            </a:r>
          </a:p>
        </p:txBody>
      </p:sp>
      <p:sp>
        <p:nvSpPr>
          <p:cNvPr id="3" name="Subtitle 2">
            <a:extLst>
              <a:ext uri="{FF2B5EF4-FFF2-40B4-BE49-F238E27FC236}">
                <a16:creationId xmlns:a16="http://schemas.microsoft.com/office/drawing/2014/main" id="{8498AC0C-B23D-4451-BAB1-F45C8D5AFDD6}"/>
              </a:ext>
            </a:extLst>
          </p:cNvPr>
          <p:cNvSpPr>
            <a:spLocks noGrp="1"/>
          </p:cNvSpPr>
          <p:nvPr>
            <p:ph type="subTitle" idx="1"/>
          </p:nvPr>
        </p:nvSpPr>
        <p:spPr>
          <a:xfrm>
            <a:off x="1524000" y="5815698"/>
            <a:ext cx="9144000" cy="420001"/>
          </a:xfrm>
        </p:spPr>
        <p:txBody>
          <a:bodyPr>
            <a:normAutofit/>
          </a:bodyPr>
          <a:lstStyle/>
          <a:p>
            <a:r>
              <a:rPr lang="fr-CA" sz="2000" b="1" noProof="0" dirty="0" err="1">
                <a:solidFill>
                  <a:srgbClr val="FFFFFF"/>
                </a:solidFill>
                <a:latin typeface="Arial" panose="020B0604020202020204" pitchFamily="34" charset="0"/>
                <a:cs typeface="Arial" panose="020B0604020202020204" pitchFamily="34" charset="0"/>
              </a:rPr>
              <a:t>Presenté</a:t>
            </a:r>
            <a:r>
              <a:rPr lang="fr-CA" sz="2000" b="1" noProof="0" dirty="0">
                <a:solidFill>
                  <a:srgbClr val="FFFFFF"/>
                </a:solidFill>
                <a:latin typeface="Arial" panose="020B0604020202020204" pitchFamily="34" charset="0"/>
                <a:cs typeface="Arial" panose="020B0604020202020204" pitchFamily="34" charset="0"/>
              </a:rPr>
              <a:t> par: ÉQUIPE APER</a:t>
            </a:r>
          </a:p>
        </p:txBody>
      </p:sp>
      <p:cxnSp>
        <p:nvCxnSpPr>
          <p:cNvPr id="7" name="Straight Connector 6">
            <a:extLst>
              <a:ext uri="{FF2B5EF4-FFF2-40B4-BE49-F238E27FC236}">
                <a16:creationId xmlns:a16="http://schemas.microsoft.com/office/drawing/2014/main" id="{4D066A53-401B-4009-BB70-8BD25F8D2D25}"/>
              </a:ext>
            </a:extLst>
          </p:cNvPr>
          <p:cNvCxnSpPr/>
          <p:nvPr/>
        </p:nvCxnSpPr>
        <p:spPr>
          <a:xfrm>
            <a:off x="1524000" y="5687085"/>
            <a:ext cx="8928295" cy="0"/>
          </a:xfrm>
          <a:prstGeom prst="line">
            <a:avLst/>
          </a:prstGeom>
          <a:ln w="31750">
            <a:solidFill>
              <a:srgbClr val="64646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067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1A73F-D96E-304E-0470-AC8AF16C34D9}"/>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FE68A009-24CD-A3C0-97C4-733006575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3C312CDC-982C-5223-3754-36D17B76BF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fr-CA" sz="3200" b="1" kern="1200" noProof="0" dirty="0">
                <a:solidFill>
                  <a:schemeClr val="bg1"/>
                </a:solidFill>
                <a:latin typeface="+mj-lt"/>
                <a:ea typeface="+mj-ea"/>
                <a:cs typeface="+mj-cs"/>
              </a:rPr>
              <a:t>LES DIFFÉRENTES AUGMENTATIONS SALARIALES</a:t>
            </a:r>
          </a:p>
        </p:txBody>
      </p:sp>
      <p:pic>
        <p:nvPicPr>
          <p:cNvPr id="1026" name="Picture 2" descr="image being cropped">
            <a:extLst>
              <a:ext uri="{FF2B5EF4-FFF2-40B4-BE49-F238E27FC236}">
                <a16:creationId xmlns:a16="http://schemas.microsoft.com/office/drawing/2014/main" id="{48AFCF98-9914-26EF-1DF0-7E99C1C30A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43467" y="1827627"/>
            <a:ext cx="10905066" cy="4089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6172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790DFE-6E1E-F49E-8264-939D5778720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en placed on top of a signature line">
            <a:extLst>
              <a:ext uri="{FF2B5EF4-FFF2-40B4-BE49-F238E27FC236}">
                <a16:creationId xmlns:a16="http://schemas.microsoft.com/office/drawing/2014/main" id="{3019CF79-9D37-A23D-118E-2B46A641542D}"/>
              </a:ext>
            </a:extLst>
          </p:cNvPr>
          <p:cNvPicPr>
            <a:picLocks noChangeAspect="1"/>
          </p:cNvPicPr>
          <p:nvPr/>
        </p:nvPicPr>
        <p:blipFill>
          <a:blip r:embed="rId2"/>
          <a:srcRect r="7442"/>
          <a:stretch>
            <a:fillRect/>
          </a:stretch>
        </p:blipFill>
        <p:spPr>
          <a:xfrm>
            <a:off x="6541053" y="1619995"/>
            <a:ext cx="4777381" cy="34453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Arc 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416B76-28B0-4DFE-B858-16DF0A18C55A}"/>
              </a:ext>
            </a:extLst>
          </p:cNvPr>
          <p:cNvSpPr>
            <a:spLocks noGrp="1"/>
          </p:cNvSpPr>
          <p:nvPr>
            <p:ph type="title"/>
          </p:nvPr>
        </p:nvSpPr>
        <p:spPr>
          <a:xfrm>
            <a:off x="838201" y="479493"/>
            <a:ext cx="5257800" cy="1325563"/>
          </a:xfrm>
        </p:spPr>
        <p:txBody>
          <a:bodyPr>
            <a:normAutofit/>
          </a:bodyPr>
          <a:lstStyle/>
          <a:p>
            <a:r>
              <a:rPr lang="fr-CA" b="1" noProof="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C9C8D44B-AB36-C3EF-C286-5DDFCC94EBCA}"/>
              </a:ext>
            </a:extLst>
          </p:cNvPr>
          <p:cNvSpPr>
            <a:spLocks noGrp="1"/>
          </p:cNvSpPr>
          <p:nvPr>
            <p:ph idx="1"/>
          </p:nvPr>
        </p:nvSpPr>
        <p:spPr>
          <a:xfrm>
            <a:off x="838201" y="1984443"/>
            <a:ext cx="5257800" cy="4192520"/>
          </a:xfrm>
        </p:spPr>
        <p:txBody>
          <a:bodyPr>
            <a:normAutofit/>
          </a:bodyPr>
          <a:lstStyle/>
          <a:p>
            <a:pPr marL="0" indent="0">
              <a:buNone/>
            </a:pPr>
            <a:r>
              <a:rPr lang="fr-CA" sz="2600" dirty="0">
                <a:latin typeface="Arial" panose="020B0604020202020204" pitchFamily="34" charset="0"/>
                <a:cs typeface="Arial" panose="020B0604020202020204" pitchFamily="34" charset="0"/>
              </a:rPr>
              <a:t>Comme nous avons reçu beaucoup de courriels et questions en lien avec les différentes augmentations salariales qu’un cadre peut recevoir au cours de sa carrière, nous avons préparer cette formation afin que vous soyez mieux en mesure de maitriser et comprendre votre salaire.</a:t>
            </a:r>
            <a:endParaRPr lang="fr-CA" sz="2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83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F6B142E0-F470-0D87-7BF7-42759B5E62D5}"/>
              </a:ext>
            </a:extLst>
          </p:cNvPr>
          <p:cNvPicPr>
            <a:picLocks noChangeAspect="1"/>
          </p:cNvPicPr>
          <p:nvPr/>
        </p:nvPicPr>
        <p:blipFill>
          <a:blip r:embed="rId2"/>
          <a:srcRect t="9019" b="671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86CDE7-1E05-D616-90B4-8D9CF230CF6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LE SALAIRE QUAND ON DEVIENT CADRE OU SUIVANT UNE PROMOTION</a:t>
            </a:r>
          </a:p>
        </p:txBody>
      </p:sp>
    </p:spTree>
    <p:extLst>
      <p:ext uri="{BB962C8B-B14F-4D97-AF65-F5344CB8AC3E}">
        <p14:creationId xmlns:p14="http://schemas.microsoft.com/office/powerpoint/2010/main" val="281611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64CFE1-C944-C112-EE0C-D8EE215516B5}"/>
              </a:ext>
            </a:extLst>
          </p:cNvPr>
          <p:cNvSpPr>
            <a:spLocks noGrp="1"/>
          </p:cNvSpPr>
          <p:nvPr>
            <p:ph type="title"/>
          </p:nvPr>
        </p:nvSpPr>
        <p:spPr>
          <a:xfrm>
            <a:off x="686834" y="1153572"/>
            <a:ext cx="3200400" cy="4461163"/>
          </a:xfrm>
        </p:spPr>
        <p:txBody>
          <a:bodyPr>
            <a:normAutofit/>
          </a:bodyPr>
          <a:lstStyle/>
          <a:p>
            <a:r>
              <a:rPr lang="en-CA" sz="4100">
                <a:solidFill>
                  <a:srgbClr val="FFFFFF"/>
                </a:solidFill>
              </a:rPr>
              <a:t>NOMINATION À UN POSTE DE CADRE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6CB33E8D-C876-695F-2BFE-BCD8FD5FB5FD}"/>
              </a:ext>
            </a:extLst>
          </p:cNvPr>
          <p:cNvSpPr>
            <a:spLocks noGrp="1" noChangeArrowheads="1"/>
          </p:cNvSpPr>
          <p:nvPr>
            <p:ph idx="1"/>
          </p:nvPr>
        </p:nvSpPr>
        <p:spPr bwMode="auto">
          <a:xfrm>
            <a:off x="4447308" y="591344"/>
            <a:ext cx="6906491"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fr-FR" altLang="fr-FR" sz="3000" b="1" i="0" u="none" strike="noStrike" cap="none" normalizeH="0" baseline="0" dirty="0">
                <a:ln>
                  <a:noFill/>
                </a:ln>
                <a:effectLst/>
                <a:latin typeface="Candara" panose="020E0502030303020204" pitchFamily="34" charset="0"/>
                <a:cs typeface="Arial" panose="020B0604020202020204" pitchFamily="34" charset="0"/>
                <a:hlinkClick r:id="rId2"/>
              </a:rPr>
              <a:t>15.</a:t>
            </a:r>
            <a:r>
              <a:rPr kumimoji="0" lang="fr-FR" altLang="fr-FR" sz="3000" b="0" i="0" u="none" strike="noStrike" cap="none" normalizeH="0" baseline="0" dirty="0">
                <a:ln>
                  <a:noFill/>
                </a:ln>
                <a:effectLst/>
                <a:latin typeface="Candara" panose="020E0502030303020204" pitchFamily="34" charset="0"/>
                <a:cs typeface="Arial" panose="020B0604020202020204" pitchFamily="34" charset="0"/>
              </a:rPr>
              <a:t> La personne qui accède à un poste de cadre intermédiaire, à partir d’un poste de salarié syndiqué ou d’employé </a:t>
            </a:r>
            <a:r>
              <a:rPr kumimoji="0" lang="fr-FR" altLang="fr-FR" sz="3000" b="0" i="0" u="none" strike="noStrike" cap="none" normalizeH="0" baseline="0" dirty="0" err="1">
                <a:ln>
                  <a:noFill/>
                </a:ln>
                <a:effectLst/>
                <a:latin typeface="Candara" panose="020E0502030303020204" pitchFamily="34" charset="0"/>
                <a:cs typeface="Arial" panose="020B0604020202020204" pitchFamily="34" charset="0"/>
              </a:rPr>
              <a:t>syndicable</a:t>
            </a:r>
            <a:r>
              <a:rPr kumimoji="0" lang="fr-FR" altLang="fr-FR" sz="3000" b="0" i="0" u="none" strike="noStrike" cap="none" normalizeH="0" baseline="0" dirty="0">
                <a:ln>
                  <a:noFill/>
                </a:ln>
                <a:effectLst/>
                <a:latin typeface="Candara" panose="020E0502030303020204" pitchFamily="34" charset="0"/>
                <a:cs typeface="Arial" panose="020B0604020202020204" pitchFamily="34" charset="0"/>
              </a:rPr>
              <a:t> non-syndiqué ou à partir de l’extérieur du secteur de la santé et des services sociaux, reçoit comme salaire le plus élevé des 2 montants suivants:</a:t>
            </a:r>
            <a:endParaRPr kumimoji="0" lang="fr-FR" altLang="fr-FR" sz="3000" b="0" i="0" u="none" strike="noStrike" cap="none" normalizeH="0" baseline="0" dirty="0">
              <a:ln>
                <a:noFill/>
              </a:ln>
              <a:effectLst/>
              <a:latin typeface="Candara" panose="020E0502030303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fr-FR" altLang="fr-FR" sz="3000" b="0" i="0" u="none" strike="noStrike" cap="none" normalizeH="0" baseline="0" dirty="0">
                <a:ln>
                  <a:noFill/>
                </a:ln>
                <a:effectLst/>
                <a:latin typeface="Candara" panose="020E0502030303020204" pitchFamily="34" charset="0"/>
                <a:cs typeface="Arial" panose="020B0604020202020204" pitchFamily="34" charset="0"/>
              </a:rPr>
              <a:t>— le minimum de la classe salariale du poste auquel elle accède;</a:t>
            </a:r>
            <a:endParaRPr kumimoji="0" lang="fr-FR" altLang="fr-FR" sz="3000" b="0" i="0" u="none" strike="noStrike" cap="none" normalizeH="0" baseline="0" dirty="0">
              <a:ln>
                <a:noFill/>
              </a:ln>
              <a:effectLst/>
              <a:latin typeface="Candara" panose="020E0502030303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fr-FR" altLang="fr-FR" sz="3000" b="0" i="0" u="none" strike="noStrike" cap="none" normalizeH="0" baseline="0" dirty="0">
                <a:ln>
                  <a:noFill/>
                </a:ln>
                <a:effectLst/>
                <a:latin typeface="Candara" panose="020E0502030303020204" pitchFamily="34" charset="0"/>
                <a:cs typeface="Arial" panose="020B0604020202020204" pitchFamily="34" charset="0"/>
              </a:rPr>
              <a:t>— 110% du salaire qu’elle recevait avant sa nomination</a:t>
            </a:r>
            <a:endParaRPr kumimoji="0" lang="fr-FR" altLang="fr-FR" sz="3000" b="0" i="0" u="none" strike="noStrike" cap="none" normalizeH="0" baseline="0" dirty="0">
              <a:ln>
                <a:noFill/>
              </a:ln>
              <a:effectLst/>
              <a:latin typeface="Candara" panose="020E0502030303020204" pitchFamily="34" charset="0"/>
            </a:endParaRPr>
          </a:p>
        </p:txBody>
      </p:sp>
    </p:spTree>
    <p:extLst>
      <p:ext uri="{BB962C8B-B14F-4D97-AF65-F5344CB8AC3E}">
        <p14:creationId xmlns:p14="http://schemas.microsoft.com/office/powerpoint/2010/main" val="273591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8AAE0-441E-0BD2-9C9E-01D8C6D57F4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3E102D-C208-615E-51B2-3D38D14F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D092370A-4CAD-143F-9F98-AB4C4F6EF388}"/>
              </a:ext>
            </a:extLst>
          </p:cNvPr>
          <p:cNvSpPr>
            <a:spLocks noGrp="1"/>
          </p:cNvSpPr>
          <p:nvPr>
            <p:ph type="title"/>
          </p:nvPr>
        </p:nvSpPr>
        <p:spPr>
          <a:xfrm>
            <a:off x="572493" y="238539"/>
            <a:ext cx="11018520" cy="775493"/>
          </a:xfrm>
        </p:spPr>
        <p:txBody>
          <a:bodyPr anchor="b">
            <a:normAutofit/>
          </a:bodyPr>
          <a:lstStyle/>
          <a:p>
            <a:pPr algn="ctr"/>
            <a:r>
              <a:rPr lang="fr-CA" sz="2800" b="1" noProof="0" dirty="0">
                <a:latin typeface="Arial" panose="020B0604020202020204" pitchFamily="34" charset="0"/>
                <a:cs typeface="Arial" panose="020B0604020202020204" pitchFamily="34" charset="0"/>
              </a:rPr>
              <a:t>LES NOUVELLES CLASSES SALARIALES</a:t>
            </a:r>
          </a:p>
        </p:txBody>
      </p:sp>
      <p:sp>
        <p:nvSpPr>
          <p:cNvPr id="14" name="sketchy line">
            <a:extLst>
              <a:ext uri="{FF2B5EF4-FFF2-40B4-BE49-F238E27FC236}">
                <a16:creationId xmlns:a16="http://schemas.microsoft.com/office/drawing/2014/main" id="{C7F64949-66B8-EC61-9B20-DCC550AEE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Rectangle 4">
            <a:extLst>
              <a:ext uri="{FF2B5EF4-FFF2-40B4-BE49-F238E27FC236}">
                <a16:creationId xmlns:a16="http://schemas.microsoft.com/office/drawing/2014/main" id="{AC8BA87C-AF93-FFC4-6327-CFAA54E019AD}"/>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6" name="Espace réservé du contenu 5" descr="Une image contenant texte, capture d’écran, nombre, Police  Le contenu généré par l’IA peut être incorrect.">
            <a:extLst>
              <a:ext uri="{FF2B5EF4-FFF2-40B4-BE49-F238E27FC236}">
                <a16:creationId xmlns:a16="http://schemas.microsoft.com/office/drawing/2014/main" id="{6389087C-BF97-3F93-E34E-40843006062A}"/>
              </a:ext>
            </a:extLst>
          </p:cNvPr>
          <p:cNvPicPr>
            <a:picLocks noGrp="1"/>
          </p:cNvPicPr>
          <p:nvPr>
            <p:ph idx="1"/>
          </p:nvPr>
        </p:nvPicPr>
        <p:blipFill>
          <a:blip r:embed="rId2" cstate="print"/>
          <a:stretch>
            <a:fillRect/>
          </a:stretch>
        </p:blipFill>
        <p:spPr>
          <a:xfrm>
            <a:off x="526773" y="1252571"/>
            <a:ext cx="11018519" cy="5312026"/>
          </a:xfrm>
          <a:prstGeom prst="rect">
            <a:avLst/>
          </a:prstGeom>
        </p:spPr>
      </p:pic>
    </p:spTree>
    <p:extLst>
      <p:ext uri="{BB962C8B-B14F-4D97-AF65-F5344CB8AC3E}">
        <p14:creationId xmlns:p14="http://schemas.microsoft.com/office/powerpoint/2010/main" val="123033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289ED-D47B-B754-97B9-E66229A93FA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15C290-6C65-22FE-20C2-16EB38C38156}"/>
              </a:ext>
            </a:extLst>
          </p:cNvPr>
          <p:cNvSpPr>
            <a:spLocks noGrp="1"/>
          </p:cNvSpPr>
          <p:nvPr>
            <p:ph type="title"/>
          </p:nvPr>
        </p:nvSpPr>
        <p:spPr>
          <a:xfrm>
            <a:off x="1171074" y="1396686"/>
            <a:ext cx="3240506" cy="4064628"/>
          </a:xfrm>
        </p:spPr>
        <p:txBody>
          <a:bodyPr>
            <a:normAutofit/>
          </a:bodyPr>
          <a:lstStyle/>
          <a:p>
            <a:r>
              <a:rPr lang="en-CA">
                <a:solidFill>
                  <a:srgbClr val="FFFFFF"/>
                </a:solidFill>
              </a:rPr>
              <a:t>PROMOTION</a:t>
            </a:r>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30721BA1-3A07-E848-8C5C-0C5146C1FC11}"/>
              </a:ext>
            </a:extLst>
          </p:cNvPr>
          <p:cNvSpPr>
            <a:spLocks noGrp="1" noChangeArrowheads="1"/>
          </p:cNvSpPr>
          <p:nvPr>
            <p:ph idx="1"/>
          </p:nvPr>
        </p:nvSpPr>
        <p:spPr bwMode="auto">
          <a:xfrm>
            <a:off x="5370153" y="1526033"/>
            <a:ext cx="5536397" cy="39352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fr-FR" altLang="fr-FR" sz="2600" b="1" i="0" u="none" strike="noStrike" cap="none" normalizeH="0" baseline="0">
                <a:ln>
                  <a:noFill/>
                </a:ln>
                <a:effectLst/>
                <a:latin typeface="Candara" panose="020E0502030303020204" pitchFamily="34" charset="0"/>
                <a:cs typeface="Arial" panose="020B0604020202020204" pitchFamily="34" charset="0"/>
                <a:hlinkClick r:id="rId2"/>
              </a:rPr>
              <a:t>18.</a:t>
            </a:r>
            <a:r>
              <a:rPr kumimoji="0" lang="fr-FR" altLang="fr-FR" sz="2600" b="0" i="0" u="none" strike="noStrike" cap="none" normalizeH="0" baseline="0">
                <a:ln>
                  <a:noFill/>
                </a:ln>
                <a:effectLst/>
                <a:latin typeface="Candara" panose="020E0502030303020204" pitchFamily="34" charset="0"/>
                <a:cs typeface="Arial" panose="020B0604020202020204" pitchFamily="34" charset="0"/>
              </a:rPr>
              <a:t> Le salaire d’un cadre intermédiaire promu est le plus élevé des deux montants suivants:</a:t>
            </a:r>
            <a:endParaRPr kumimoji="0" lang="fr-FR" altLang="fr-FR" sz="2600" b="0" i="0" u="none" strike="noStrike" cap="none" normalizeH="0" baseline="0">
              <a:ln>
                <a:noFill/>
              </a:ln>
              <a:effectLst/>
              <a:latin typeface="Candara" panose="020E0502030303020204" pitchFamily="34" charset="0"/>
            </a:endParaRP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a:ln>
                  <a:noFill/>
                </a:ln>
                <a:effectLst/>
                <a:latin typeface="Candara" panose="020E0502030303020204" pitchFamily="34" charset="0"/>
                <a:cs typeface="Arial" panose="020B0604020202020204" pitchFamily="34" charset="0"/>
              </a:rPr>
              <a:t>— le minimum de la classe salariale du poste auquel il accède;</a:t>
            </a:r>
            <a:endParaRPr kumimoji="0" lang="fr-FR" altLang="fr-FR" sz="2600" b="0" i="0" u="none" strike="noStrike" cap="none" normalizeH="0" baseline="0">
              <a:ln>
                <a:noFill/>
              </a:ln>
              <a:effectLst/>
              <a:latin typeface="Candara" panose="020E0502030303020204" pitchFamily="34" charset="0"/>
            </a:endParaRP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a:ln>
                  <a:noFill/>
                </a:ln>
                <a:effectLst/>
                <a:latin typeface="Candara" panose="020E0502030303020204" pitchFamily="34" charset="0"/>
                <a:cs typeface="Arial" panose="020B0604020202020204" pitchFamily="34" charset="0"/>
              </a:rPr>
              <a:t>— 110% du salaire qu’il recevait avant sa promotion sans toutefois que ce montant, sous réserve de l’article 24, ne dépasse le maximum de la classe salariale du poste auquel il accède</a:t>
            </a:r>
            <a:endParaRPr kumimoji="0" lang="fr-FR" altLang="fr-FR" sz="2600" b="0" i="0" u="none" strike="noStrike" cap="none" normalizeH="0" baseline="0">
              <a:ln>
                <a:noFill/>
              </a:ln>
              <a:effectLst/>
              <a:latin typeface="Candara" panose="020E0502030303020204" pitchFamily="34" charset="0"/>
            </a:endParaRPr>
          </a:p>
        </p:txBody>
      </p:sp>
    </p:spTree>
    <p:extLst>
      <p:ext uri="{BB962C8B-B14F-4D97-AF65-F5344CB8AC3E}">
        <p14:creationId xmlns:p14="http://schemas.microsoft.com/office/powerpoint/2010/main" val="382036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A326F2-4221-E288-FC51-97E495C5736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4DA9DC-EFEA-5D95-2D0A-982A07DDD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33E818DE-EC97-F4A8-CBA5-FC4E985C63E9}"/>
              </a:ext>
            </a:extLst>
          </p:cNvPr>
          <p:cNvSpPr>
            <a:spLocks noGrp="1"/>
          </p:cNvSpPr>
          <p:nvPr>
            <p:ph type="title"/>
          </p:nvPr>
        </p:nvSpPr>
        <p:spPr>
          <a:xfrm>
            <a:off x="572493" y="238539"/>
            <a:ext cx="11018520" cy="775493"/>
          </a:xfrm>
        </p:spPr>
        <p:txBody>
          <a:bodyPr anchor="b">
            <a:normAutofit/>
          </a:bodyPr>
          <a:lstStyle/>
          <a:p>
            <a:pPr algn="ctr"/>
            <a:r>
              <a:rPr lang="fr-CA" sz="2800" b="1" noProof="0" dirty="0">
                <a:latin typeface="Arial" panose="020B0604020202020204" pitchFamily="34" charset="0"/>
                <a:cs typeface="Arial" panose="020B0604020202020204" pitchFamily="34" charset="0"/>
              </a:rPr>
              <a:t>LES NOUVELLES CLASSES SALARIALES</a:t>
            </a:r>
          </a:p>
        </p:txBody>
      </p:sp>
      <p:sp>
        <p:nvSpPr>
          <p:cNvPr id="14" name="sketchy line">
            <a:extLst>
              <a:ext uri="{FF2B5EF4-FFF2-40B4-BE49-F238E27FC236}">
                <a16:creationId xmlns:a16="http://schemas.microsoft.com/office/drawing/2014/main" id="{8F90246F-E8A2-5A10-B597-F854D7431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Rectangle 4">
            <a:extLst>
              <a:ext uri="{FF2B5EF4-FFF2-40B4-BE49-F238E27FC236}">
                <a16:creationId xmlns:a16="http://schemas.microsoft.com/office/drawing/2014/main" id="{6AFE3CF8-21B5-0DE1-8F28-2085C59CAB8D}"/>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6" name="Espace réservé du contenu 5" descr="Une image contenant texte, capture d’écran, nombre, Police  Le contenu généré par l’IA peut être incorrect.">
            <a:extLst>
              <a:ext uri="{FF2B5EF4-FFF2-40B4-BE49-F238E27FC236}">
                <a16:creationId xmlns:a16="http://schemas.microsoft.com/office/drawing/2014/main" id="{BE148B15-1085-641A-16A9-9A26BCF333AA}"/>
              </a:ext>
            </a:extLst>
          </p:cNvPr>
          <p:cNvPicPr>
            <a:picLocks noGrp="1"/>
          </p:cNvPicPr>
          <p:nvPr>
            <p:ph idx="1"/>
          </p:nvPr>
        </p:nvPicPr>
        <p:blipFill>
          <a:blip r:embed="rId2" cstate="print"/>
          <a:stretch>
            <a:fillRect/>
          </a:stretch>
        </p:blipFill>
        <p:spPr>
          <a:xfrm>
            <a:off x="526773" y="1252571"/>
            <a:ext cx="11018519" cy="5312026"/>
          </a:xfrm>
          <a:prstGeom prst="rect">
            <a:avLst/>
          </a:prstGeom>
        </p:spPr>
      </p:pic>
    </p:spTree>
    <p:extLst>
      <p:ext uri="{BB962C8B-B14F-4D97-AF65-F5344CB8AC3E}">
        <p14:creationId xmlns:p14="http://schemas.microsoft.com/office/powerpoint/2010/main" val="11563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A8AE49-0E09-F845-0D7A-77F5FAFB130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B848C6B1-78EC-3593-97F9-85134C91C1E2}"/>
              </a:ext>
            </a:extLst>
          </p:cNvPr>
          <p:cNvSpPr>
            <a:spLocks noGrp="1"/>
          </p:cNvSpPr>
          <p:nvPr>
            <p:ph type="title"/>
          </p:nvPr>
        </p:nvSpPr>
        <p:spPr>
          <a:xfrm>
            <a:off x="841248" y="548640"/>
            <a:ext cx="3600860" cy="5431536"/>
          </a:xfrm>
        </p:spPr>
        <p:txBody>
          <a:bodyPr>
            <a:normAutofit/>
          </a:bodyPr>
          <a:lstStyle/>
          <a:p>
            <a:r>
              <a:rPr lang="fr-CA" b="1" noProof="0" dirty="0"/>
              <a:t>VOUS N’ÊTES PAS AU MAXIMUM DE VOTRE CLASSE SALARIALE</a:t>
            </a:r>
            <a:br>
              <a:rPr lang="fr-CA" b="1" noProof="0" dirty="0"/>
            </a:br>
            <a:endParaRPr lang="fr-CA" sz="3800" b="1" noProof="0" dirty="0">
              <a:latin typeface="Arial" panose="020B0604020202020204" pitchFamily="34" charset="0"/>
              <a:cs typeface="Arial" panose="020B0604020202020204" pitchFamily="34" charset="0"/>
            </a:endParaRP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65B8E5C0-444C-BF44-C3C6-C85DA28971D0}"/>
              </a:ext>
            </a:extLst>
          </p:cNvPr>
          <p:cNvSpPr>
            <a:spLocks noGrp="1"/>
          </p:cNvSpPr>
          <p:nvPr>
            <p:ph idx="1"/>
          </p:nvPr>
        </p:nvSpPr>
        <p:spPr>
          <a:xfrm>
            <a:off x="5126418" y="552091"/>
            <a:ext cx="6224335" cy="5431536"/>
          </a:xfrm>
        </p:spPr>
        <p:txBody>
          <a:bodyPr anchor="ctr">
            <a:normAutofit/>
          </a:bodyPr>
          <a:lstStyle/>
          <a:p>
            <a:r>
              <a:rPr lang="fr-CA" b="1" dirty="0">
                <a:hlinkClick r:id="rId2"/>
              </a:rPr>
              <a:t>14.</a:t>
            </a:r>
            <a:r>
              <a:rPr lang="fr-CA" dirty="0"/>
              <a:t> Le 1</a:t>
            </a:r>
            <a:r>
              <a:rPr lang="fr-CA" baseline="30000" dirty="0"/>
              <a:t>er</a:t>
            </a:r>
            <a:r>
              <a:rPr lang="fr-CA" dirty="0"/>
              <a:t> avril de chaque année, une progression salariale est accordée au cadre à moins que son rendement au cours de l’année qui se termine le 31 mars soit jugé insatisfaisant. L’évaluation motivée de l’employeur à cet effet est transmise au cadre par écrit durant la période de référence. Cette évaluation ne peut pas faire l’objet d’un recours.</a:t>
            </a:r>
            <a:endParaRPr lang="fr-CA" sz="2200" noProof="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4E9DADC-3ED0-A131-2070-B495CEBEE875}"/>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128777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7B6B2-868E-A599-6442-FB0D1A2DC22A}"/>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BCF4B88-DA64-CCFF-6FC5-5AF6AB5DF8AB}"/>
              </a:ext>
            </a:extLst>
          </p:cNvPr>
          <p:cNvSpPr>
            <a:spLocks noGrp="1"/>
          </p:cNvSpPr>
          <p:nvPr>
            <p:ph type="title"/>
          </p:nvPr>
        </p:nvSpPr>
        <p:spPr>
          <a:xfrm>
            <a:off x="1171074" y="1396686"/>
            <a:ext cx="3240506" cy="4064628"/>
          </a:xfrm>
        </p:spPr>
        <p:txBody>
          <a:bodyPr>
            <a:normAutofit/>
          </a:bodyPr>
          <a:lstStyle/>
          <a:p>
            <a:r>
              <a:rPr lang="fr-CA" sz="4100" b="1" noProof="0">
                <a:solidFill>
                  <a:srgbClr val="FFFFFF"/>
                </a:solidFill>
              </a:rPr>
              <a:t>VOUS N’ÊTES PAS AU MAXIMUM DE VOTRE CLASSE SALARIALE</a:t>
            </a:r>
            <a:br>
              <a:rPr lang="fr-CA" sz="4100" b="1" noProof="0">
                <a:solidFill>
                  <a:srgbClr val="FFFFFF"/>
                </a:solidFill>
              </a:rPr>
            </a:br>
            <a:endParaRPr lang="fr-CA" sz="4100" b="1" noProof="0">
              <a:solidFill>
                <a:srgbClr val="FFFFFF"/>
              </a:solidFill>
              <a:latin typeface="Arial" panose="020B0604020202020204" pitchFamily="34" charset="0"/>
              <a:cs typeface="Arial" panose="020B0604020202020204" pitchFamily="34" charset="0"/>
            </a:endParaRPr>
          </a:p>
        </p:txBody>
      </p:sp>
      <p:sp>
        <p:nvSpPr>
          <p:cNvPr id="37" name="Arc 3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contenu 1">
            <a:extLst>
              <a:ext uri="{FF2B5EF4-FFF2-40B4-BE49-F238E27FC236}">
                <a16:creationId xmlns:a16="http://schemas.microsoft.com/office/drawing/2014/main" id="{C9835DAC-5756-567D-DC54-FFB1C20C3256}"/>
              </a:ext>
            </a:extLst>
          </p:cNvPr>
          <p:cNvSpPr>
            <a:spLocks noGrp="1" noChangeArrowheads="1"/>
          </p:cNvSpPr>
          <p:nvPr>
            <p:ph idx="1"/>
          </p:nvPr>
        </p:nvSpPr>
        <p:spPr bwMode="auto">
          <a:xfrm>
            <a:off x="5370153" y="1526033"/>
            <a:ext cx="5536397" cy="39352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165048" rIns="91440" bIns="152352"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fr-FR" altLang="fr-FR" sz="1800" b="1" i="0" u="none" strike="noStrike" cap="none" normalizeH="0" baseline="0" dirty="0">
                <a:ln>
                  <a:noFill/>
                </a:ln>
                <a:effectLst/>
                <a:latin typeface="Candara" panose="020E0502030303020204" pitchFamily="34" charset="0"/>
                <a:cs typeface="Arial" panose="020B0604020202020204" pitchFamily="34" charset="0"/>
              </a:rPr>
              <a:t>Les modalités de progression s’établissent de la façon suivante:</a:t>
            </a: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1°  0% lorsque le cadre ne répond pas aux attentes signifiées;</a:t>
            </a: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2°  2% lorsque le cadre répond partiellement aux attentes signifiées;</a:t>
            </a: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3°  4% lorsque le cadre répond aux attentes signifiées;</a:t>
            </a: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4°  6% lorsque le cadre dépasse largement les attentes </a:t>
            </a: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signifiées (l’employeur octroi 6% à un maximum de 25% des cadres en progression).</a:t>
            </a:r>
            <a:endParaRPr kumimoji="0" lang="fr-FR" altLang="fr-FR" sz="1800" b="0" i="0" u="none" strike="noStrike" cap="none" normalizeH="0" baseline="0" dirty="0">
              <a:ln>
                <a:noFill/>
              </a:ln>
              <a:effectLst/>
              <a:latin typeface="Candara" panose="020E0502030303020204" pitchFamily="34" charset="0"/>
            </a:endParaRPr>
          </a:p>
          <a:p>
            <a:pPr marL="0" marR="0" lvl="0" indent="0"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effectLst/>
                <a:latin typeface="Candara" panose="020E0502030303020204" pitchFamily="34" charset="0"/>
                <a:cs typeface="Arial" panose="020B0604020202020204" pitchFamily="34" charset="0"/>
              </a:rPr>
              <a:t>Lorsqu’un employeur ne procède pas à l’évaluation du rendement du cadre, une progression salariale de 4% est accordée à ce cadre</a:t>
            </a:r>
            <a:endParaRPr kumimoji="0" lang="fr-FR" altLang="fr-FR" sz="1800" b="0" i="0" u="none" strike="noStrike" cap="none" normalizeH="0" baseline="0" dirty="0">
              <a:ln>
                <a:noFill/>
              </a:ln>
              <a:effectLst/>
              <a:latin typeface="Candara" panose="020E0502030303020204" pitchFamily="34" charset="0"/>
            </a:endParaRPr>
          </a:p>
        </p:txBody>
      </p:sp>
      <p:sp>
        <p:nvSpPr>
          <p:cNvPr id="5" name="Rectangle 4">
            <a:extLst>
              <a:ext uri="{FF2B5EF4-FFF2-40B4-BE49-F238E27FC236}">
                <a16:creationId xmlns:a16="http://schemas.microsoft.com/office/drawing/2014/main" id="{8C874D41-65CD-7F66-339A-9FF7732BAEC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8882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B0D725-F97B-0704-B3A5-20F75B57B7B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6ECE7-3BE3-2898-1EC7-C2377E7A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2AAC59B6-94A2-59F7-2F68-DF8E4D9D1BAC}"/>
              </a:ext>
            </a:extLst>
          </p:cNvPr>
          <p:cNvSpPr>
            <a:spLocks noGrp="1"/>
          </p:cNvSpPr>
          <p:nvPr>
            <p:ph type="title"/>
          </p:nvPr>
        </p:nvSpPr>
        <p:spPr>
          <a:xfrm>
            <a:off x="572493" y="238539"/>
            <a:ext cx="11018520" cy="775493"/>
          </a:xfrm>
        </p:spPr>
        <p:txBody>
          <a:bodyPr anchor="b">
            <a:normAutofit/>
          </a:bodyPr>
          <a:lstStyle/>
          <a:p>
            <a:pPr algn="ctr"/>
            <a:r>
              <a:rPr lang="fr-CA" sz="2800" b="1" noProof="0" dirty="0">
                <a:latin typeface="Arial" panose="020B0604020202020204" pitchFamily="34" charset="0"/>
                <a:cs typeface="Arial" panose="020B0604020202020204" pitchFamily="34" charset="0"/>
              </a:rPr>
              <a:t>LES NOUVELLES CLASSES SALARIALES</a:t>
            </a:r>
          </a:p>
        </p:txBody>
      </p:sp>
      <p:sp>
        <p:nvSpPr>
          <p:cNvPr id="14" name="sketchy line">
            <a:extLst>
              <a:ext uri="{FF2B5EF4-FFF2-40B4-BE49-F238E27FC236}">
                <a16:creationId xmlns:a16="http://schemas.microsoft.com/office/drawing/2014/main" id="{A3267C37-E78A-CFA2-F04F-78810DEED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Rectangle 4">
            <a:extLst>
              <a:ext uri="{FF2B5EF4-FFF2-40B4-BE49-F238E27FC236}">
                <a16:creationId xmlns:a16="http://schemas.microsoft.com/office/drawing/2014/main" id="{11BF17F1-1D2F-965D-C090-A27B502E3DC3}"/>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6" name="Espace réservé du contenu 5" descr="Une image contenant texte, capture d’écran, nombre, Police  Le contenu généré par l’IA peut être incorrect.">
            <a:extLst>
              <a:ext uri="{FF2B5EF4-FFF2-40B4-BE49-F238E27FC236}">
                <a16:creationId xmlns:a16="http://schemas.microsoft.com/office/drawing/2014/main" id="{8E523186-E947-A6B1-6A84-7E2F796EE83C}"/>
              </a:ext>
            </a:extLst>
          </p:cNvPr>
          <p:cNvPicPr>
            <a:picLocks noGrp="1"/>
          </p:cNvPicPr>
          <p:nvPr>
            <p:ph idx="1"/>
          </p:nvPr>
        </p:nvPicPr>
        <p:blipFill>
          <a:blip r:embed="rId2" cstate="print"/>
          <a:stretch>
            <a:fillRect/>
          </a:stretch>
        </p:blipFill>
        <p:spPr>
          <a:xfrm>
            <a:off x="526773" y="1252571"/>
            <a:ext cx="11018519" cy="5312026"/>
          </a:xfrm>
          <a:prstGeom prst="rect">
            <a:avLst/>
          </a:prstGeom>
        </p:spPr>
      </p:pic>
    </p:spTree>
    <p:extLst>
      <p:ext uri="{BB962C8B-B14F-4D97-AF65-F5344CB8AC3E}">
        <p14:creationId xmlns:p14="http://schemas.microsoft.com/office/powerpoint/2010/main" val="302430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C1E59EDE-7C4F-07DD-85A3-D60FA31D101E}"/>
              </a:ext>
            </a:extLst>
          </p:cNvPr>
          <p:cNvPicPr>
            <a:picLocks noChangeAspect="1"/>
          </p:cNvPicPr>
          <p:nvPr/>
        </p:nvPicPr>
        <p:blipFill>
          <a:blip r:embed="rId2">
            <a:duotone>
              <a:prstClr val="black"/>
              <a:schemeClr val="tx2">
                <a:tint val="45000"/>
                <a:satMod val="400000"/>
              </a:schemeClr>
            </a:duotone>
            <a:alphaModFix amt="25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8E544EA-A931-4DD2-90F1-94BD32974709}"/>
              </a:ext>
            </a:extLst>
          </p:cNvPr>
          <p:cNvSpPr>
            <a:spLocks noGrp="1"/>
          </p:cNvSpPr>
          <p:nvPr>
            <p:ph type="title"/>
          </p:nvPr>
        </p:nvSpPr>
        <p:spPr>
          <a:xfrm>
            <a:off x="838200" y="365125"/>
            <a:ext cx="10515600" cy="1325563"/>
          </a:xfrm>
        </p:spPr>
        <p:txBody>
          <a:bodyPr>
            <a:normAutofit/>
          </a:bodyPr>
          <a:lstStyle/>
          <a:p>
            <a:r>
              <a:rPr lang="fr-CA" noProof="0">
                <a:latin typeface="Arial" panose="020B0604020202020204" pitchFamily="34" charset="0"/>
                <a:cs typeface="Arial" panose="020B0604020202020204" pitchFamily="34" charset="0"/>
              </a:rPr>
              <a:t>Ordre du jour</a:t>
            </a:r>
          </a:p>
        </p:txBody>
      </p:sp>
      <p:graphicFrame>
        <p:nvGraphicFramePr>
          <p:cNvPr id="54" name="Content Placeholder 2">
            <a:extLst>
              <a:ext uri="{FF2B5EF4-FFF2-40B4-BE49-F238E27FC236}">
                <a16:creationId xmlns:a16="http://schemas.microsoft.com/office/drawing/2014/main" id="{DFBDCC01-D707-F844-E9CA-FE4F25C6D76E}"/>
              </a:ext>
            </a:extLst>
          </p:cNvPr>
          <p:cNvGraphicFramePr>
            <a:graphicFrameLocks noGrp="1"/>
          </p:cNvGraphicFramePr>
          <p:nvPr>
            <p:ph idx="1"/>
            <p:extLst>
              <p:ext uri="{D42A27DB-BD31-4B8C-83A1-F6EECF244321}">
                <p14:modId xmlns:p14="http://schemas.microsoft.com/office/powerpoint/2010/main" val="41704567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641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5BCB4-15A0-9CD8-E932-A850215D7ED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5EA136-D6EE-9025-1816-6027F939D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11444C3F-2935-4274-5978-9D3FC8E06476}"/>
              </a:ext>
            </a:extLst>
          </p:cNvPr>
          <p:cNvPicPr>
            <a:picLocks noChangeAspect="1"/>
          </p:cNvPicPr>
          <p:nvPr/>
        </p:nvPicPr>
        <p:blipFill>
          <a:blip r:embed="rId2"/>
          <a:srcRect t="9019" b="671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3C667711-60E9-4768-F614-4ABA33B36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8EE7D3-ADF5-3047-EE4E-68F7CEA3231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LES ARTICLES 24 ET 25</a:t>
            </a:r>
            <a:br>
              <a:rPr lang="en-US" sz="5200" dirty="0">
                <a:solidFill>
                  <a:srgbClr val="FFFFFF"/>
                </a:solidFill>
              </a:rPr>
            </a:br>
            <a:r>
              <a:rPr lang="en-US" sz="5200" dirty="0">
                <a:solidFill>
                  <a:srgbClr val="FFFFFF"/>
                </a:solidFill>
              </a:rPr>
              <a:t>UNE AUTRE FORME D’AUGMENTATION SALARIALE POUR CERTAINS CADRES</a:t>
            </a:r>
          </a:p>
        </p:txBody>
      </p:sp>
    </p:spTree>
    <p:extLst>
      <p:ext uri="{BB962C8B-B14F-4D97-AF65-F5344CB8AC3E}">
        <p14:creationId xmlns:p14="http://schemas.microsoft.com/office/powerpoint/2010/main" val="195165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1CEBC7-B9FE-03EA-76CF-784AFBD4C08A}"/>
              </a:ext>
            </a:extLst>
          </p:cNvPr>
          <p:cNvSpPr>
            <a:spLocks noGrp="1"/>
          </p:cNvSpPr>
          <p:nvPr>
            <p:ph type="title"/>
          </p:nvPr>
        </p:nvSpPr>
        <p:spPr>
          <a:xfrm>
            <a:off x="1075767" y="1188637"/>
            <a:ext cx="2988234" cy="4480726"/>
          </a:xfrm>
        </p:spPr>
        <p:txBody>
          <a:bodyPr>
            <a:normAutofit/>
          </a:bodyPr>
          <a:lstStyle/>
          <a:p>
            <a:pPr algn="r"/>
            <a:r>
              <a:rPr lang="en-CA" sz="5600"/>
              <a:t>L’ARTICLE 24</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38A620B-DC08-9693-AB76-4E763B5E882E}"/>
              </a:ext>
            </a:extLst>
          </p:cNvPr>
          <p:cNvSpPr>
            <a:spLocks noGrp="1"/>
          </p:cNvSpPr>
          <p:nvPr>
            <p:ph idx="1"/>
          </p:nvPr>
        </p:nvSpPr>
        <p:spPr>
          <a:xfrm>
            <a:off x="5255260" y="1648870"/>
            <a:ext cx="4702848" cy="3560260"/>
          </a:xfrm>
        </p:spPr>
        <p:txBody>
          <a:bodyPr anchor="ctr">
            <a:normAutofit/>
          </a:bodyPr>
          <a:lstStyle/>
          <a:p>
            <a:pPr algn="just"/>
            <a:r>
              <a:rPr lang="fr-CA" sz="2200" noProof="0" dirty="0"/>
              <a:t>Considérant l’iniquité salariale provoquée par les négociations syndicales sur le salaire de certains professionnels, le cadre recevant moins, par conséquent, que ces professionnels qu’il supervise, le règlement prévoit des modalités particulières afin que ces cadres obtiennent, sous conditions, 110% du salaire de la profession supervisée.</a:t>
            </a:r>
          </a:p>
        </p:txBody>
      </p:sp>
    </p:spTree>
    <p:extLst>
      <p:ext uri="{BB962C8B-B14F-4D97-AF65-F5344CB8AC3E}">
        <p14:creationId xmlns:p14="http://schemas.microsoft.com/office/powerpoint/2010/main" val="274895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71DAC9-E84E-811E-B08C-3478FE52DF25}"/>
              </a:ext>
            </a:extLst>
          </p:cNvPr>
          <p:cNvSpPr>
            <a:spLocks noGrp="1"/>
          </p:cNvSpPr>
          <p:nvPr>
            <p:ph type="title"/>
          </p:nvPr>
        </p:nvSpPr>
        <p:spPr>
          <a:xfrm>
            <a:off x="838200" y="365125"/>
            <a:ext cx="5558489" cy="1325563"/>
          </a:xfrm>
        </p:spPr>
        <p:txBody>
          <a:bodyPr>
            <a:normAutofit/>
          </a:bodyPr>
          <a:lstStyle/>
          <a:p>
            <a:r>
              <a:rPr lang="en-CA" sz="3700"/>
              <a:t>MODALITÉS D’APPLICATION DE L’ARTICLE 24</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1851B26-E926-1B0D-8AA2-967414719C47}"/>
              </a:ext>
            </a:extLst>
          </p:cNvPr>
          <p:cNvSpPr>
            <a:spLocks noGrp="1"/>
          </p:cNvSpPr>
          <p:nvPr>
            <p:ph idx="1"/>
          </p:nvPr>
        </p:nvSpPr>
        <p:spPr>
          <a:xfrm>
            <a:off x="838200" y="1825625"/>
            <a:ext cx="5558489" cy="4351338"/>
          </a:xfrm>
        </p:spPr>
        <p:txBody>
          <a:bodyPr>
            <a:normAutofit fontScale="92500" lnSpcReduction="10000"/>
          </a:bodyPr>
          <a:lstStyle/>
          <a:p>
            <a:pPr algn="just"/>
            <a:r>
              <a:rPr lang="fr-CA" sz="2400" b="1" dirty="0">
                <a:hlinkClick r:id="rId2"/>
              </a:rPr>
              <a:t>24.</a:t>
            </a:r>
            <a:r>
              <a:rPr lang="fr-CA" sz="2400" dirty="0"/>
              <a:t> Malgré la détermination d’un maximum pour chacune des classes salariales, le salaire maximum que peut atteindre un cadre est fixé à 110% du taux maximum de l’échelle de salaire en vigueur incluant la rémunération additionnelle reliée à la formation postscolaire, le cas échéant, dans le secteur de la santé et des services sociaux pour sa profession lorsque ce nouveau maximum possible est supérieur au maximum de la classe salariale établie pour son poste, à la condition que cette profession soit généralement requise pour le poste occupé. Dans un tel cas, le salaire du cadre n’est pas considéré comme hors classe</a:t>
            </a:r>
            <a:r>
              <a:rPr lang="fr-CA" sz="2000" dirty="0"/>
              <a:t>.</a:t>
            </a:r>
            <a:endParaRPr lang="en-CA" sz="20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06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21A4E6-4352-4FD3-90D0-81ABBB15AC9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06518A-563E-DED6-75C0-F44A85AE6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D1ED24-126C-FDC1-D4C2-A4685B576475}"/>
              </a:ext>
            </a:extLst>
          </p:cNvPr>
          <p:cNvSpPr>
            <a:spLocks noGrp="1"/>
          </p:cNvSpPr>
          <p:nvPr>
            <p:ph type="title"/>
          </p:nvPr>
        </p:nvSpPr>
        <p:spPr>
          <a:xfrm>
            <a:off x="838200" y="365125"/>
            <a:ext cx="5558489" cy="1325563"/>
          </a:xfrm>
        </p:spPr>
        <p:txBody>
          <a:bodyPr>
            <a:normAutofit/>
          </a:bodyPr>
          <a:lstStyle/>
          <a:p>
            <a:r>
              <a:rPr lang="en-CA" sz="3700"/>
              <a:t>MODALITÉS D’APPLICATION DE L’ARTICLE 24</a:t>
            </a:r>
          </a:p>
        </p:txBody>
      </p:sp>
      <p:sp>
        <p:nvSpPr>
          <p:cNvPr id="10" name="Freeform: Shape 9">
            <a:extLst>
              <a:ext uri="{FF2B5EF4-FFF2-40B4-BE49-F238E27FC236}">
                <a16:creationId xmlns:a16="http://schemas.microsoft.com/office/drawing/2014/main" id="{8E0F6855-B31C-2A22-A170-9FEBC6B64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D659D723-97E7-E441-D375-55C6155A8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5B95D8E4-EA8F-21C9-E97C-9423CA4B9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E398F82-8477-AB74-7722-F226C344A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A5503C4-B30C-1D18-346F-7AFF09278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A083226C-B259-C8AF-19EC-12323A02A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1297DCA-209E-28FD-732A-A6F1743A4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FEC0C50-D458-1032-0964-46F39B11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1EF57711-0B86-B19D-1E13-992BD38389C7}"/>
              </a:ext>
            </a:extLst>
          </p:cNvPr>
          <p:cNvSpPr>
            <a:spLocks noGrp="1" noChangeArrowheads="1"/>
          </p:cNvSpPr>
          <p:nvPr>
            <p:ph idx="1"/>
          </p:nvPr>
        </p:nvSpPr>
        <p:spPr bwMode="auto">
          <a:xfrm>
            <a:off x="213755" y="1715581"/>
            <a:ext cx="1104352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Pour l’application du premier alinéa, les conditions suivantes doivent être remplies simultanément:</a:t>
            </a:r>
            <a:endParaRPr kumimoji="0" lang="fr-FR" altLang="fr-FR" sz="2000" b="0" i="0" u="none" strike="noStrike" cap="none" normalizeH="0" baseline="0" dirty="0">
              <a:ln>
                <a:noFill/>
              </a:ln>
              <a:solidFill>
                <a:schemeClr val="tx1"/>
              </a:solidFill>
              <a:effectLst/>
              <a:latin typeface="Candara" panose="020E05020303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1°  le cadre a atteint le maximum de sa classe salariale au 1</a:t>
            </a:r>
            <a:r>
              <a:rPr kumimoji="0" lang="fr-FR" altLang="fr-FR" sz="2000" b="0" i="0" u="none" strike="noStrike" cap="none" normalizeH="0" baseline="30000" dirty="0">
                <a:ln>
                  <a:noFill/>
                </a:ln>
                <a:solidFill>
                  <a:srgbClr val="212529"/>
                </a:solidFill>
                <a:effectLst/>
                <a:latin typeface="Candara" panose="020E0502030303020204" pitchFamily="34" charset="0"/>
                <a:cs typeface="Arial" panose="020B0604020202020204" pitchFamily="34" charset="0"/>
              </a:rPr>
              <a:t>er</a:t>
            </a: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 avril;</a:t>
            </a:r>
            <a:endParaRPr kumimoji="0" lang="fr-FR" altLang="fr-FR" sz="2000" b="0" i="0" u="none" strike="noStrike" cap="none" normalizeH="0" baseline="0" dirty="0">
              <a:ln>
                <a:noFill/>
              </a:ln>
              <a:solidFill>
                <a:schemeClr val="tx1"/>
              </a:solidFill>
              <a:effectLst/>
              <a:latin typeface="Candara" panose="020E05020303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2°  la profession et l’emploi repère, identifiés et déterminés par l’employeur, sont requis pour le poste occupé;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lorsqu’une profession ne contient qu’un seul titre de l’emploi syndiqué ou </a:t>
            </a:r>
            <a:r>
              <a:rPr kumimoji="0" lang="fr-FR" altLang="fr-FR" sz="2000" b="0" i="0" u="none" strike="noStrike" cap="none" normalizeH="0" baseline="0" dirty="0" err="1">
                <a:ln>
                  <a:noFill/>
                </a:ln>
                <a:solidFill>
                  <a:srgbClr val="212529"/>
                </a:solidFill>
                <a:effectLst/>
                <a:latin typeface="Candara" panose="020E0502030303020204" pitchFamily="34" charset="0"/>
                <a:cs typeface="Arial" panose="020B0604020202020204" pitchFamily="34" charset="0"/>
              </a:rPr>
              <a:t>syndicable</a:t>
            </a: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 non syndiqué,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ce titre devient l’emploi repère utilisé par l’employeur;</a:t>
            </a:r>
            <a:endParaRPr kumimoji="0" lang="fr-FR" altLang="fr-FR" sz="2000" b="0" i="0" u="none" strike="noStrike" cap="none" normalizeH="0" baseline="0" dirty="0">
              <a:ln>
                <a:noFill/>
              </a:ln>
              <a:solidFill>
                <a:schemeClr val="tx1"/>
              </a:solidFill>
              <a:effectLst/>
              <a:latin typeface="Candara" panose="020E05020303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3°  le maximum de l’échelle de salaire de la profession et de l’emploi repère, majoré de 10%, dépasse le maximum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de la classe salariale du poste occupé par le cadre;</a:t>
            </a:r>
            <a:endParaRPr kumimoji="0" lang="fr-FR" altLang="fr-FR" sz="2000" b="0" i="0" u="none" strike="noStrike" cap="none" normalizeH="0" baseline="0" dirty="0">
              <a:ln>
                <a:noFill/>
              </a:ln>
              <a:solidFill>
                <a:schemeClr val="tx1"/>
              </a:solidFill>
              <a:effectLst/>
              <a:latin typeface="Candara" panose="020E05020303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4°  le cadre détient le niveau de formation académique requis par le titre de l’emploi repère syndiqué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ou </a:t>
            </a:r>
            <a:r>
              <a:rPr kumimoji="0" lang="fr-FR" altLang="fr-FR" sz="2000" b="0" i="0" u="none" strike="noStrike" cap="none" normalizeH="0" baseline="0" dirty="0" err="1">
                <a:ln>
                  <a:noFill/>
                </a:ln>
                <a:solidFill>
                  <a:srgbClr val="212529"/>
                </a:solidFill>
                <a:effectLst/>
                <a:latin typeface="Candara" panose="020E0502030303020204" pitchFamily="34" charset="0"/>
                <a:cs typeface="Arial" panose="020B0604020202020204" pitchFamily="34" charset="0"/>
              </a:rPr>
              <a:t>syndicable</a:t>
            </a:r>
            <a:r>
              <a:rPr kumimoji="0" lang="fr-FR" altLang="fr-FR" sz="2000" b="0" i="0" u="none" strike="noStrike" cap="none" normalizeH="0" baseline="0" dirty="0">
                <a:ln>
                  <a:noFill/>
                </a:ln>
                <a:solidFill>
                  <a:srgbClr val="212529"/>
                </a:solidFill>
                <a:effectLst/>
                <a:latin typeface="Candara" panose="020E0502030303020204" pitchFamily="34" charset="0"/>
                <a:cs typeface="Arial" panose="020B0604020202020204" pitchFamily="34" charset="0"/>
              </a:rPr>
              <a:t> non syndiqué correspondant à la profession requise.</a:t>
            </a:r>
            <a:endParaRPr kumimoji="0" lang="fr-FR" altLang="fr-FR" sz="2000" b="0" i="0" u="none" strike="noStrike" cap="none" normalizeH="0" baseline="0" dirty="0">
              <a:ln>
                <a:noFill/>
              </a:ln>
              <a:solidFill>
                <a:schemeClr val="tx1"/>
              </a:solidFill>
              <a:effectLst/>
              <a:latin typeface="Candara" panose="020E0502030303020204" pitchFamily="34" charset="0"/>
            </a:endParaRPr>
          </a:p>
        </p:txBody>
      </p:sp>
    </p:spTree>
    <p:extLst>
      <p:ext uri="{BB962C8B-B14F-4D97-AF65-F5344CB8AC3E}">
        <p14:creationId xmlns:p14="http://schemas.microsoft.com/office/powerpoint/2010/main" val="396704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58F6AA-D822-3B9A-7066-C1B739364948}"/>
              </a:ext>
            </a:extLst>
          </p:cNvPr>
          <p:cNvSpPr>
            <a:spLocks noGrp="1"/>
          </p:cNvSpPr>
          <p:nvPr>
            <p:ph type="title"/>
          </p:nvPr>
        </p:nvSpPr>
        <p:spPr>
          <a:xfrm>
            <a:off x="838201" y="365125"/>
            <a:ext cx="5251316" cy="1807305"/>
          </a:xfrm>
        </p:spPr>
        <p:txBody>
          <a:bodyPr>
            <a:normAutofit/>
          </a:bodyPr>
          <a:lstStyle/>
          <a:p>
            <a:r>
              <a:rPr lang="en-CA"/>
              <a:t>EXEMPLE DE L’ARTICLE 24</a:t>
            </a:r>
          </a:p>
        </p:txBody>
      </p:sp>
      <p:sp>
        <p:nvSpPr>
          <p:cNvPr id="3" name="Espace réservé du contenu 2">
            <a:extLst>
              <a:ext uri="{FF2B5EF4-FFF2-40B4-BE49-F238E27FC236}">
                <a16:creationId xmlns:a16="http://schemas.microsoft.com/office/drawing/2014/main" id="{423AE7F6-2DB1-B672-D674-F252858F82D1}"/>
              </a:ext>
            </a:extLst>
          </p:cNvPr>
          <p:cNvSpPr>
            <a:spLocks noGrp="1"/>
          </p:cNvSpPr>
          <p:nvPr>
            <p:ph idx="1"/>
          </p:nvPr>
        </p:nvSpPr>
        <p:spPr>
          <a:xfrm>
            <a:off x="838200" y="2333297"/>
            <a:ext cx="4619621" cy="3843666"/>
          </a:xfrm>
        </p:spPr>
        <p:txBody>
          <a:bodyPr>
            <a:normAutofit/>
          </a:bodyPr>
          <a:lstStyle/>
          <a:p>
            <a:r>
              <a:rPr lang="en-CA" sz="2000" dirty="0"/>
              <a:t>CHEF D’UNITÉ – </a:t>
            </a:r>
            <a:r>
              <a:rPr lang="en-CA" sz="2000" dirty="0" err="1"/>
              <a:t>classe</a:t>
            </a:r>
            <a:r>
              <a:rPr lang="en-CA" sz="2000" dirty="0"/>
              <a:t> 37 SUPERVISE UNE AIC BACHELIÈRE</a:t>
            </a:r>
          </a:p>
          <a:p>
            <a:r>
              <a:rPr lang="en-CA" sz="2000" dirty="0"/>
              <a:t>110% DU SALAIRE DE LA BACHELIÈRE À RAISON DE 37.5H / SEMAINE: 59,12$ X 37.5 X 52.18: </a:t>
            </a:r>
            <a:r>
              <a:rPr lang="en-CA" sz="2000" b="1" dirty="0"/>
              <a:t>115 683$</a:t>
            </a:r>
          </a:p>
          <a:p>
            <a:r>
              <a:rPr lang="en-CA" sz="2000" dirty="0"/>
              <a:t>SALAIRE DU CADRE: Max: </a:t>
            </a:r>
            <a:r>
              <a:rPr lang="en-CA" sz="2000" b="1" dirty="0"/>
              <a:t>116 348$</a:t>
            </a:r>
          </a:p>
          <a:p>
            <a:r>
              <a:rPr lang="en-CA" sz="2000" dirty="0"/>
              <a:t>110% DU SALAIRE DE L’EMPLOYÉE: 115,683$ X 110%: </a:t>
            </a:r>
            <a:r>
              <a:rPr lang="en-CA" sz="2000" b="1" dirty="0"/>
              <a:t>127 251$</a:t>
            </a:r>
          </a:p>
          <a:p>
            <a:r>
              <a:rPr lang="en-CA" sz="2000" b="1" dirty="0"/>
              <a:t>TOTAL: Le cadre ne </a:t>
            </a:r>
            <a:r>
              <a:rPr lang="en-CA" sz="2000" b="1" dirty="0" err="1"/>
              <a:t>fera</a:t>
            </a:r>
            <a:r>
              <a:rPr lang="en-CA" sz="2000" b="1" dirty="0"/>
              <a:t> pas 116 348$ </a:t>
            </a:r>
            <a:r>
              <a:rPr lang="en-CA" sz="2000" b="1" dirty="0" err="1"/>
              <a:t>mais</a:t>
            </a:r>
            <a:r>
              <a:rPr lang="en-CA" sz="2000" b="1" dirty="0"/>
              <a:t> bien 127 251$</a:t>
            </a:r>
          </a:p>
        </p:txBody>
      </p:sp>
      <p:pic>
        <p:nvPicPr>
          <p:cNvPr id="5" name="Picture 4" descr="Codes on papers">
            <a:extLst>
              <a:ext uri="{FF2B5EF4-FFF2-40B4-BE49-F238E27FC236}">
                <a16:creationId xmlns:a16="http://schemas.microsoft.com/office/drawing/2014/main" id="{88D170D9-0499-B1FD-638F-E32B5D6CCD79}"/>
              </a:ext>
            </a:extLst>
          </p:cNvPr>
          <p:cNvPicPr>
            <a:picLocks noChangeAspect="1"/>
          </p:cNvPicPr>
          <p:nvPr/>
        </p:nvPicPr>
        <p:blipFill>
          <a:blip r:embed="rId2"/>
          <a:srcRect l="21176" r="2078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1113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537834-829A-1DFE-85CD-644A70980C5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40E79F-5DAF-D1C8-E34D-146FCC4B3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617BF5CF-60B1-0282-E214-5D3537EE9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69D050-662D-9AAD-3424-7D6FAAFEA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A3678C-2194-3D46-CD8E-0B20554A51F5}"/>
              </a:ext>
            </a:extLst>
          </p:cNvPr>
          <p:cNvSpPr>
            <a:spLocks noGrp="1"/>
          </p:cNvSpPr>
          <p:nvPr>
            <p:ph type="title"/>
          </p:nvPr>
        </p:nvSpPr>
        <p:spPr>
          <a:xfrm>
            <a:off x="1075767" y="1188637"/>
            <a:ext cx="2988234" cy="4480726"/>
          </a:xfrm>
        </p:spPr>
        <p:txBody>
          <a:bodyPr>
            <a:normAutofit/>
          </a:bodyPr>
          <a:lstStyle/>
          <a:p>
            <a:pPr algn="r"/>
            <a:r>
              <a:rPr lang="en-CA" sz="5600" dirty="0"/>
              <a:t>L’ARTICLE 25</a:t>
            </a:r>
          </a:p>
        </p:txBody>
      </p:sp>
      <p:cxnSp>
        <p:nvCxnSpPr>
          <p:cNvPr id="23" name="Straight Connector 22">
            <a:extLst>
              <a:ext uri="{FF2B5EF4-FFF2-40B4-BE49-F238E27FC236}">
                <a16:creationId xmlns:a16="http://schemas.microsoft.com/office/drawing/2014/main" id="{2845C394-0C3A-1D81-3135-DB4DE8F456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CF67FAA-8CFB-EFCA-2EED-0B008E6E20DF}"/>
              </a:ext>
            </a:extLst>
          </p:cNvPr>
          <p:cNvSpPr>
            <a:spLocks noGrp="1"/>
          </p:cNvSpPr>
          <p:nvPr>
            <p:ph idx="1"/>
          </p:nvPr>
        </p:nvSpPr>
        <p:spPr>
          <a:xfrm>
            <a:off x="5255260" y="1648870"/>
            <a:ext cx="4702848" cy="3560260"/>
          </a:xfrm>
        </p:spPr>
        <p:txBody>
          <a:bodyPr anchor="ctr">
            <a:normAutofit fontScale="77500" lnSpcReduction="20000"/>
          </a:bodyPr>
          <a:lstStyle/>
          <a:p>
            <a:pPr algn="just"/>
            <a:r>
              <a:rPr lang="fr-CA" b="1" dirty="0">
                <a:hlinkClick r:id="rId2"/>
              </a:rPr>
              <a:t>25.</a:t>
            </a:r>
            <a:r>
              <a:rPr lang="fr-CA" dirty="0"/>
              <a:t> Lorsque l’application de la règle prévue à l’article 24 ne permet plus de maintenir un écart de 7% entre les salaires des cadres de niveaux différents dans la même lignée hiérarchique et que le cadre de niveau supérieur a atteint le maximum de sa classe salariale, l’employeur ajoute au salaire de ce cadre un montant afin de maintenir un écart de 7%. Dans un tel cas, le salaire du cadre n’est pas considéré comme hors classe.</a:t>
            </a:r>
            <a:endParaRPr lang="fr-CA" sz="2200" noProof="0" dirty="0"/>
          </a:p>
        </p:txBody>
      </p:sp>
    </p:spTree>
    <p:extLst>
      <p:ext uri="{BB962C8B-B14F-4D97-AF65-F5344CB8AC3E}">
        <p14:creationId xmlns:p14="http://schemas.microsoft.com/office/powerpoint/2010/main" val="321393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F7D613-7550-C68B-22DF-390C5B36513B}"/>
              </a:ext>
            </a:extLst>
          </p:cNvPr>
          <p:cNvSpPr>
            <a:spLocks noGrp="1"/>
          </p:cNvSpPr>
          <p:nvPr>
            <p:ph type="title"/>
          </p:nvPr>
        </p:nvSpPr>
        <p:spPr>
          <a:xfrm>
            <a:off x="836679" y="723898"/>
            <a:ext cx="6002110" cy="1495425"/>
          </a:xfrm>
        </p:spPr>
        <p:txBody>
          <a:bodyPr>
            <a:normAutofit/>
          </a:bodyPr>
          <a:lstStyle/>
          <a:p>
            <a:r>
              <a:rPr lang="en-CA" sz="4000"/>
              <a:t>LES AUGMENTATIONS SALARIALES</a:t>
            </a:r>
          </a:p>
        </p:txBody>
      </p:sp>
      <p:pic>
        <p:nvPicPr>
          <p:cNvPr id="6" name="Picture 5">
            <a:extLst>
              <a:ext uri="{FF2B5EF4-FFF2-40B4-BE49-F238E27FC236}">
                <a16:creationId xmlns:a16="http://schemas.microsoft.com/office/drawing/2014/main" id="{054DD97A-BA95-14CB-C1AC-562136F069BF}"/>
              </a:ext>
            </a:extLst>
          </p:cNvPr>
          <p:cNvPicPr>
            <a:picLocks noChangeAspect="1"/>
          </p:cNvPicPr>
          <p:nvPr/>
        </p:nvPicPr>
        <p:blipFill>
          <a:blip r:embed="rId2"/>
          <a:srcRect l="31636" r="27414"/>
          <a:stretch>
            <a:fillRect/>
          </a:stretch>
        </p:blipFill>
        <p:spPr>
          <a:xfrm>
            <a:off x="7199440" y="10"/>
            <a:ext cx="4992560" cy="6857990"/>
          </a:xfrm>
          <a:prstGeom prst="rect">
            <a:avLst/>
          </a:prstGeom>
          <a:effectLst/>
        </p:spPr>
      </p:pic>
      <p:graphicFrame>
        <p:nvGraphicFramePr>
          <p:cNvPr id="5" name="Espace réservé du contenu 2">
            <a:extLst>
              <a:ext uri="{FF2B5EF4-FFF2-40B4-BE49-F238E27FC236}">
                <a16:creationId xmlns:a16="http://schemas.microsoft.com/office/drawing/2014/main" id="{404A162F-06BD-D93B-E2A6-D397F48CEAD1}"/>
              </a:ext>
            </a:extLst>
          </p:cNvPr>
          <p:cNvGraphicFramePr>
            <a:graphicFrameLocks noGrp="1"/>
          </p:cNvGraphicFramePr>
          <p:nvPr>
            <p:ph idx="1"/>
            <p:extLst>
              <p:ext uri="{D42A27DB-BD31-4B8C-83A1-F6EECF244321}">
                <p14:modId xmlns:p14="http://schemas.microsoft.com/office/powerpoint/2010/main" val="325731945"/>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10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91747A-7F1B-A1FC-881C-E1D3E00EBEE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585C5-813E-9BA4-C9D5-E58DD12E4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8D6F461C-F71A-BB8F-8650-AF59D903EDC0}"/>
              </a:ext>
            </a:extLst>
          </p:cNvPr>
          <p:cNvSpPr>
            <a:spLocks noGrp="1"/>
          </p:cNvSpPr>
          <p:nvPr>
            <p:ph type="title"/>
          </p:nvPr>
        </p:nvSpPr>
        <p:spPr>
          <a:xfrm>
            <a:off x="572493" y="238539"/>
            <a:ext cx="11018520" cy="775493"/>
          </a:xfrm>
        </p:spPr>
        <p:txBody>
          <a:bodyPr anchor="b">
            <a:normAutofit/>
          </a:bodyPr>
          <a:lstStyle/>
          <a:p>
            <a:pPr algn="ctr"/>
            <a:r>
              <a:rPr lang="fr-CA" sz="2800" b="1" noProof="0" dirty="0">
                <a:latin typeface="Arial" panose="020B0604020202020204" pitchFamily="34" charset="0"/>
                <a:cs typeface="Arial" panose="020B0604020202020204" pitchFamily="34" charset="0"/>
              </a:rPr>
              <a:t>LES NOUVELLES CLASSES SALARIALES</a:t>
            </a:r>
          </a:p>
        </p:txBody>
      </p:sp>
      <p:sp>
        <p:nvSpPr>
          <p:cNvPr id="14" name="sketchy line">
            <a:extLst>
              <a:ext uri="{FF2B5EF4-FFF2-40B4-BE49-F238E27FC236}">
                <a16:creationId xmlns:a16="http://schemas.microsoft.com/office/drawing/2014/main" id="{1610A0F4-E31E-5CC3-94A3-7274635A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Rectangle 4">
            <a:extLst>
              <a:ext uri="{FF2B5EF4-FFF2-40B4-BE49-F238E27FC236}">
                <a16:creationId xmlns:a16="http://schemas.microsoft.com/office/drawing/2014/main" id="{A9BA7432-72E0-8297-C458-07A0F1B48D1D}"/>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6" name="Espace réservé du contenu 5" descr="Une image contenant texte, capture d’écran, nombre, Police  Le contenu généré par l’IA peut être incorrect.">
            <a:extLst>
              <a:ext uri="{FF2B5EF4-FFF2-40B4-BE49-F238E27FC236}">
                <a16:creationId xmlns:a16="http://schemas.microsoft.com/office/drawing/2014/main" id="{5E9EB2E7-06CB-89DF-5A6D-E331565DDDD9}"/>
              </a:ext>
            </a:extLst>
          </p:cNvPr>
          <p:cNvPicPr>
            <a:picLocks noGrp="1"/>
          </p:cNvPicPr>
          <p:nvPr>
            <p:ph idx="1"/>
          </p:nvPr>
        </p:nvPicPr>
        <p:blipFill>
          <a:blip r:embed="rId2" cstate="print"/>
          <a:stretch>
            <a:fillRect/>
          </a:stretch>
        </p:blipFill>
        <p:spPr>
          <a:xfrm>
            <a:off x="526773" y="1252571"/>
            <a:ext cx="11018519" cy="5312026"/>
          </a:xfrm>
          <a:prstGeom prst="rect">
            <a:avLst/>
          </a:prstGeom>
        </p:spPr>
      </p:pic>
    </p:spTree>
    <p:extLst>
      <p:ext uri="{BB962C8B-B14F-4D97-AF65-F5344CB8AC3E}">
        <p14:creationId xmlns:p14="http://schemas.microsoft.com/office/powerpoint/2010/main" val="2465526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4D2AD-C52B-481E-86CE-A8D33C3FEBB8}"/>
              </a:ext>
            </a:extLst>
          </p:cNvPr>
          <p:cNvSpPr/>
          <p:nvPr/>
        </p:nvSpPr>
        <p:spPr>
          <a:xfrm>
            <a:off x="0" y="0"/>
            <a:ext cx="12192000" cy="6858000"/>
          </a:xfrm>
          <a:prstGeom prst="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6" name="Picture 6" descr="Image result for 3d stick figure thank you">
            <a:extLst>
              <a:ext uri="{FF2B5EF4-FFF2-40B4-BE49-F238E27FC236}">
                <a16:creationId xmlns:a16="http://schemas.microsoft.com/office/drawing/2014/main" id="{16EF7DF4-3409-40F5-906A-6B8E8FCD5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66" b="-2"/>
          <a:stretch/>
        </p:blipFill>
        <p:spPr bwMode="auto">
          <a:xfrm>
            <a:off x="6758406" y="-200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2D8A050-99B6-4921-86FE-4038B4DEC495}"/>
              </a:ext>
            </a:extLst>
          </p:cNvPr>
          <p:cNvSpPr>
            <a:spLocks noGrp="1"/>
          </p:cNvSpPr>
          <p:nvPr>
            <p:ph idx="1"/>
          </p:nvPr>
        </p:nvSpPr>
        <p:spPr>
          <a:xfrm>
            <a:off x="391329" y="1761969"/>
            <a:ext cx="5795543" cy="3890963"/>
          </a:xfrm>
        </p:spPr>
        <p:txBody>
          <a:bodyPr>
            <a:normAutofit/>
          </a:bodyPr>
          <a:lstStyle/>
          <a:p>
            <a:pPr marL="0" indent="0">
              <a:buNone/>
            </a:pPr>
            <a:r>
              <a:rPr lang="fr-CA" sz="3600" b="1" noProof="0" dirty="0">
                <a:latin typeface="Arial" panose="020B0604020202020204" pitchFamily="34" charset="0"/>
                <a:cs typeface="Arial" panose="020B0604020202020204" pitchFamily="34" charset="0"/>
              </a:rPr>
              <a:t>APER </a:t>
            </a:r>
          </a:p>
          <a:p>
            <a:pPr marL="0" indent="0">
              <a:buNone/>
            </a:pPr>
            <a:endParaRPr lang="fr-CA" noProof="0" dirty="0">
              <a:latin typeface="Arial" panose="020B0604020202020204" pitchFamily="34" charset="0"/>
              <a:cs typeface="Arial" panose="020B0604020202020204" pitchFamily="34" charset="0"/>
            </a:endParaRPr>
          </a:p>
          <a:p>
            <a:pPr marL="0" indent="0">
              <a:buNone/>
            </a:pPr>
            <a:r>
              <a:rPr lang="fr-CA" noProof="0" dirty="0">
                <a:latin typeface="Arial" panose="020B0604020202020204" pitchFamily="34" charset="0"/>
                <a:cs typeface="Arial" panose="020B0604020202020204" pitchFamily="34" charset="0"/>
              </a:rPr>
              <a:t>Téléphone: (514) 933-4118</a:t>
            </a:r>
          </a:p>
          <a:p>
            <a:pPr marL="0" indent="0">
              <a:buNone/>
            </a:pPr>
            <a:r>
              <a:rPr lang="fr-CA" noProof="0" dirty="0">
                <a:solidFill>
                  <a:srgbClr val="FFFF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association@aper.qc.ca</a:t>
            </a:r>
            <a:endParaRPr lang="fr-CA" noProof="0" dirty="0">
              <a:solidFill>
                <a:srgbClr val="FFFFFF"/>
              </a:solidFill>
              <a:latin typeface="Arial" panose="020B0604020202020204" pitchFamily="34" charset="0"/>
              <a:cs typeface="Arial" panose="020B0604020202020204" pitchFamily="34" charset="0"/>
            </a:endParaRPr>
          </a:p>
          <a:p>
            <a:pPr marL="0" indent="0">
              <a:buNone/>
            </a:pPr>
            <a:r>
              <a:rPr lang="fr-CA" noProof="0" dirty="0">
                <a:solidFill>
                  <a:srgbClr val="FFFF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www.aper.qc.ca</a:t>
            </a:r>
            <a:endParaRPr lang="fr-CA" noProof="0" dirty="0">
              <a:solidFill>
                <a:srgbClr val="FFFFFF"/>
              </a:solidFill>
              <a:latin typeface="Arial" panose="020B0604020202020204" pitchFamily="34" charset="0"/>
              <a:cs typeface="Arial" panose="020B0604020202020204" pitchFamily="34" charset="0"/>
            </a:endParaRPr>
          </a:p>
          <a:p>
            <a:pPr marL="0" indent="0">
              <a:buNone/>
            </a:pPr>
            <a:endParaRPr lang="fr-CA" sz="2200" noProof="0" dirty="0"/>
          </a:p>
          <a:p>
            <a:pPr marL="0" indent="0">
              <a:buNone/>
            </a:pPr>
            <a:endParaRPr lang="fr-CA" sz="4400" noProof="0" dirty="0"/>
          </a:p>
          <a:p>
            <a:pPr marL="0" indent="0">
              <a:buNone/>
            </a:pPr>
            <a:endParaRPr lang="fr-CA" sz="4400" noProof="0" dirty="0"/>
          </a:p>
        </p:txBody>
      </p:sp>
      <p:pic>
        <p:nvPicPr>
          <p:cNvPr id="8" name="Picture 7">
            <a:extLst>
              <a:ext uri="{FF2B5EF4-FFF2-40B4-BE49-F238E27FC236}">
                <a16:creationId xmlns:a16="http://schemas.microsoft.com/office/drawing/2014/main" id="{D21E9E7B-F634-42A6-B5D7-FB51ED2733BF}"/>
              </a:ext>
            </a:extLst>
          </p:cNvPr>
          <p:cNvPicPr>
            <a:picLocks noChangeAspect="1"/>
          </p:cNvPicPr>
          <p:nvPr/>
        </p:nvPicPr>
        <p:blipFill rotWithShape="1">
          <a:blip r:embed="rId5"/>
          <a:srcRect l="7380" b="339"/>
          <a:stretch/>
        </p:blipFill>
        <p:spPr>
          <a:xfrm>
            <a:off x="7723163" y="556914"/>
            <a:ext cx="3908163" cy="3986951"/>
          </a:xfrm>
          <a:prstGeom prst="rect">
            <a:avLst/>
          </a:prstGeom>
        </p:spPr>
      </p:pic>
      <p:sp>
        <p:nvSpPr>
          <p:cNvPr id="5" name="Rectangle 4">
            <a:extLst>
              <a:ext uri="{FF2B5EF4-FFF2-40B4-BE49-F238E27FC236}">
                <a16:creationId xmlns:a16="http://schemas.microsoft.com/office/drawing/2014/main" id="{511FA3FC-FD89-439C-9D4C-DCA4C3C75FAE}"/>
              </a:ext>
            </a:extLst>
          </p:cNvPr>
          <p:cNvSpPr/>
          <p:nvPr/>
        </p:nvSpPr>
        <p:spPr>
          <a:xfrm>
            <a:off x="8397228" y="2400194"/>
            <a:ext cx="2064732" cy="923330"/>
          </a:xfrm>
          <a:prstGeom prst="rect">
            <a:avLst/>
          </a:prstGeom>
          <a:noFill/>
        </p:spPr>
        <p:txBody>
          <a:bodyPr wrap="none" lIns="91440" tIns="45720" rIns="91440" bIns="45720">
            <a:spAutoFit/>
          </a:bodyPr>
          <a:lstStyle/>
          <a:p>
            <a:pPr algn="ctr"/>
            <a:r>
              <a:rPr lang="fr-CA" sz="5400" b="1" noProof="0" dirty="0">
                <a:ln w="0"/>
                <a:effectLst>
                  <a:outerShdw blurRad="38100" dist="38100" dir="2700000" algn="tl">
                    <a:srgbClr val="000000">
                      <a:alpha val="43137"/>
                    </a:srgbClr>
                  </a:outerShdw>
                </a:effectLst>
              </a:rPr>
              <a:t>MERCI</a:t>
            </a:r>
            <a:endParaRPr lang="fr-CA" sz="5400" b="1" cap="none" spc="0" noProof="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7298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53F74FC6-9C27-47E0-BA22-01E04D2A11A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fr-CA" sz="3200" b="1" kern="1200" noProof="0" dirty="0">
                <a:solidFill>
                  <a:schemeClr val="bg1"/>
                </a:solidFill>
                <a:latin typeface="+mj-lt"/>
                <a:ea typeface="+mj-ea"/>
                <a:cs typeface="+mj-cs"/>
              </a:rPr>
              <a:t>INTRODUCTION</a:t>
            </a:r>
          </a:p>
        </p:txBody>
      </p:sp>
      <p:pic>
        <p:nvPicPr>
          <p:cNvPr id="1026" name="Picture 2" descr="image being cropped">
            <a:extLst>
              <a:ext uri="{FF2B5EF4-FFF2-40B4-BE49-F238E27FC236}">
                <a16:creationId xmlns:a16="http://schemas.microsoft.com/office/drawing/2014/main" id="{9C4E449D-18BD-4B02-AB34-739E032628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43467" y="1827627"/>
            <a:ext cx="10905066" cy="4089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008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A0059D4-241E-4DE7-9E9F-9C39DECF509F}"/>
              </a:ext>
            </a:extLst>
          </p:cNvPr>
          <p:cNvSpPr>
            <a:spLocks noGrp="1"/>
          </p:cNvSpPr>
          <p:nvPr>
            <p:ph type="title"/>
          </p:nvPr>
        </p:nvSpPr>
        <p:spPr>
          <a:xfrm>
            <a:off x="793662" y="386930"/>
            <a:ext cx="10066122" cy="1298448"/>
          </a:xfrm>
        </p:spPr>
        <p:txBody>
          <a:bodyPr anchor="b">
            <a:normAutofit/>
          </a:bodyPr>
          <a:lstStyle/>
          <a:p>
            <a:r>
              <a:rPr lang="fr-CA" sz="4800" b="1" noProof="0" dirty="0">
                <a:latin typeface="Arial" panose="020B0604020202020204" pitchFamily="34" charset="0"/>
                <a:cs typeface="Arial" panose="020B0604020202020204" pitchFamily="34" charset="0"/>
              </a:rPr>
              <a:t>INTRODUCTION</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98B571E4-DFB8-4859-A1A4-A0D6E1C51D83}"/>
              </a:ext>
            </a:extLst>
          </p:cNvPr>
          <p:cNvSpPr>
            <a:spLocks noGrp="1"/>
          </p:cNvSpPr>
          <p:nvPr>
            <p:ph idx="1"/>
          </p:nvPr>
        </p:nvSpPr>
        <p:spPr>
          <a:xfrm>
            <a:off x="793661" y="2599509"/>
            <a:ext cx="4530898" cy="3639450"/>
          </a:xfrm>
        </p:spPr>
        <p:txBody>
          <a:bodyPr anchor="ctr">
            <a:normAutofit/>
          </a:bodyPr>
          <a:lstStyle/>
          <a:p>
            <a:pPr marL="0" indent="0" algn="just">
              <a:buNone/>
            </a:pPr>
            <a:r>
              <a:rPr lang="fr-CA" sz="2000" dirty="0">
                <a:latin typeface="Arial" panose="020B0604020202020204" pitchFamily="34" charset="0"/>
                <a:cs typeface="Arial" panose="020B0604020202020204" pitchFamily="34" charset="0"/>
              </a:rPr>
              <a:t>Comme nous avons reçu beaucoup de courriels et questions en lien avec le système PURA et les différentes augmentations salariales au cours des derniers mois, nous avons voulu vous préparer une formation sur les 2 sujets afin que vous soyez mieux en mesure de maitriser ses 2 notions.</a:t>
            </a:r>
            <a:endParaRPr lang="fr-CA" sz="2000" noProof="0" dirty="0">
              <a:latin typeface="Arial" panose="020B0604020202020204" pitchFamily="34" charset="0"/>
              <a:cs typeface="Arial" panose="020B0604020202020204" pitchFamily="34" charset="0"/>
            </a:endParaRPr>
          </a:p>
        </p:txBody>
      </p:sp>
      <p:pic>
        <p:nvPicPr>
          <p:cNvPr id="5" name="Picture 4" descr="Pen placed on top of a signature line">
            <a:extLst>
              <a:ext uri="{FF2B5EF4-FFF2-40B4-BE49-F238E27FC236}">
                <a16:creationId xmlns:a16="http://schemas.microsoft.com/office/drawing/2014/main" id="{7D9B0385-8C2F-7BF8-AF23-08717BC5D3EB}"/>
              </a:ext>
            </a:extLst>
          </p:cNvPr>
          <p:cNvPicPr>
            <a:picLocks noChangeAspect="1"/>
          </p:cNvPicPr>
          <p:nvPr/>
        </p:nvPicPr>
        <p:blipFill>
          <a:blip r:embed="rId2"/>
          <a:srcRect r="7442"/>
          <a:stretch>
            <a:fillRect/>
          </a:stretch>
        </p:blipFill>
        <p:spPr>
          <a:xfrm>
            <a:off x="5911532" y="2484255"/>
            <a:ext cx="5150277" cy="3714244"/>
          </a:xfrm>
          <a:prstGeom prst="rect">
            <a:avLst/>
          </a:prstGeom>
        </p:spPr>
      </p:pic>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2613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56C093-F5C8-14B8-559F-5A9CA15F6C48}"/>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FA7314F-B1B6-CD42-82A3-E7CFF16CA8B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fr-CA" sz="3200" b="1" kern="1200" noProof="0" dirty="0">
                <a:solidFill>
                  <a:schemeClr val="bg1"/>
                </a:solidFill>
                <a:latin typeface="+mj-lt"/>
                <a:ea typeface="+mj-ea"/>
                <a:cs typeface="+mj-cs"/>
              </a:rPr>
              <a:t>LE SYSTÈME PURA ET LES CADRES</a:t>
            </a:r>
          </a:p>
        </p:txBody>
      </p:sp>
      <p:pic>
        <p:nvPicPr>
          <p:cNvPr id="1026" name="Picture 2" descr="image being cropped">
            <a:extLst>
              <a:ext uri="{FF2B5EF4-FFF2-40B4-BE49-F238E27FC236}">
                <a16:creationId xmlns:a16="http://schemas.microsoft.com/office/drawing/2014/main" id="{EBDB0D11-CF0D-AB35-0F13-1808736588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43467" y="1827627"/>
            <a:ext cx="10905066" cy="408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899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7" name="Picture 16">
            <a:extLst>
              <a:ext uri="{FF2B5EF4-FFF2-40B4-BE49-F238E27FC236}">
                <a16:creationId xmlns:a16="http://schemas.microsoft.com/office/drawing/2014/main" id="{14324D1D-08E4-3541-BC8F-6E1A01988D0D}"/>
              </a:ext>
            </a:extLst>
          </p:cNvPr>
          <p:cNvPicPr>
            <a:picLocks noChangeAspect="1"/>
          </p:cNvPicPr>
          <p:nvPr/>
        </p:nvPicPr>
        <p:blipFill>
          <a:blip r:embed="rId2">
            <a:alphaModFix amt="35000"/>
          </a:blip>
          <a:srcRect t="15730"/>
          <a:stretch>
            <a:fillRect/>
          </a:stretch>
        </p:blipFill>
        <p:spPr>
          <a:xfrm>
            <a:off x="20" y="10"/>
            <a:ext cx="12191980" cy="6857990"/>
          </a:xfrm>
          <a:prstGeom prst="rect">
            <a:avLst/>
          </a:prstGeom>
        </p:spPr>
      </p:pic>
      <p:sp>
        <p:nvSpPr>
          <p:cNvPr id="7" name="Title 6">
            <a:extLst>
              <a:ext uri="{FF2B5EF4-FFF2-40B4-BE49-F238E27FC236}">
                <a16:creationId xmlns:a16="http://schemas.microsoft.com/office/drawing/2014/main" id="{A30A78F5-1B42-495C-8876-851831437A66}"/>
              </a:ext>
            </a:extLst>
          </p:cNvPr>
          <p:cNvSpPr>
            <a:spLocks noGrp="1"/>
          </p:cNvSpPr>
          <p:nvPr>
            <p:ph type="title"/>
          </p:nvPr>
        </p:nvSpPr>
        <p:spPr>
          <a:xfrm>
            <a:off x="838200" y="365125"/>
            <a:ext cx="10515600" cy="1325563"/>
          </a:xfrm>
        </p:spPr>
        <p:txBody>
          <a:bodyPr>
            <a:normAutofit/>
          </a:bodyPr>
          <a:lstStyle/>
          <a:p>
            <a:r>
              <a:rPr lang="fr-CA" b="1" noProof="0" dirty="0">
                <a:solidFill>
                  <a:srgbClr val="FFFFFF"/>
                </a:solidFill>
                <a:latin typeface="Arial" panose="020B0604020202020204" pitchFamily="34" charset="0"/>
                <a:cs typeface="Arial" panose="020B0604020202020204" pitchFamily="34" charset="0"/>
              </a:rPr>
              <a:t>LE SYSTÈME PURA</a:t>
            </a:r>
          </a:p>
        </p:txBody>
      </p:sp>
      <p:sp>
        <p:nvSpPr>
          <p:cNvPr id="5" name="Rectangle 4">
            <a:extLst>
              <a:ext uri="{FF2B5EF4-FFF2-40B4-BE49-F238E27FC236}">
                <a16:creationId xmlns:a16="http://schemas.microsoft.com/office/drawing/2014/main" id="{256F8C9A-314D-4E5D-9168-DF83E162020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aphicFrame>
        <p:nvGraphicFramePr>
          <p:cNvPr id="16" name="Content Placeholder 2">
            <a:extLst>
              <a:ext uri="{FF2B5EF4-FFF2-40B4-BE49-F238E27FC236}">
                <a16:creationId xmlns:a16="http://schemas.microsoft.com/office/drawing/2014/main" id="{569520DD-E19C-57C9-D576-FF22DE97BE05}"/>
              </a:ext>
            </a:extLst>
          </p:cNvPr>
          <p:cNvGraphicFramePr>
            <a:graphicFrameLocks noGrp="1"/>
          </p:cNvGraphicFramePr>
          <p:nvPr>
            <p:ph idx="1"/>
            <p:extLst>
              <p:ext uri="{D42A27DB-BD31-4B8C-83A1-F6EECF244321}">
                <p14:modId xmlns:p14="http://schemas.microsoft.com/office/powerpoint/2010/main" val="4022500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0413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7BEEF-3B19-FF68-8223-111626F4BD83}"/>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887BEDB7-5DB9-DDA6-6FD3-8D9A04A7CDBC}"/>
              </a:ext>
            </a:extLst>
          </p:cNvPr>
          <p:cNvSpPr>
            <a:spLocks noGrp="1"/>
          </p:cNvSpPr>
          <p:nvPr>
            <p:ph type="title"/>
          </p:nvPr>
        </p:nvSpPr>
        <p:spPr>
          <a:xfrm>
            <a:off x="572493" y="238539"/>
            <a:ext cx="11018520" cy="1434415"/>
          </a:xfrm>
        </p:spPr>
        <p:txBody>
          <a:bodyPr anchor="b">
            <a:normAutofit/>
          </a:bodyPr>
          <a:lstStyle/>
          <a:p>
            <a:r>
              <a:rPr lang="fr-CA" sz="4600" b="1" noProof="0" dirty="0">
                <a:latin typeface="Arial" panose="020B0604020202020204" pitchFamily="34" charset="0"/>
                <a:cs typeface="Arial" panose="020B0604020202020204" pitchFamily="34" charset="0"/>
              </a:rPr>
              <a:t>LE SYSTÈME PURA</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3AD4AD04-13C9-03CB-7F14-27150DEBD1C7}"/>
              </a:ext>
            </a:extLst>
          </p:cNvPr>
          <p:cNvSpPr>
            <a:spLocks noGrp="1"/>
          </p:cNvSpPr>
          <p:nvPr>
            <p:ph idx="1"/>
          </p:nvPr>
        </p:nvSpPr>
        <p:spPr>
          <a:xfrm>
            <a:off x="572493" y="2071316"/>
            <a:ext cx="6713552" cy="4119172"/>
          </a:xfrm>
        </p:spPr>
        <p:txBody>
          <a:bodyPr anchor="t">
            <a:normAutofit fontScale="85000" lnSpcReduction="20000"/>
          </a:bodyPr>
          <a:lstStyle/>
          <a:p>
            <a:r>
              <a:rPr lang="fr-CA" b="1" dirty="0"/>
              <a:t>Les organisations syndicales </a:t>
            </a:r>
            <a:r>
              <a:rPr lang="fr-CA" b="1" dirty="0" err="1"/>
              <a:t>visées</a:t>
            </a:r>
            <a:r>
              <a:rPr lang="fr-CA" b="1" dirty="0"/>
              <a:t> sont : </a:t>
            </a:r>
            <a:endParaRPr lang="fr-CA" sz="2400" dirty="0"/>
          </a:p>
          <a:p>
            <a:r>
              <a:rPr lang="fr-CA" dirty="0"/>
              <a:t>• la </a:t>
            </a:r>
            <a:r>
              <a:rPr lang="fr-CA" dirty="0" err="1"/>
              <a:t>Fédération</a:t>
            </a:r>
            <a:r>
              <a:rPr lang="fr-CA" dirty="0"/>
              <a:t> de la santé et des services sociaux (FSSS-CSN);</a:t>
            </a:r>
            <a:br>
              <a:rPr lang="fr-CA" dirty="0"/>
            </a:br>
            <a:r>
              <a:rPr lang="fr-CA" dirty="0"/>
              <a:t>• le Syndicat canadien de la fonction publique (SCFP-FTQ);</a:t>
            </a:r>
            <a:br>
              <a:rPr lang="fr-CA" dirty="0"/>
            </a:br>
            <a:r>
              <a:rPr lang="fr-CA" dirty="0"/>
              <a:t>• le Syndicat </a:t>
            </a:r>
            <a:r>
              <a:rPr lang="fr-CA" dirty="0" err="1"/>
              <a:t>québécois</a:t>
            </a:r>
            <a:r>
              <a:rPr lang="fr-CA" dirty="0"/>
              <a:t> des </a:t>
            </a:r>
            <a:r>
              <a:rPr lang="fr-CA" dirty="0" err="1"/>
              <a:t>employées</a:t>
            </a:r>
            <a:r>
              <a:rPr lang="fr-CA" dirty="0"/>
              <a:t> et </a:t>
            </a:r>
            <a:r>
              <a:rPr lang="fr-CA" dirty="0" err="1"/>
              <a:t>employés</a:t>
            </a:r>
            <a:r>
              <a:rPr lang="fr-CA" dirty="0"/>
              <a:t> de service, section locale 298 (SQEES-298-FTQ); • le Syndicat de professionnelles et professionnels du </a:t>
            </a:r>
            <a:r>
              <a:rPr lang="fr-CA" dirty="0" err="1"/>
              <a:t>Québec</a:t>
            </a:r>
            <a:r>
              <a:rPr lang="fr-CA" dirty="0"/>
              <a:t> (SPGQ);</a:t>
            </a:r>
            <a:br>
              <a:rPr lang="fr-CA" dirty="0"/>
            </a:br>
            <a:r>
              <a:rPr lang="fr-CA" dirty="0"/>
              <a:t>• la </a:t>
            </a:r>
            <a:r>
              <a:rPr lang="fr-CA" dirty="0" err="1"/>
              <a:t>Fédération</a:t>
            </a:r>
            <a:r>
              <a:rPr lang="fr-CA" dirty="0"/>
              <a:t> de la santé du </a:t>
            </a:r>
            <a:r>
              <a:rPr lang="fr-CA" dirty="0" err="1"/>
              <a:t>Québec</a:t>
            </a:r>
            <a:r>
              <a:rPr lang="fr-CA" dirty="0"/>
              <a:t> (FSQ-CSQ);</a:t>
            </a:r>
            <a:br>
              <a:rPr lang="fr-CA" dirty="0"/>
            </a:br>
            <a:r>
              <a:rPr lang="fr-CA" dirty="0"/>
              <a:t>• la </a:t>
            </a:r>
            <a:r>
              <a:rPr lang="fr-CA" dirty="0" err="1"/>
              <a:t>Fédération</a:t>
            </a:r>
            <a:r>
              <a:rPr lang="fr-CA" dirty="0"/>
              <a:t> interprofessionnelle de la santé du </a:t>
            </a:r>
            <a:r>
              <a:rPr lang="fr-CA" dirty="0" err="1"/>
              <a:t>Québec</a:t>
            </a:r>
            <a:r>
              <a:rPr lang="fr-CA" dirty="0"/>
              <a:t> (FIQ);</a:t>
            </a:r>
            <a:br>
              <a:rPr lang="fr-CA" dirty="0"/>
            </a:br>
            <a:r>
              <a:rPr lang="fr-CA" dirty="0"/>
              <a:t>• le Syndicat des </a:t>
            </a:r>
            <a:r>
              <a:rPr lang="fr-CA" dirty="0" err="1"/>
              <a:t>Teamsters</a:t>
            </a:r>
            <a:r>
              <a:rPr lang="fr-CA" dirty="0"/>
              <a:t> </a:t>
            </a:r>
            <a:r>
              <a:rPr lang="fr-CA" dirty="0" err="1"/>
              <a:t>Québec</a:t>
            </a:r>
            <a:r>
              <a:rPr lang="fr-CA" dirty="0"/>
              <a:t> local 106 (FTQ). </a:t>
            </a:r>
            <a:endParaRPr lang="fr-CA" sz="2400" dirty="0"/>
          </a:p>
          <a:p>
            <a:endParaRPr lang="fr-CA" sz="2200" noProof="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F62109-7E4F-6836-5EB0-9A5BD776CA69}"/>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026" name="Picture 2" descr="C'est quoi, un syndicat ? - 1jour1actu.com">
            <a:extLst>
              <a:ext uri="{FF2B5EF4-FFF2-40B4-BE49-F238E27FC236}">
                <a16:creationId xmlns:a16="http://schemas.microsoft.com/office/drawing/2014/main" id="{A7557245-2012-1B80-BDCE-11AD40A3A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45" y="1672954"/>
            <a:ext cx="4877461" cy="41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3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6554D2-5251-360D-F878-F34AD982180C}"/>
            </a:ext>
          </a:extLst>
        </p:cNvPr>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0" name="Arc 103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3F42897-A258-D745-BD76-755D5934E9AC}"/>
              </a:ext>
            </a:extLst>
          </p:cNvPr>
          <p:cNvSpPr>
            <a:spLocks noGrp="1"/>
          </p:cNvSpPr>
          <p:nvPr>
            <p:ph type="title"/>
          </p:nvPr>
        </p:nvSpPr>
        <p:spPr>
          <a:xfrm>
            <a:off x="5894962" y="479493"/>
            <a:ext cx="5458838" cy="1325563"/>
          </a:xfrm>
        </p:spPr>
        <p:txBody>
          <a:bodyPr>
            <a:normAutofit/>
          </a:bodyPr>
          <a:lstStyle/>
          <a:p>
            <a:r>
              <a:rPr lang="fr-CA" b="1" noProof="0">
                <a:latin typeface="Arial" panose="020B0604020202020204" pitchFamily="34" charset="0"/>
                <a:cs typeface="Arial" panose="020B0604020202020204" pitchFamily="34" charset="0"/>
              </a:rPr>
              <a:t>LE SYSTÈME PURA</a:t>
            </a:r>
          </a:p>
        </p:txBody>
      </p:sp>
      <p:sp>
        <p:nvSpPr>
          <p:cNvPr id="1041"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est quoi, un syndicat ? - 1jour1actu.com">
            <a:extLst>
              <a:ext uri="{FF2B5EF4-FFF2-40B4-BE49-F238E27FC236}">
                <a16:creationId xmlns:a16="http://schemas.microsoft.com/office/drawing/2014/main" id="{B5C620B5-C89F-DB8C-F2FC-23D51F6DAF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BC8AC3-59F7-BBC8-3069-DB2BF02D0817}"/>
              </a:ext>
            </a:extLst>
          </p:cNvPr>
          <p:cNvSpPr>
            <a:spLocks noGrp="1"/>
          </p:cNvSpPr>
          <p:nvPr>
            <p:ph idx="1"/>
          </p:nvPr>
        </p:nvSpPr>
        <p:spPr>
          <a:xfrm>
            <a:off x="5894962" y="1805056"/>
            <a:ext cx="5458838" cy="4371907"/>
          </a:xfrm>
        </p:spPr>
        <p:txBody>
          <a:bodyPr>
            <a:normAutofit fontScale="92500"/>
          </a:bodyPr>
          <a:lstStyle/>
          <a:p>
            <a:pPr marL="0" indent="0" algn="just">
              <a:buNone/>
            </a:pPr>
            <a:r>
              <a:rPr lang="fr-CA" sz="1400" noProof="0" dirty="0">
                <a:latin typeface="Candara" panose="020E0502030303020204" pitchFamily="34" charset="0"/>
              </a:rPr>
              <a:t>L’objectif du PURA est de permettre à un salarié admissible de se voir reconnaitre son </a:t>
            </a:r>
            <a:r>
              <a:rPr lang="fr-CA" sz="1400" noProof="0" dirty="0" err="1">
                <a:latin typeface="Candara" panose="020E0502030303020204" pitchFamily="34" charset="0"/>
              </a:rPr>
              <a:t>anciennete</a:t>
            </a:r>
            <a:r>
              <a:rPr lang="fr-CA" sz="1400" noProof="0" dirty="0">
                <a:latin typeface="Candara" panose="020E0502030303020204" pitchFamily="34" charset="0"/>
              </a:rPr>
              <a:t>́ acquise </a:t>
            </a:r>
            <a:r>
              <a:rPr lang="fr-CA" sz="1400" noProof="0" dirty="0" err="1">
                <a:latin typeface="Candara" panose="020E0502030303020204" pitchFamily="34" charset="0"/>
              </a:rPr>
              <a:t>antérieurement</a:t>
            </a:r>
            <a:r>
              <a:rPr lang="fr-CA" sz="1400" noProof="0" dirty="0">
                <a:latin typeface="Candara" panose="020E0502030303020204" pitchFamily="34" charset="0"/>
              </a:rPr>
              <a:t> dans une </a:t>
            </a:r>
            <a:r>
              <a:rPr lang="fr-CA" sz="1400" noProof="0" dirty="0" err="1">
                <a:latin typeface="Candara" panose="020E0502030303020204" pitchFamily="34" charset="0"/>
              </a:rPr>
              <a:t>catégorie</a:t>
            </a:r>
            <a:r>
              <a:rPr lang="fr-CA" sz="1400" noProof="0" dirty="0">
                <a:latin typeface="Candara" panose="020E0502030303020204" pitchFamily="34" charset="0"/>
              </a:rPr>
              <a:t> 1 à 4 ou SNS dans le </a:t>
            </a:r>
            <a:r>
              <a:rPr lang="fr-CA" sz="1400" noProof="0" dirty="0" err="1">
                <a:latin typeface="Candara" panose="020E0502030303020204" pitchFamily="34" charset="0"/>
              </a:rPr>
              <a:t>Réseau</a:t>
            </a:r>
            <a:r>
              <a:rPr lang="fr-CA" sz="1400" noProof="0" dirty="0">
                <a:latin typeface="Candara" panose="020E0502030303020204" pitchFamily="34" charset="0"/>
              </a:rPr>
              <a:t> de la santé et des services sociaux (RSSS). </a:t>
            </a:r>
          </a:p>
          <a:p>
            <a:r>
              <a:rPr lang="fr-CA" sz="1400" noProof="0" dirty="0">
                <a:latin typeface="Candara" panose="020E0502030303020204" pitchFamily="34" charset="0"/>
              </a:rPr>
              <a:t>Les deux principaux </a:t>
            </a:r>
            <a:r>
              <a:rPr lang="fr-CA" sz="1400" noProof="0" dirty="0" err="1">
                <a:latin typeface="Candara" panose="020E0502030303020204" pitchFamily="34" charset="0"/>
              </a:rPr>
              <a:t>critères</a:t>
            </a:r>
            <a:r>
              <a:rPr lang="fr-CA" sz="1400" noProof="0" dirty="0">
                <a:latin typeface="Candara" panose="020E0502030303020204" pitchFamily="34" charset="0"/>
              </a:rPr>
              <a:t> d’</a:t>
            </a:r>
            <a:r>
              <a:rPr lang="fr-CA" sz="1400" noProof="0" dirty="0" err="1">
                <a:latin typeface="Candara" panose="020E0502030303020204" pitchFamily="34" charset="0"/>
              </a:rPr>
              <a:t>admissibilite</a:t>
            </a:r>
            <a:r>
              <a:rPr lang="fr-CA" sz="1400" noProof="0" dirty="0">
                <a:latin typeface="Candara" panose="020E0502030303020204" pitchFamily="34" charset="0"/>
              </a:rPr>
              <a:t>́ au PURA sont les suivants : </a:t>
            </a:r>
          </a:p>
          <a:p>
            <a:pPr lvl="1"/>
            <a:r>
              <a:rPr lang="fr-CA" sz="1400" noProof="0" dirty="0" err="1">
                <a:latin typeface="Candara" panose="020E0502030303020204" pitchFamily="34" charset="0"/>
              </a:rPr>
              <a:t>Être</a:t>
            </a:r>
            <a:r>
              <a:rPr lang="fr-CA" sz="1400" noProof="0" dirty="0">
                <a:latin typeface="Candara" panose="020E0502030303020204" pitchFamily="34" charset="0"/>
              </a:rPr>
              <a:t> à l’emploi de Santé </a:t>
            </a:r>
            <a:r>
              <a:rPr lang="fr-CA" sz="1400" noProof="0" dirty="0" err="1">
                <a:latin typeface="Candara" panose="020E0502030303020204" pitchFamily="34" charset="0"/>
              </a:rPr>
              <a:t>Québec</a:t>
            </a:r>
            <a:r>
              <a:rPr lang="fr-CA" sz="1400" noProof="0" dirty="0">
                <a:latin typeface="Candara" panose="020E0502030303020204" pitchFamily="34" charset="0"/>
              </a:rPr>
              <a:t> en date du 31 mai 2025. </a:t>
            </a:r>
          </a:p>
          <a:p>
            <a:pPr lvl="1"/>
            <a:r>
              <a:rPr lang="fr-CA" sz="1400" noProof="0" dirty="0">
                <a:latin typeface="Candara" panose="020E0502030303020204" pitchFamily="34" charset="0"/>
              </a:rPr>
              <a:t>Appartenir à l’une ou l’autre des </a:t>
            </a:r>
            <a:r>
              <a:rPr lang="fr-CA" sz="1400" noProof="0" dirty="0" err="1">
                <a:latin typeface="Candara" panose="020E0502030303020204" pitchFamily="34" charset="0"/>
              </a:rPr>
              <a:t>catégories</a:t>
            </a:r>
            <a:r>
              <a:rPr lang="fr-CA" sz="1400" noProof="0" dirty="0">
                <a:latin typeface="Candara" panose="020E0502030303020204" pitchFamily="34" charset="0"/>
              </a:rPr>
              <a:t> syndicales ou SNS. </a:t>
            </a:r>
          </a:p>
          <a:p>
            <a:pPr lvl="1"/>
            <a:r>
              <a:rPr lang="fr-CA" sz="1400" noProof="0" dirty="0" err="1">
                <a:latin typeface="Candara" panose="020E0502030303020204" pitchFamily="34" charset="0"/>
              </a:rPr>
              <a:t>Catégorie</a:t>
            </a:r>
            <a:r>
              <a:rPr lang="fr-CA" sz="1400" noProof="0" dirty="0">
                <a:latin typeface="Candara" panose="020E0502030303020204" pitchFamily="34" charset="0"/>
              </a:rPr>
              <a:t> 1 : personnel infirmier</a:t>
            </a:r>
            <a:br>
              <a:rPr lang="fr-CA" sz="1400" noProof="0" dirty="0">
                <a:latin typeface="Candara" panose="020E0502030303020204" pitchFamily="34" charset="0"/>
              </a:rPr>
            </a:br>
            <a:r>
              <a:rPr lang="fr-CA" sz="1400" noProof="0" dirty="0" err="1">
                <a:latin typeface="Candara" panose="020E0502030303020204" pitchFamily="34" charset="0"/>
              </a:rPr>
              <a:t>Catégorie</a:t>
            </a:r>
            <a:r>
              <a:rPr lang="fr-CA" sz="1400" noProof="0" dirty="0">
                <a:latin typeface="Candara" panose="020E0502030303020204" pitchFamily="34" charset="0"/>
              </a:rPr>
              <a:t> 2 : personnel de soutien</a:t>
            </a:r>
            <a:br>
              <a:rPr lang="fr-CA" sz="1400" noProof="0" dirty="0">
                <a:latin typeface="Candara" panose="020E0502030303020204" pitchFamily="34" charset="0"/>
              </a:rPr>
            </a:br>
            <a:r>
              <a:rPr lang="fr-CA" sz="1400" noProof="0" dirty="0" err="1">
                <a:latin typeface="Candara" panose="020E0502030303020204" pitchFamily="34" charset="0"/>
              </a:rPr>
              <a:t>Catégorie</a:t>
            </a:r>
            <a:r>
              <a:rPr lang="fr-CA" sz="1400" noProof="0" dirty="0">
                <a:latin typeface="Candara" panose="020E0502030303020204" pitchFamily="34" charset="0"/>
              </a:rPr>
              <a:t> 3 : personnel administratif</a:t>
            </a:r>
            <a:br>
              <a:rPr lang="fr-CA" sz="1400" noProof="0" dirty="0">
                <a:latin typeface="Candara" panose="020E0502030303020204" pitchFamily="34" charset="0"/>
              </a:rPr>
            </a:br>
            <a:r>
              <a:rPr lang="fr-CA" sz="1400" noProof="0" dirty="0" err="1">
                <a:latin typeface="Candara" panose="020E0502030303020204" pitchFamily="34" charset="0"/>
              </a:rPr>
              <a:t>Catégorie</a:t>
            </a:r>
            <a:r>
              <a:rPr lang="fr-CA" sz="1400" noProof="0" dirty="0">
                <a:latin typeface="Candara" panose="020E0502030303020204" pitchFamily="34" charset="0"/>
              </a:rPr>
              <a:t> 4 : personnel professionnel et technique </a:t>
            </a:r>
            <a:endParaRPr lang="fr-CA" sz="1400" dirty="0">
              <a:latin typeface="Candara" panose="020E0502030303020204" pitchFamily="34" charset="0"/>
            </a:endParaRPr>
          </a:p>
          <a:p>
            <a:pPr lvl="1"/>
            <a:r>
              <a:rPr lang="fr-CA" sz="1400" noProof="0" dirty="0">
                <a:latin typeface="Candara" panose="020E0502030303020204" pitchFamily="34" charset="0"/>
              </a:rPr>
              <a:t>SNS : </a:t>
            </a:r>
            <a:r>
              <a:rPr lang="fr-CA" sz="1400" noProof="0" dirty="0" err="1">
                <a:latin typeface="Candara" panose="020E0502030303020204" pitchFamily="34" charset="0"/>
              </a:rPr>
              <a:t>Syndicables</a:t>
            </a:r>
            <a:r>
              <a:rPr lang="fr-CA" sz="1400" noProof="0" dirty="0">
                <a:latin typeface="Candara" panose="020E0502030303020204" pitchFamily="34" charset="0"/>
              </a:rPr>
              <a:t> non </a:t>
            </a:r>
            <a:r>
              <a:rPr lang="fr-CA" sz="1400" noProof="0" dirty="0" err="1">
                <a:latin typeface="Candara" panose="020E0502030303020204" pitchFamily="34" charset="0"/>
              </a:rPr>
              <a:t>syndiqués</a:t>
            </a:r>
            <a:r>
              <a:rPr lang="fr-CA" sz="1400" noProof="0" dirty="0">
                <a:latin typeface="Candara" panose="020E0502030303020204" pitchFamily="34" charset="0"/>
              </a:rPr>
              <a:t> </a:t>
            </a:r>
          </a:p>
          <a:p>
            <a:r>
              <a:rPr lang="fr-CA" sz="1400" noProof="0" dirty="0">
                <a:latin typeface="Candara" panose="020E0502030303020204" pitchFamily="34" charset="0"/>
              </a:rPr>
              <a:t>Afin de </a:t>
            </a:r>
            <a:r>
              <a:rPr lang="fr-CA" sz="1400" noProof="0" dirty="0" err="1">
                <a:latin typeface="Candara" panose="020E0502030303020204" pitchFamily="34" charset="0"/>
              </a:rPr>
              <a:t>faciliterle</a:t>
            </a:r>
            <a:r>
              <a:rPr lang="fr-CA" sz="1400" noProof="0" dirty="0">
                <a:latin typeface="Candara" panose="020E0502030303020204" pitchFamily="34" charset="0"/>
              </a:rPr>
              <a:t> recensement et le regroupement des </a:t>
            </a:r>
            <a:r>
              <a:rPr lang="fr-CA" sz="1400" noProof="0" dirty="0" err="1">
                <a:latin typeface="Candara" panose="020E0502030303020204" pitchFamily="34" charset="0"/>
              </a:rPr>
              <a:t>données</a:t>
            </a:r>
            <a:r>
              <a:rPr lang="fr-CA" sz="1400" noProof="0" dirty="0">
                <a:latin typeface="Candara" panose="020E0502030303020204" pitchFamily="34" charset="0"/>
              </a:rPr>
              <a:t> provenant des </a:t>
            </a:r>
            <a:r>
              <a:rPr lang="fr-CA" sz="1400" noProof="0" dirty="0" err="1">
                <a:latin typeface="Candara" panose="020E0502030303020204" pitchFamily="34" charset="0"/>
              </a:rPr>
              <a:t>systèmes</a:t>
            </a:r>
            <a:r>
              <a:rPr lang="fr-CA" sz="1400" noProof="0" dirty="0">
                <a:latin typeface="Candara" panose="020E0502030303020204" pitchFamily="34" charset="0"/>
              </a:rPr>
              <a:t> de paie actuels LGI et </a:t>
            </a:r>
            <a:r>
              <a:rPr lang="fr-CA" sz="1400" noProof="0" dirty="0" err="1">
                <a:latin typeface="Candara" panose="020E0502030303020204" pitchFamily="34" charset="0"/>
              </a:rPr>
              <a:t>Médisolution</a:t>
            </a:r>
            <a:r>
              <a:rPr lang="fr-CA" sz="1400" noProof="0" dirty="0">
                <a:latin typeface="Candara" panose="020E0502030303020204" pitchFamily="34" charset="0"/>
              </a:rPr>
              <a:t> de tous les employeurs du RSSS ainsi que des </a:t>
            </a:r>
            <a:r>
              <a:rPr lang="fr-CA" sz="1400" noProof="0" dirty="0" err="1">
                <a:latin typeface="Candara" panose="020E0502030303020204" pitchFamily="34" charset="0"/>
              </a:rPr>
              <a:t>données</a:t>
            </a:r>
            <a:r>
              <a:rPr lang="fr-CA" sz="1400" noProof="0" dirty="0">
                <a:latin typeface="Candara" panose="020E0502030303020204" pitchFamily="34" charset="0"/>
              </a:rPr>
              <a:t> provenant de Retraite </a:t>
            </a:r>
            <a:r>
              <a:rPr lang="fr-CA" sz="1400" noProof="0" dirty="0" err="1">
                <a:latin typeface="Candara" panose="020E0502030303020204" pitchFamily="34" charset="0"/>
              </a:rPr>
              <a:t>Québec</a:t>
            </a:r>
            <a:r>
              <a:rPr lang="fr-CA" sz="1400" noProof="0" dirty="0">
                <a:latin typeface="Candara" panose="020E0502030303020204" pitchFamily="34" charset="0"/>
              </a:rPr>
              <a:t>. La plateforme permet </a:t>
            </a:r>
            <a:r>
              <a:rPr lang="fr-CA" sz="1400" noProof="0" dirty="0" err="1">
                <a:latin typeface="Candara" panose="020E0502030303020204" pitchFamily="34" charset="0"/>
              </a:rPr>
              <a:t>également</a:t>
            </a:r>
            <a:r>
              <a:rPr lang="fr-CA" sz="1400" noProof="0" dirty="0">
                <a:latin typeface="Candara" panose="020E0502030303020204" pitchFamily="34" charset="0"/>
              </a:rPr>
              <a:t> aux </a:t>
            </a:r>
            <a:r>
              <a:rPr lang="fr-CA" sz="1400" noProof="0" dirty="0" err="1">
                <a:latin typeface="Candara" panose="020E0502030303020204" pitchFamily="34" charset="0"/>
              </a:rPr>
              <a:t>employés</a:t>
            </a:r>
            <a:r>
              <a:rPr lang="fr-CA" sz="1400" noProof="0" dirty="0">
                <a:latin typeface="Candara" panose="020E0502030303020204" pitchFamily="34" charset="0"/>
              </a:rPr>
              <a:t> actifs de Santé </a:t>
            </a:r>
            <a:r>
              <a:rPr lang="fr-CA" sz="1400" noProof="0" dirty="0" err="1">
                <a:latin typeface="Candara" panose="020E0502030303020204" pitchFamily="34" charset="0"/>
              </a:rPr>
              <a:t>Québec</a:t>
            </a:r>
            <a:r>
              <a:rPr lang="fr-CA" sz="1400" noProof="0" dirty="0">
                <a:latin typeface="Candara" panose="020E0502030303020204" pitchFamily="34" charset="0"/>
              </a:rPr>
              <a:t> au 31 mai 2025 de consulter les </a:t>
            </a:r>
            <a:r>
              <a:rPr lang="fr-CA" sz="1400" noProof="0" dirty="0" err="1">
                <a:latin typeface="Candara" panose="020E0502030303020204" pitchFamily="34" charset="0"/>
              </a:rPr>
              <a:t>épisodes</a:t>
            </a:r>
            <a:r>
              <a:rPr lang="fr-CA" sz="1400" noProof="0" dirty="0">
                <a:latin typeface="Candara" panose="020E0502030303020204" pitchFamily="34" charset="0"/>
              </a:rPr>
              <a:t> d’emploi pris en compte dans le calcul PURA et l’</a:t>
            </a:r>
            <a:r>
              <a:rPr lang="fr-CA" sz="1400" noProof="0" dirty="0" err="1">
                <a:latin typeface="Candara" panose="020E0502030303020204" pitchFamily="34" charset="0"/>
              </a:rPr>
              <a:t>anciennete</a:t>
            </a:r>
            <a:r>
              <a:rPr lang="fr-CA" sz="1400" noProof="0" dirty="0">
                <a:latin typeface="Candara" panose="020E0502030303020204" pitchFamily="34" charset="0"/>
              </a:rPr>
              <a:t>́ reconnue qui y est </a:t>
            </a:r>
            <a:r>
              <a:rPr lang="fr-CA" sz="1400" noProof="0" dirty="0" err="1">
                <a:latin typeface="Candara" panose="020E0502030303020204" pitchFamily="34" charset="0"/>
              </a:rPr>
              <a:t>rattachée</a:t>
            </a:r>
            <a:r>
              <a:rPr lang="fr-CA" sz="1400" noProof="0" dirty="0">
                <a:latin typeface="Candara" panose="020E0502030303020204" pitchFamily="34" charset="0"/>
              </a:rPr>
              <a:t>. Seules les personnes </a:t>
            </a:r>
            <a:r>
              <a:rPr lang="fr-CA" sz="1400" noProof="0" dirty="0" err="1">
                <a:latin typeface="Candara" panose="020E0502030303020204" pitchFamily="34" charset="0"/>
              </a:rPr>
              <a:t>possédant</a:t>
            </a:r>
            <a:r>
              <a:rPr lang="fr-CA" sz="1400" noProof="0" dirty="0">
                <a:latin typeface="Candara" panose="020E0502030303020204" pitchFamily="34" charset="0"/>
              </a:rPr>
              <a:t> une adresse courriel professionnelle active ont </a:t>
            </a:r>
            <a:r>
              <a:rPr lang="fr-CA" sz="1400" noProof="0" dirty="0" err="1">
                <a:latin typeface="Candara" panose="020E0502030303020204" pitchFamily="34" charset="0"/>
              </a:rPr>
              <a:t>accès</a:t>
            </a:r>
            <a:r>
              <a:rPr lang="fr-CA" sz="1400" noProof="0" dirty="0">
                <a:latin typeface="Candara" panose="020E0502030303020204" pitchFamily="34" charset="0"/>
              </a:rPr>
              <a:t> à la plateforme PURA. </a:t>
            </a:r>
          </a:p>
          <a:p>
            <a:endParaRPr lang="fr-CA" sz="900" noProof="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37355D-D4E7-A58C-EFB7-F0096399FB9E}"/>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903594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C5ABE6-8060-68AD-40AE-DDD760BA5653}"/>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D35B7B3-FB41-72FF-C0C4-7C8B39CC9F47}"/>
              </a:ext>
            </a:extLst>
          </p:cNvPr>
          <p:cNvSpPr>
            <a:spLocks noGrp="1"/>
          </p:cNvSpPr>
          <p:nvPr>
            <p:ph type="title"/>
          </p:nvPr>
        </p:nvSpPr>
        <p:spPr>
          <a:xfrm>
            <a:off x="5894962" y="479493"/>
            <a:ext cx="5458838" cy="1325563"/>
          </a:xfrm>
        </p:spPr>
        <p:txBody>
          <a:bodyPr>
            <a:normAutofit/>
          </a:bodyPr>
          <a:lstStyle/>
          <a:p>
            <a:r>
              <a:rPr lang="fr-CA" b="1" noProof="0">
                <a:latin typeface="Arial" panose="020B0604020202020204" pitchFamily="34" charset="0"/>
                <a:cs typeface="Arial" panose="020B0604020202020204" pitchFamily="34" charset="0"/>
              </a:rPr>
              <a:t>LE SYSTÈME PURA ET LES CADRES</a:t>
            </a:r>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Le développement des compétences des gestionnaires en trois volets - Blogue  du Service du développement professionnel de l'Université Laval">
            <a:extLst>
              <a:ext uri="{FF2B5EF4-FFF2-40B4-BE49-F238E27FC236}">
                <a16:creationId xmlns:a16="http://schemas.microsoft.com/office/drawing/2014/main" id="{F3D34C61-6C09-CE6F-048E-1D89DC46BC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54563"/>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43BEBB-AFB1-B8B9-C012-107C6CD5574A}"/>
              </a:ext>
            </a:extLst>
          </p:cNvPr>
          <p:cNvSpPr>
            <a:spLocks noGrp="1"/>
          </p:cNvSpPr>
          <p:nvPr>
            <p:ph idx="1"/>
          </p:nvPr>
        </p:nvSpPr>
        <p:spPr>
          <a:xfrm>
            <a:off x="5894962" y="1984443"/>
            <a:ext cx="5458838" cy="4192520"/>
          </a:xfrm>
        </p:spPr>
        <p:txBody>
          <a:bodyPr>
            <a:normAutofit lnSpcReduction="10000"/>
          </a:bodyPr>
          <a:lstStyle/>
          <a:p>
            <a:pPr algn="just"/>
            <a:r>
              <a:rPr lang="fr-CA" dirty="0">
                <a:latin typeface="Candara" panose="020E0502030303020204" pitchFamily="34" charset="0"/>
              </a:rPr>
              <a:t>Tout d’abord, mentionnons que le principe de l’acquisition de l’</a:t>
            </a:r>
            <a:r>
              <a:rPr lang="fr-CA" dirty="0" err="1">
                <a:latin typeface="Candara" panose="020E0502030303020204" pitchFamily="34" charset="0"/>
              </a:rPr>
              <a:t>anciennete</a:t>
            </a:r>
            <a:r>
              <a:rPr lang="fr-CA" dirty="0">
                <a:latin typeface="Candara" panose="020E0502030303020204" pitchFamily="34" charset="0"/>
              </a:rPr>
              <a:t>́ s’applique à un </a:t>
            </a:r>
            <a:r>
              <a:rPr lang="fr-CA" dirty="0" err="1">
                <a:latin typeface="Candara" panose="020E0502030303020204" pitchFamily="34" charset="0"/>
              </a:rPr>
              <a:t>employe</a:t>
            </a:r>
            <a:r>
              <a:rPr lang="fr-CA" dirty="0">
                <a:latin typeface="Candara" panose="020E0502030303020204" pitchFamily="34" charset="0"/>
              </a:rPr>
              <a:t>́ qui fait partie d’une </a:t>
            </a:r>
            <a:r>
              <a:rPr lang="fr-CA" dirty="0" err="1">
                <a:latin typeface="Candara" panose="020E0502030303020204" pitchFamily="34" charset="0"/>
              </a:rPr>
              <a:t>unite</a:t>
            </a:r>
            <a:r>
              <a:rPr lang="fr-CA" dirty="0">
                <a:latin typeface="Candara" panose="020E0502030303020204" pitchFamily="34" charset="0"/>
              </a:rPr>
              <a:t>́ d’</a:t>
            </a:r>
            <a:r>
              <a:rPr lang="fr-CA" dirty="0" err="1">
                <a:latin typeface="Candara" panose="020E0502030303020204" pitchFamily="34" charset="0"/>
              </a:rPr>
              <a:t>accréditation</a:t>
            </a:r>
            <a:r>
              <a:rPr lang="fr-CA" dirty="0">
                <a:latin typeface="Candara" panose="020E0502030303020204" pitchFamily="34" charset="0"/>
              </a:rPr>
              <a:t> d’un syndicat. Les cadres n’ont pas d’</a:t>
            </a:r>
            <a:r>
              <a:rPr lang="fr-CA" dirty="0" err="1">
                <a:latin typeface="Candara" panose="020E0502030303020204" pitchFamily="34" charset="0"/>
              </a:rPr>
              <a:t>anciennete</a:t>
            </a:r>
            <a:r>
              <a:rPr lang="fr-CA" dirty="0">
                <a:latin typeface="Candara" panose="020E0502030303020204" pitchFamily="34" charset="0"/>
              </a:rPr>
              <a:t>́ puisqu’ils ne sont pas </a:t>
            </a:r>
            <a:r>
              <a:rPr lang="fr-CA" dirty="0" err="1">
                <a:latin typeface="Candara" panose="020E0502030303020204" pitchFamily="34" charset="0"/>
              </a:rPr>
              <a:t>syndiqués</a:t>
            </a:r>
            <a:r>
              <a:rPr lang="fr-CA" dirty="0">
                <a:latin typeface="Candara" panose="020E0502030303020204" pitchFamily="34" charset="0"/>
              </a:rPr>
              <a:t>, mais ils ont des </a:t>
            </a:r>
            <a:r>
              <a:rPr lang="fr-CA" dirty="0" err="1">
                <a:latin typeface="Candara" panose="020E0502030303020204" pitchFamily="34" charset="0"/>
              </a:rPr>
              <a:t>années</a:t>
            </a:r>
            <a:r>
              <a:rPr lang="fr-CA" dirty="0">
                <a:latin typeface="Candara" panose="020E0502030303020204" pitchFamily="34" charset="0"/>
              </a:rPr>
              <a:t> de service qui incluent les </a:t>
            </a:r>
            <a:r>
              <a:rPr lang="fr-CA" dirty="0" err="1">
                <a:latin typeface="Candara" panose="020E0502030303020204" pitchFamily="34" charset="0"/>
              </a:rPr>
              <a:t>années</a:t>
            </a:r>
            <a:r>
              <a:rPr lang="fr-CA" dirty="0">
                <a:latin typeface="Candara" panose="020E0502030303020204" pitchFamily="34" charset="0"/>
              </a:rPr>
              <a:t> de service (</a:t>
            </a:r>
            <a:r>
              <a:rPr lang="fr-CA" dirty="0" err="1">
                <a:latin typeface="Candara" panose="020E0502030303020204" pitchFamily="34" charset="0"/>
              </a:rPr>
              <a:t>anciennete</a:t>
            </a:r>
            <a:r>
              <a:rPr lang="fr-CA" dirty="0">
                <a:latin typeface="Candara" panose="020E0502030303020204" pitchFamily="34" charset="0"/>
              </a:rPr>
              <a:t>́) comme </a:t>
            </a:r>
            <a:r>
              <a:rPr lang="fr-CA" dirty="0" err="1">
                <a:latin typeface="Candara" panose="020E0502030303020204" pitchFamily="34" charset="0"/>
              </a:rPr>
              <a:t>employe</a:t>
            </a:r>
            <a:r>
              <a:rPr lang="fr-CA" dirty="0">
                <a:latin typeface="Candara" panose="020E0502030303020204" pitchFamily="34" charset="0"/>
              </a:rPr>
              <a:t>́ syndiqué. </a:t>
            </a:r>
          </a:p>
          <a:p>
            <a:pPr marL="0" lvl="0" indent="0">
              <a:buNone/>
            </a:pPr>
            <a:endParaRPr lang="fr-CA" noProof="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AD12EDB-AA62-7922-C765-44D3B7917F38}"/>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16315092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4967</TotalTime>
  <Words>1500</Words>
  <Application>Microsoft Office PowerPoint</Application>
  <PresentationFormat>Grand écran</PresentationFormat>
  <Paragraphs>93</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Candara</vt:lpstr>
      <vt:lpstr>Office Theme</vt:lpstr>
      <vt:lpstr>PURA ET LES DIFFÉRENTES AUGMENTATIONS SALARIALES EXPLICATIONS</vt:lpstr>
      <vt:lpstr>Ordre du jour</vt:lpstr>
      <vt:lpstr>INTRODUCTION</vt:lpstr>
      <vt:lpstr>INTRODUCTION</vt:lpstr>
      <vt:lpstr>LE SYSTÈME PURA ET LES CADRES</vt:lpstr>
      <vt:lpstr>LE SYSTÈME PURA</vt:lpstr>
      <vt:lpstr>LE SYSTÈME PURA</vt:lpstr>
      <vt:lpstr>LE SYSTÈME PURA</vt:lpstr>
      <vt:lpstr>LE SYSTÈME PURA ET LES CADRES</vt:lpstr>
      <vt:lpstr>LES DIFFÉRENTES AUGMENTATIONS SALARIALES</vt:lpstr>
      <vt:lpstr>INTRODUCTION</vt:lpstr>
      <vt:lpstr>LE SALAIRE QUAND ON DEVIENT CADRE OU SUIVANT UNE PROMOTION</vt:lpstr>
      <vt:lpstr>NOMINATION À UN POSTE DE CADRE</vt:lpstr>
      <vt:lpstr>LES NOUVELLES CLASSES SALARIALES</vt:lpstr>
      <vt:lpstr>PROMOTION</vt:lpstr>
      <vt:lpstr>LES NOUVELLES CLASSES SALARIALES</vt:lpstr>
      <vt:lpstr>VOUS N’ÊTES PAS AU MAXIMUM DE VOTRE CLASSE SALARIALE </vt:lpstr>
      <vt:lpstr>VOUS N’ÊTES PAS AU MAXIMUM DE VOTRE CLASSE SALARIALE </vt:lpstr>
      <vt:lpstr>LES NOUVELLES CLASSES SALARIALES</vt:lpstr>
      <vt:lpstr>LES ARTICLES 24 ET 25 UNE AUTRE FORME D’AUGMENTATION SALARIALE POUR CERTAINS CADRES</vt:lpstr>
      <vt:lpstr>L’ARTICLE 24</vt:lpstr>
      <vt:lpstr>MODALITÉS D’APPLICATION DE L’ARTICLE 24</vt:lpstr>
      <vt:lpstr>MODALITÉS D’APPLICATION DE L’ARTICLE 24</vt:lpstr>
      <vt:lpstr>EXEMPLE DE L’ARTICLE 24</vt:lpstr>
      <vt:lpstr>L’ARTICLE 25</vt:lpstr>
      <vt:lpstr>LES AUGMENTATIONS SALARIALES</vt:lpstr>
      <vt:lpstr>LES NOUVELLES CLASSES SALARIALES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EQUITY &amp; MINISTERIAL SALARY MONDIFICATIONS</dc:title>
  <dc:creator>Felicia Tiseo</dc:creator>
  <cp:lastModifiedBy>Association</cp:lastModifiedBy>
  <cp:revision>84</cp:revision>
  <cp:lastPrinted>2019-12-09T16:04:40Z</cp:lastPrinted>
  <dcterms:created xsi:type="dcterms:W3CDTF">2019-09-17T13:36:34Z</dcterms:created>
  <dcterms:modified xsi:type="dcterms:W3CDTF">2025-10-28T18:21:57Z</dcterms:modified>
</cp:coreProperties>
</file>