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56" r:id="rId5"/>
    <p:sldId id="285" r:id="rId6"/>
    <p:sldId id="257" r:id="rId7"/>
    <p:sldId id="270" r:id="rId8"/>
    <p:sldId id="271" r:id="rId9"/>
    <p:sldId id="273" r:id="rId10"/>
    <p:sldId id="272" r:id="rId11"/>
    <p:sldId id="274" r:id="rId12"/>
    <p:sldId id="275" r:id="rId13"/>
    <p:sldId id="277" r:id="rId14"/>
    <p:sldId id="278" r:id="rId15"/>
    <p:sldId id="280" r:id="rId16"/>
    <p:sldId id="276" r:id="rId17"/>
    <p:sldId id="281"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283" r:id="rId39"/>
    <p:sldId id="284" r:id="rId40"/>
    <p:sldId id="26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84"/>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3C981-2D9B-4640-A8FD-FA43706EE33C}"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CA968C71-CF43-4593-881C-436359F98D43}">
      <dgm:prSet custT="1"/>
      <dgm:spPr/>
      <dgm:t>
        <a:bodyPr/>
        <a:lstStyle/>
        <a:p>
          <a:r>
            <a:rPr lang="fr-CA" sz="1800" dirty="0"/>
            <a:t>SON NOM: LOI SUR LA GOUVERNANCE DU SYSTÈME DE SANTÉ ET DE SERVICES SOCIAUX</a:t>
          </a:r>
          <a:endParaRPr lang="en-US" sz="1800" dirty="0"/>
        </a:p>
      </dgm:t>
    </dgm:pt>
    <dgm:pt modelId="{D541F65B-34B7-4FA4-83DB-5F2DB9C691AA}" type="parTrans" cxnId="{A322B6AA-2D4C-421E-9649-F6F378A14835}">
      <dgm:prSet/>
      <dgm:spPr/>
      <dgm:t>
        <a:bodyPr/>
        <a:lstStyle/>
        <a:p>
          <a:endParaRPr lang="en-US"/>
        </a:p>
      </dgm:t>
    </dgm:pt>
    <dgm:pt modelId="{6AC1FD81-4FFB-4E8A-911D-6F81F495E289}" type="sibTrans" cxnId="{A322B6AA-2D4C-421E-9649-F6F378A14835}">
      <dgm:prSet/>
      <dgm:spPr/>
      <dgm:t>
        <a:bodyPr/>
        <a:lstStyle/>
        <a:p>
          <a:endParaRPr lang="en-US"/>
        </a:p>
      </dgm:t>
    </dgm:pt>
    <dgm:pt modelId="{B40AA86E-E784-4EDE-8E07-4D1462A5FA54}">
      <dgm:prSet custT="1"/>
      <dgm:spPr/>
      <dgm:t>
        <a:bodyPr/>
        <a:lstStyle/>
        <a:p>
          <a:r>
            <a:rPr lang="fr-CA" sz="1400" dirty="0"/>
            <a:t>Elle remplace la Loi sur les services de santé et les services sociaux (communément appelée la L4S) sauf dans la mesure où cette loi s’applique aux territoires (</a:t>
          </a:r>
          <a:r>
            <a:rPr lang="fr-CA" sz="1400" dirty="0" err="1"/>
            <a:t>Kativik</a:t>
          </a:r>
          <a:r>
            <a:rPr lang="fr-CA" sz="1400" dirty="0"/>
            <a:t>, Villages nordiques, Nunavik, Naskapi)</a:t>
          </a:r>
          <a:endParaRPr lang="en-US" sz="1400" dirty="0"/>
        </a:p>
      </dgm:t>
    </dgm:pt>
    <dgm:pt modelId="{A6346A60-295D-4772-A2C2-C27FDDD6CC0D}" type="parTrans" cxnId="{D109C7B0-4A06-4193-8915-11207CE5775D}">
      <dgm:prSet/>
      <dgm:spPr/>
      <dgm:t>
        <a:bodyPr/>
        <a:lstStyle/>
        <a:p>
          <a:endParaRPr lang="en-US"/>
        </a:p>
      </dgm:t>
    </dgm:pt>
    <dgm:pt modelId="{F8671D2E-7397-4EB1-8EE1-F92203822092}" type="sibTrans" cxnId="{D109C7B0-4A06-4193-8915-11207CE5775D}">
      <dgm:prSet/>
      <dgm:spPr/>
      <dgm:t>
        <a:bodyPr/>
        <a:lstStyle/>
        <a:p>
          <a:endParaRPr lang="en-US"/>
        </a:p>
      </dgm:t>
    </dgm:pt>
    <dgm:pt modelId="{7E541D31-0CAC-4F56-A283-0AB6BAB06441}">
      <dgm:prSet custT="1"/>
      <dgm:spPr/>
      <dgm:t>
        <a:bodyPr/>
        <a:lstStyle/>
        <a:p>
          <a:r>
            <a:rPr lang="fr-CA" sz="1600" dirty="0"/>
            <a:t>La loi sur les services de santé et les services sociaux pour les autochtones cris et ses règlements demeurent en application</a:t>
          </a:r>
          <a:endParaRPr lang="en-US" sz="1600" dirty="0"/>
        </a:p>
      </dgm:t>
    </dgm:pt>
    <dgm:pt modelId="{B4F59149-7A5E-4AAC-96EB-ADD4AED7C5E3}" type="parTrans" cxnId="{CC6A5B1F-BEB3-422A-9FA8-49B3CAA67E48}">
      <dgm:prSet/>
      <dgm:spPr/>
      <dgm:t>
        <a:bodyPr/>
        <a:lstStyle/>
        <a:p>
          <a:endParaRPr lang="en-US"/>
        </a:p>
      </dgm:t>
    </dgm:pt>
    <dgm:pt modelId="{4B00B5F9-636C-4802-951D-3483D0A4FBAB}" type="sibTrans" cxnId="{CC6A5B1F-BEB3-422A-9FA8-49B3CAA67E48}">
      <dgm:prSet/>
      <dgm:spPr/>
      <dgm:t>
        <a:bodyPr/>
        <a:lstStyle/>
        <a:p>
          <a:endParaRPr lang="en-US"/>
        </a:p>
      </dgm:t>
    </dgm:pt>
    <dgm:pt modelId="{16FA7AED-323A-E64C-BD00-40C740C3F54F}" type="pres">
      <dgm:prSet presAssocID="{C463C981-2D9B-4640-A8FD-FA43706EE33C}" presName="outerComposite" presStyleCnt="0">
        <dgm:presLayoutVars>
          <dgm:chMax val="5"/>
          <dgm:dir/>
          <dgm:resizeHandles val="exact"/>
        </dgm:presLayoutVars>
      </dgm:prSet>
      <dgm:spPr/>
    </dgm:pt>
    <dgm:pt modelId="{EC91BDDE-0346-9047-AF5F-9FD1FCF87807}" type="pres">
      <dgm:prSet presAssocID="{C463C981-2D9B-4640-A8FD-FA43706EE33C}" presName="dummyMaxCanvas" presStyleCnt="0">
        <dgm:presLayoutVars/>
      </dgm:prSet>
      <dgm:spPr/>
    </dgm:pt>
    <dgm:pt modelId="{1D166F7E-B803-2541-8074-9CF2E16940D4}" type="pres">
      <dgm:prSet presAssocID="{C463C981-2D9B-4640-A8FD-FA43706EE33C}" presName="ThreeNodes_1" presStyleLbl="node1" presStyleIdx="0" presStyleCnt="3">
        <dgm:presLayoutVars>
          <dgm:bulletEnabled val="1"/>
        </dgm:presLayoutVars>
      </dgm:prSet>
      <dgm:spPr/>
    </dgm:pt>
    <dgm:pt modelId="{EC658F40-129F-5D49-829D-E37B2D68CC63}" type="pres">
      <dgm:prSet presAssocID="{C463C981-2D9B-4640-A8FD-FA43706EE33C}" presName="ThreeNodes_2" presStyleLbl="node1" presStyleIdx="1" presStyleCnt="3">
        <dgm:presLayoutVars>
          <dgm:bulletEnabled val="1"/>
        </dgm:presLayoutVars>
      </dgm:prSet>
      <dgm:spPr/>
    </dgm:pt>
    <dgm:pt modelId="{2278CBAE-4F7E-D744-9CC3-F577F41F768F}" type="pres">
      <dgm:prSet presAssocID="{C463C981-2D9B-4640-A8FD-FA43706EE33C}" presName="ThreeNodes_3" presStyleLbl="node1" presStyleIdx="2" presStyleCnt="3">
        <dgm:presLayoutVars>
          <dgm:bulletEnabled val="1"/>
        </dgm:presLayoutVars>
      </dgm:prSet>
      <dgm:spPr/>
    </dgm:pt>
    <dgm:pt modelId="{B74E47AA-3791-BB42-8854-318F95A8A968}" type="pres">
      <dgm:prSet presAssocID="{C463C981-2D9B-4640-A8FD-FA43706EE33C}" presName="ThreeConn_1-2" presStyleLbl="fgAccFollowNode1" presStyleIdx="0" presStyleCnt="2">
        <dgm:presLayoutVars>
          <dgm:bulletEnabled val="1"/>
        </dgm:presLayoutVars>
      </dgm:prSet>
      <dgm:spPr/>
    </dgm:pt>
    <dgm:pt modelId="{6AB1E758-571E-BE4C-A6A4-0FB2DCA4F5B9}" type="pres">
      <dgm:prSet presAssocID="{C463C981-2D9B-4640-A8FD-FA43706EE33C}" presName="ThreeConn_2-3" presStyleLbl="fgAccFollowNode1" presStyleIdx="1" presStyleCnt="2">
        <dgm:presLayoutVars>
          <dgm:bulletEnabled val="1"/>
        </dgm:presLayoutVars>
      </dgm:prSet>
      <dgm:spPr/>
    </dgm:pt>
    <dgm:pt modelId="{BFFE8488-E8F6-4B46-8D8C-D380F35971BA}" type="pres">
      <dgm:prSet presAssocID="{C463C981-2D9B-4640-A8FD-FA43706EE33C}" presName="ThreeNodes_1_text" presStyleLbl="node1" presStyleIdx="2" presStyleCnt="3">
        <dgm:presLayoutVars>
          <dgm:bulletEnabled val="1"/>
        </dgm:presLayoutVars>
      </dgm:prSet>
      <dgm:spPr/>
    </dgm:pt>
    <dgm:pt modelId="{47E9E1F3-D014-6042-B153-B1505572429F}" type="pres">
      <dgm:prSet presAssocID="{C463C981-2D9B-4640-A8FD-FA43706EE33C}" presName="ThreeNodes_2_text" presStyleLbl="node1" presStyleIdx="2" presStyleCnt="3">
        <dgm:presLayoutVars>
          <dgm:bulletEnabled val="1"/>
        </dgm:presLayoutVars>
      </dgm:prSet>
      <dgm:spPr/>
    </dgm:pt>
    <dgm:pt modelId="{9ADCC880-6C54-C34E-BCC1-7907CEA15648}" type="pres">
      <dgm:prSet presAssocID="{C463C981-2D9B-4640-A8FD-FA43706EE33C}" presName="ThreeNodes_3_text" presStyleLbl="node1" presStyleIdx="2" presStyleCnt="3">
        <dgm:presLayoutVars>
          <dgm:bulletEnabled val="1"/>
        </dgm:presLayoutVars>
      </dgm:prSet>
      <dgm:spPr/>
    </dgm:pt>
  </dgm:ptLst>
  <dgm:cxnLst>
    <dgm:cxn modelId="{5D24BE00-3BBA-CD40-ACAA-5293A5D896EA}" type="presOf" srcId="{CA968C71-CF43-4593-881C-436359F98D43}" destId="{BFFE8488-E8F6-4B46-8D8C-D380F35971BA}" srcOrd="1" destOrd="0" presId="urn:microsoft.com/office/officeart/2005/8/layout/vProcess5"/>
    <dgm:cxn modelId="{AF97601C-6081-8848-AAF1-0F681F891B2E}" type="presOf" srcId="{6AC1FD81-4FFB-4E8A-911D-6F81F495E289}" destId="{B74E47AA-3791-BB42-8854-318F95A8A968}" srcOrd="0" destOrd="0" presId="urn:microsoft.com/office/officeart/2005/8/layout/vProcess5"/>
    <dgm:cxn modelId="{CC6A5B1F-BEB3-422A-9FA8-49B3CAA67E48}" srcId="{C463C981-2D9B-4640-A8FD-FA43706EE33C}" destId="{7E541D31-0CAC-4F56-A283-0AB6BAB06441}" srcOrd="2" destOrd="0" parTransId="{B4F59149-7A5E-4AAC-96EB-ADD4AED7C5E3}" sibTransId="{4B00B5F9-636C-4802-951D-3483D0A4FBAB}"/>
    <dgm:cxn modelId="{1589B03A-DC15-F749-B903-31DDC891CAC7}" type="presOf" srcId="{7E541D31-0CAC-4F56-A283-0AB6BAB06441}" destId="{2278CBAE-4F7E-D744-9CC3-F577F41F768F}" srcOrd="0" destOrd="0" presId="urn:microsoft.com/office/officeart/2005/8/layout/vProcess5"/>
    <dgm:cxn modelId="{CD00C563-B697-254F-A552-8DBD81D8AEB5}" type="presOf" srcId="{F8671D2E-7397-4EB1-8EE1-F92203822092}" destId="{6AB1E758-571E-BE4C-A6A4-0FB2DCA4F5B9}" srcOrd="0" destOrd="0" presId="urn:microsoft.com/office/officeart/2005/8/layout/vProcess5"/>
    <dgm:cxn modelId="{7FA81972-38C0-CF40-B71E-D003A77F841B}" type="presOf" srcId="{B40AA86E-E784-4EDE-8E07-4D1462A5FA54}" destId="{EC658F40-129F-5D49-829D-E37B2D68CC63}" srcOrd="0" destOrd="0" presId="urn:microsoft.com/office/officeart/2005/8/layout/vProcess5"/>
    <dgm:cxn modelId="{A322B6AA-2D4C-421E-9649-F6F378A14835}" srcId="{C463C981-2D9B-4640-A8FD-FA43706EE33C}" destId="{CA968C71-CF43-4593-881C-436359F98D43}" srcOrd="0" destOrd="0" parTransId="{D541F65B-34B7-4FA4-83DB-5F2DB9C691AA}" sibTransId="{6AC1FD81-4FFB-4E8A-911D-6F81F495E289}"/>
    <dgm:cxn modelId="{D109C7B0-4A06-4193-8915-11207CE5775D}" srcId="{C463C981-2D9B-4640-A8FD-FA43706EE33C}" destId="{B40AA86E-E784-4EDE-8E07-4D1462A5FA54}" srcOrd="1" destOrd="0" parTransId="{A6346A60-295D-4772-A2C2-C27FDDD6CC0D}" sibTransId="{F8671D2E-7397-4EB1-8EE1-F92203822092}"/>
    <dgm:cxn modelId="{9E2FAFD5-C63B-A947-9B2F-4B890AE8C2CB}" type="presOf" srcId="{7E541D31-0CAC-4F56-A283-0AB6BAB06441}" destId="{9ADCC880-6C54-C34E-BCC1-7907CEA15648}" srcOrd="1" destOrd="0" presId="urn:microsoft.com/office/officeart/2005/8/layout/vProcess5"/>
    <dgm:cxn modelId="{5DA6CFEC-39FD-434A-8EA8-8CB9603ED561}" type="presOf" srcId="{B40AA86E-E784-4EDE-8E07-4D1462A5FA54}" destId="{47E9E1F3-D014-6042-B153-B1505572429F}" srcOrd="1" destOrd="0" presId="urn:microsoft.com/office/officeart/2005/8/layout/vProcess5"/>
    <dgm:cxn modelId="{88FBE5F3-1274-7E4A-9768-CB7E37F46156}" type="presOf" srcId="{C463C981-2D9B-4640-A8FD-FA43706EE33C}" destId="{16FA7AED-323A-E64C-BD00-40C740C3F54F}" srcOrd="0" destOrd="0" presId="urn:microsoft.com/office/officeart/2005/8/layout/vProcess5"/>
    <dgm:cxn modelId="{1EBFC1F7-C565-604A-A062-AE20827249CE}" type="presOf" srcId="{CA968C71-CF43-4593-881C-436359F98D43}" destId="{1D166F7E-B803-2541-8074-9CF2E16940D4}" srcOrd="0" destOrd="0" presId="urn:microsoft.com/office/officeart/2005/8/layout/vProcess5"/>
    <dgm:cxn modelId="{A05AFD19-0307-9A4C-8225-77DE5D16DEA0}" type="presParOf" srcId="{16FA7AED-323A-E64C-BD00-40C740C3F54F}" destId="{EC91BDDE-0346-9047-AF5F-9FD1FCF87807}" srcOrd="0" destOrd="0" presId="urn:microsoft.com/office/officeart/2005/8/layout/vProcess5"/>
    <dgm:cxn modelId="{AA03CDD4-4AAA-7D4C-A83A-D44551E407D6}" type="presParOf" srcId="{16FA7AED-323A-E64C-BD00-40C740C3F54F}" destId="{1D166F7E-B803-2541-8074-9CF2E16940D4}" srcOrd="1" destOrd="0" presId="urn:microsoft.com/office/officeart/2005/8/layout/vProcess5"/>
    <dgm:cxn modelId="{989BE9E0-5C40-DE4D-BFCA-12EC7574F4F4}" type="presParOf" srcId="{16FA7AED-323A-E64C-BD00-40C740C3F54F}" destId="{EC658F40-129F-5D49-829D-E37B2D68CC63}" srcOrd="2" destOrd="0" presId="urn:microsoft.com/office/officeart/2005/8/layout/vProcess5"/>
    <dgm:cxn modelId="{7DCF42E8-CEB1-C84F-8A3A-4FC2A843C9F7}" type="presParOf" srcId="{16FA7AED-323A-E64C-BD00-40C740C3F54F}" destId="{2278CBAE-4F7E-D744-9CC3-F577F41F768F}" srcOrd="3" destOrd="0" presId="urn:microsoft.com/office/officeart/2005/8/layout/vProcess5"/>
    <dgm:cxn modelId="{5FAA408C-149C-5546-BF74-7BC5E4087759}" type="presParOf" srcId="{16FA7AED-323A-E64C-BD00-40C740C3F54F}" destId="{B74E47AA-3791-BB42-8854-318F95A8A968}" srcOrd="4" destOrd="0" presId="urn:microsoft.com/office/officeart/2005/8/layout/vProcess5"/>
    <dgm:cxn modelId="{DAEC4EAA-3DF2-8148-B87B-177F8EBD7959}" type="presParOf" srcId="{16FA7AED-323A-E64C-BD00-40C740C3F54F}" destId="{6AB1E758-571E-BE4C-A6A4-0FB2DCA4F5B9}" srcOrd="5" destOrd="0" presId="urn:microsoft.com/office/officeart/2005/8/layout/vProcess5"/>
    <dgm:cxn modelId="{FB04BA98-46B5-8743-B6E6-B31EB8525785}" type="presParOf" srcId="{16FA7AED-323A-E64C-BD00-40C740C3F54F}" destId="{BFFE8488-E8F6-4B46-8D8C-D380F35971BA}" srcOrd="6" destOrd="0" presId="urn:microsoft.com/office/officeart/2005/8/layout/vProcess5"/>
    <dgm:cxn modelId="{754B6BCA-0CB6-6245-9993-59F13A7A0FFB}" type="presParOf" srcId="{16FA7AED-323A-E64C-BD00-40C740C3F54F}" destId="{47E9E1F3-D014-6042-B153-B1505572429F}" srcOrd="7" destOrd="0" presId="urn:microsoft.com/office/officeart/2005/8/layout/vProcess5"/>
    <dgm:cxn modelId="{7767B780-A497-6841-BFEE-5C2C046CC3E5}" type="presParOf" srcId="{16FA7AED-323A-E64C-BD00-40C740C3F54F}" destId="{9ADCC880-6C54-C34E-BCC1-7907CEA1564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A1CAA-6C37-4E84-AD81-26BCC40DA5B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r>
            <a:rPr lang="fr-CA"/>
            <a:t>LE PL-15 propose de renouveler l’encadrement du système de santé et de services sociaux.</a:t>
          </a:r>
          <a:endParaRPr lang="en-US"/>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custT="1"/>
      <dgm:spPr/>
      <dgm:t>
        <a:bodyPr/>
        <a:lstStyle/>
        <a:p>
          <a:r>
            <a:rPr lang="fr-CA" sz="1600" dirty="0"/>
            <a:t>Il a pour objet de mettre en place un système efficace, notamment en facilitant l’accès des personnes à des services de santé et à des service sociaux sécuritaires et de qualité, en renforçant la coordination des différentes composantes du système et en rapprochant des communautés les décisions liées à l’organisation et à la prestation des services.</a:t>
          </a:r>
          <a:endParaRPr lang="en-US" sz="1600" dirty="0"/>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custT="1"/>
      <dgm:spPr/>
      <dgm:t>
        <a:bodyPr/>
        <a:lstStyle/>
        <a:p>
          <a:r>
            <a:rPr lang="fr-CA" sz="3200" dirty="0"/>
            <a:t>OK…MAIS ENCORE?</a:t>
          </a:r>
          <a:endParaRPr lang="en-US" sz="3200" dirty="0"/>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20EF1591-401C-CE44-9710-08451E603655}" type="pres">
      <dgm:prSet presAssocID="{716A1CAA-6C37-4E84-AD81-26BCC40DA5BA}" presName="Name0" presStyleCnt="0">
        <dgm:presLayoutVars>
          <dgm:dir/>
          <dgm:animLvl val="lvl"/>
          <dgm:resizeHandles val="exact"/>
        </dgm:presLayoutVars>
      </dgm:prSet>
      <dgm:spPr/>
    </dgm:pt>
    <dgm:pt modelId="{08D7C08B-F533-6343-8D72-9FB399C8A714}" type="pres">
      <dgm:prSet presAssocID="{3C247338-ED5F-4DB8-9B4F-93284731676B}" presName="boxAndChildren" presStyleCnt="0"/>
      <dgm:spPr/>
    </dgm:pt>
    <dgm:pt modelId="{1733488D-3F5F-784E-BD08-729931910211}" type="pres">
      <dgm:prSet presAssocID="{3C247338-ED5F-4DB8-9B4F-93284731676B}" presName="parentTextBox" presStyleLbl="node1" presStyleIdx="0" presStyleCnt="3"/>
      <dgm:spPr/>
    </dgm:pt>
    <dgm:pt modelId="{E25D7C16-05CD-6643-A5FA-7FB6EC32D2BA}" type="pres">
      <dgm:prSet presAssocID="{12D03DE4-779F-4CD3-9E4D-FBCBCE8077C2}" presName="sp" presStyleCnt="0"/>
      <dgm:spPr/>
    </dgm:pt>
    <dgm:pt modelId="{E7473A0E-FE95-364E-9B35-44E28A2EE4CE}" type="pres">
      <dgm:prSet presAssocID="{7BA097F0-1DDC-451B-B32C-ADA026E75511}" presName="arrowAndChildren" presStyleCnt="0"/>
      <dgm:spPr/>
    </dgm:pt>
    <dgm:pt modelId="{26ADA665-F215-9547-BA69-C03B6BA194B7}" type="pres">
      <dgm:prSet presAssocID="{7BA097F0-1DDC-451B-B32C-ADA026E75511}" presName="parentTextArrow" presStyleLbl="node1" presStyleIdx="1" presStyleCnt="3"/>
      <dgm:spPr/>
    </dgm:pt>
    <dgm:pt modelId="{E640B316-A510-2F45-93EA-D4BE91CA41FA}" type="pres">
      <dgm:prSet presAssocID="{A5ABBFD6-658A-4D6A-A60C-980F9E85D6D1}" presName="sp" presStyleCnt="0"/>
      <dgm:spPr/>
    </dgm:pt>
    <dgm:pt modelId="{5274D9FA-A73C-4D4D-A311-8640DA9E3197}" type="pres">
      <dgm:prSet presAssocID="{628F82D4-6729-45BB-9503-290E10237B71}" presName="arrowAndChildren" presStyleCnt="0"/>
      <dgm:spPr/>
    </dgm:pt>
    <dgm:pt modelId="{90D48790-7E05-B44C-A1FE-065D90764579}" type="pres">
      <dgm:prSet presAssocID="{628F82D4-6729-45BB-9503-290E10237B71}" presName="parentTextArrow" presStyleLbl="node1" presStyleIdx="2" presStyleCnt="3"/>
      <dgm:spPr/>
    </dgm:pt>
  </dgm:ptLst>
  <dgm:cxnLst>
    <dgm:cxn modelId="{40BD4E40-D8DB-8A45-A146-B3E28977ED7E}" type="presOf" srcId="{628F82D4-6729-45BB-9503-290E10237B71}" destId="{90D48790-7E05-B44C-A1FE-065D90764579}" srcOrd="0" destOrd="0" presId="urn:microsoft.com/office/officeart/2005/8/layout/process4"/>
    <dgm:cxn modelId="{D1825F72-D712-044E-ABD8-504BEA6F79D5}" type="presOf" srcId="{7BA097F0-1DDC-451B-B32C-ADA026E75511}" destId="{26ADA665-F215-9547-BA69-C03B6BA194B7}" srcOrd="0" destOrd="0" presId="urn:microsoft.com/office/officeart/2005/8/layout/process4"/>
    <dgm:cxn modelId="{C50FE752-7FF5-49DA-BA0E-CB991D393820}" srcId="{716A1CAA-6C37-4E84-AD81-26BCC40DA5BA}" destId="{3C247338-ED5F-4DB8-9B4F-93284731676B}" srcOrd="2" destOrd="0" parTransId="{F39BF010-8908-45FA-95D8-1973285CE8B6}" sibTransId="{4F25FCA9-32D4-4C20-9D2D-78C8EFF885D9}"/>
    <dgm:cxn modelId="{C9C97F9A-57BC-4233-91B7-668E00CEC15C}" srcId="{716A1CAA-6C37-4E84-AD81-26BCC40DA5BA}" destId="{628F82D4-6729-45BB-9503-290E10237B71}" srcOrd="0" destOrd="0" parTransId="{D33F76C6-9BE9-4720-AF05-3426B64F3277}" sibTransId="{A5ABBFD6-658A-4D6A-A60C-980F9E85D6D1}"/>
    <dgm:cxn modelId="{0C0F60A6-F7BE-984B-A6FE-0CE9E8BC1C47}" type="presOf" srcId="{716A1CAA-6C37-4E84-AD81-26BCC40DA5BA}" destId="{20EF1591-401C-CE44-9710-08451E603655}" srcOrd="0" destOrd="0" presId="urn:microsoft.com/office/officeart/2005/8/layout/process4"/>
    <dgm:cxn modelId="{B38874B1-4EF3-4B8B-9177-8B610FF6D68A}" srcId="{716A1CAA-6C37-4E84-AD81-26BCC40DA5BA}" destId="{7BA097F0-1DDC-451B-B32C-ADA026E75511}" srcOrd="1" destOrd="0" parTransId="{701FE761-DA49-43B7-B325-C7BD970BC2F3}" sibTransId="{12D03DE4-779F-4CD3-9E4D-FBCBCE8077C2}"/>
    <dgm:cxn modelId="{02E349E8-D9B4-274C-B91E-366385274145}" type="presOf" srcId="{3C247338-ED5F-4DB8-9B4F-93284731676B}" destId="{1733488D-3F5F-784E-BD08-729931910211}" srcOrd="0" destOrd="0" presId="urn:microsoft.com/office/officeart/2005/8/layout/process4"/>
    <dgm:cxn modelId="{50BA9D1D-4B1D-F24E-8327-F4A12B2E4190}" type="presParOf" srcId="{20EF1591-401C-CE44-9710-08451E603655}" destId="{08D7C08B-F533-6343-8D72-9FB399C8A714}" srcOrd="0" destOrd="0" presId="urn:microsoft.com/office/officeart/2005/8/layout/process4"/>
    <dgm:cxn modelId="{401A1288-0ED0-EE42-BF9B-85BFC6FFED7D}" type="presParOf" srcId="{08D7C08B-F533-6343-8D72-9FB399C8A714}" destId="{1733488D-3F5F-784E-BD08-729931910211}" srcOrd="0" destOrd="0" presId="urn:microsoft.com/office/officeart/2005/8/layout/process4"/>
    <dgm:cxn modelId="{10050B85-CAE3-824B-BA3B-9FB2732586EC}" type="presParOf" srcId="{20EF1591-401C-CE44-9710-08451E603655}" destId="{E25D7C16-05CD-6643-A5FA-7FB6EC32D2BA}" srcOrd="1" destOrd="0" presId="urn:microsoft.com/office/officeart/2005/8/layout/process4"/>
    <dgm:cxn modelId="{6F56C8E7-ADC1-4C4A-A544-16A582582B32}" type="presParOf" srcId="{20EF1591-401C-CE44-9710-08451E603655}" destId="{E7473A0E-FE95-364E-9B35-44E28A2EE4CE}" srcOrd="2" destOrd="0" presId="urn:microsoft.com/office/officeart/2005/8/layout/process4"/>
    <dgm:cxn modelId="{2863B610-F024-4446-B003-C6421181F0D9}" type="presParOf" srcId="{E7473A0E-FE95-364E-9B35-44E28A2EE4CE}" destId="{26ADA665-F215-9547-BA69-C03B6BA194B7}" srcOrd="0" destOrd="0" presId="urn:microsoft.com/office/officeart/2005/8/layout/process4"/>
    <dgm:cxn modelId="{CA769133-B5BA-484D-9E92-91AFB72C107E}" type="presParOf" srcId="{20EF1591-401C-CE44-9710-08451E603655}" destId="{E640B316-A510-2F45-93EA-D4BE91CA41FA}" srcOrd="3" destOrd="0" presId="urn:microsoft.com/office/officeart/2005/8/layout/process4"/>
    <dgm:cxn modelId="{C64A664B-FF8E-EA4D-A9AF-DCCC9038AD59}" type="presParOf" srcId="{20EF1591-401C-CE44-9710-08451E603655}" destId="{5274D9FA-A73C-4D4D-A311-8640DA9E3197}" srcOrd="4" destOrd="0" presId="urn:microsoft.com/office/officeart/2005/8/layout/process4"/>
    <dgm:cxn modelId="{A4F92564-136A-0840-B825-DE77272FA55F}" type="presParOf" srcId="{5274D9FA-A73C-4D4D-A311-8640DA9E3197}" destId="{90D48790-7E05-B44C-A1FE-065D907645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04876D5-AD53-4C14-A77E-FFB45AECA189}">
      <dgm:prSet/>
      <dgm:spPr/>
      <dgm:t>
        <a:bodyPr/>
        <a:lstStyle/>
        <a:p>
          <a:r>
            <a:rPr lang="en-CA"/>
            <a:t>AXE 1: REVENIR À UNE GESTION DE PROXIMITÉ</a:t>
          </a:r>
          <a:endParaRPr lang="en-US"/>
        </a:p>
      </dgm:t>
    </dgm:pt>
    <dgm:pt modelId="{19EDCE30-0661-40E9-9F2C-91AA8049C37E}" type="parTrans" cxnId="{18A698F9-2952-47BC-84D8-EB6618E405BA}">
      <dgm:prSet/>
      <dgm:spPr/>
      <dgm:t>
        <a:bodyPr/>
        <a:lstStyle/>
        <a:p>
          <a:endParaRPr lang="en-US"/>
        </a:p>
      </dgm:t>
    </dgm:pt>
    <dgm:pt modelId="{0501C77D-C5FE-4A6A-BBDA-0A6CB77CADC6}" type="sibTrans" cxnId="{18A698F9-2952-47BC-84D8-EB6618E405BA}">
      <dgm:prSet/>
      <dgm:spPr/>
      <dgm:t>
        <a:bodyPr/>
        <a:lstStyle/>
        <a:p>
          <a:endParaRPr lang="en-US"/>
        </a:p>
      </dgm:t>
    </dgm:pt>
    <dgm:pt modelId="{96D6EA79-FBEF-48EB-9BB9-C9D274C67F8C}">
      <dgm:prSet/>
      <dgm:spPr/>
      <dgm:t>
        <a:bodyPr/>
        <a:lstStyle/>
        <a:p>
          <a:r>
            <a:rPr lang="en-CA"/>
            <a:t>AXE 2: AMÉLIORER L’ACCÈS AUX SERVICES DE SANTÉ ET AUX SERVICES SOCIAUX</a:t>
          </a:r>
          <a:endParaRPr lang="en-US"/>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ECC797E0-824C-44B0-B813-AE778B253544}">
      <dgm:prSet/>
      <dgm:spPr/>
      <dgm:t>
        <a:bodyPr/>
        <a:lstStyle/>
        <a:p>
          <a:r>
            <a:rPr lang="en-CA"/>
            <a:t>AXE 3: ÊTRE À L’ÉCOUTE DES USAGERS</a:t>
          </a:r>
          <a:endParaRPr lang="en-US"/>
        </a:p>
      </dgm:t>
    </dgm:pt>
    <dgm:pt modelId="{73654087-996B-42E0-A4E6-2C57B439C2FB}" type="parTrans" cxnId="{F671BF31-907B-4ED1-8238-24B446541462}">
      <dgm:prSet/>
      <dgm:spPr/>
      <dgm:t>
        <a:bodyPr/>
        <a:lstStyle/>
        <a:p>
          <a:endParaRPr lang="en-US"/>
        </a:p>
      </dgm:t>
    </dgm:pt>
    <dgm:pt modelId="{A5E9F208-8756-4C50-AB99-B83AB037C35C}" type="sibTrans" cxnId="{F671BF31-907B-4ED1-8238-24B446541462}">
      <dgm:prSet/>
      <dgm:spPr/>
      <dgm:t>
        <a:bodyPr/>
        <a:lstStyle/>
        <a:p>
          <a:endParaRPr lang="en-US"/>
        </a:p>
      </dgm:t>
    </dgm:pt>
    <dgm:pt modelId="{704045BB-EB22-463F-8E25-1134F00B9971}">
      <dgm:prSet/>
      <dgm:spPr/>
      <dgm:t>
        <a:bodyPr/>
        <a:lstStyle/>
        <a:p>
          <a:r>
            <a:rPr lang="en-CA"/>
            <a:t>AXE 4: CRÉER SANTÉ QUÉBEC</a:t>
          </a:r>
          <a:endParaRPr lang="en-US"/>
        </a:p>
      </dgm:t>
    </dgm:pt>
    <dgm:pt modelId="{8AE8450E-5AA6-4B4F-A34A-E675742FE79F}" type="parTrans" cxnId="{EEBBA6B8-B61E-4CDB-8CDD-2622B2071DAF}">
      <dgm:prSet/>
      <dgm:spPr/>
      <dgm:t>
        <a:bodyPr/>
        <a:lstStyle/>
        <a:p>
          <a:endParaRPr lang="en-US"/>
        </a:p>
      </dgm:t>
    </dgm:pt>
    <dgm:pt modelId="{848C2432-BA17-406C-B684-E87A9CB33544}" type="sibTrans" cxnId="{EEBBA6B8-B61E-4CDB-8CDD-2622B2071DAF}">
      <dgm:prSet/>
      <dgm:spPr/>
      <dgm:t>
        <a:bodyPr/>
        <a:lstStyle/>
        <a:p>
          <a:endParaRPr lang="en-US"/>
        </a:p>
      </dgm:t>
    </dgm:pt>
    <dgm:pt modelId="{7F7EB1A6-F1D5-E040-B021-2AA794216E10}" type="pres">
      <dgm:prSet presAssocID="{EFDF6ACF-3563-4813-9AD1-3B824B516B96}" presName="linear" presStyleCnt="0">
        <dgm:presLayoutVars>
          <dgm:animLvl val="lvl"/>
          <dgm:resizeHandles val="exact"/>
        </dgm:presLayoutVars>
      </dgm:prSet>
      <dgm:spPr/>
    </dgm:pt>
    <dgm:pt modelId="{33DCD407-ED4A-8A41-97CD-B380F37C70E2}" type="pres">
      <dgm:prSet presAssocID="{504876D5-AD53-4C14-A77E-FFB45AECA189}" presName="parentText" presStyleLbl="node1" presStyleIdx="0" presStyleCnt="4">
        <dgm:presLayoutVars>
          <dgm:chMax val="0"/>
          <dgm:bulletEnabled val="1"/>
        </dgm:presLayoutVars>
      </dgm:prSet>
      <dgm:spPr/>
    </dgm:pt>
    <dgm:pt modelId="{AE22CF56-8FD3-2C42-B424-DFB7E22BFAE0}" type="pres">
      <dgm:prSet presAssocID="{0501C77D-C5FE-4A6A-BBDA-0A6CB77CADC6}" presName="spacer" presStyleCnt="0"/>
      <dgm:spPr/>
    </dgm:pt>
    <dgm:pt modelId="{AA8E4AC2-8BD3-2B41-8DC2-569D7C030F7C}" type="pres">
      <dgm:prSet presAssocID="{96D6EA79-FBEF-48EB-9BB9-C9D274C67F8C}" presName="parentText" presStyleLbl="node1" presStyleIdx="1" presStyleCnt="4">
        <dgm:presLayoutVars>
          <dgm:chMax val="0"/>
          <dgm:bulletEnabled val="1"/>
        </dgm:presLayoutVars>
      </dgm:prSet>
      <dgm:spPr/>
    </dgm:pt>
    <dgm:pt modelId="{F602D785-7997-2644-B45C-C8BFD806C4BD}" type="pres">
      <dgm:prSet presAssocID="{C162BA47-3B9C-45A2-8E17-34FE4B0702EB}" presName="spacer" presStyleCnt="0"/>
      <dgm:spPr/>
    </dgm:pt>
    <dgm:pt modelId="{1DCA8A03-B703-E248-999B-614822202A09}" type="pres">
      <dgm:prSet presAssocID="{ECC797E0-824C-44B0-B813-AE778B253544}" presName="parentText" presStyleLbl="node1" presStyleIdx="2" presStyleCnt="4">
        <dgm:presLayoutVars>
          <dgm:chMax val="0"/>
          <dgm:bulletEnabled val="1"/>
        </dgm:presLayoutVars>
      </dgm:prSet>
      <dgm:spPr/>
    </dgm:pt>
    <dgm:pt modelId="{0659A6E9-E8B2-1248-AA50-7D54804D5AFC}" type="pres">
      <dgm:prSet presAssocID="{A5E9F208-8756-4C50-AB99-B83AB037C35C}" presName="spacer" presStyleCnt="0"/>
      <dgm:spPr/>
    </dgm:pt>
    <dgm:pt modelId="{B69BB2A1-B2B4-DC46-A75D-51A9F7CED2EB}" type="pres">
      <dgm:prSet presAssocID="{704045BB-EB22-463F-8E25-1134F00B9971}" presName="parentText" presStyleLbl="node1" presStyleIdx="3" presStyleCnt="4">
        <dgm:presLayoutVars>
          <dgm:chMax val="0"/>
          <dgm:bulletEnabled val="1"/>
        </dgm:presLayoutVars>
      </dgm:prSet>
      <dgm:spPr/>
    </dgm:pt>
  </dgm:ptLst>
  <dgm:cxnLst>
    <dgm:cxn modelId="{A841E30C-D6C4-F64A-858E-4649A91B0101}" type="presOf" srcId="{96D6EA79-FBEF-48EB-9BB9-C9D274C67F8C}" destId="{AA8E4AC2-8BD3-2B41-8DC2-569D7C030F7C}" srcOrd="0" destOrd="0" presId="urn:microsoft.com/office/officeart/2005/8/layout/vList2"/>
    <dgm:cxn modelId="{F671BF31-907B-4ED1-8238-24B446541462}" srcId="{EFDF6ACF-3563-4813-9AD1-3B824B516B96}" destId="{ECC797E0-824C-44B0-B813-AE778B253544}" srcOrd="2" destOrd="0" parTransId="{73654087-996B-42E0-A4E6-2C57B439C2FB}" sibTransId="{A5E9F208-8756-4C50-AB99-B83AB037C35C}"/>
    <dgm:cxn modelId="{9871EC5B-6264-40D6-844F-DC316F404C83}" srcId="{EFDF6ACF-3563-4813-9AD1-3B824B516B96}" destId="{96D6EA79-FBEF-48EB-9BB9-C9D274C67F8C}" srcOrd="1" destOrd="0" parTransId="{71E30208-EE99-4C6F-975C-DCDA52C8343D}" sibTransId="{C162BA47-3B9C-45A2-8E17-34FE4B0702EB}"/>
    <dgm:cxn modelId="{1B71EA7E-EF93-D04A-B453-187591B65FCD}" type="presOf" srcId="{704045BB-EB22-463F-8E25-1134F00B9971}" destId="{B69BB2A1-B2B4-DC46-A75D-51A9F7CED2EB}" srcOrd="0" destOrd="0" presId="urn:microsoft.com/office/officeart/2005/8/layout/vList2"/>
    <dgm:cxn modelId="{EEBBA6B8-B61E-4CDB-8CDD-2622B2071DAF}" srcId="{EFDF6ACF-3563-4813-9AD1-3B824B516B96}" destId="{704045BB-EB22-463F-8E25-1134F00B9971}" srcOrd="3" destOrd="0" parTransId="{8AE8450E-5AA6-4B4F-A34A-E675742FE79F}" sibTransId="{848C2432-BA17-406C-B684-E87A9CB33544}"/>
    <dgm:cxn modelId="{C10874BB-5D24-D84C-B0DB-2BDB426CB4ED}" type="presOf" srcId="{EFDF6ACF-3563-4813-9AD1-3B824B516B96}" destId="{7F7EB1A6-F1D5-E040-B021-2AA794216E10}" srcOrd="0" destOrd="0" presId="urn:microsoft.com/office/officeart/2005/8/layout/vList2"/>
    <dgm:cxn modelId="{8838FEF5-0FA1-B04E-8A75-88B78DD393E8}" type="presOf" srcId="{ECC797E0-824C-44B0-B813-AE778B253544}" destId="{1DCA8A03-B703-E248-999B-614822202A09}" srcOrd="0" destOrd="0" presId="urn:microsoft.com/office/officeart/2005/8/layout/vList2"/>
    <dgm:cxn modelId="{18A698F9-2952-47BC-84D8-EB6618E405BA}" srcId="{EFDF6ACF-3563-4813-9AD1-3B824B516B96}" destId="{504876D5-AD53-4C14-A77E-FFB45AECA189}" srcOrd="0" destOrd="0" parTransId="{19EDCE30-0661-40E9-9F2C-91AA8049C37E}" sibTransId="{0501C77D-C5FE-4A6A-BBDA-0A6CB77CADC6}"/>
    <dgm:cxn modelId="{F28D95FD-6656-CC45-8AF2-C9FAAFC120E0}" type="presOf" srcId="{504876D5-AD53-4C14-A77E-FFB45AECA189}" destId="{33DCD407-ED4A-8A41-97CD-B380F37C70E2}" srcOrd="0" destOrd="0" presId="urn:microsoft.com/office/officeart/2005/8/layout/vList2"/>
    <dgm:cxn modelId="{BB598BF4-1507-BB4F-8756-9302AAD3819F}" type="presParOf" srcId="{7F7EB1A6-F1D5-E040-B021-2AA794216E10}" destId="{33DCD407-ED4A-8A41-97CD-B380F37C70E2}" srcOrd="0" destOrd="0" presId="urn:microsoft.com/office/officeart/2005/8/layout/vList2"/>
    <dgm:cxn modelId="{5F7E3D86-A552-1C4B-A4C2-C4F8DF63AA2B}" type="presParOf" srcId="{7F7EB1A6-F1D5-E040-B021-2AA794216E10}" destId="{AE22CF56-8FD3-2C42-B424-DFB7E22BFAE0}" srcOrd="1" destOrd="0" presId="urn:microsoft.com/office/officeart/2005/8/layout/vList2"/>
    <dgm:cxn modelId="{4D1708FA-A12A-D04A-9B1F-2FA22E5BD66A}" type="presParOf" srcId="{7F7EB1A6-F1D5-E040-B021-2AA794216E10}" destId="{AA8E4AC2-8BD3-2B41-8DC2-569D7C030F7C}" srcOrd="2" destOrd="0" presId="urn:microsoft.com/office/officeart/2005/8/layout/vList2"/>
    <dgm:cxn modelId="{D61CF3C5-2B23-604C-9263-DB3AFC0B8F6D}" type="presParOf" srcId="{7F7EB1A6-F1D5-E040-B021-2AA794216E10}" destId="{F602D785-7997-2644-B45C-C8BFD806C4BD}" srcOrd="3" destOrd="0" presId="urn:microsoft.com/office/officeart/2005/8/layout/vList2"/>
    <dgm:cxn modelId="{BDD83041-6F19-4440-A7B5-726F91494575}" type="presParOf" srcId="{7F7EB1A6-F1D5-E040-B021-2AA794216E10}" destId="{1DCA8A03-B703-E248-999B-614822202A09}" srcOrd="4" destOrd="0" presId="urn:microsoft.com/office/officeart/2005/8/layout/vList2"/>
    <dgm:cxn modelId="{A203E1DA-408F-4140-9F6B-8D815CCD01F8}" type="presParOf" srcId="{7F7EB1A6-F1D5-E040-B021-2AA794216E10}" destId="{0659A6E9-E8B2-1248-AA50-7D54804D5AFC}" srcOrd="5" destOrd="0" presId="urn:microsoft.com/office/officeart/2005/8/layout/vList2"/>
    <dgm:cxn modelId="{D54E2CAB-1E22-1049-AD16-BE863E6FCA2F}" type="presParOf" srcId="{7F7EB1A6-F1D5-E040-B021-2AA794216E10}" destId="{B69BB2A1-B2B4-DC46-A75D-51A9F7CED2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027F6-37A3-473D-8508-415403A57B75}"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D961CFB3-B427-4C8C-B191-ED0DF038FB52}">
      <dgm:prSet/>
      <dgm:spPr/>
      <dgm:t>
        <a:bodyPr/>
        <a:lstStyle/>
        <a:p>
          <a:r>
            <a:rPr lang="en-CA"/>
            <a:t>L’AXE 4 DE LA RÉFORME PRÉVOIT LA CRÉATION DE SANTÉ QUÉBEC.  UN ORGANISME (PERSONNE MORALE) </a:t>
          </a:r>
          <a:endParaRPr lang="en-US"/>
        </a:p>
      </dgm:t>
    </dgm:pt>
    <dgm:pt modelId="{B2105F5D-707A-41A7-8A34-C87AD50226F7}" type="parTrans" cxnId="{3D63B2AE-559C-422B-B601-6627B20B751E}">
      <dgm:prSet/>
      <dgm:spPr/>
      <dgm:t>
        <a:bodyPr/>
        <a:lstStyle/>
        <a:p>
          <a:endParaRPr lang="en-US"/>
        </a:p>
      </dgm:t>
    </dgm:pt>
    <dgm:pt modelId="{A6656840-E1C7-43FE-9FD9-E67634E26CBB}" type="sibTrans" cxnId="{3D63B2AE-559C-422B-B601-6627B20B751E}">
      <dgm:prSet/>
      <dgm:spPr/>
      <dgm:t>
        <a:bodyPr/>
        <a:lstStyle/>
        <a:p>
          <a:endParaRPr lang="en-US"/>
        </a:p>
      </dgm:t>
    </dgm:pt>
    <dgm:pt modelId="{DC62D70D-03D9-4392-A4D4-D087335F3037}">
      <dgm:prSet/>
      <dgm:spPr/>
      <dgm:t>
        <a:bodyPr/>
        <a:lstStyle/>
        <a:p>
          <a:r>
            <a:rPr lang="en-CA"/>
            <a:t>INDÉPENDANT DU MSSS, MANDATAIRE DE L’ÉTAT ET À QUI LE MINISTRE DÉLÉGUERA L’ENSEMBLE DE SES</a:t>
          </a:r>
          <a:endParaRPr lang="en-US"/>
        </a:p>
      </dgm:t>
    </dgm:pt>
    <dgm:pt modelId="{BDF28BBB-97D9-4AD1-9208-06B8930A3A77}" type="parTrans" cxnId="{A8C7B7B6-5D14-4A37-A159-F3EBBC70A01A}">
      <dgm:prSet/>
      <dgm:spPr/>
      <dgm:t>
        <a:bodyPr/>
        <a:lstStyle/>
        <a:p>
          <a:endParaRPr lang="en-US"/>
        </a:p>
      </dgm:t>
    </dgm:pt>
    <dgm:pt modelId="{66D139FF-ABDD-4DE4-834E-E5B95E19FBC6}" type="sibTrans" cxnId="{A8C7B7B6-5D14-4A37-A159-F3EBBC70A01A}">
      <dgm:prSet/>
      <dgm:spPr/>
      <dgm:t>
        <a:bodyPr/>
        <a:lstStyle/>
        <a:p>
          <a:endParaRPr lang="en-US"/>
        </a:p>
      </dgm:t>
    </dgm:pt>
    <dgm:pt modelId="{761D35AA-42E4-48B1-980B-89E794E04A8F}">
      <dgm:prSet/>
      <dgm:spPr/>
      <dgm:t>
        <a:bodyPr/>
        <a:lstStyle/>
        <a:p>
          <a:r>
            <a:rPr lang="en-CA"/>
            <a:t>RESPONSABILITÉS DE GESTION.</a:t>
          </a:r>
          <a:endParaRPr lang="en-US"/>
        </a:p>
      </dgm:t>
    </dgm:pt>
    <dgm:pt modelId="{6B9F0B35-AEA0-4F32-B39B-464FCB62C2E9}" type="parTrans" cxnId="{7099BA36-BF16-4C41-B637-A2FC06144AB5}">
      <dgm:prSet/>
      <dgm:spPr/>
      <dgm:t>
        <a:bodyPr/>
        <a:lstStyle/>
        <a:p>
          <a:endParaRPr lang="en-US"/>
        </a:p>
      </dgm:t>
    </dgm:pt>
    <dgm:pt modelId="{2A95AFE2-BB01-4D68-9A9E-B5BE4B424023}" type="sibTrans" cxnId="{7099BA36-BF16-4C41-B637-A2FC06144AB5}">
      <dgm:prSet/>
      <dgm:spPr/>
      <dgm:t>
        <a:bodyPr/>
        <a:lstStyle/>
        <a:p>
          <a:endParaRPr lang="en-US"/>
        </a:p>
      </dgm:t>
    </dgm:pt>
    <dgm:pt modelId="{08D9E422-E528-4B3B-AB31-B9CE288A1A59}">
      <dgm:prSet/>
      <dgm:spPr/>
      <dgm:t>
        <a:bodyPr/>
        <a:lstStyle/>
        <a:p>
          <a:r>
            <a:rPr lang="en-CA"/>
            <a:t>SANTÉ QUÉBEC AURA LA CHARGE ENTRE AUTRES D’OFFRIR DES SERVICES DE SANTÉ ET DES</a:t>
          </a:r>
          <a:endParaRPr lang="en-US"/>
        </a:p>
      </dgm:t>
    </dgm:pt>
    <dgm:pt modelId="{1E402EF7-8099-4E4D-856E-549AA989DD31}" type="parTrans" cxnId="{2719EB78-ED71-481E-BAD9-D1170D5F2925}">
      <dgm:prSet/>
      <dgm:spPr/>
      <dgm:t>
        <a:bodyPr/>
        <a:lstStyle/>
        <a:p>
          <a:endParaRPr lang="en-US"/>
        </a:p>
      </dgm:t>
    </dgm:pt>
    <dgm:pt modelId="{874ECA3C-871D-4FA9-BEED-994F082C932D}" type="sibTrans" cxnId="{2719EB78-ED71-481E-BAD9-D1170D5F2925}">
      <dgm:prSet/>
      <dgm:spPr/>
      <dgm:t>
        <a:bodyPr/>
        <a:lstStyle/>
        <a:p>
          <a:endParaRPr lang="en-US"/>
        </a:p>
      </dgm:t>
    </dgm:pt>
    <dgm:pt modelId="{CFB77049-BC52-48FF-84CC-1600F872939E}">
      <dgm:prSet/>
      <dgm:spPr/>
      <dgm:t>
        <a:bodyPr/>
        <a:lstStyle/>
        <a:p>
          <a:r>
            <a:rPr lang="en-CA"/>
            <a:t>SERVICES SOCIAUX PAR L’ENTREMISE D’ÉTABLISSEMENTS PUBLICS AINSI QUE D’ENCADRER ET DE</a:t>
          </a:r>
          <a:endParaRPr lang="en-US"/>
        </a:p>
      </dgm:t>
    </dgm:pt>
    <dgm:pt modelId="{CBCF7CAD-7D5D-4805-A2AD-1C43FBC20022}" type="parTrans" cxnId="{0B07617F-0F85-4E38-858D-04548E7688CE}">
      <dgm:prSet/>
      <dgm:spPr/>
      <dgm:t>
        <a:bodyPr/>
        <a:lstStyle/>
        <a:p>
          <a:endParaRPr lang="en-US"/>
        </a:p>
      </dgm:t>
    </dgm:pt>
    <dgm:pt modelId="{4EC0D127-4928-428B-A75E-99E756C33638}" type="sibTrans" cxnId="{0B07617F-0F85-4E38-858D-04548E7688CE}">
      <dgm:prSet/>
      <dgm:spPr/>
      <dgm:t>
        <a:bodyPr/>
        <a:lstStyle/>
        <a:p>
          <a:endParaRPr lang="en-US"/>
        </a:p>
      </dgm:t>
    </dgm:pt>
    <dgm:pt modelId="{23AD5232-DC6C-419B-9EBB-4839413DA872}">
      <dgm:prSet custT="1"/>
      <dgm:spPr/>
      <dgm:t>
        <a:bodyPr/>
        <a:lstStyle/>
        <a:p>
          <a:r>
            <a:rPr lang="en-CA" sz="1100" dirty="0"/>
            <a:t>COORDONNER L’ACTIVITÉ DES ÉTABLISSEMENTS PRIVÉS ET DE CERTAINS PRESTATAIRES DE SERVICE</a:t>
          </a:r>
          <a:endParaRPr lang="en-US" sz="1100" dirty="0"/>
        </a:p>
      </dgm:t>
    </dgm:pt>
    <dgm:pt modelId="{23C1586B-11CE-4927-8D20-65B01827C1CA}" type="parTrans" cxnId="{A15F52D9-EC8E-417A-A1F9-FF5270635A7F}">
      <dgm:prSet/>
      <dgm:spPr/>
      <dgm:t>
        <a:bodyPr/>
        <a:lstStyle/>
        <a:p>
          <a:endParaRPr lang="en-US"/>
        </a:p>
      </dgm:t>
    </dgm:pt>
    <dgm:pt modelId="{8E32D5C7-07D4-419B-9622-52101B7D6383}" type="sibTrans" cxnId="{A15F52D9-EC8E-417A-A1F9-FF5270635A7F}">
      <dgm:prSet/>
      <dgm:spPr/>
      <dgm:t>
        <a:bodyPr/>
        <a:lstStyle/>
        <a:p>
          <a:endParaRPr lang="en-US"/>
        </a:p>
      </dgm:t>
    </dgm:pt>
    <dgm:pt modelId="{FCA9F3D9-F052-499E-AFE9-769F61F62268}">
      <dgm:prSet/>
      <dgm:spPr/>
      <dgm:t>
        <a:bodyPr/>
        <a:lstStyle/>
        <a:p>
          <a:r>
            <a:rPr lang="en-CA"/>
            <a:t>DU DOMAINE DE LA SANTÉ ET DES SERVICES SOCIAUX.</a:t>
          </a:r>
          <a:endParaRPr lang="en-US"/>
        </a:p>
      </dgm:t>
    </dgm:pt>
    <dgm:pt modelId="{9A33DC71-3654-42D3-8BAA-507D7AD4FF15}" type="parTrans" cxnId="{180C1AEF-6696-4933-AC53-5FABFC0EF0A0}">
      <dgm:prSet/>
      <dgm:spPr/>
      <dgm:t>
        <a:bodyPr/>
        <a:lstStyle/>
        <a:p>
          <a:endParaRPr lang="en-US"/>
        </a:p>
      </dgm:t>
    </dgm:pt>
    <dgm:pt modelId="{06AEB4A0-AA4A-4545-A414-454ECB6BC4A8}" type="sibTrans" cxnId="{180C1AEF-6696-4933-AC53-5FABFC0EF0A0}">
      <dgm:prSet/>
      <dgm:spPr/>
      <dgm:t>
        <a:bodyPr/>
        <a:lstStyle/>
        <a:p>
          <a:endParaRPr lang="en-US"/>
        </a:p>
      </dgm:t>
    </dgm:pt>
    <dgm:pt modelId="{EC49E124-E100-4028-B927-F0BE0537770F}">
      <dgm:prSet/>
      <dgm:spPr/>
      <dgm:t>
        <a:bodyPr/>
        <a:lstStyle/>
        <a:p>
          <a:r>
            <a:rPr lang="en-CA"/>
            <a:t>SANTÉ QUÉBEC ÉTABLIT ÉGALEMENT DES RÈGLES RELATIVES À L’ORGANISATION ET À LA </a:t>
          </a:r>
          <a:endParaRPr lang="en-US"/>
        </a:p>
      </dgm:t>
    </dgm:pt>
    <dgm:pt modelId="{32CE0F3B-3AB0-43EA-BCF6-66DD035C62F6}" type="parTrans" cxnId="{EEC12C7A-88D9-4A06-A455-F16D8872AB1A}">
      <dgm:prSet/>
      <dgm:spPr/>
      <dgm:t>
        <a:bodyPr/>
        <a:lstStyle/>
        <a:p>
          <a:endParaRPr lang="en-US"/>
        </a:p>
      </dgm:t>
    </dgm:pt>
    <dgm:pt modelId="{6BD91D88-8234-4C69-968D-0DE5070308C6}" type="sibTrans" cxnId="{EEC12C7A-88D9-4A06-A455-F16D8872AB1A}">
      <dgm:prSet/>
      <dgm:spPr/>
      <dgm:t>
        <a:bodyPr/>
        <a:lstStyle/>
        <a:p>
          <a:endParaRPr lang="en-US"/>
        </a:p>
      </dgm:t>
    </dgm:pt>
    <dgm:pt modelId="{0EE947DB-470A-4D90-83A7-C97FC0A07EC3}">
      <dgm:prSet/>
      <dgm:spPr/>
      <dgm:t>
        <a:bodyPr/>
        <a:lstStyle/>
        <a:p>
          <a:r>
            <a:rPr lang="en-CA"/>
            <a:t>GOUVERNANCE DES ÉTABLISSEMENTS QUI PERMETTENT UNE GESTION DE PROXIMITÉ ET FAVORISENT</a:t>
          </a:r>
          <a:endParaRPr lang="en-US"/>
        </a:p>
      </dgm:t>
    </dgm:pt>
    <dgm:pt modelId="{98FEC138-CFF4-424C-AEE9-1FCDFBCC7467}" type="parTrans" cxnId="{7ADF3EE8-94AB-4364-A6D9-82A2E9B39637}">
      <dgm:prSet/>
      <dgm:spPr/>
      <dgm:t>
        <a:bodyPr/>
        <a:lstStyle/>
        <a:p>
          <a:endParaRPr lang="en-US"/>
        </a:p>
      </dgm:t>
    </dgm:pt>
    <dgm:pt modelId="{1F06D962-F5FA-4631-AD25-C2275062DAFC}" type="sibTrans" cxnId="{7ADF3EE8-94AB-4364-A6D9-82A2E9B39637}">
      <dgm:prSet/>
      <dgm:spPr/>
      <dgm:t>
        <a:bodyPr/>
        <a:lstStyle/>
        <a:p>
          <a:endParaRPr lang="en-US"/>
        </a:p>
      </dgm:t>
    </dgm:pt>
    <dgm:pt modelId="{5335611C-7203-483E-A294-97C52B4D75C6}">
      <dgm:prSet/>
      <dgm:spPr/>
      <dgm:t>
        <a:bodyPr/>
        <a:lstStyle/>
        <a:p>
          <a:r>
            <a:rPr lang="en-CA"/>
            <a:t>UNE PLUS GRANDE FLUIDITÉ DES SERVICES.</a:t>
          </a:r>
          <a:endParaRPr lang="en-US"/>
        </a:p>
      </dgm:t>
    </dgm:pt>
    <dgm:pt modelId="{1FB316F1-CD00-4085-9AD6-7A6217F93B53}" type="parTrans" cxnId="{883DB059-08E1-4277-8673-A309B4B2010A}">
      <dgm:prSet/>
      <dgm:spPr/>
      <dgm:t>
        <a:bodyPr/>
        <a:lstStyle/>
        <a:p>
          <a:endParaRPr lang="en-US"/>
        </a:p>
      </dgm:t>
    </dgm:pt>
    <dgm:pt modelId="{CB087E1E-13B0-4F8B-956F-EDB185CE9C98}" type="sibTrans" cxnId="{883DB059-08E1-4277-8673-A309B4B2010A}">
      <dgm:prSet/>
      <dgm:spPr/>
      <dgm:t>
        <a:bodyPr/>
        <a:lstStyle/>
        <a:p>
          <a:endParaRPr lang="en-US"/>
        </a:p>
      </dgm:t>
    </dgm:pt>
    <dgm:pt modelId="{1C47FAC0-0C4F-E747-8099-5750E2D28950}" type="pres">
      <dgm:prSet presAssocID="{CF3027F6-37A3-473D-8508-415403A57B75}" presName="Name0" presStyleCnt="0">
        <dgm:presLayoutVars>
          <dgm:dir/>
          <dgm:resizeHandles val="exact"/>
        </dgm:presLayoutVars>
      </dgm:prSet>
      <dgm:spPr/>
    </dgm:pt>
    <dgm:pt modelId="{6E4EABA2-C1AB-524D-AA42-D0A21550CCD4}" type="pres">
      <dgm:prSet presAssocID="{D961CFB3-B427-4C8C-B191-ED0DF038FB52}" presName="node" presStyleLbl="node1" presStyleIdx="0" presStyleCnt="10">
        <dgm:presLayoutVars>
          <dgm:bulletEnabled val="1"/>
        </dgm:presLayoutVars>
      </dgm:prSet>
      <dgm:spPr/>
    </dgm:pt>
    <dgm:pt modelId="{E7DF051C-A1CA-D341-98F2-01F56ABE1F0C}" type="pres">
      <dgm:prSet presAssocID="{A6656840-E1C7-43FE-9FD9-E67634E26CBB}" presName="sibTrans" presStyleLbl="sibTrans1D1" presStyleIdx="0" presStyleCnt="9"/>
      <dgm:spPr/>
    </dgm:pt>
    <dgm:pt modelId="{CC558C82-3CB5-3E43-8E0B-0BB974432E1C}" type="pres">
      <dgm:prSet presAssocID="{A6656840-E1C7-43FE-9FD9-E67634E26CBB}" presName="connectorText" presStyleLbl="sibTrans1D1" presStyleIdx="0" presStyleCnt="9"/>
      <dgm:spPr/>
    </dgm:pt>
    <dgm:pt modelId="{7096C80B-D178-7646-BC6D-1A9E17418664}" type="pres">
      <dgm:prSet presAssocID="{DC62D70D-03D9-4392-A4D4-D087335F3037}" presName="node" presStyleLbl="node1" presStyleIdx="1" presStyleCnt="10">
        <dgm:presLayoutVars>
          <dgm:bulletEnabled val="1"/>
        </dgm:presLayoutVars>
      </dgm:prSet>
      <dgm:spPr/>
    </dgm:pt>
    <dgm:pt modelId="{F1EE74B4-6DE5-3946-AC2C-BD4BF6AAE401}" type="pres">
      <dgm:prSet presAssocID="{66D139FF-ABDD-4DE4-834E-E5B95E19FBC6}" presName="sibTrans" presStyleLbl="sibTrans1D1" presStyleIdx="1" presStyleCnt="9"/>
      <dgm:spPr/>
    </dgm:pt>
    <dgm:pt modelId="{05E8E454-6D05-6F4A-8F68-370DF58C072A}" type="pres">
      <dgm:prSet presAssocID="{66D139FF-ABDD-4DE4-834E-E5B95E19FBC6}" presName="connectorText" presStyleLbl="sibTrans1D1" presStyleIdx="1" presStyleCnt="9"/>
      <dgm:spPr/>
    </dgm:pt>
    <dgm:pt modelId="{8B8C29B1-44B5-CD43-B0A3-26BD4760CBC4}" type="pres">
      <dgm:prSet presAssocID="{761D35AA-42E4-48B1-980B-89E794E04A8F}" presName="node" presStyleLbl="node1" presStyleIdx="2" presStyleCnt="10">
        <dgm:presLayoutVars>
          <dgm:bulletEnabled val="1"/>
        </dgm:presLayoutVars>
      </dgm:prSet>
      <dgm:spPr/>
    </dgm:pt>
    <dgm:pt modelId="{DAAC73FA-A619-5141-BF25-FD2DE8E81C89}" type="pres">
      <dgm:prSet presAssocID="{2A95AFE2-BB01-4D68-9A9E-B5BE4B424023}" presName="sibTrans" presStyleLbl="sibTrans1D1" presStyleIdx="2" presStyleCnt="9"/>
      <dgm:spPr/>
    </dgm:pt>
    <dgm:pt modelId="{6F6755BB-B1B7-5745-8672-5334F5CC3F44}" type="pres">
      <dgm:prSet presAssocID="{2A95AFE2-BB01-4D68-9A9E-B5BE4B424023}" presName="connectorText" presStyleLbl="sibTrans1D1" presStyleIdx="2" presStyleCnt="9"/>
      <dgm:spPr/>
    </dgm:pt>
    <dgm:pt modelId="{40AB00CD-48E6-ED4C-8781-DD999BE082C8}" type="pres">
      <dgm:prSet presAssocID="{08D9E422-E528-4B3B-AB31-B9CE288A1A59}" presName="node" presStyleLbl="node1" presStyleIdx="3" presStyleCnt="10">
        <dgm:presLayoutVars>
          <dgm:bulletEnabled val="1"/>
        </dgm:presLayoutVars>
      </dgm:prSet>
      <dgm:spPr/>
    </dgm:pt>
    <dgm:pt modelId="{9A1E46CE-85C6-2F47-BA5C-D2367E546401}" type="pres">
      <dgm:prSet presAssocID="{874ECA3C-871D-4FA9-BEED-994F082C932D}" presName="sibTrans" presStyleLbl="sibTrans1D1" presStyleIdx="3" presStyleCnt="9"/>
      <dgm:spPr/>
    </dgm:pt>
    <dgm:pt modelId="{7ECAEFD4-F712-294E-A79B-9B7D01A883D1}" type="pres">
      <dgm:prSet presAssocID="{874ECA3C-871D-4FA9-BEED-994F082C932D}" presName="connectorText" presStyleLbl="sibTrans1D1" presStyleIdx="3" presStyleCnt="9"/>
      <dgm:spPr/>
    </dgm:pt>
    <dgm:pt modelId="{F77887B8-A909-DF4D-8AF1-46843E841902}" type="pres">
      <dgm:prSet presAssocID="{CFB77049-BC52-48FF-84CC-1600F872939E}" presName="node" presStyleLbl="node1" presStyleIdx="4" presStyleCnt="10">
        <dgm:presLayoutVars>
          <dgm:bulletEnabled val="1"/>
        </dgm:presLayoutVars>
      </dgm:prSet>
      <dgm:spPr/>
    </dgm:pt>
    <dgm:pt modelId="{4D662E28-BE3C-C74F-972E-28968E46DA95}" type="pres">
      <dgm:prSet presAssocID="{4EC0D127-4928-428B-A75E-99E756C33638}" presName="sibTrans" presStyleLbl="sibTrans1D1" presStyleIdx="4" presStyleCnt="9"/>
      <dgm:spPr/>
    </dgm:pt>
    <dgm:pt modelId="{777DA985-524C-4B4D-B999-2A05525B25EC}" type="pres">
      <dgm:prSet presAssocID="{4EC0D127-4928-428B-A75E-99E756C33638}" presName="connectorText" presStyleLbl="sibTrans1D1" presStyleIdx="4" presStyleCnt="9"/>
      <dgm:spPr/>
    </dgm:pt>
    <dgm:pt modelId="{DA044521-18D1-5646-BE3E-C219343E780B}" type="pres">
      <dgm:prSet presAssocID="{23AD5232-DC6C-419B-9EBB-4839413DA872}" presName="node" presStyleLbl="node1" presStyleIdx="5" presStyleCnt="10">
        <dgm:presLayoutVars>
          <dgm:bulletEnabled val="1"/>
        </dgm:presLayoutVars>
      </dgm:prSet>
      <dgm:spPr/>
    </dgm:pt>
    <dgm:pt modelId="{9B53BAC0-5F9F-7648-BFBE-1D4BA392BA50}" type="pres">
      <dgm:prSet presAssocID="{8E32D5C7-07D4-419B-9622-52101B7D6383}" presName="sibTrans" presStyleLbl="sibTrans1D1" presStyleIdx="5" presStyleCnt="9"/>
      <dgm:spPr/>
    </dgm:pt>
    <dgm:pt modelId="{F92AF752-5288-D24B-BBFE-64CF96F5228D}" type="pres">
      <dgm:prSet presAssocID="{8E32D5C7-07D4-419B-9622-52101B7D6383}" presName="connectorText" presStyleLbl="sibTrans1D1" presStyleIdx="5" presStyleCnt="9"/>
      <dgm:spPr/>
    </dgm:pt>
    <dgm:pt modelId="{52B0205A-A225-4649-AA77-CE7CBB369AE8}" type="pres">
      <dgm:prSet presAssocID="{FCA9F3D9-F052-499E-AFE9-769F61F62268}" presName="node" presStyleLbl="node1" presStyleIdx="6" presStyleCnt="10">
        <dgm:presLayoutVars>
          <dgm:bulletEnabled val="1"/>
        </dgm:presLayoutVars>
      </dgm:prSet>
      <dgm:spPr/>
    </dgm:pt>
    <dgm:pt modelId="{FAC2A7A6-B27A-BA4F-B83E-C9FC4AB47243}" type="pres">
      <dgm:prSet presAssocID="{06AEB4A0-AA4A-4545-A414-454ECB6BC4A8}" presName="sibTrans" presStyleLbl="sibTrans1D1" presStyleIdx="6" presStyleCnt="9"/>
      <dgm:spPr/>
    </dgm:pt>
    <dgm:pt modelId="{BEC965EE-C5A7-BB44-9292-47CED7D43A41}" type="pres">
      <dgm:prSet presAssocID="{06AEB4A0-AA4A-4545-A414-454ECB6BC4A8}" presName="connectorText" presStyleLbl="sibTrans1D1" presStyleIdx="6" presStyleCnt="9"/>
      <dgm:spPr/>
    </dgm:pt>
    <dgm:pt modelId="{FB356B30-A9EA-C84E-A571-3913253A1AFF}" type="pres">
      <dgm:prSet presAssocID="{EC49E124-E100-4028-B927-F0BE0537770F}" presName="node" presStyleLbl="node1" presStyleIdx="7" presStyleCnt="10">
        <dgm:presLayoutVars>
          <dgm:bulletEnabled val="1"/>
        </dgm:presLayoutVars>
      </dgm:prSet>
      <dgm:spPr/>
    </dgm:pt>
    <dgm:pt modelId="{691719C2-A284-C642-B7C1-7D242A97420B}" type="pres">
      <dgm:prSet presAssocID="{6BD91D88-8234-4C69-968D-0DE5070308C6}" presName="sibTrans" presStyleLbl="sibTrans1D1" presStyleIdx="7" presStyleCnt="9"/>
      <dgm:spPr/>
    </dgm:pt>
    <dgm:pt modelId="{A8B62AF7-9AFF-974B-A6DB-A7690A651C72}" type="pres">
      <dgm:prSet presAssocID="{6BD91D88-8234-4C69-968D-0DE5070308C6}" presName="connectorText" presStyleLbl="sibTrans1D1" presStyleIdx="7" presStyleCnt="9"/>
      <dgm:spPr/>
    </dgm:pt>
    <dgm:pt modelId="{D5B15639-4E71-0741-A11D-04C9BB08D680}" type="pres">
      <dgm:prSet presAssocID="{0EE947DB-470A-4D90-83A7-C97FC0A07EC3}" presName="node" presStyleLbl="node1" presStyleIdx="8" presStyleCnt="10">
        <dgm:presLayoutVars>
          <dgm:bulletEnabled val="1"/>
        </dgm:presLayoutVars>
      </dgm:prSet>
      <dgm:spPr/>
    </dgm:pt>
    <dgm:pt modelId="{A8DC8E0A-1251-7F4B-95A7-7F7EBFA5C0EF}" type="pres">
      <dgm:prSet presAssocID="{1F06D962-F5FA-4631-AD25-C2275062DAFC}" presName="sibTrans" presStyleLbl="sibTrans1D1" presStyleIdx="8" presStyleCnt="9"/>
      <dgm:spPr/>
    </dgm:pt>
    <dgm:pt modelId="{54170D73-48B6-0641-9790-4104765F0142}" type="pres">
      <dgm:prSet presAssocID="{1F06D962-F5FA-4631-AD25-C2275062DAFC}" presName="connectorText" presStyleLbl="sibTrans1D1" presStyleIdx="8" presStyleCnt="9"/>
      <dgm:spPr/>
    </dgm:pt>
    <dgm:pt modelId="{48E1A0E0-12E9-4B49-A5FA-9D6EA6CD4EF0}" type="pres">
      <dgm:prSet presAssocID="{5335611C-7203-483E-A294-97C52B4D75C6}" presName="node" presStyleLbl="node1" presStyleIdx="9" presStyleCnt="10">
        <dgm:presLayoutVars>
          <dgm:bulletEnabled val="1"/>
        </dgm:presLayoutVars>
      </dgm:prSet>
      <dgm:spPr/>
    </dgm:pt>
  </dgm:ptLst>
  <dgm:cxnLst>
    <dgm:cxn modelId="{19AACD01-4377-FB40-888A-9F2F0BD9FBC7}" type="presOf" srcId="{EC49E124-E100-4028-B927-F0BE0537770F}" destId="{FB356B30-A9EA-C84E-A571-3913253A1AFF}" srcOrd="0" destOrd="0" presId="urn:microsoft.com/office/officeart/2016/7/layout/RepeatingBendingProcessNew"/>
    <dgm:cxn modelId="{E7C3B90F-9D61-7949-AAE4-5C0968428BDE}" type="presOf" srcId="{A6656840-E1C7-43FE-9FD9-E67634E26CBB}" destId="{CC558C82-3CB5-3E43-8E0B-0BB974432E1C}" srcOrd="1" destOrd="0" presId="urn:microsoft.com/office/officeart/2016/7/layout/RepeatingBendingProcessNew"/>
    <dgm:cxn modelId="{620CC710-147C-014C-8DDC-B4EE35E5F2EF}" type="presOf" srcId="{6BD91D88-8234-4C69-968D-0DE5070308C6}" destId="{691719C2-A284-C642-B7C1-7D242A97420B}" srcOrd="0" destOrd="0" presId="urn:microsoft.com/office/officeart/2016/7/layout/RepeatingBendingProcessNew"/>
    <dgm:cxn modelId="{048ABB12-A7EA-5645-BCAB-ADF0BAB76BE0}" type="presOf" srcId="{4EC0D127-4928-428B-A75E-99E756C33638}" destId="{777DA985-524C-4B4D-B999-2A05525B25EC}" srcOrd="1" destOrd="0" presId="urn:microsoft.com/office/officeart/2016/7/layout/RepeatingBendingProcessNew"/>
    <dgm:cxn modelId="{FA855817-7D17-3142-A301-8C6E54C655C5}" type="presOf" srcId="{66D139FF-ABDD-4DE4-834E-E5B95E19FBC6}" destId="{05E8E454-6D05-6F4A-8F68-370DF58C072A}" srcOrd="1" destOrd="0" presId="urn:microsoft.com/office/officeart/2016/7/layout/RepeatingBendingProcessNew"/>
    <dgm:cxn modelId="{9606BB1F-49DE-B546-B70C-EBF7018D3BA6}" type="presOf" srcId="{1F06D962-F5FA-4631-AD25-C2275062DAFC}" destId="{54170D73-48B6-0641-9790-4104765F0142}" srcOrd="1" destOrd="0" presId="urn:microsoft.com/office/officeart/2016/7/layout/RepeatingBendingProcessNew"/>
    <dgm:cxn modelId="{D336E91F-4D2A-3548-B093-5F2906514070}" type="presOf" srcId="{FCA9F3D9-F052-499E-AFE9-769F61F62268}" destId="{52B0205A-A225-4649-AA77-CE7CBB369AE8}" srcOrd="0" destOrd="0" presId="urn:microsoft.com/office/officeart/2016/7/layout/RepeatingBendingProcessNew"/>
    <dgm:cxn modelId="{05D71B25-D309-374D-A5B0-9F2424249260}" type="presOf" srcId="{5335611C-7203-483E-A294-97C52B4D75C6}" destId="{48E1A0E0-12E9-4B49-A5FA-9D6EA6CD4EF0}" srcOrd="0" destOrd="0" presId="urn:microsoft.com/office/officeart/2016/7/layout/RepeatingBendingProcessNew"/>
    <dgm:cxn modelId="{7099BA36-BF16-4C41-B637-A2FC06144AB5}" srcId="{CF3027F6-37A3-473D-8508-415403A57B75}" destId="{761D35AA-42E4-48B1-980B-89E794E04A8F}" srcOrd="2" destOrd="0" parTransId="{6B9F0B35-AEA0-4F32-B39B-464FCB62C2E9}" sibTransId="{2A95AFE2-BB01-4D68-9A9E-B5BE4B424023}"/>
    <dgm:cxn modelId="{77F5F93D-FDAF-3D44-86EF-DD9E8950DCA6}" type="presOf" srcId="{6BD91D88-8234-4C69-968D-0DE5070308C6}" destId="{A8B62AF7-9AFF-974B-A6DB-A7690A651C72}" srcOrd="1" destOrd="0" presId="urn:microsoft.com/office/officeart/2016/7/layout/RepeatingBendingProcessNew"/>
    <dgm:cxn modelId="{C20EC966-7AC5-C642-BADB-0FAAD4735967}" type="presOf" srcId="{8E32D5C7-07D4-419B-9622-52101B7D6383}" destId="{F92AF752-5288-D24B-BBFE-64CF96F5228D}" srcOrd="1" destOrd="0" presId="urn:microsoft.com/office/officeart/2016/7/layout/RepeatingBendingProcessNew"/>
    <dgm:cxn modelId="{E4926867-1D41-7147-9816-F4D25D406871}" type="presOf" srcId="{2A95AFE2-BB01-4D68-9A9E-B5BE4B424023}" destId="{6F6755BB-B1B7-5745-8672-5334F5CC3F44}" srcOrd="1" destOrd="0" presId="urn:microsoft.com/office/officeart/2016/7/layout/RepeatingBendingProcessNew"/>
    <dgm:cxn modelId="{09F8DB6C-C365-AB49-902B-FAFF0B8DA71C}" type="presOf" srcId="{06AEB4A0-AA4A-4545-A414-454ECB6BC4A8}" destId="{BEC965EE-C5A7-BB44-9292-47CED7D43A41}" srcOrd="1" destOrd="0" presId="urn:microsoft.com/office/officeart/2016/7/layout/RepeatingBendingProcessNew"/>
    <dgm:cxn modelId="{E99B5D70-BD71-9844-8690-95913C869AFB}" type="presOf" srcId="{874ECA3C-871D-4FA9-BEED-994F082C932D}" destId="{7ECAEFD4-F712-294E-A79B-9B7D01A883D1}" srcOrd="1" destOrd="0" presId="urn:microsoft.com/office/officeart/2016/7/layout/RepeatingBendingProcessNew"/>
    <dgm:cxn modelId="{DCF04752-953B-6040-8F2C-635A49770933}" type="presOf" srcId="{761D35AA-42E4-48B1-980B-89E794E04A8F}" destId="{8B8C29B1-44B5-CD43-B0A3-26BD4760CBC4}" srcOrd="0" destOrd="0" presId="urn:microsoft.com/office/officeart/2016/7/layout/RepeatingBendingProcessNew"/>
    <dgm:cxn modelId="{06B85972-0E2D-5945-9383-FC3AC3C4707A}" type="presOf" srcId="{1F06D962-F5FA-4631-AD25-C2275062DAFC}" destId="{A8DC8E0A-1251-7F4B-95A7-7F7EBFA5C0EF}" srcOrd="0" destOrd="0" presId="urn:microsoft.com/office/officeart/2016/7/layout/RepeatingBendingProcessNew"/>
    <dgm:cxn modelId="{C4828472-961C-624F-9ED6-2620FEB03B92}" type="presOf" srcId="{8E32D5C7-07D4-419B-9622-52101B7D6383}" destId="{9B53BAC0-5F9F-7648-BFBE-1D4BA392BA50}" srcOrd="0" destOrd="0" presId="urn:microsoft.com/office/officeart/2016/7/layout/RepeatingBendingProcessNew"/>
    <dgm:cxn modelId="{D53D7177-CF73-464D-817D-01656DDD5117}" type="presOf" srcId="{CFB77049-BC52-48FF-84CC-1600F872939E}" destId="{F77887B8-A909-DF4D-8AF1-46843E841902}" srcOrd="0" destOrd="0" presId="urn:microsoft.com/office/officeart/2016/7/layout/RepeatingBendingProcessNew"/>
    <dgm:cxn modelId="{2719EB78-ED71-481E-BAD9-D1170D5F2925}" srcId="{CF3027F6-37A3-473D-8508-415403A57B75}" destId="{08D9E422-E528-4B3B-AB31-B9CE288A1A59}" srcOrd="3" destOrd="0" parTransId="{1E402EF7-8099-4E4D-856E-549AA989DD31}" sibTransId="{874ECA3C-871D-4FA9-BEED-994F082C932D}"/>
    <dgm:cxn modelId="{883DB059-08E1-4277-8673-A309B4B2010A}" srcId="{CF3027F6-37A3-473D-8508-415403A57B75}" destId="{5335611C-7203-483E-A294-97C52B4D75C6}" srcOrd="9" destOrd="0" parTransId="{1FB316F1-CD00-4085-9AD6-7A6217F93B53}" sibTransId="{CB087E1E-13B0-4F8B-956F-EDB185CE9C98}"/>
    <dgm:cxn modelId="{EEC12C7A-88D9-4A06-A455-F16D8872AB1A}" srcId="{CF3027F6-37A3-473D-8508-415403A57B75}" destId="{EC49E124-E100-4028-B927-F0BE0537770F}" srcOrd="7" destOrd="0" parTransId="{32CE0F3B-3AB0-43EA-BCF6-66DD035C62F6}" sibTransId="{6BD91D88-8234-4C69-968D-0DE5070308C6}"/>
    <dgm:cxn modelId="{0B07617F-0F85-4E38-858D-04548E7688CE}" srcId="{CF3027F6-37A3-473D-8508-415403A57B75}" destId="{CFB77049-BC52-48FF-84CC-1600F872939E}" srcOrd="4" destOrd="0" parTransId="{CBCF7CAD-7D5D-4805-A2AD-1C43FBC20022}" sibTransId="{4EC0D127-4928-428B-A75E-99E756C33638}"/>
    <dgm:cxn modelId="{02A77EA0-3434-4044-8B7C-D5C88A9F6315}" type="presOf" srcId="{08D9E422-E528-4B3B-AB31-B9CE288A1A59}" destId="{40AB00CD-48E6-ED4C-8781-DD999BE082C8}" srcOrd="0" destOrd="0" presId="urn:microsoft.com/office/officeart/2016/7/layout/RepeatingBendingProcessNew"/>
    <dgm:cxn modelId="{7EF69BAD-0DF5-B943-A847-54FA3E651D4A}" type="presOf" srcId="{4EC0D127-4928-428B-A75E-99E756C33638}" destId="{4D662E28-BE3C-C74F-972E-28968E46DA95}" srcOrd="0" destOrd="0" presId="urn:microsoft.com/office/officeart/2016/7/layout/RepeatingBendingProcessNew"/>
    <dgm:cxn modelId="{3D63B2AE-559C-422B-B601-6627B20B751E}" srcId="{CF3027F6-37A3-473D-8508-415403A57B75}" destId="{D961CFB3-B427-4C8C-B191-ED0DF038FB52}" srcOrd="0" destOrd="0" parTransId="{B2105F5D-707A-41A7-8A34-C87AD50226F7}" sibTransId="{A6656840-E1C7-43FE-9FD9-E67634E26CBB}"/>
    <dgm:cxn modelId="{A8C7B7B6-5D14-4A37-A159-F3EBBC70A01A}" srcId="{CF3027F6-37A3-473D-8508-415403A57B75}" destId="{DC62D70D-03D9-4392-A4D4-D087335F3037}" srcOrd="1" destOrd="0" parTransId="{BDF28BBB-97D9-4AD1-9208-06B8930A3A77}" sibTransId="{66D139FF-ABDD-4DE4-834E-E5B95E19FBC6}"/>
    <dgm:cxn modelId="{635357C1-740A-A74C-9B8C-305AB502A8B1}" type="presOf" srcId="{2A95AFE2-BB01-4D68-9A9E-B5BE4B424023}" destId="{DAAC73FA-A619-5141-BF25-FD2DE8E81C89}" srcOrd="0" destOrd="0" presId="urn:microsoft.com/office/officeart/2016/7/layout/RepeatingBendingProcessNew"/>
    <dgm:cxn modelId="{1335C4C6-7072-5C46-9523-0238F073B806}" type="presOf" srcId="{DC62D70D-03D9-4392-A4D4-D087335F3037}" destId="{7096C80B-D178-7646-BC6D-1A9E17418664}" srcOrd="0" destOrd="0" presId="urn:microsoft.com/office/officeart/2016/7/layout/RepeatingBendingProcessNew"/>
    <dgm:cxn modelId="{CF17CFCD-509F-C146-8522-04CDB3A6DE2D}" type="presOf" srcId="{06AEB4A0-AA4A-4545-A414-454ECB6BC4A8}" destId="{FAC2A7A6-B27A-BA4F-B83E-C9FC4AB47243}" srcOrd="0" destOrd="0" presId="urn:microsoft.com/office/officeart/2016/7/layout/RepeatingBendingProcessNew"/>
    <dgm:cxn modelId="{DF6458CF-70BA-DB41-8BA3-3B6E93C0F0B7}" type="presOf" srcId="{874ECA3C-871D-4FA9-BEED-994F082C932D}" destId="{9A1E46CE-85C6-2F47-BA5C-D2367E546401}" srcOrd="0" destOrd="0" presId="urn:microsoft.com/office/officeart/2016/7/layout/RepeatingBendingProcessNew"/>
    <dgm:cxn modelId="{18BD9CD0-05A0-D848-A801-54F4B0405E76}" type="presOf" srcId="{CF3027F6-37A3-473D-8508-415403A57B75}" destId="{1C47FAC0-0C4F-E747-8099-5750E2D28950}" srcOrd="0" destOrd="0" presId="urn:microsoft.com/office/officeart/2016/7/layout/RepeatingBendingProcessNew"/>
    <dgm:cxn modelId="{A15F52D9-EC8E-417A-A1F9-FF5270635A7F}" srcId="{CF3027F6-37A3-473D-8508-415403A57B75}" destId="{23AD5232-DC6C-419B-9EBB-4839413DA872}" srcOrd="5" destOrd="0" parTransId="{23C1586B-11CE-4927-8D20-65B01827C1CA}" sibTransId="{8E32D5C7-07D4-419B-9622-52101B7D6383}"/>
    <dgm:cxn modelId="{DC4415E3-3CB1-1D49-8FCA-00F0759A7B14}" type="presOf" srcId="{A6656840-E1C7-43FE-9FD9-E67634E26CBB}" destId="{E7DF051C-A1CA-D341-98F2-01F56ABE1F0C}" srcOrd="0" destOrd="0" presId="urn:microsoft.com/office/officeart/2016/7/layout/RepeatingBendingProcessNew"/>
    <dgm:cxn modelId="{7ADF3EE8-94AB-4364-A6D9-82A2E9B39637}" srcId="{CF3027F6-37A3-473D-8508-415403A57B75}" destId="{0EE947DB-470A-4D90-83A7-C97FC0A07EC3}" srcOrd="8" destOrd="0" parTransId="{98FEC138-CFF4-424C-AEE9-1FCDFBCC7467}" sibTransId="{1F06D962-F5FA-4631-AD25-C2275062DAFC}"/>
    <dgm:cxn modelId="{0E6B0DED-F0D6-A44B-8F38-3FC7E5AFB440}" type="presOf" srcId="{D961CFB3-B427-4C8C-B191-ED0DF038FB52}" destId="{6E4EABA2-C1AB-524D-AA42-D0A21550CCD4}" srcOrd="0" destOrd="0" presId="urn:microsoft.com/office/officeart/2016/7/layout/RepeatingBendingProcessNew"/>
    <dgm:cxn modelId="{9E6113EE-70B2-CD43-8CAF-4BF884D6D16C}" type="presOf" srcId="{66D139FF-ABDD-4DE4-834E-E5B95E19FBC6}" destId="{F1EE74B4-6DE5-3946-AC2C-BD4BF6AAE401}" srcOrd="0" destOrd="0" presId="urn:microsoft.com/office/officeart/2016/7/layout/RepeatingBendingProcessNew"/>
    <dgm:cxn modelId="{180C1AEF-6696-4933-AC53-5FABFC0EF0A0}" srcId="{CF3027F6-37A3-473D-8508-415403A57B75}" destId="{FCA9F3D9-F052-499E-AFE9-769F61F62268}" srcOrd="6" destOrd="0" parTransId="{9A33DC71-3654-42D3-8BAA-507D7AD4FF15}" sibTransId="{06AEB4A0-AA4A-4545-A414-454ECB6BC4A8}"/>
    <dgm:cxn modelId="{7079D4F6-D113-CA40-A1C4-D8F875AE5C02}" type="presOf" srcId="{23AD5232-DC6C-419B-9EBB-4839413DA872}" destId="{DA044521-18D1-5646-BE3E-C219343E780B}" srcOrd="0" destOrd="0" presId="urn:microsoft.com/office/officeart/2016/7/layout/RepeatingBendingProcessNew"/>
    <dgm:cxn modelId="{27BBBFFC-646B-B34C-8314-44CB3FD9FAEF}" type="presOf" srcId="{0EE947DB-470A-4D90-83A7-C97FC0A07EC3}" destId="{D5B15639-4E71-0741-A11D-04C9BB08D680}" srcOrd="0" destOrd="0" presId="urn:microsoft.com/office/officeart/2016/7/layout/RepeatingBendingProcessNew"/>
    <dgm:cxn modelId="{292830CB-DC1F-0E43-A518-9119C6BF8739}" type="presParOf" srcId="{1C47FAC0-0C4F-E747-8099-5750E2D28950}" destId="{6E4EABA2-C1AB-524D-AA42-D0A21550CCD4}" srcOrd="0" destOrd="0" presId="urn:microsoft.com/office/officeart/2016/7/layout/RepeatingBendingProcessNew"/>
    <dgm:cxn modelId="{2E9723FE-090B-0649-8FAE-0F355EB07A66}" type="presParOf" srcId="{1C47FAC0-0C4F-E747-8099-5750E2D28950}" destId="{E7DF051C-A1CA-D341-98F2-01F56ABE1F0C}" srcOrd="1" destOrd="0" presId="urn:microsoft.com/office/officeart/2016/7/layout/RepeatingBendingProcessNew"/>
    <dgm:cxn modelId="{5107D2BD-F73B-D14A-984D-9D8FBFBA5D95}" type="presParOf" srcId="{E7DF051C-A1CA-D341-98F2-01F56ABE1F0C}" destId="{CC558C82-3CB5-3E43-8E0B-0BB974432E1C}" srcOrd="0" destOrd="0" presId="urn:microsoft.com/office/officeart/2016/7/layout/RepeatingBendingProcessNew"/>
    <dgm:cxn modelId="{E48C7C89-07D3-654C-8CCA-3742AA2F33EA}" type="presParOf" srcId="{1C47FAC0-0C4F-E747-8099-5750E2D28950}" destId="{7096C80B-D178-7646-BC6D-1A9E17418664}" srcOrd="2" destOrd="0" presId="urn:microsoft.com/office/officeart/2016/7/layout/RepeatingBendingProcessNew"/>
    <dgm:cxn modelId="{CD24E8D5-18D3-5242-ABFE-2E9AD34D0825}" type="presParOf" srcId="{1C47FAC0-0C4F-E747-8099-5750E2D28950}" destId="{F1EE74B4-6DE5-3946-AC2C-BD4BF6AAE401}" srcOrd="3" destOrd="0" presId="urn:microsoft.com/office/officeart/2016/7/layout/RepeatingBendingProcessNew"/>
    <dgm:cxn modelId="{F079BBAA-3907-7E4B-92AF-279554EE29E8}" type="presParOf" srcId="{F1EE74B4-6DE5-3946-AC2C-BD4BF6AAE401}" destId="{05E8E454-6D05-6F4A-8F68-370DF58C072A}" srcOrd="0" destOrd="0" presId="urn:microsoft.com/office/officeart/2016/7/layout/RepeatingBendingProcessNew"/>
    <dgm:cxn modelId="{7A618D89-718F-DC42-98DF-155886F48EB0}" type="presParOf" srcId="{1C47FAC0-0C4F-E747-8099-5750E2D28950}" destId="{8B8C29B1-44B5-CD43-B0A3-26BD4760CBC4}" srcOrd="4" destOrd="0" presId="urn:microsoft.com/office/officeart/2016/7/layout/RepeatingBendingProcessNew"/>
    <dgm:cxn modelId="{EC3D5B57-9213-1D46-95BD-6F09775CF9DE}" type="presParOf" srcId="{1C47FAC0-0C4F-E747-8099-5750E2D28950}" destId="{DAAC73FA-A619-5141-BF25-FD2DE8E81C89}" srcOrd="5" destOrd="0" presId="urn:microsoft.com/office/officeart/2016/7/layout/RepeatingBendingProcessNew"/>
    <dgm:cxn modelId="{6281DD39-0D5D-354C-9649-3DBCBC3C2B2A}" type="presParOf" srcId="{DAAC73FA-A619-5141-BF25-FD2DE8E81C89}" destId="{6F6755BB-B1B7-5745-8672-5334F5CC3F44}" srcOrd="0" destOrd="0" presId="urn:microsoft.com/office/officeart/2016/7/layout/RepeatingBendingProcessNew"/>
    <dgm:cxn modelId="{EB5C7212-4913-DB4D-86D8-B5F3C84DE8B3}" type="presParOf" srcId="{1C47FAC0-0C4F-E747-8099-5750E2D28950}" destId="{40AB00CD-48E6-ED4C-8781-DD999BE082C8}" srcOrd="6" destOrd="0" presId="urn:microsoft.com/office/officeart/2016/7/layout/RepeatingBendingProcessNew"/>
    <dgm:cxn modelId="{81D9F835-2990-6749-ABA0-EA66ABD8F24F}" type="presParOf" srcId="{1C47FAC0-0C4F-E747-8099-5750E2D28950}" destId="{9A1E46CE-85C6-2F47-BA5C-D2367E546401}" srcOrd="7" destOrd="0" presId="urn:microsoft.com/office/officeart/2016/7/layout/RepeatingBendingProcessNew"/>
    <dgm:cxn modelId="{9690BB07-5945-3C4A-80AA-91E8D5B35728}" type="presParOf" srcId="{9A1E46CE-85C6-2F47-BA5C-D2367E546401}" destId="{7ECAEFD4-F712-294E-A79B-9B7D01A883D1}" srcOrd="0" destOrd="0" presId="urn:microsoft.com/office/officeart/2016/7/layout/RepeatingBendingProcessNew"/>
    <dgm:cxn modelId="{119B6DB5-C440-7545-A45A-62626E0F49ED}" type="presParOf" srcId="{1C47FAC0-0C4F-E747-8099-5750E2D28950}" destId="{F77887B8-A909-DF4D-8AF1-46843E841902}" srcOrd="8" destOrd="0" presId="urn:microsoft.com/office/officeart/2016/7/layout/RepeatingBendingProcessNew"/>
    <dgm:cxn modelId="{80CF2476-2C29-3440-8AF6-B9EAA3DBE3D2}" type="presParOf" srcId="{1C47FAC0-0C4F-E747-8099-5750E2D28950}" destId="{4D662E28-BE3C-C74F-972E-28968E46DA95}" srcOrd="9" destOrd="0" presId="urn:microsoft.com/office/officeart/2016/7/layout/RepeatingBendingProcessNew"/>
    <dgm:cxn modelId="{7A4C50DF-E929-404E-B5D5-F775B408E244}" type="presParOf" srcId="{4D662E28-BE3C-C74F-972E-28968E46DA95}" destId="{777DA985-524C-4B4D-B999-2A05525B25EC}" srcOrd="0" destOrd="0" presId="urn:microsoft.com/office/officeart/2016/7/layout/RepeatingBendingProcessNew"/>
    <dgm:cxn modelId="{65781412-91BC-1E4B-9BCA-6365B3A996CF}" type="presParOf" srcId="{1C47FAC0-0C4F-E747-8099-5750E2D28950}" destId="{DA044521-18D1-5646-BE3E-C219343E780B}" srcOrd="10" destOrd="0" presId="urn:microsoft.com/office/officeart/2016/7/layout/RepeatingBendingProcessNew"/>
    <dgm:cxn modelId="{A859326E-02C5-5244-912E-5D7E9264EE2B}" type="presParOf" srcId="{1C47FAC0-0C4F-E747-8099-5750E2D28950}" destId="{9B53BAC0-5F9F-7648-BFBE-1D4BA392BA50}" srcOrd="11" destOrd="0" presId="urn:microsoft.com/office/officeart/2016/7/layout/RepeatingBendingProcessNew"/>
    <dgm:cxn modelId="{98CA213C-90BB-444E-B208-9AC8BBB61DF8}" type="presParOf" srcId="{9B53BAC0-5F9F-7648-BFBE-1D4BA392BA50}" destId="{F92AF752-5288-D24B-BBFE-64CF96F5228D}" srcOrd="0" destOrd="0" presId="urn:microsoft.com/office/officeart/2016/7/layout/RepeatingBendingProcessNew"/>
    <dgm:cxn modelId="{66D78403-B50F-8446-9A06-40FE7560E548}" type="presParOf" srcId="{1C47FAC0-0C4F-E747-8099-5750E2D28950}" destId="{52B0205A-A225-4649-AA77-CE7CBB369AE8}" srcOrd="12" destOrd="0" presId="urn:microsoft.com/office/officeart/2016/7/layout/RepeatingBendingProcessNew"/>
    <dgm:cxn modelId="{6ACECCFE-281E-D04A-B557-4819D39D2270}" type="presParOf" srcId="{1C47FAC0-0C4F-E747-8099-5750E2D28950}" destId="{FAC2A7A6-B27A-BA4F-B83E-C9FC4AB47243}" srcOrd="13" destOrd="0" presId="urn:microsoft.com/office/officeart/2016/7/layout/RepeatingBendingProcessNew"/>
    <dgm:cxn modelId="{53F6A615-6589-2549-88FB-AEC725EE6FF8}" type="presParOf" srcId="{FAC2A7A6-B27A-BA4F-B83E-C9FC4AB47243}" destId="{BEC965EE-C5A7-BB44-9292-47CED7D43A41}" srcOrd="0" destOrd="0" presId="urn:microsoft.com/office/officeart/2016/7/layout/RepeatingBendingProcessNew"/>
    <dgm:cxn modelId="{511ADD76-B198-ED4C-9949-6397EE5B042B}" type="presParOf" srcId="{1C47FAC0-0C4F-E747-8099-5750E2D28950}" destId="{FB356B30-A9EA-C84E-A571-3913253A1AFF}" srcOrd="14" destOrd="0" presId="urn:microsoft.com/office/officeart/2016/7/layout/RepeatingBendingProcessNew"/>
    <dgm:cxn modelId="{AECBD1D3-DD7C-0940-89AB-A26683FD234C}" type="presParOf" srcId="{1C47FAC0-0C4F-E747-8099-5750E2D28950}" destId="{691719C2-A284-C642-B7C1-7D242A97420B}" srcOrd="15" destOrd="0" presId="urn:microsoft.com/office/officeart/2016/7/layout/RepeatingBendingProcessNew"/>
    <dgm:cxn modelId="{DD8E48A3-277E-354F-96E6-DAA0FAB6DDD9}" type="presParOf" srcId="{691719C2-A284-C642-B7C1-7D242A97420B}" destId="{A8B62AF7-9AFF-974B-A6DB-A7690A651C72}" srcOrd="0" destOrd="0" presId="urn:microsoft.com/office/officeart/2016/7/layout/RepeatingBendingProcessNew"/>
    <dgm:cxn modelId="{8B89768D-EAAB-1143-893A-4E690B9FF3BC}" type="presParOf" srcId="{1C47FAC0-0C4F-E747-8099-5750E2D28950}" destId="{D5B15639-4E71-0741-A11D-04C9BB08D680}" srcOrd="16" destOrd="0" presId="urn:microsoft.com/office/officeart/2016/7/layout/RepeatingBendingProcessNew"/>
    <dgm:cxn modelId="{1E275309-6C75-B745-802A-019E1E273AFF}" type="presParOf" srcId="{1C47FAC0-0C4F-E747-8099-5750E2D28950}" destId="{A8DC8E0A-1251-7F4B-95A7-7F7EBFA5C0EF}" srcOrd="17" destOrd="0" presId="urn:microsoft.com/office/officeart/2016/7/layout/RepeatingBendingProcessNew"/>
    <dgm:cxn modelId="{88924252-07C9-4A4A-ADF5-D9166DB4B84A}" type="presParOf" srcId="{A8DC8E0A-1251-7F4B-95A7-7F7EBFA5C0EF}" destId="{54170D73-48B6-0641-9790-4104765F0142}" srcOrd="0" destOrd="0" presId="urn:microsoft.com/office/officeart/2016/7/layout/RepeatingBendingProcessNew"/>
    <dgm:cxn modelId="{611933CA-B491-2545-8686-8B36CAB480AF}" type="presParOf" srcId="{1C47FAC0-0C4F-E747-8099-5750E2D28950}" destId="{48E1A0E0-12E9-4B49-A5FA-9D6EA6CD4EF0}"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068D44-F717-4F94-909C-2273EA5B1BF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B11CCCA9-6CC1-43BB-AB62-D14D1AB6A356}">
      <dgm:prSet custT="1"/>
      <dgm:spPr/>
      <dgm:t>
        <a:bodyPr/>
        <a:lstStyle/>
        <a:p>
          <a:r>
            <a:rPr lang="en-US" sz="1050" b="1" dirty="0"/>
            <a:t>LES ÉTABLISSMENTS REGROUPÉS SONT:</a:t>
          </a:r>
          <a:endParaRPr lang="en-US" sz="1050" dirty="0"/>
        </a:p>
      </dgm:t>
    </dgm:pt>
    <dgm:pt modelId="{45F638B4-0147-4597-A878-D3FAB48236DC}" type="parTrans" cxnId="{45D22BD5-1AD8-405F-99D3-025ED8F1FF6F}">
      <dgm:prSet/>
      <dgm:spPr/>
      <dgm:t>
        <a:bodyPr/>
        <a:lstStyle/>
        <a:p>
          <a:endParaRPr lang="en-US"/>
        </a:p>
      </dgm:t>
    </dgm:pt>
    <dgm:pt modelId="{B0305407-5902-4098-8BB9-2E912235E079}" type="sibTrans" cxnId="{45D22BD5-1AD8-405F-99D3-025ED8F1FF6F}">
      <dgm:prSet/>
      <dgm:spPr/>
      <dgm:t>
        <a:bodyPr/>
        <a:lstStyle/>
        <a:p>
          <a:endParaRPr lang="en-US"/>
        </a:p>
      </dgm:t>
    </dgm:pt>
    <dgm:pt modelId="{CDDF0336-24A1-4591-914F-25376125862D}">
      <dgm:prSet/>
      <dgm:spPr/>
      <dgm:t>
        <a:bodyPr/>
        <a:lstStyle/>
        <a:p>
          <a:r>
            <a:rPr lang="en-US" b="1"/>
            <a:t>HOPITAL JEFFERY HALE</a:t>
          </a:r>
          <a:endParaRPr lang="en-US"/>
        </a:p>
      </dgm:t>
    </dgm:pt>
    <dgm:pt modelId="{0D852939-F119-4CBE-A23D-7AE41862BF47}" type="parTrans" cxnId="{BA331AFC-69B7-4D7B-A731-400E31F407B4}">
      <dgm:prSet/>
      <dgm:spPr/>
      <dgm:t>
        <a:bodyPr/>
        <a:lstStyle/>
        <a:p>
          <a:endParaRPr lang="en-US"/>
        </a:p>
      </dgm:t>
    </dgm:pt>
    <dgm:pt modelId="{26CAE1A5-7EF4-43C5-86A5-239582F89C07}" type="sibTrans" cxnId="{BA331AFC-69B7-4D7B-A731-400E31F407B4}">
      <dgm:prSet/>
      <dgm:spPr/>
      <dgm:t>
        <a:bodyPr/>
        <a:lstStyle/>
        <a:p>
          <a:endParaRPr lang="en-US"/>
        </a:p>
      </dgm:t>
    </dgm:pt>
    <dgm:pt modelId="{899BFDFD-27F3-4DDC-B7C9-E2E67BE1CF7B}">
      <dgm:prSet/>
      <dgm:spPr/>
      <dgm:t>
        <a:bodyPr/>
        <a:lstStyle/>
        <a:p>
          <a:r>
            <a:rPr lang="en-US" b="1"/>
            <a:t>CENTRE DE RÉADAPTATION EN DÉFICIENCE INTELLECTUELLE DE L’ESTRIE</a:t>
          </a:r>
          <a:endParaRPr lang="en-US"/>
        </a:p>
      </dgm:t>
    </dgm:pt>
    <dgm:pt modelId="{2000CE73-4971-4A0E-AF44-49139226A8AC}" type="parTrans" cxnId="{6BC961E8-A166-4B5D-9518-57A0C66B8E05}">
      <dgm:prSet/>
      <dgm:spPr/>
      <dgm:t>
        <a:bodyPr/>
        <a:lstStyle/>
        <a:p>
          <a:endParaRPr lang="en-US"/>
        </a:p>
      </dgm:t>
    </dgm:pt>
    <dgm:pt modelId="{A97407BB-5FDA-4488-A232-F3F7E96AA09E}" type="sibTrans" cxnId="{6BC961E8-A166-4B5D-9518-57A0C66B8E05}">
      <dgm:prSet/>
      <dgm:spPr/>
      <dgm:t>
        <a:bodyPr/>
        <a:lstStyle/>
        <a:p>
          <a:endParaRPr lang="en-US"/>
        </a:p>
      </dgm:t>
    </dgm:pt>
    <dgm:pt modelId="{D4362C47-33DF-46B2-AA72-624987E7F897}">
      <dgm:prSet/>
      <dgm:spPr/>
      <dgm:t>
        <a:bodyPr/>
        <a:lstStyle/>
        <a:p>
          <a:r>
            <a:rPr lang="en-US" b="1"/>
            <a:t>INSTITUT UNIVERSITAIRE EN GÉRIATRIE DE SHERBROOKE</a:t>
          </a:r>
          <a:endParaRPr lang="en-US"/>
        </a:p>
      </dgm:t>
    </dgm:pt>
    <dgm:pt modelId="{DB3B308A-4A2D-4E8C-8D22-6D48A5A055DF}" type="parTrans" cxnId="{970FBB37-A4AC-43F4-9E2C-2BDEC3B037F9}">
      <dgm:prSet/>
      <dgm:spPr/>
      <dgm:t>
        <a:bodyPr/>
        <a:lstStyle/>
        <a:p>
          <a:endParaRPr lang="en-US"/>
        </a:p>
      </dgm:t>
    </dgm:pt>
    <dgm:pt modelId="{2048FA58-072B-42F5-A8FE-DED4A1B72B47}" type="sibTrans" cxnId="{970FBB37-A4AC-43F4-9E2C-2BDEC3B037F9}">
      <dgm:prSet/>
      <dgm:spPr/>
      <dgm:t>
        <a:bodyPr/>
        <a:lstStyle/>
        <a:p>
          <a:endParaRPr lang="en-US"/>
        </a:p>
      </dgm:t>
    </dgm:pt>
    <dgm:pt modelId="{55FEDE0D-1C0C-4439-91AF-75639045CC6F}">
      <dgm:prSet/>
      <dgm:spPr/>
      <dgm:t>
        <a:bodyPr/>
        <a:lstStyle/>
        <a:p>
          <a:r>
            <a:rPr lang="en-US" b="1"/>
            <a:t>INSTITUT DOUGLAS</a:t>
          </a:r>
          <a:endParaRPr lang="en-US"/>
        </a:p>
      </dgm:t>
    </dgm:pt>
    <dgm:pt modelId="{6C9FD4A8-D0BA-4CE0-AD1C-F3B2D2D7179C}" type="parTrans" cxnId="{AA6F7FB0-6F9F-4C1C-AE20-E148D8F68DFF}">
      <dgm:prSet/>
      <dgm:spPr/>
      <dgm:t>
        <a:bodyPr/>
        <a:lstStyle/>
        <a:p>
          <a:endParaRPr lang="en-US"/>
        </a:p>
      </dgm:t>
    </dgm:pt>
    <dgm:pt modelId="{6F5493D2-A488-42CF-B603-C37D85C83122}" type="sibTrans" cxnId="{AA6F7FB0-6F9F-4C1C-AE20-E148D8F68DFF}">
      <dgm:prSet/>
      <dgm:spPr/>
      <dgm:t>
        <a:bodyPr/>
        <a:lstStyle/>
        <a:p>
          <a:endParaRPr lang="en-US"/>
        </a:p>
      </dgm:t>
    </dgm:pt>
    <dgm:pt modelId="{C66B604E-302C-49C8-8E51-5628D6B95335}">
      <dgm:prSet/>
      <dgm:spPr/>
      <dgm:t>
        <a:bodyPr/>
        <a:lstStyle/>
        <a:p>
          <a:r>
            <a:rPr lang="en-US" b="1" dirty="0"/>
            <a:t>CH ST-MARY</a:t>
          </a:r>
          <a:endParaRPr lang="en-US" dirty="0"/>
        </a:p>
      </dgm:t>
    </dgm:pt>
    <dgm:pt modelId="{78CB8D60-C822-4394-95BF-E06F086F8D29}" type="parTrans" cxnId="{B93B3C3E-8E61-4046-837C-A81CA2CAA0F2}">
      <dgm:prSet/>
      <dgm:spPr/>
      <dgm:t>
        <a:bodyPr/>
        <a:lstStyle/>
        <a:p>
          <a:endParaRPr lang="en-US"/>
        </a:p>
      </dgm:t>
    </dgm:pt>
    <dgm:pt modelId="{BB805101-BAD1-45BE-B496-DCA9756C0610}" type="sibTrans" cxnId="{B93B3C3E-8E61-4046-837C-A81CA2CAA0F2}">
      <dgm:prSet/>
      <dgm:spPr/>
      <dgm:t>
        <a:bodyPr/>
        <a:lstStyle/>
        <a:p>
          <a:endParaRPr lang="en-US"/>
        </a:p>
      </dgm:t>
    </dgm:pt>
    <dgm:pt modelId="{2D8B478B-BB45-41ED-BCCC-B00E86E5BEAF}">
      <dgm:prSet/>
      <dgm:spPr/>
      <dgm:t>
        <a:bodyPr/>
        <a:lstStyle/>
        <a:p>
          <a:r>
            <a:rPr lang="en-US" b="1"/>
            <a:t>HÔPITAL GÉNÉRAL JUIF MORTIMER B. DAVIS</a:t>
          </a:r>
          <a:endParaRPr lang="en-US"/>
        </a:p>
      </dgm:t>
    </dgm:pt>
    <dgm:pt modelId="{9D23D438-4FA6-4BED-8368-1861A401C125}" type="parTrans" cxnId="{C848C866-E551-4CBE-9F2B-2C4BC099C42D}">
      <dgm:prSet/>
      <dgm:spPr/>
      <dgm:t>
        <a:bodyPr/>
        <a:lstStyle/>
        <a:p>
          <a:endParaRPr lang="en-US"/>
        </a:p>
      </dgm:t>
    </dgm:pt>
    <dgm:pt modelId="{ACF2FEFC-781A-4BF9-8595-D95604F3D83D}" type="sibTrans" cxnId="{C848C866-E551-4CBE-9F2B-2C4BC099C42D}">
      <dgm:prSet/>
      <dgm:spPr/>
      <dgm:t>
        <a:bodyPr/>
        <a:lstStyle/>
        <a:p>
          <a:endParaRPr lang="en-US"/>
        </a:p>
      </dgm:t>
    </dgm:pt>
    <dgm:pt modelId="{961E4BF8-7846-4025-AC08-BF5789948849}">
      <dgm:prSet/>
      <dgm:spPr/>
      <dgm:t>
        <a:bodyPr/>
        <a:lstStyle/>
        <a:p>
          <a:r>
            <a:rPr lang="en-US" b="1"/>
            <a:t>CENTRE MIRIAM</a:t>
          </a:r>
          <a:endParaRPr lang="en-US"/>
        </a:p>
      </dgm:t>
    </dgm:pt>
    <dgm:pt modelId="{85F2536C-C661-4C13-A7D7-AD375FA755E1}" type="parTrans" cxnId="{05A3B198-862F-4511-A439-86247F0E2DD6}">
      <dgm:prSet/>
      <dgm:spPr/>
      <dgm:t>
        <a:bodyPr/>
        <a:lstStyle/>
        <a:p>
          <a:endParaRPr lang="en-US"/>
        </a:p>
      </dgm:t>
    </dgm:pt>
    <dgm:pt modelId="{82E09E0A-32BC-4CEE-AC44-FD6B3E44D9D6}" type="sibTrans" cxnId="{05A3B198-862F-4511-A439-86247F0E2DD6}">
      <dgm:prSet/>
      <dgm:spPr/>
      <dgm:t>
        <a:bodyPr/>
        <a:lstStyle/>
        <a:p>
          <a:endParaRPr lang="en-US"/>
        </a:p>
      </dgm:t>
    </dgm:pt>
    <dgm:pt modelId="{B97635C6-9D7D-42FA-9AC7-43E6359B442C}">
      <dgm:prSet/>
      <dgm:spPr/>
      <dgm:t>
        <a:bodyPr/>
        <a:lstStyle/>
        <a:p>
          <a:r>
            <a:rPr lang="en-US" b="1"/>
            <a:t>CHSLD JUIF DE MONTRÉAL</a:t>
          </a:r>
          <a:endParaRPr lang="en-US"/>
        </a:p>
      </dgm:t>
    </dgm:pt>
    <dgm:pt modelId="{47F7B1EF-77FE-45FF-8E06-0A891F3F3BB7}" type="parTrans" cxnId="{020F9ECB-459C-4615-A256-EE2B30CEB72A}">
      <dgm:prSet/>
      <dgm:spPr/>
      <dgm:t>
        <a:bodyPr/>
        <a:lstStyle/>
        <a:p>
          <a:endParaRPr lang="en-US"/>
        </a:p>
      </dgm:t>
    </dgm:pt>
    <dgm:pt modelId="{52572F1E-84BC-4EAC-A5D7-02F3871F55EA}" type="sibTrans" cxnId="{020F9ECB-459C-4615-A256-EE2B30CEB72A}">
      <dgm:prSet/>
      <dgm:spPr/>
      <dgm:t>
        <a:bodyPr/>
        <a:lstStyle/>
        <a:p>
          <a:endParaRPr lang="en-US"/>
        </a:p>
      </dgm:t>
    </dgm:pt>
    <dgm:pt modelId="{A0911E4B-B75F-4A5F-9C18-B5D1EE1DBC28}">
      <dgm:prSet/>
      <dgm:spPr/>
      <dgm:t>
        <a:bodyPr/>
        <a:lstStyle/>
        <a:p>
          <a:r>
            <a:rPr lang="en-US" b="1"/>
            <a:t>HÔPITAL MONT-SINAÏ</a:t>
          </a:r>
          <a:endParaRPr lang="en-US"/>
        </a:p>
      </dgm:t>
    </dgm:pt>
    <dgm:pt modelId="{D7A6074A-F76A-4903-9CEE-9ABCF3F9E8D2}" type="parTrans" cxnId="{34FD030D-6EB6-4665-A609-6468113CDEA8}">
      <dgm:prSet/>
      <dgm:spPr/>
      <dgm:t>
        <a:bodyPr/>
        <a:lstStyle/>
        <a:p>
          <a:endParaRPr lang="en-US"/>
        </a:p>
      </dgm:t>
    </dgm:pt>
    <dgm:pt modelId="{1B45DFBD-2307-44B1-9962-CA37D968A117}" type="sibTrans" cxnId="{34FD030D-6EB6-4665-A609-6468113CDEA8}">
      <dgm:prSet/>
      <dgm:spPr/>
      <dgm:t>
        <a:bodyPr/>
        <a:lstStyle/>
        <a:p>
          <a:endParaRPr lang="en-US"/>
        </a:p>
      </dgm:t>
    </dgm:pt>
    <dgm:pt modelId="{D4DC69C9-07AA-4C93-BA35-03DC37BE25B1}">
      <dgm:prSet/>
      <dgm:spPr/>
      <dgm:t>
        <a:bodyPr/>
        <a:lstStyle/>
        <a:p>
          <a:r>
            <a:rPr lang="en-US" b="1"/>
            <a:t>MAIMONIDES</a:t>
          </a:r>
          <a:endParaRPr lang="en-US"/>
        </a:p>
      </dgm:t>
    </dgm:pt>
    <dgm:pt modelId="{26240B52-C5BF-40C8-B591-3C95B3B26FBC}" type="parTrans" cxnId="{0B276F31-F2B7-4C63-8AA1-BE3524A4A288}">
      <dgm:prSet/>
      <dgm:spPr/>
      <dgm:t>
        <a:bodyPr/>
        <a:lstStyle/>
        <a:p>
          <a:endParaRPr lang="en-US"/>
        </a:p>
      </dgm:t>
    </dgm:pt>
    <dgm:pt modelId="{BE9D2C4D-5EB2-45F1-A0F9-8273F2AFE4C9}" type="sibTrans" cxnId="{0B276F31-F2B7-4C63-8AA1-BE3524A4A288}">
      <dgm:prSet/>
      <dgm:spPr/>
      <dgm:t>
        <a:bodyPr/>
        <a:lstStyle/>
        <a:p>
          <a:endParaRPr lang="en-US"/>
        </a:p>
      </dgm:t>
    </dgm:pt>
    <dgm:pt modelId="{7C51A201-AD0A-484D-AB6F-2BCF637AE803}">
      <dgm:prSet/>
      <dgm:spPr/>
      <dgm:t>
        <a:bodyPr/>
        <a:lstStyle/>
        <a:p>
          <a:r>
            <a:rPr lang="en-US" b="1"/>
            <a:t>CR LETHBRIDGE-LAYTON-MACKAY</a:t>
          </a:r>
          <a:endParaRPr lang="en-US"/>
        </a:p>
      </dgm:t>
    </dgm:pt>
    <dgm:pt modelId="{27892834-1838-4A14-96EA-52625E1612E1}" type="parTrans" cxnId="{766CC909-76FA-4090-B69B-3E5849C3E0E3}">
      <dgm:prSet/>
      <dgm:spPr/>
      <dgm:t>
        <a:bodyPr/>
        <a:lstStyle/>
        <a:p>
          <a:endParaRPr lang="en-US"/>
        </a:p>
      </dgm:t>
    </dgm:pt>
    <dgm:pt modelId="{192AACEE-10B2-472B-8CFC-3F6D39064595}" type="sibTrans" cxnId="{766CC909-76FA-4090-B69B-3E5849C3E0E3}">
      <dgm:prSet/>
      <dgm:spPr/>
      <dgm:t>
        <a:bodyPr/>
        <a:lstStyle/>
        <a:p>
          <a:endParaRPr lang="en-US"/>
        </a:p>
      </dgm:t>
    </dgm:pt>
    <dgm:pt modelId="{ED5FA0B4-BAFB-45CD-A098-CB166C1EB4CD}">
      <dgm:prSet/>
      <dgm:spPr/>
      <dgm:t>
        <a:bodyPr/>
        <a:lstStyle/>
        <a:p>
          <a:r>
            <a:rPr lang="en-US" b="1"/>
            <a:t>HÔPITAL CHINOIS DE MONTRÉAL</a:t>
          </a:r>
          <a:endParaRPr lang="en-US"/>
        </a:p>
      </dgm:t>
    </dgm:pt>
    <dgm:pt modelId="{817DCDBF-10B7-4923-A37D-88DC34675216}" type="parTrans" cxnId="{EA84777C-74F4-41F0-92F2-0A2CDF48FDCF}">
      <dgm:prSet/>
      <dgm:spPr/>
      <dgm:t>
        <a:bodyPr/>
        <a:lstStyle/>
        <a:p>
          <a:endParaRPr lang="en-US"/>
        </a:p>
      </dgm:t>
    </dgm:pt>
    <dgm:pt modelId="{BE9CD157-6B1D-4D1D-BC03-AF9F2C1DFCE2}" type="sibTrans" cxnId="{EA84777C-74F4-41F0-92F2-0A2CDF48FDCF}">
      <dgm:prSet/>
      <dgm:spPr/>
      <dgm:t>
        <a:bodyPr/>
        <a:lstStyle/>
        <a:p>
          <a:endParaRPr lang="en-US"/>
        </a:p>
      </dgm:t>
    </dgm:pt>
    <dgm:pt modelId="{A90371E6-F305-442F-A77F-8142A2C362E5}">
      <dgm:prSet/>
      <dgm:spPr/>
      <dgm:t>
        <a:bodyPr/>
        <a:lstStyle/>
        <a:p>
          <a:r>
            <a:rPr lang="en-US" b="1"/>
            <a:t>HÔPITAL SANTA CABRINI</a:t>
          </a:r>
          <a:endParaRPr lang="en-US"/>
        </a:p>
      </dgm:t>
    </dgm:pt>
    <dgm:pt modelId="{80C26987-154D-442F-A8C8-A0F599A5D4FB}" type="parTrans" cxnId="{4264EBE5-865B-4687-99FC-CF30154CCC7A}">
      <dgm:prSet/>
      <dgm:spPr/>
      <dgm:t>
        <a:bodyPr/>
        <a:lstStyle/>
        <a:p>
          <a:endParaRPr lang="en-US"/>
        </a:p>
      </dgm:t>
    </dgm:pt>
    <dgm:pt modelId="{7CA3473F-005D-4FBD-BF33-E1456244833E}" type="sibTrans" cxnId="{4264EBE5-865B-4687-99FC-CF30154CCC7A}">
      <dgm:prSet/>
      <dgm:spPr/>
      <dgm:t>
        <a:bodyPr/>
        <a:lstStyle/>
        <a:p>
          <a:endParaRPr lang="en-US"/>
        </a:p>
      </dgm:t>
    </dgm:pt>
    <dgm:pt modelId="{54180592-6270-4176-963B-34808C8C630B}">
      <dgm:prSet/>
      <dgm:spPr/>
      <dgm:t>
        <a:bodyPr/>
        <a:lstStyle/>
        <a:p>
          <a:r>
            <a:rPr lang="en-US" b="1"/>
            <a:t>HÔPITAL JUIF DE RÉADAPTATION</a:t>
          </a:r>
          <a:endParaRPr lang="en-US"/>
        </a:p>
      </dgm:t>
    </dgm:pt>
    <dgm:pt modelId="{9E5A25E9-1C79-4565-8575-3CF155A55D22}" type="parTrans" cxnId="{34D7BC0E-CB6F-448E-8841-ABD6ECF5DB9C}">
      <dgm:prSet/>
      <dgm:spPr/>
      <dgm:t>
        <a:bodyPr/>
        <a:lstStyle/>
        <a:p>
          <a:endParaRPr lang="en-US"/>
        </a:p>
      </dgm:t>
    </dgm:pt>
    <dgm:pt modelId="{AC8C932C-5FBC-495C-8709-472DCB55633B}" type="sibTrans" cxnId="{34D7BC0E-CB6F-448E-8841-ABD6ECF5DB9C}">
      <dgm:prSet/>
      <dgm:spPr/>
      <dgm:t>
        <a:bodyPr/>
        <a:lstStyle/>
        <a:p>
          <a:endParaRPr lang="en-US"/>
        </a:p>
      </dgm:t>
    </dgm:pt>
    <dgm:pt modelId="{765AE399-A415-4337-AA6B-2D6A4AA4B404}">
      <dgm:prSet/>
      <dgm:spPr/>
      <dgm:t>
        <a:bodyPr/>
        <a:lstStyle/>
        <a:p>
          <a:r>
            <a:rPr lang="en-US" b="1"/>
            <a:t>LA RÉSIDENCE LACHUTE</a:t>
          </a:r>
          <a:endParaRPr lang="en-US"/>
        </a:p>
      </dgm:t>
    </dgm:pt>
    <dgm:pt modelId="{50A437B2-528F-4F06-8EAD-BE6F006D812E}" type="parTrans" cxnId="{9022DEBC-B9E4-4064-8DA5-52D94153A0A2}">
      <dgm:prSet/>
      <dgm:spPr/>
      <dgm:t>
        <a:bodyPr/>
        <a:lstStyle/>
        <a:p>
          <a:endParaRPr lang="en-US"/>
        </a:p>
      </dgm:t>
    </dgm:pt>
    <dgm:pt modelId="{195906DC-4A4B-4FB9-9EB6-58DEA902BFD5}" type="sibTrans" cxnId="{9022DEBC-B9E4-4064-8DA5-52D94153A0A2}">
      <dgm:prSet/>
      <dgm:spPr/>
      <dgm:t>
        <a:bodyPr/>
        <a:lstStyle/>
        <a:p>
          <a:endParaRPr lang="en-US"/>
        </a:p>
      </dgm:t>
    </dgm:pt>
    <dgm:pt modelId="{3B44A9C4-23D6-4B33-8014-C5F8D9872A80}">
      <dgm:prSet/>
      <dgm:spPr/>
      <dgm:t>
        <a:bodyPr/>
        <a:lstStyle/>
        <a:p>
          <a:r>
            <a:rPr lang="en-US" b="1"/>
            <a:t>CSSS DU HAUT SAINT-LAURENT</a:t>
          </a:r>
          <a:endParaRPr lang="en-US"/>
        </a:p>
      </dgm:t>
    </dgm:pt>
    <dgm:pt modelId="{EE55F5B0-D766-4A20-803F-C46195F2DCD6}" type="parTrans" cxnId="{AE1461B5-6062-4605-8316-55D3C55178FC}">
      <dgm:prSet/>
      <dgm:spPr/>
      <dgm:t>
        <a:bodyPr/>
        <a:lstStyle/>
        <a:p>
          <a:endParaRPr lang="en-US"/>
        </a:p>
      </dgm:t>
    </dgm:pt>
    <dgm:pt modelId="{01A0B7E4-465B-4349-A1DA-A7CE8B8BBC92}" type="sibTrans" cxnId="{AE1461B5-6062-4605-8316-55D3C55178FC}">
      <dgm:prSet/>
      <dgm:spPr/>
      <dgm:t>
        <a:bodyPr/>
        <a:lstStyle/>
        <a:p>
          <a:endParaRPr lang="en-US"/>
        </a:p>
      </dgm:t>
    </dgm:pt>
    <dgm:pt modelId="{CBDB888C-57E9-A64A-B5BC-C75B4F681717}" type="pres">
      <dgm:prSet presAssocID="{5E068D44-F717-4F94-909C-2273EA5B1BF8}" presName="Name0" presStyleCnt="0">
        <dgm:presLayoutVars>
          <dgm:dir/>
          <dgm:resizeHandles val="exact"/>
        </dgm:presLayoutVars>
      </dgm:prSet>
      <dgm:spPr/>
    </dgm:pt>
    <dgm:pt modelId="{1DC1DB69-DE63-5B42-870F-A8BC42351F5A}" type="pres">
      <dgm:prSet presAssocID="{B11CCCA9-6CC1-43BB-AB62-D14D1AB6A356}" presName="node" presStyleLbl="node1" presStyleIdx="0" presStyleCnt="17">
        <dgm:presLayoutVars>
          <dgm:bulletEnabled val="1"/>
        </dgm:presLayoutVars>
      </dgm:prSet>
      <dgm:spPr/>
    </dgm:pt>
    <dgm:pt modelId="{5DB08BEA-6A72-7D49-86A0-B5128B484C80}" type="pres">
      <dgm:prSet presAssocID="{B0305407-5902-4098-8BB9-2E912235E079}" presName="sibTrans" presStyleLbl="sibTrans1D1" presStyleIdx="0" presStyleCnt="16"/>
      <dgm:spPr/>
    </dgm:pt>
    <dgm:pt modelId="{C50915FD-2A92-7249-9FAA-08F2FFC718E7}" type="pres">
      <dgm:prSet presAssocID="{B0305407-5902-4098-8BB9-2E912235E079}" presName="connectorText" presStyleLbl="sibTrans1D1" presStyleIdx="0" presStyleCnt="16"/>
      <dgm:spPr/>
    </dgm:pt>
    <dgm:pt modelId="{CBE6A5A5-2683-8240-9E95-36D890985A93}" type="pres">
      <dgm:prSet presAssocID="{CDDF0336-24A1-4591-914F-25376125862D}" presName="node" presStyleLbl="node1" presStyleIdx="1" presStyleCnt="17">
        <dgm:presLayoutVars>
          <dgm:bulletEnabled val="1"/>
        </dgm:presLayoutVars>
      </dgm:prSet>
      <dgm:spPr/>
    </dgm:pt>
    <dgm:pt modelId="{11288F56-5C56-0C43-BC72-5D8B4A7F020B}" type="pres">
      <dgm:prSet presAssocID="{26CAE1A5-7EF4-43C5-86A5-239582F89C07}" presName="sibTrans" presStyleLbl="sibTrans1D1" presStyleIdx="1" presStyleCnt="16"/>
      <dgm:spPr/>
    </dgm:pt>
    <dgm:pt modelId="{23D4C973-1C57-3942-AFE4-5CB97D693D59}" type="pres">
      <dgm:prSet presAssocID="{26CAE1A5-7EF4-43C5-86A5-239582F89C07}" presName="connectorText" presStyleLbl="sibTrans1D1" presStyleIdx="1" presStyleCnt="16"/>
      <dgm:spPr/>
    </dgm:pt>
    <dgm:pt modelId="{8E8E839B-B9CA-BB4C-9EC3-E3AC17A3EF5A}" type="pres">
      <dgm:prSet presAssocID="{899BFDFD-27F3-4DDC-B7C9-E2E67BE1CF7B}" presName="node" presStyleLbl="node1" presStyleIdx="2" presStyleCnt="17">
        <dgm:presLayoutVars>
          <dgm:bulletEnabled val="1"/>
        </dgm:presLayoutVars>
      </dgm:prSet>
      <dgm:spPr/>
    </dgm:pt>
    <dgm:pt modelId="{9A74FE9C-D131-E342-8E10-E15E3087FD6C}" type="pres">
      <dgm:prSet presAssocID="{A97407BB-5FDA-4488-A232-F3F7E96AA09E}" presName="sibTrans" presStyleLbl="sibTrans1D1" presStyleIdx="2" presStyleCnt="16"/>
      <dgm:spPr/>
    </dgm:pt>
    <dgm:pt modelId="{6880D00B-5BCA-BF4C-9F11-FD630A1BF709}" type="pres">
      <dgm:prSet presAssocID="{A97407BB-5FDA-4488-A232-F3F7E96AA09E}" presName="connectorText" presStyleLbl="sibTrans1D1" presStyleIdx="2" presStyleCnt="16"/>
      <dgm:spPr/>
    </dgm:pt>
    <dgm:pt modelId="{493D32C1-B3BD-E74B-A921-BBE5774140B1}" type="pres">
      <dgm:prSet presAssocID="{D4362C47-33DF-46B2-AA72-624987E7F897}" presName="node" presStyleLbl="node1" presStyleIdx="3" presStyleCnt="17">
        <dgm:presLayoutVars>
          <dgm:bulletEnabled val="1"/>
        </dgm:presLayoutVars>
      </dgm:prSet>
      <dgm:spPr/>
    </dgm:pt>
    <dgm:pt modelId="{C7A8164D-B75F-3445-940D-6360EA7D33C9}" type="pres">
      <dgm:prSet presAssocID="{2048FA58-072B-42F5-A8FE-DED4A1B72B47}" presName="sibTrans" presStyleLbl="sibTrans1D1" presStyleIdx="3" presStyleCnt="16"/>
      <dgm:spPr/>
    </dgm:pt>
    <dgm:pt modelId="{3BA63E9A-7ACB-1343-AB8B-BB4DD967D48A}" type="pres">
      <dgm:prSet presAssocID="{2048FA58-072B-42F5-A8FE-DED4A1B72B47}" presName="connectorText" presStyleLbl="sibTrans1D1" presStyleIdx="3" presStyleCnt="16"/>
      <dgm:spPr/>
    </dgm:pt>
    <dgm:pt modelId="{8A1E6BCB-984E-6140-A395-4B07D7973548}" type="pres">
      <dgm:prSet presAssocID="{55FEDE0D-1C0C-4439-91AF-75639045CC6F}" presName="node" presStyleLbl="node1" presStyleIdx="4" presStyleCnt="17">
        <dgm:presLayoutVars>
          <dgm:bulletEnabled val="1"/>
        </dgm:presLayoutVars>
      </dgm:prSet>
      <dgm:spPr/>
    </dgm:pt>
    <dgm:pt modelId="{882E199A-5129-7843-A6E1-BC58321BAEA8}" type="pres">
      <dgm:prSet presAssocID="{6F5493D2-A488-42CF-B603-C37D85C83122}" presName="sibTrans" presStyleLbl="sibTrans1D1" presStyleIdx="4" presStyleCnt="16"/>
      <dgm:spPr/>
    </dgm:pt>
    <dgm:pt modelId="{DF9B44BA-0CBE-184A-AC90-EA924BEC10E8}" type="pres">
      <dgm:prSet presAssocID="{6F5493D2-A488-42CF-B603-C37D85C83122}" presName="connectorText" presStyleLbl="sibTrans1D1" presStyleIdx="4" presStyleCnt="16"/>
      <dgm:spPr/>
    </dgm:pt>
    <dgm:pt modelId="{91A926A6-C3F1-E840-BA06-0E2AA3B1CB10}" type="pres">
      <dgm:prSet presAssocID="{C66B604E-302C-49C8-8E51-5628D6B95335}" presName="node" presStyleLbl="node1" presStyleIdx="5" presStyleCnt="17">
        <dgm:presLayoutVars>
          <dgm:bulletEnabled val="1"/>
        </dgm:presLayoutVars>
      </dgm:prSet>
      <dgm:spPr/>
    </dgm:pt>
    <dgm:pt modelId="{5E250611-288A-284F-BDBA-9A839A02DF5A}" type="pres">
      <dgm:prSet presAssocID="{BB805101-BAD1-45BE-B496-DCA9756C0610}" presName="sibTrans" presStyleLbl="sibTrans1D1" presStyleIdx="5" presStyleCnt="16"/>
      <dgm:spPr/>
    </dgm:pt>
    <dgm:pt modelId="{D61FF592-04DE-E444-B80C-BB233AE28D80}" type="pres">
      <dgm:prSet presAssocID="{BB805101-BAD1-45BE-B496-DCA9756C0610}" presName="connectorText" presStyleLbl="sibTrans1D1" presStyleIdx="5" presStyleCnt="16"/>
      <dgm:spPr/>
    </dgm:pt>
    <dgm:pt modelId="{27367570-D4ED-2343-9367-CBCA7FE0C442}" type="pres">
      <dgm:prSet presAssocID="{2D8B478B-BB45-41ED-BCCC-B00E86E5BEAF}" presName="node" presStyleLbl="node1" presStyleIdx="6" presStyleCnt="17">
        <dgm:presLayoutVars>
          <dgm:bulletEnabled val="1"/>
        </dgm:presLayoutVars>
      </dgm:prSet>
      <dgm:spPr/>
    </dgm:pt>
    <dgm:pt modelId="{33EC24B2-5E58-CC4A-A120-BE9D419FB532}" type="pres">
      <dgm:prSet presAssocID="{ACF2FEFC-781A-4BF9-8595-D95604F3D83D}" presName="sibTrans" presStyleLbl="sibTrans1D1" presStyleIdx="6" presStyleCnt="16"/>
      <dgm:spPr/>
    </dgm:pt>
    <dgm:pt modelId="{63B1BA4D-BF1D-5D44-A52C-53F32FEE48B1}" type="pres">
      <dgm:prSet presAssocID="{ACF2FEFC-781A-4BF9-8595-D95604F3D83D}" presName="connectorText" presStyleLbl="sibTrans1D1" presStyleIdx="6" presStyleCnt="16"/>
      <dgm:spPr/>
    </dgm:pt>
    <dgm:pt modelId="{C65A2549-DFA4-4F48-8F45-BECF47D7BFD0}" type="pres">
      <dgm:prSet presAssocID="{961E4BF8-7846-4025-AC08-BF5789948849}" presName="node" presStyleLbl="node1" presStyleIdx="7" presStyleCnt="17">
        <dgm:presLayoutVars>
          <dgm:bulletEnabled val="1"/>
        </dgm:presLayoutVars>
      </dgm:prSet>
      <dgm:spPr/>
    </dgm:pt>
    <dgm:pt modelId="{688A99EC-1A25-F44A-A1ED-2B90496F75C1}" type="pres">
      <dgm:prSet presAssocID="{82E09E0A-32BC-4CEE-AC44-FD6B3E44D9D6}" presName="sibTrans" presStyleLbl="sibTrans1D1" presStyleIdx="7" presStyleCnt="16"/>
      <dgm:spPr/>
    </dgm:pt>
    <dgm:pt modelId="{4172CDA3-3F4A-F644-9B54-D0ED5DB48CA8}" type="pres">
      <dgm:prSet presAssocID="{82E09E0A-32BC-4CEE-AC44-FD6B3E44D9D6}" presName="connectorText" presStyleLbl="sibTrans1D1" presStyleIdx="7" presStyleCnt="16"/>
      <dgm:spPr/>
    </dgm:pt>
    <dgm:pt modelId="{2F0BA34A-6936-4744-9121-01764A021DEE}" type="pres">
      <dgm:prSet presAssocID="{B97635C6-9D7D-42FA-9AC7-43E6359B442C}" presName="node" presStyleLbl="node1" presStyleIdx="8" presStyleCnt="17">
        <dgm:presLayoutVars>
          <dgm:bulletEnabled val="1"/>
        </dgm:presLayoutVars>
      </dgm:prSet>
      <dgm:spPr/>
    </dgm:pt>
    <dgm:pt modelId="{ED13EF70-3704-F942-A8FB-90BB54DD252B}" type="pres">
      <dgm:prSet presAssocID="{52572F1E-84BC-4EAC-A5D7-02F3871F55EA}" presName="sibTrans" presStyleLbl="sibTrans1D1" presStyleIdx="8" presStyleCnt="16"/>
      <dgm:spPr/>
    </dgm:pt>
    <dgm:pt modelId="{4CFC6F4D-45DC-5545-B59B-0B4FCCAAE057}" type="pres">
      <dgm:prSet presAssocID="{52572F1E-84BC-4EAC-A5D7-02F3871F55EA}" presName="connectorText" presStyleLbl="sibTrans1D1" presStyleIdx="8" presStyleCnt="16"/>
      <dgm:spPr/>
    </dgm:pt>
    <dgm:pt modelId="{DBFE0D5B-D25C-2346-8161-A6348266A464}" type="pres">
      <dgm:prSet presAssocID="{A0911E4B-B75F-4A5F-9C18-B5D1EE1DBC28}" presName="node" presStyleLbl="node1" presStyleIdx="9" presStyleCnt="17">
        <dgm:presLayoutVars>
          <dgm:bulletEnabled val="1"/>
        </dgm:presLayoutVars>
      </dgm:prSet>
      <dgm:spPr/>
    </dgm:pt>
    <dgm:pt modelId="{F9F0590F-F2FB-B346-8D21-E52DF3A62390}" type="pres">
      <dgm:prSet presAssocID="{1B45DFBD-2307-44B1-9962-CA37D968A117}" presName="sibTrans" presStyleLbl="sibTrans1D1" presStyleIdx="9" presStyleCnt="16"/>
      <dgm:spPr/>
    </dgm:pt>
    <dgm:pt modelId="{AA60364A-EEC3-0A4C-97D9-5F9647768E42}" type="pres">
      <dgm:prSet presAssocID="{1B45DFBD-2307-44B1-9962-CA37D968A117}" presName="connectorText" presStyleLbl="sibTrans1D1" presStyleIdx="9" presStyleCnt="16"/>
      <dgm:spPr/>
    </dgm:pt>
    <dgm:pt modelId="{80A9E922-1D88-8044-849A-A545CA5876E4}" type="pres">
      <dgm:prSet presAssocID="{D4DC69C9-07AA-4C93-BA35-03DC37BE25B1}" presName="node" presStyleLbl="node1" presStyleIdx="10" presStyleCnt="17">
        <dgm:presLayoutVars>
          <dgm:bulletEnabled val="1"/>
        </dgm:presLayoutVars>
      </dgm:prSet>
      <dgm:spPr/>
    </dgm:pt>
    <dgm:pt modelId="{CB927192-E052-C64C-94DB-EF50868177EC}" type="pres">
      <dgm:prSet presAssocID="{BE9D2C4D-5EB2-45F1-A0F9-8273F2AFE4C9}" presName="sibTrans" presStyleLbl="sibTrans1D1" presStyleIdx="10" presStyleCnt="16"/>
      <dgm:spPr/>
    </dgm:pt>
    <dgm:pt modelId="{3135323D-9615-1B4A-B402-8713A75A6990}" type="pres">
      <dgm:prSet presAssocID="{BE9D2C4D-5EB2-45F1-A0F9-8273F2AFE4C9}" presName="connectorText" presStyleLbl="sibTrans1D1" presStyleIdx="10" presStyleCnt="16"/>
      <dgm:spPr/>
    </dgm:pt>
    <dgm:pt modelId="{F01BBA36-AAFA-734A-BFCF-A371664B38C8}" type="pres">
      <dgm:prSet presAssocID="{7C51A201-AD0A-484D-AB6F-2BCF637AE803}" presName="node" presStyleLbl="node1" presStyleIdx="11" presStyleCnt="17">
        <dgm:presLayoutVars>
          <dgm:bulletEnabled val="1"/>
        </dgm:presLayoutVars>
      </dgm:prSet>
      <dgm:spPr/>
    </dgm:pt>
    <dgm:pt modelId="{42EB8047-C0DF-914D-9590-DC11D69C9C88}" type="pres">
      <dgm:prSet presAssocID="{192AACEE-10B2-472B-8CFC-3F6D39064595}" presName="sibTrans" presStyleLbl="sibTrans1D1" presStyleIdx="11" presStyleCnt="16"/>
      <dgm:spPr/>
    </dgm:pt>
    <dgm:pt modelId="{6758B1CE-4CDD-7841-A873-8F03861AE242}" type="pres">
      <dgm:prSet presAssocID="{192AACEE-10B2-472B-8CFC-3F6D39064595}" presName="connectorText" presStyleLbl="sibTrans1D1" presStyleIdx="11" presStyleCnt="16"/>
      <dgm:spPr/>
    </dgm:pt>
    <dgm:pt modelId="{B2D29660-6F2B-3F45-BBE1-2CDB1399E4D6}" type="pres">
      <dgm:prSet presAssocID="{ED5FA0B4-BAFB-45CD-A098-CB166C1EB4CD}" presName="node" presStyleLbl="node1" presStyleIdx="12" presStyleCnt="17">
        <dgm:presLayoutVars>
          <dgm:bulletEnabled val="1"/>
        </dgm:presLayoutVars>
      </dgm:prSet>
      <dgm:spPr/>
    </dgm:pt>
    <dgm:pt modelId="{60ADE309-6FCF-7144-A296-2132276A09B6}" type="pres">
      <dgm:prSet presAssocID="{BE9CD157-6B1D-4D1D-BC03-AF9F2C1DFCE2}" presName="sibTrans" presStyleLbl="sibTrans1D1" presStyleIdx="12" presStyleCnt="16"/>
      <dgm:spPr/>
    </dgm:pt>
    <dgm:pt modelId="{1374AADC-B148-B540-AB76-69B43EF3E671}" type="pres">
      <dgm:prSet presAssocID="{BE9CD157-6B1D-4D1D-BC03-AF9F2C1DFCE2}" presName="connectorText" presStyleLbl="sibTrans1D1" presStyleIdx="12" presStyleCnt="16"/>
      <dgm:spPr/>
    </dgm:pt>
    <dgm:pt modelId="{B74A4A91-2D5D-384C-8BD8-5BEA5120612F}" type="pres">
      <dgm:prSet presAssocID="{A90371E6-F305-442F-A77F-8142A2C362E5}" presName="node" presStyleLbl="node1" presStyleIdx="13" presStyleCnt="17">
        <dgm:presLayoutVars>
          <dgm:bulletEnabled val="1"/>
        </dgm:presLayoutVars>
      </dgm:prSet>
      <dgm:spPr/>
    </dgm:pt>
    <dgm:pt modelId="{6501EA17-A173-314E-9DA3-B5E01D4E7AE5}" type="pres">
      <dgm:prSet presAssocID="{7CA3473F-005D-4FBD-BF33-E1456244833E}" presName="sibTrans" presStyleLbl="sibTrans1D1" presStyleIdx="13" presStyleCnt="16"/>
      <dgm:spPr/>
    </dgm:pt>
    <dgm:pt modelId="{B6265F2A-CC9B-4B48-A3C3-DDC9BB3190E8}" type="pres">
      <dgm:prSet presAssocID="{7CA3473F-005D-4FBD-BF33-E1456244833E}" presName="connectorText" presStyleLbl="sibTrans1D1" presStyleIdx="13" presStyleCnt="16"/>
      <dgm:spPr/>
    </dgm:pt>
    <dgm:pt modelId="{44F21C02-98DA-E84D-B24A-432ED441F522}" type="pres">
      <dgm:prSet presAssocID="{54180592-6270-4176-963B-34808C8C630B}" presName="node" presStyleLbl="node1" presStyleIdx="14" presStyleCnt="17">
        <dgm:presLayoutVars>
          <dgm:bulletEnabled val="1"/>
        </dgm:presLayoutVars>
      </dgm:prSet>
      <dgm:spPr/>
    </dgm:pt>
    <dgm:pt modelId="{E4227743-90BA-3548-B4FC-4B4500448A1E}" type="pres">
      <dgm:prSet presAssocID="{AC8C932C-5FBC-495C-8709-472DCB55633B}" presName="sibTrans" presStyleLbl="sibTrans1D1" presStyleIdx="14" presStyleCnt="16"/>
      <dgm:spPr/>
    </dgm:pt>
    <dgm:pt modelId="{2991B037-0D1E-F747-AF9C-0B9EACFCF5B4}" type="pres">
      <dgm:prSet presAssocID="{AC8C932C-5FBC-495C-8709-472DCB55633B}" presName="connectorText" presStyleLbl="sibTrans1D1" presStyleIdx="14" presStyleCnt="16"/>
      <dgm:spPr/>
    </dgm:pt>
    <dgm:pt modelId="{31476C20-A81F-AF47-BA37-843D730D94F3}" type="pres">
      <dgm:prSet presAssocID="{765AE399-A415-4337-AA6B-2D6A4AA4B404}" presName="node" presStyleLbl="node1" presStyleIdx="15" presStyleCnt="17">
        <dgm:presLayoutVars>
          <dgm:bulletEnabled val="1"/>
        </dgm:presLayoutVars>
      </dgm:prSet>
      <dgm:spPr/>
    </dgm:pt>
    <dgm:pt modelId="{E93F176F-0E14-6449-AB5C-C8877216538B}" type="pres">
      <dgm:prSet presAssocID="{195906DC-4A4B-4FB9-9EB6-58DEA902BFD5}" presName="sibTrans" presStyleLbl="sibTrans1D1" presStyleIdx="15" presStyleCnt="16"/>
      <dgm:spPr/>
    </dgm:pt>
    <dgm:pt modelId="{65613412-8705-1F44-8CA3-6248FAC370BA}" type="pres">
      <dgm:prSet presAssocID="{195906DC-4A4B-4FB9-9EB6-58DEA902BFD5}" presName="connectorText" presStyleLbl="sibTrans1D1" presStyleIdx="15" presStyleCnt="16"/>
      <dgm:spPr/>
    </dgm:pt>
    <dgm:pt modelId="{4400D629-64D1-334A-A5A0-7869D7680DF1}" type="pres">
      <dgm:prSet presAssocID="{3B44A9C4-23D6-4B33-8014-C5F8D9872A80}" presName="node" presStyleLbl="node1" presStyleIdx="16" presStyleCnt="17">
        <dgm:presLayoutVars>
          <dgm:bulletEnabled val="1"/>
        </dgm:presLayoutVars>
      </dgm:prSet>
      <dgm:spPr/>
    </dgm:pt>
  </dgm:ptLst>
  <dgm:cxnLst>
    <dgm:cxn modelId="{B48D5902-B067-E945-804E-4E6520506DF5}" type="presOf" srcId="{1B45DFBD-2307-44B1-9962-CA37D968A117}" destId="{F9F0590F-F2FB-B346-8D21-E52DF3A62390}" srcOrd="0" destOrd="0" presId="urn:microsoft.com/office/officeart/2016/7/layout/RepeatingBendingProcessNew"/>
    <dgm:cxn modelId="{6872EF05-E48C-E647-8224-703192CDA574}" type="presOf" srcId="{B11CCCA9-6CC1-43BB-AB62-D14D1AB6A356}" destId="{1DC1DB69-DE63-5B42-870F-A8BC42351F5A}" srcOrd="0" destOrd="0" presId="urn:microsoft.com/office/officeart/2016/7/layout/RepeatingBendingProcessNew"/>
    <dgm:cxn modelId="{766CC909-76FA-4090-B69B-3E5849C3E0E3}" srcId="{5E068D44-F717-4F94-909C-2273EA5B1BF8}" destId="{7C51A201-AD0A-484D-AB6F-2BCF637AE803}" srcOrd="11" destOrd="0" parTransId="{27892834-1838-4A14-96EA-52625E1612E1}" sibTransId="{192AACEE-10B2-472B-8CFC-3F6D39064595}"/>
    <dgm:cxn modelId="{4F0E600C-CA66-EF4A-8E3C-7E329A3959D6}" type="presOf" srcId="{5E068D44-F717-4F94-909C-2273EA5B1BF8}" destId="{CBDB888C-57E9-A64A-B5BC-C75B4F681717}" srcOrd="0" destOrd="0" presId="urn:microsoft.com/office/officeart/2016/7/layout/RepeatingBendingProcessNew"/>
    <dgm:cxn modelId="{34FD030D-6EB6-4665-A609-6468113CDEA8}" srcId="{5E068D44-F717-4F94-909C-2273EA5B1BF8}" destId="{A0911E4B-B75F-4A5F-9C18-B5D1EE1DBC28}" srcOrd="9" destOrd="0" parTransId="{D7A6074A-F76A-4903-9CEE-9ABCF3F9E8D2}" sibTransId="{1B45DFBD-2307-44B1-9962-CA37D968A117}"/>
    <dgm:cxn modelId="{34D7BC0E-CB6F-448E-8841-ABD6ECF5DB9C}" srcId="{5E068D44-F717-4F94-909C-2273EA5B1BF8}" destId="{54180592-6270-4176-963B-34808C8C630B}" srcOrd="14" destOrd="0" parTransId="{9E5A25E9-1C79-4565-8575-3CF155A55D22}" sibTransId="{AC8C932C-5FBC-495C-8709-472DCB55633B}"/>
    <dgm:cxn modelId="{33DF4411-7023-9041-8BB7-CB1FEB54E3F7}" type="presOf" srcId="{A97407BB-5FDA-4488-A232-F3F7E96AA09E}" destId="{9A74FE9C-D131-E342-8E10-E15E3087FD6C}" srcOrd="0" destOrd="0" presId="urn:microsoft.com/office/officeart/2016/7/layout/RepeatingBendingProcessNew"/>
    <dgm:cxn modelId="{BFFECB18-93F8-E445-B45B-1D8C7CD59C9C}" type="presOf" srcId="{765AE399-A415-4337-AA6B-2D6A4AA4B404}" destId="{31476C20-A81F-AF47-BA37-843D730D94F3}" srcOrd="0" destOrd="0" presId="urn:microsoft.com/office/officeart/2016/7/layout/RepeatingBendingProcessNew"/>
    <dgm:cxn modelId="{4899D81C-9366-7846-B53A-8339B180DBC8}" type="presOf" srcId="{82E09E0A-32BC-4CEE-AC44-FD6B3E44D9D6}" destId="{688A99EC-1A25-F44A-A1ED-2B90496F75C1}" srcOrd="0" destOrd="0" presId="urn:microsoft.com/office/officeart/2016/7/layout/RepeatingBendingProcessNew"/>
    <dgm:cxn modelId="{31604425-3D1E-D744-A1D9-EADD87862B07}" type="presOf" srcId="{A0911E4B-B75F-4A5F-9C18-B5D1EE1DBC28}" destId="{DBFE0D5B-D25C-2346-8161-A6348266A464}" srcOrd="0" destOrd="0" presId="urn:microsoft.com/office/officeart/2016/7/layout/RepeatingBendingProcessNew"/>
    <dgm:cxn modelId="{C9024828-752A-7146-902A-E93D3AABF183}" type="presOf" srcId="{195906DC-4A4B-4FB9-9EB6-58DEA902BFD5}" destId="{E93F176F-0E14-6449-AB5C-C8877216538B}" srcOrd="0" destOrd="0" presId="urn:microsoft.com/office/officeart/2016/7/layout/RepeatingBendingProcessNew"/>
    <dgm:cxn modelId="{0ECA8928-E1F4-964F-B6A3-84A9A8663512}" type="presOf" srcId="{A97407BB-5FDA-4488-A232-F3F7E96AA09E}" destId="{6880D00B-5BCA-BF4C-9F11-FD630A1BF709}" srcOrd="1" destOrd="0" presId="urn:microsoft.com/office/officeart/2016/7/layout/RepeatingBendingProcessNew"/>
    <dgm:cxn modelId="{72DA682C-6059-2042-9985-7DCF3E83A3C2}" type="presOf" srcId="{26CAE1A5-7EF4-43C5-86A5-239582F89C07}" destId="{11288F56-5C56-0C43-BC72-5D8B4A7F020B}" srcOrd="0" destOrd="0" presId="urn:microsoft.com/office/officeart/2016/7/layout/RepeatingBendingProcessNew"/>
    <dgm:cxn modelId="{E61CDB2D-FABB-B14F-A513-D5F20A182AEF}" type="presOf" srcId="{2D8B478B-BB45-41ED-BCCC-B00E86E5BEAF}" destId="{27367570-D4ED-2343-9367-CBCA7FE0C442}" srcOrd="0" destOrd="0" presId="urn:microsoft.com/office/officeart/2016/7/layout/RepeatingBendingProcessNew"/>
    <dgm:cxn modelId="{8131632F-9494-D74B-9203-C87D234BAC08}" type="presOf" srcId="{55FEDE0D-1C0C-4439-91AF-75639045CC6F}" destId="{8A1E6BCB-984E-6140-A395-4B07D7973548}" srcOrd="0" destOrd="0" presId="urn:microsoft.com/office/officeart/2016/7/layout/RepeatingBendingProcessNew"/>
    <dgm:cxn modelId="{0B276F31-F2B7-4C63-8AA1-BE3524A4A288}" srcId="{5E068D44-F717-4F94-909C-2273EA5B1BF8}" destId="{D4DC69C9-07AA-4C93-BA35-03DC37BE25B1}" srcOrd="10" destOrd="0" parTransId="{26240B52-C5BF-40C8-B591-3C95B3B26FBC}" sibTransId="{BE9D2C4D-5EB2-45F1-A0F9-8273F2AFE4C9}"/>
    <dgm:cxn modelId="{59018A36-AB70-8A46-81D3-BC6A917E6E9D}" type="presOf" srcId="{C66B604E-302C-49C8-8E51-5628D6B95335}" destId="{91A926A6-C3F1-E840-BA06-0E2AA3B1CB10}" srcOrd="0" destOrd="0" presId="urn:microsoft.com/office/officeart/2016/7/layout/RepeatingBendingProcessNew"/>
    <dgm:cxn modelId="{F94E2D37-80E0-F74F-A9C3-9AF211C2ACED}" type="presOf" srcId="{6F5493D2-A488-42CF-B603-C37D85C83122}" destId="{DF9B44BA-0CBE-184A-AC90-EA924BEC10E8}" srcOrd="1" destOrd="0" presId="urn:microsoft.com/office/officeart/2016/7/layout/RepeatingBendingProcessNew"/>
    <dgm:cxn modelId="{970FBB37-A4AC-43F4-9E2C-2BDEC3B037F9}" srcId="{5E068D44-F717-4F94-909C-2273EA5B1BF8}" destId="{D4362C47-33DF-46B2-AA72-624987E7F897}" srcOrd="3" destOrd="0" parTransId="{DB3B308A-4A2D-4E8C-8D22-6D48A5A055DF}" sibTransId="{2048FA58-072B-42F5-A8FE-DED4A1B72B47}"/>
    <dgm:cxn modelId="{85636D39-FBC3-064A-A769-67A3E5D7F59D}" type="presOf" srcId="{7C51A201-AD0A-484D-AB6F-2BCF637AE803}" destId="{F01BBA36-AAFA-734A-BFCF-A371664B38C8}" srcOrd="0" destOrd="0" presId="urn:microsoft.com/office/officeart/2016/7/layout/RepeatingBendingProcessNew"/>
    <dgm:cxn modelId="{B5739B3D-DC80-904D-B943-FA1DA60AAFD9}" type="presOf" srcId="{1B45DFBD-2307-44B1-9962-CA37D968A117}" destId="{AA60364A-EEC3-0A4C-97D9-5F9647768E42}" srcOrd="1" destOrd="0" presId="urn:microsoft.com/office/officeart/2016/7/layout/RepeatingBendingProcessNew"/>
    <dgm:cxn modelId="{B93B3C3E-8E61-4046-837C-A81CA2CAA0F2}" srcId="{5E068D44-F717-4F94-909C-2273EA5B1BF8}" destId="{C66B604E-302C-49C8-8E51-5628D6B95335}" srcOrd="5" destOrd="0" parTransId="{78CB8D60-C822-4394-95BF-E06F086F8D29}" sibTransId="{BB805101-BAD1-45BE-B496-DCA9756C0610}"/>
    <dgm:cxn modelId="{785A9F3E-2B75-3D40-8BCF-8065C4221746}" type="presOf" srcId="{2048FA58-072B-42F5-A8FE-DED4A1B72B47}" destId="{C7A8164D-B75F-3445-940D-6360EA7D33C9}" srcOrd="0" destOrd="0" presId="urn:microsoft.com/office/officeart/2016/7/layout/RepeatingBendingProcessNew"/>
    <dgm:cxn modelId="{C2FF105D-DA8C-FA45-9BBB-F68AD15E03D3}" type="presOf" srcId="{B0305407-5902-4098-8BB9-2E912235E079}" destId="{C50915FD-2A92-7249-9FAA-08F2FFC718E7}" srcOrd="1" destOrd="0" presId="urn:microsoft.com/office/officeart/2016/7/layout/RepeatingBendingProcessNew"/>
    <dgm:cxn modelId="{CC3EEE61-1AF8-2C4E-B63F-097FE04DF5AC}" type="presOf" srcId="{BB805101-BAD1-45BE-B496-DCA9756C0610}" destId="{D61FF592-04DE-E444-B80C-BB233AE28D80}" srcOrd="1" destOrd="0" presId="urn:microsoft.com/office/officeart/2016/7/layout/RepeatingBendingProcessNew"/>
    <dgm:cxn modelId="{C848C866-E551-4CBE-9F2B-2C4BC099C42D}" srcId="{5E068D44-F717-4F94-909C-2273EA5B1BF8}" destId="{2D8B478B-BB45-41ED-BCCC-B00E86E5BEAF}" srcOrd="6" destOrd="0" parTransId="{9D23D438-4FA6-4BED-8368-1861A401C125}" sibTransId="{ACF2FEFC-781A-4BF9-8595-D95604F3D83D}"/>
    <dgm:cxn modelId="{9CAE9D68-4B6A-2F49-9C1C-2D869F983F53}" type="presOf" srcId="{52572F1E-84BC-4EAC-A5D7-02F3871F55EA}" destId="{ED13EF70-3704-F942-A8FB-90BB54DD252B}" srcOrd="0" destOrd="0" presId="urn:microsoft.com/office/officeart/2016/7/layout/RepeatingBendingProcessNew"/>
    <dgm:cxn modelId="{AB46556B-C921-9348-992E-3ED6416421AD}" type="presOf" srcId="{BE9CD157-6B1D-4D1D-BC03-AF9F2C1DFCE2}" destId="{60ADE309-6FCF-7144-A296-2132276A09B6}" srcOrd="0" destOrd="0" presId="urn:microsoft.com/office/officeart/2016/7/layout/RepeatingBendingProcessNew"/>
    <dgm:cxn modelId="{EB9AC977-7DA5-8A4A-A08D-2786EDD8E50E}" type="presOf" srcId="{AC8C932C-5FBC-495C-8709-472DCB55633B}" destId="{2991B037-0D1E-F747-AF9C-0B9EACFCF5B4}" srcOrd="1" destOrd="0" presId="urn:microsoft.com/office/officeart/2016/7/layout/RepeatingBendingProcessNew"/>
    <dgm:cxn modelId="{A0B74678-06CC-3344-A093-8C967AA432BA}" type="presOf" srcId="{961E4BF8-7846-4025-AC08-BF5789948849}" destId="{C65A2549-DFA4-4F48-8F45-BECF47D7BFD0}" srcOrd="0" destOrd="0" presId="urn:microsoft.com/office/officeart/2016/7/layout/RepeatingBendingProcessNew"/>
    <dgm:cxn modelId="{9788087A-87B0-7342-B352-646C296F3BAB}" type="presOf" srcId="{BE9CD157-6B1D-4D1D-BC03-AF9F2C1DFCE2}" destId="{1374AADC-B148-B540-AB76-69B43EF3E671}" srcOrd="1" destOrd="0" presId="urn:microsoft.com/office/officeart/2016/7/layout/RepeatingBendingProcessNew"/>
    <dgm:cxn modelId="{EA84777C-74F4-41F0-92F2-0A2CDF48FDCF}" srcId="{5E068D44-F717-4F94-909C-2273EA5B1BF8}" destId="{ED5FA0B4-BAFB-45CD-A098-CB166C1EB4CD}" srcOrd="12" destOrd="0" parTransId="{817DCDBF-10B7-4923-A37D-88DC34675216}" sibTransId="{BE9CD157-6B1D-4D1D-BC03-AF9F2C1DFCE2}"/>
    <dgm:cxn modelId="{8C772684-354E-F447-A38C-B2F482EAC56E}" type="presOf" srcId="{ACF2FEFC-781A-4BF9-8595-D95604F3D83D}" destId="{63B1BA4D-BF1D-5D44-A52C-53F32FEE48B1}" srcOrd="1" destOrd="0" presId="urn:microsoft.com/office/officeart/2016/7/layout/RepeatingBendingProcessNew"/>
    <dgm:cxn modelId="{A2B32187-2DDF-F84D-866E-01410C8B17FD}" type="presOf" srcId="{CDDF0336-24A1-4591-914F-25376125862D}" destId="{CBE6A5A5-2683-8240-9E95-36D890985A93}" srcOrd="0" destOrd="0" presId="urn:microsoft.com/office/officeart/2016/7/layout/RepeatingBendingProcessNew"/>
    <dgm:cxn modelId="{D8CF4A88-2CEB-CB44-BBC7-C5CA5C023B25}" type="presOf" srcId="{6F5493D2-A488-42CF-B603-C37D85C83122}" destId="{882E199A-5129-7843-A6E1-BC58321BAEA8}" srcOrd="0" destOrd="0" presId="urn:microsoft.com/office/officeart/2016/7/layout/RepeatingBendingProcessNew"/>
    <dgm:cxn modelId="{1C9D5F90-AF1C-C648-9C58-D76337B063CC}" type="presOf" srcId="{195906DC-4A4B-4FB9-9EB6-58DEA902BFD5}" destId="{65613412-8705-1F44-8CA3-6248FAC370BA}" srcOrd="1" destOrd="0" presId="urn:microsoft.com/office/officeart/2016/7/layout/RepeatingBendingProcessNew"/>
    <dgm:cxn modelId="{211CE492-2BEC-FA49-A239-EE93051E1519}" type="presOf" srcId="{192AACEE-10B2-472B-8CFC-3F6D39064595}" destId="{6758B1CE-4CDD-7841-A873-8F03861AE242}" srcOrd="1" destOrd="0" presId="urn:microsoft.com/office/officeart/2016/7/layout/RepeatingBendingProcessNew"/>
    <dgm:cxn modelId="{05A3B198-862F-4511-A439-86247F0E2DD6}" srcId="{5E068D44-F717-4F94-909C-2273EA5B1BF8}" destId="{961E4BF8-7846-4025-AC08-BF5789948849}" srcOrd="7" destOrd="0" parTransId="{85F2536C-C661-4C13-A7D7-AD375FA755E1}" sibTransId="{82E09E0A-32BC-4CEE-AC44-FD6B3E44D9D6}"/>
    <dgm:cxn modelId="{83CB6099-60D5-2A47-83C7-B6CE63F4F301}" type="presOf" srcId="{B97635C6-9D7D-42FA-9AC7-43E6359B442C}" destId="{2F0BA34A-6936-4744-9121-01764A021DEE}" srcOrd="0" destOrd="0" presId="urn:microsoft.com/office/officeart/2016/7/layout/RepeatingBendingProcessNew"/>
    <dgm:cxn modelId="{51DB15A1-A88F-E343-82CA-6C18B5544916}" type="presOf" srcId="{B0305407-5902-4098-8BB9-2E912235E079}" destId="{5DB08BEA-6A72-7D49-86A0-B5128B484C80}" srcOrd="0" destOrd="0" presId="urn:microsoft.com/office/officeart/2016/7/layout/RepeatingBendingProcessNew"/>
    <dgm:cxn modelId="{9E2D3EA7-2A40-1B4B-A4C8-3FE8AA6E5947}" type="presOf" srcId="{52572F1E-84BC-4EAC-A5D7-02F3871F55EA}" destId="{4CFC6F4D-45DC-5545-B59B-0B4FCCAAE057}" srcOrd="1" destOrd="0" presId="urn:microsoft.com/office/officeart/2016/7/layout/RepeatingBendingProcessNew"/>
    <dgm:cxn modelId="{165011AA-5625-C04F-86B4-052DE2EF5E08}" type="presOf" srcId="{BE9D2C4D-5EB2-45F1-A0F9-8273F2AFE4C9}" destId="{CB927192-E052-C64C-94DB-EF50868177EC}" srcOrd="0" destOrd="0" presId="urn:microsoft.com/office/officeart/2016/7/layout/RepeatingBendingProcessNew"/>
    <dgm:cxn modelId="{5DC175B0-8CE5-F646-AA8F-F025D2FAF7E8}" type="presOf" srcId="{7CA3473F-005D-4FBD-BF33-E1456244833E}" destId="{B6265F2A-CC9B-4B48-A3C3-DDC9BB3190E8}" srcOrd="1" destOrd="0" presId="urn:microsoft.com/office/officeart/2016/7/layout/RepeatingBendingProcessNew"/>
    <dgm:cxn modelId="{AA6F7FB0-6F9F-4C1C-AE20-E148D8F68DFF}" srcId="{5E068D44-F717-4F94-909C-2273EA5B1BF8}" destId="{55FEDE0D-1C0C-4439-91AF-75639045CC6F}" srcOrd="4" destOrd="0" parTransId="{6C9FD4A8-D0BA-4CE0-AD1C-F3B2D2D7179C}" sibTransId="{6F5493D2-A488-42CF-B603-C37D85C83122}"/>
    <dgm:cxn modelId="{AE1461B5-6062-4605-8316-55D3C55178FC}" srcId="{5E068D44-F717-4F94-909C-2273EA5B1BF8}" destId="{3B44A9C4-23D6-4B33-8014-C5F8D9872A80}" srcOrd="16" destOrd="0" parTransId="{EE55F5B0-D766-4A20-803F-C46195F2DCD6}" sibTransId="{01A0B7E4-465B-4349-A1DA-A7CE8B8BBC92}"/>
    <dgm:cxn modelId="{F9EF66B8-8D11-B347-B176-CF10375E4376}" type="presOf" srcId="{54180592-6270-4176-963B-34808C8C630B}" destId="{44F21C02-98DA-E84D-B24A-432ED441F522}" srcOrd="0" destOrd="0" presId="urn:microsoft.com/office/officeart/2016/7/layout/RepeatingBendingProcessNew"/>
    <dgm:cxn modelId="{6C06AEB8-8B44-E443-9FEF-3A2F062E78A1}" type="presOf" srcId="{2048FA58-072B-42F5-A8FE-DED4A1B72B47}" destId="{3BA63E9A-7ACB-1343-AB8B-BB4DD967D48A}" srcOrd="1" destOrd="0" presId="urn:microsoft.com/office/officeart/2016/7/layout/RepeatingBendingProcessNew"/>
    <dgm:cxn modelId="{F4D266BB-FF43-3341-9B91-E3E93DF16F51}" type="presOf" srcId="{ED5FA0B4-BAFB-45CD-A098-CB166C1EB4CD}" destId="{B2D29660-6F2B-3F45-BBE1-2CDB1399E4D6}" srcOrd="0" destOrd="0" presId="urn:microsoft.com/office/officeart/2016/7/layout/RepeatingBendingProcessNew"/>
    <dgm:cxn modelId="{9022DEBC-B9E4-4064-8DA5-52D94153A0A2}" srcId="{5E068D44-F717-4F94-909C-2273EA5B1BF8}" destId="{765AE399-A415-4337-AA6B-2D6A4AA4B404}" srcOrd="15" destOrd="0" parTransId="{50A437B2-528F-4F06-8EAD-BE6F006D812E}" sibTransId="{195906DC-4A4B-4FB9-9EB6-58DEA902BFD5}"/>
    <dgm:cxn modelId="{45AB02C5-6907-2541-954C-B18FB288A348}" type="presOf" srcId="{BE9D2C4D-5EB2-45F1-A0F9-8273F2AFE4C9}" destId="{3135323D-9615-1B4A-B402-8713A75A6990}" srcOrd="1" destOrd="0" presId="urn:microsoft.com/office/officeart/2016/7/layout/RepeatingBendingProcessNew"/>
    <dgm:cxn modelId="{CD7309C8-1E63-0042-B607-4AF985D58229}" type="presOf" srcId="{D4362C47-33DF-46B2-AA72-624987E7F897}" destId="{493D32C1-B3BD-E74B-A921-BBE5774140B1}" srcOrd="0" destOrd="0" presId="urn:microsoft.com/office/officeart/2016/7/layout/RepeatingBendingProcessNew"/>
    <dgm:cxn modelId="{F50F9FC8-3E44-CF47-88A0-5D4C5FE2F9EF}" type="presOf" srcId="{82E09E0A-32BC-4CEE-AC44-FD6B3E44D9D6}" destId="{4172CDA3-3F4A-F644-9B54-D0ED5DB48CA8}" srcOrd="1" destOrd="0" presId="urn:microsoft.com/office/officeart/2016/7/layout/RepeatingBendingProcessNew"/>
    <dgm:cxn modelId="{020F9ECB-459C-4615-A256-EE2B30CEB72A}" srcId="{5E068D44-F717-4F94-909C-2273EA5B1BF8}" destId="{B97635C6-9D7D-42FA-9AC7-43E6359B442C}" srcOrd="8" destOrd="0" parTransId="{47F7B1EF-77FE-45FF-8E06-0A891F3F3BB7}" sibTransId="{52572F1E-84BC-4EAC-A5D7-02F3871F55EA}"/>
    <dgm:cxn modelId="{F413F4D3-8B01-E542-9EC6-3450CC917AFF}" type="presOf" srcId="{899BFDFD-27F3-4DDC-B7C9-E2E67BE1CF7B}" destId="{8E8E839B-B9CA-BB4C-9EC3-E3AC17A3EF5A}" srcOrd="0" destOrd="0" presId="urn:microsoft.com/office/officeart/2016/7/layout/RepeatingBendingProcessNew"/>
    <dgm:cxn modelId="{1AB8B5D4-ED29-0046-BAC1-B9D232CAC2FF}" type="presOf" srcId="{7CA3473F-005D-4FBD-BF33-E1456244833E}" destId="{6501EA17-A173-314E-9DA3-B5E01D4E7AE5}" srcOrd="0" destOrd="0" presId="urn:microsoft.com/office/officeart/2016/7/layout/RepeatingBendingProcessNew"/>
    <dgm:cxn modelId="{6E1409D5-733A-554F-A81F-7C81F6FA27AD}" type="presOf" srcId="{ACF2FEFC-781A-4BF9-8595-D95604F3D83D}" destId="{33EC24B2-5E58-CC4A-A120-BE9D419FB532}" srcOrd="0" destOrd="0" presId="urn:microsoft.com/office/officeart/2016/7/layout/RepeatingBendingProcessNew"/>
    <dgm:cxn modelId="{45D22BD5-1AD8-405F-99D3-025ED8F1FF6F}" srcId="{5E068D44-F717-4F94-909C-2273EA5B1BF8}" destId="{B11CCCA9-6CC1-43BB-AB62-D14D1AB6A356}" srcOrd="0" destOrd="0" parTransId="{45F638B4-0147-4597-A878-D3FAB48236DC}" sibTransId="{B0305407-5902-4098-8BB9-2E912235E079}"/>
    <dgm:cxn modelId="{61AC99D6-D853-F44C-9C11-C6E644F90B1B}" type="presOf" srcId="{BB805101-BAD1-45BE-B496-DCA9756C0610}" destId="{5E250611-288A-284F-BDBA-9A839A02DF5A}" srcOrd="0" destOrd="0" presId="urn:microsoft.com/office/officeart/2016/7/layout/RepeatingBendingProcessNew"/>
    <dgm:cxn modelId="{18756FDB-A95F-CE42-9E53-460D26D5955E}" type="presOf" srcId="{AC8C932C-5FBC-495C-8709-472DCB55633B}" destId="{E4227743-90BA-3548-B4FC-4B4500448A1E}" srcOrd="0" destOrd="0" presId="urn:microsoft.com/office/officeart/2016/7/layout/RepeatingBendingProcessNew"/>
    <dgm:cxn modelId="{A5FA19E1-0341-9749-BF4D-DEDF5C8F643A}" type="presOf" srcId="{A90371E6-F305-442F-A77F-8142A2C362E5}" destId="{B74A4A91-2D5D-384C-8BD8-5BEA5120612F}" srcOrd="0" destOrd="0" presId="urn:microsoft.com/office/officeart/2016/7/layout/RepeatingBendingProcessNew"/>
    <dgm:cxn modelId="{4264EBE5-865B-4687-99FC-CF30154CCC7A}" srcId="{5E068D44-F717-4F94-909C-2273EA5B1BF8}" destId="{A90371E6-F305-442F-A77F-8142A2C362E5}" srcOrd="13" destOrd="0" parTransId="{80C26987-154D-442F-A8C8-A0F599A5D4FB}" sibTransId="{7CA3473F-005D-4FBD-BF33-E1456244833E}"/>
    <dgm:cxn modelId="{6BC961E8-A166-4B5D-9518-57A0C66B8E05}" srcId="{5E068D44-F717-4F94-909C-2273EA5B1BF8}" destId="{899BFDFD-27F3-4DDC-B7C9-E2E67BE1CF7B}" srcOrd="2" destOrd="0" parTransId="{2000CE73-4971-4A0E-AF44-49139226A8AC}" sibTransId="{A97407BB-5FDA-4488-A232-F3F7E96AA09E}"/>
    <dgm:cxn modelId="{379254EA-99C8-DB4A-86F5-179D1341D7E0}" type="presOf" srcId="{D4DC69C9-07AA-4C93-BA35-03DC37BE25B1}" destId="{80A9E922-1D88-8044-849A-A545CA5876E4}" srcOrd="0" destOrd="0" presId="urn:microsoft.com/office/officeart/2016/7/layout/RepeatingBendingProcessNew"/>
    <dgm:cxn modelId="{BB42C3EA-A530-D441-94FB-CC1700FEFCB6}" type="presOf" srcId="{3B44A9C4-23D6-4B33-8014-C5F8D9872A80}" destId="{4400D629-64D1-334A-A5A0-7869D7680DF1}" srcOrd="0" destOrd="0" presId="urn:microsoft.com/office/officeart/2016/7/layout/RepeatingBendingProcessNew"/>
    <dgm:cxn modelId="{F8169BF4-1AD2-C048-8430-9A00F776F999}" type="presOf" srcId="{192AACEE-10B2-472B-8CFC-3F6D39064595}" destId="{42EB8047-C0DF-914D-9590-DC11D69C9C88}" srcOrd="0" destOrd="0" presId="urn:microsoft.com/office/officeart/2016/7/layout/RepeatingBendingProcessNew"/>
    <dgm:cxn modelId="{62381BF7-5BBC-A349-A10B-0AD86318B29E}" type="presOf" srcId="{26CAE1A5-7EF4-43C5-86A5-239582F89C07}" destId="{23D4C973-1C57-3942-AFE4-5CB97D693D59}" srcOrd="1" destOrd="0" presId="urn:microsoft.com/office/officeart/2016/7/layout/RepeatingBendingProcessNew"/>
    <dgm:cxn modelId="{BA331AFC-69B7-4D7B-A731-400E31F407B4}" srcId="{5E068D44-F717-4F94-909C-2273EA5B1BF8}" destId="{CDDF0336-24A1-4591-914F-25376125862D}" srcOrd="1" destOrd="0" parTransId="{0D852939-F119-4CBE-A23D-7AE41862BF47}" sibTransId="{26CAE1A5-7EF4-43C5-86A5-239582F89C07}"/>
    <dgm:cxn modelId="{2D6753BE-3AE3-9E46-B670-970D29D1A28B}" type="presParOf" srcId="{CBDB888C-57E9-A64A-B5BC-C75B4F681717}" destId="{1DC1DB69-DE63-5B42-870F-A8BC42351F5A}" srcOrd="0" destOrd="0" presId="urn:microsoft.com/office/officeart/2016/7/layout/RepeatingBendingProcessNew"/>
    <dgm:cxn modelId="{33DEEB62-F9F6-714E-9B6F-2B273D80AEEE}" type="presParOf" srcId="{CBDB888C-57E9-A64A-B5BC-C75B4F681717}" destId="{5DB08BEA-6A72-7D49-86A0-B5128B484C80}" srcOrd="1" destOrd="0" presId="urn:microsoft.com/office/officeart/2016/7/layout/RepeatingBendingProcessNew"/>
    <dgm:cxn modelId="{0316BDB9-89F4-F042-BD2F-BEA8C0F49404}" type="presParOf" srcId="{5DB08BEA-6A72-7D49-86A0-B5128B484C80}" destId="{C50915FD-2A92-7249-9FAA-08F2FFC718E7}" srcOrd="0" destOrd="0" presId="urn:microsoft.com/office/officeart/2016/7/layout/RepeatingBendingProcessNew"/>
    <dgm:cxn modelId="{75A2B1BA-A248-A048-8A04-4F1FC8724BE9}" type="presParOf" srcId="{CBDB888C-57E9-A64A-B5BC-C75B4F681717}" destId="{CBE6A5A5-2683-8240-9E95-36D890985A93}" srcOrd="2" destOrd="0" presId="urn:microsoft.com/office/officeart/2016/7/layout/RepeatingBendingProcessNew"/>
    <dgm:cxn modelId="{815CA9E9-E545-0F40-868F-8A87F24191E5}" type="presParOf" srcId="{CBDB888C-57E9-A64A-B5BC-C75B4F681717}" destId="{11288F56-5C56-0C43-BC72-5D8B4A7F020B}" srcOrd="3" destOrd="0" presId="urn:microsoft.com/office/officeart/2016/7/layout/RepeatingBendingProcessNew"/>
    <dgm:cxn modelId="{1A8D0DC3-D4EE-F841-A1DB-68E5C224D492}" type="presParOf" srcId="{11288F56-5C56-0C43-BC72-5D8B4A7F020B}" destId="{23D4C973-1C57-3942-AFE4-5CB97D693D59}" srcOrd="0" destOrd="0" presId="urn:microsoft.com/office/officeart/2016/7/layout/RepeatingBendingProcessNew"/>
    <dgm:cxn modelId="{169A4CB1-C4BE-7544-B17A-9749B4310B2B}" type="presParOf" srcId="{CBDB888C-57E9-A64A-B5BC-C75B4F681717}" destId="{8E8E839B-B9CA-BB4C-9EC3-E3AC17A3EF5A}" srcOrd="4" destOrd="0" presId="urn:microsoft.com/office/officeart/2016/7/layout/RepeatingBendingProcessNew"/>
    <dgm:cxn modelId="{CB95DE65-2A07-0A43-BE8B-66341300D898}" type="presParOf" srcId="{CBDB888C-57E9-A64A-B5BC-C75B4F681717}" destId="{9A74FE9C-D131-E342-8E10-E15E3087FD6C}" srcOrd="5" destOrd="0" presId="urn:microsoft.com/office/officeart/2016/7/layout/RepeatingBendingProcessNew"/>
    <dgm:cxn modelId="{083941BE-5131-7744-AE92-1E1E8380C108}" type="presParOf" srcId="{9A74FE9C-D131-E342-8E10-E15E3087FD6C}" destId="{6880D00B-5BCA-BF4C-9F11-FD630A1BF709}" srcOrd="0" destOrd="0" presId="urn:microsoft.com/office/officeart/2016/7/layout/RepeatingBendingProcessNew"/>
    <dgm:cxn modelId="{99375E79-BC22-8D4A-B9D1-5F151A7A6C5C}" type="presParOf" srcId="{CBDB888C-57E9-A64A-B5BC-C75B4F681717}" destId="{493D32C1-B3BD-E74B-A921-BBE5774140B1}" srcOrd="6" destOrd="0" presId="urn:microsoft.com/office/officeart/2016/7/layout/RepeatingBendingProcessNew"/>
    <dgm:cxn modelId="{B124ED10-A562-AD4D-B95E-05FEC505B868}" type="presParOf" srcId="{CBDB888C-57E9-A64A-B5BC-C75B4F681717}" destId="{C7A8164D-B75F-3445-940D-6360EA7D33C9}" srcOrd="7" destOrd="0" presId="urn:microsoft.com/office/officeart/2016/7/layout/RepeatingBendingProcessNew"/>
    <dgm:cxn modelId="{2D43C4E0-6B6E-F444-9D94-09EE4F2651B0}" type="presParOf" srcId="{C7A8164D-B75F-3445-940D-6360EA7D33C9}" destId="{3BA63E9A-7ACB-1343-AB8B-BB4DD967D48A}" srcOrd="0" destOrd="0" presId="urn:microsoft.com/office/officeart/2016/7/layout/RepeatingBendingProcessNew"/>
    <dgm:cxn modelId="{E66D302F-96FB-B142-BED1-7B3DA681EB2F}" type="presParOf" srcId="{CBDB888C-57E9-A64A-B5BC-C75B4F681717}" destId="{8A1E6BCB-984E-6140-A395-4B07D7973548}" srcOrd="8" destOrd="0" presId="urn:microsoft.com/office/officeart/2016/7/layout/RepeatingBendingProcessNew"/>
    <dgm:cxn modelId="{E9F37306-93EE-CD46-AFA5-6E9FD961CE22}" type="presParOf" srcId="{CBDB888C-57E9-A64A-B5BC-C75B4F681717}" destId="{882E199A-5129-7843-A6E1-BC58321BAEA8}" srcOrd="9" destOrd="0" presId="urn:microsoft.com/office/officeart/2016/7/layout/RepeatingBendingProcessNew"/>
    <dgm:cxn modelId="{A865BCA2-F497-4E4C-92F2-BE4EF974BA89}" type="presParOf" srcId="{882E199A-5129-7843-A6E1-BC58321BAEA8}" destId="{DF9B44BA-0CBE-184A-AC90-EA924BEC10E8}" srcOrd="0" destOrd="0" presId="urn:microsoft.com/office/officeart/2016/7/layout/RepeatingBendingProcessNew"/>
    <dgm:cxn modelId="{7CB4AB9B-1D0D-1E42-B26B-EF020142B798}" type="presParOf" srcId="{CBDB888C-57E9-A64A-B5BC-C75B4F681717}" destId="{91A926A6-C3F1-E840-BA06-0E2AA3B1CB10}" srcOrd="10" destOrd="0" presId="urn:microsoft.com/office/officeart/2016/7/layout/RepeatingBendingProcessNew"/>
    <dgm:cxn modelId="{64B4C26A-52EA-0D4D-8073-E92790185D7B}" type="presParOf" srcId="{CBDB888C-57E9-A64A-B5BC-C75B4F681717}" destId="{5E250611-288A-284F-BDBA-9A839A02DF5A}" srcOrd="11" destOrd="0" presId="urn:microsoft.com/office/officeart/2016/7/layout/RepeatingBendingProcessNew"/>
    <dgm:cxn modelId="{CB5C5F09-3322-6F48-81B0-DB6CBAE99787}" type="presParOf" srcId="{5E250611-288A-284F-BDBA-9A839A02DF5A}" destId="{D61FF592-04DE-E444-B80C-BB233AE28D80}" srcOrd="0" destOrd="0" presId="urn:microsoft.com/office/officeart/2016/7/layout/RepeatingBendingProcessNew"/>
    <dgm:cxn modelId="{0609B6AC-2AFF-5F44-90F7-2B1DB85DCB7F}" type="presParOf" srcId="{CBDB888C-57E9-A64A-B5BC-C75B4F681717}" destId="{27367570-D4ED-2343-9367-CBCA7FE0C442}" srcOrd="12" destOrd="0" presId="urn:microsoft.com/office/officeart/2016/7/layout/RepeatingBendingProcessNew"/>
    <dgm:cxn modelId="{0CCFE07C-00FA-E143-AFAF-D034D04CD0D5}" type="presParOf" srcId="{CBDB888C-57E9-A64A-B5BC-C75B4F681717}" destId="{33EC24B2-5E58-CC4A-A120-BE9D419FB532}" srcOrd="13" destOrd="0" presId="urn:microsoft.com/office/officeart/2016/7/layout/RepeatingBendingProcessNew"/>
    <dgm:cxn modelId="{08ADEEF1-579D-6F4C-8512-2E89D7629609}" type="presParOf" srcId="{33EC24B2-5E58-CC4A-A120-BE9D419FB532}" destId="{63B1BA4D-BF1D-5D44-A52C-53F32FEE48B1}" srcOrd="0" destOrd="0" presId="urn:microsoft.com/office/officeart/2016/7/layout/RepeatingBendingProcessNew"/>
    <dgm:cxn modelId="{F5B7F712-B034-6140-8EAC-D5748FE225D5}" type="presParOf" srcId="{CBDB888C-57E9-A64A-B5BC-C75B4F681717}" destId="{C65A2549-DFA4-4F48-8F45-BECF47D7BFD0}" srcOrd="14" destOrd="0" presId="urn:microsoft.com/office/officeart/2016/7/layout/RepeatingBendingProcessNew"/>
    <dgm:cxn modelId="{50531984-E5D5-9642-8572-D3DE062CB42C}" type="presParOf" srcId="{CBDB888C-57E9-A64A-B5BC-C75B4F681717}" destId="{688A99EC-1A25-F44A-A1ED-2B90496F75C1}" srcOrd="15" destOrd="0" presId="urn:microsoft.com/office/officeart/2016/7/layout/RepeatingBendingProcessNew"/>
    <dgm:cxn modelId="{EED8A0C1-1627-9349-885F-F6794C2BEF92}" type="presParOf" srcId="{688A99EC-1A25-F44A-A1ED-2B90496F75C1}" destId="{4172CDA3-3F4A-F644-9B54-D0ED5DB48CA8}" srcOrd="0" destOrd="0" presId="urn:microsoft.com/office/officeart/2016/7/layout/RepeatingBendingProcessNew"/>
    <dgm:cxn modelId="{0367C490-A746-9145-846D-CF979E003743}" type="presParOf" srcId="{CBDB888C-57E9-A64A-B5BC-C75B4F681717}" destId="{2F0BA34A-6936-4744-9121-01764A021DEE}" srcOrd="16" destOrd="0" presId="urn:microsoft.com/office/officeart/2016/7/layout/RepeatingBendingProcessNew"/>
    <dgm:cxn modelId="{3ADAD844-5A26-8B47-B54D-69E42C6C15EE}" type="presParOf" srcId="{CBDB888C-57E9-A64A-B5BC-C75B4F681717}" destId="{ED13EF70-3704-F942-A8FB-90BB54DD252B}" srcOrd="17" destOrd="0" presId="urn:microsoft.com/office/officeart/2016/7/layout/RepeatingBendingProcessNew"/>
    <dgm:cxn modelId="{83747C9C-72F2-C74F-BDF4-A6A7A94BD30B}" type="presParOf" srcId="{ED13EF70-3704-F942-A8FB-90BB54DD252B}" destId="{4CFC6F4D-45DC-5545-B59B-0B4FCCAAE057}" srcOrd="0" destOrd="0" presId="urn:microsoft.com/office/officeart/2016/7/layout/RepeatingBendingProcessNew"/>
    <dgm:cxn modelId="{AD4B4EAA-26D3-2943-A6AD-9D43F93A4580}" type="presParOf" srcId="{CBDB888C-57E9-A64A-B5BC-C75B4F681717}" destId="{DBFE0D5B-D25C-2346-8161-A6348266A464}" srcOrd="18" destOrd="0" presId="urn:microsoft.com/office/officeart/2016/7/layout/RepeatingBendingProcessNew"/>
    <dgm:cxn modelId="{C663BE56-9A43-B945-BA4C-46BCFB86224E}" type="presParOf" srcId="{CBDB888C-57E9-A64A-B5BC-C75B4F681717}" destId="{F9F0590F-F2FB-B346-8D21-E52DF3A62390}" srcOrd="19" destOrd="0" presId="urn:microsoft.com/office/officeart/2016/7/layout/RepeatingBendingProcessNew"/>
    <dgm:cxn modelId="{9F7E1D75-0CA1-C948-A03A-F7C4208EF33E}" type="presParOf" srcId="{F9F0590F-F2FB-B346-8D21-E52DF3A62390}" destId="{AA60364A-EEC3-0A4C-97D9-5F9647768E42}" srcOrd="0" destOrd="0" presId="urn:microsoft.com/office/officeart/2016/7/layout/RepeatingBendingProcessNew"/>
    <dgm:cxn modelId="{3E9546A2-F837-3544-AD6E-E9B24507B21B}" type="presParOf" srcId="{CBDB888C-57E9-A64A-B5BC-C75B4F681717}" destId="{80A9E922-1D88-8044-849A-A545CA5876E4}" srcOrd="20" destOrd="0" presId="urn:microsoft.com/office/officeart/2016/7/layout/RepeatingBendingProcessNew"/>
    <dgm:cxn modelId="{FDB1971B-C87C-2A4F-AA5A-E958F267D9B3}" type="presParOf" srcId="{CBDB888C-57E9-A64A-B5BC-C75B4F681717}" destId="{CB927192-E052-C64C-94DB-EF50868177EC}" srcOrd="21" destOrd="0" presId="urn:microsoft.com/office/officeart/2016/7/layout/RepeatingBendingProcessNew"/>
    <dgm:cxn modelId="{7129AFDF-723A-F64B-8A7A-BB2EF5BE61C0}" type="presParOf" srcId="{CB927192-E052-C64C-94DB-EF50868177EC}" destId="{3135323D-9615-1B4A-B402-8713A75A6990}" srcOrd="0" destOrd="0" presId="urn:microsoft.com/office/officeart/2016/7/layout/RepeatingBendingProcessNew"/>
    <dgm:cxn modelId="{AE4E9E28-F0EF-1948-BB05-BBEC8691D506}" type="presParOf" srcId="{CBDB888C-57E9-A64A-B5BC-C75B4F681717}" destId="{F01BBA36-AAFA-734A-BFCF-A371664B38C8}" srcOrd="22" destOrd="0" presId="urn:microsoft.com/office/officeart/2016/7/layout/RepeatingBendingProcessNew"/>
    <dgm:cxn modelId="{6CD0C36C-192C-1B4E-8F02-AFA6E67B58E4}" type="presParOf" srcId="{CBDB888C-57E9-A64A-B5BC-C75B4F681717}" destId="{42EB8047-C0DF-914D-9590-DC11D69C9C88}" srcOrd="23" destOrd="0" presId="urn:microsoft.com/office/officeart/2016/7/layout/RepeatingBendingProcessNew"/>
    <dgm:cxn modelId="{48E2F75C-72F9-AA44-8471-ABCDD558791C}" type="presParOf" srcId="{42EB8047-C0DF-914D-9590-DC11D69C9C88}" destId="{6758B1CE-4CDD-7841-A873-8F03861AE242}" srcOrd="0" destOrd="0" presId="urn:microsoft.com/office/officeart/2016/7/layout/RepeatingBendingProcessNew"/>
    <dgm:cxn modelId="{47992D6F-B84C-FC4F-9EB9-92530867A5A9}" type="presParOf" srcId="{CBDB888C-57E9-A64A-B5BC-C75B4F681717}" destId="{B2D29660-6F2B-3F45-BBE1-2CDB1399E4D6}" srcOrd="24" destOrd="0" presId="urn:microsoft.com/office/officeart/2016/7/layout/RepeatingBendingProcessNew"/>
    <dgm:cxn modelId="{84A1553D-8A79-734C-BCF0-0AF902F6D03F}" type="presParOf" srcId="{CBDB888C-57E9-A64A-B5BC-C75B4F681717}" destId="{60ADE309-6FCF-7144-A296-2132276A09B6}" srcOrd="25" destOrd="0" presId="urn:microsoft.com/office/officeart/2016/7/layout/RepeatingBendingProcessNew"/>
    <dgm:cxn modelId="{60FCA682-04D3-634D-8F7D-51CA39642B34}" type="presParOf" srcId="{60ADE309-6FCF-7144-A296-2132276A09B6}" destId="{1374AADC-B148-B540-AB76-69B43EF3E671}" srcOrd="0" destOrd="0" presId="urn:microsoft.com/office/officeart/2016/7/layout/RepeatingBendingProcessNew"/>
    <dgm:cxn modelId="{04E4173B-012D-624A-B924-CDD5172A9739}" type="presParOf" srcId="{CBDB888C-57E9-A64A-B5BC-C75B4F681717}" destId="{B74A4A91-2D5D-384C-8BD8-5BEA5120612F}" srcOrd="26" destOrd="0" presId="urn:microsoft.com/office/officeart/2016/7/layout/RepeatingBendingProcessNew"/>
    <dgm:cxn modelId="{CD4FCB68-5375-1046-8F7A-BBCBFC48ED47}" type="presParOf" srcId="{CBDB888C-57E9-A64A-B5BC-C75B4F681717}" destId="{6501EA17-A173-314E-9DA3-B5E01D4E7AE5}" srcOrd="27" destOrd="0" presId="urn:microsoft.com/office/officeart/2016/7/layout/RepeatingBendingProcessNew"/>
    <dgm:cxn modelId="{7B1248BC-AB9A-DA44-A4F9-3E278FD2AFDE}" type="presParOf" srcId="{6501EA17-A173-314E-9DA3-B5E01D4E7AE5}" destId="{B6265F2A-CC9B-4B48-A3C3-DDC9BB3190E8}" srcOrd="0" destOrd="0" presId="urn:microsoft.com/office/officeart/2016/7/layout/RepeatingBendingProcessNew"/>
    <dgm:cxn modelId="{203AE3AA-B06E-7E48-8A77-5F7304F7967C}" type="presParOf" srcId="{CBDB888C-57E9-A64A-B5BC-C75B4F681717}" destId="{44F21C02-98DA-E84D-B24A-432ED441F522}" srcOrd="28" destOrd="0" presId="urn:microsoft.com/office/officeart/2016/7/layout/RepeatingBendingProcessNew"/>
    <dgm:cxn modelId="{33B09C9E-BDBE-FD41-81A9-D3E02155160A}" type="presParOf" srcId="{CBDB888C-57E9-A64A-B5BC-C75B4F681717}" destId="{E4227743-90BA-3548-B4FC-4B4500448A1E}" srcOrd="29" destOrd="0" presId="urn:microsoft.com/office/officeart/2016/7/layout/RepeatingBendingProcessNew"/>
    <dgm:cxn modelId="{0AD15AC3-14E4-0749-8A78-CD9E09AB93B7}" type="presParOf" srcId="{E4227743-90BA-3548-B4FC-4B4500448A1E}" destId="{2991B037-0D1E-F747-AF9C-0B9EACFCF5B4}" srcOrd="0" destOrd="0" presId="urn:microsoft.com/office/officeart/2016/7/layout/RepeatingBendingProcessNew"/>
    <dgm:cxn modelId="{99630CE1-5635-7949-BAE3-786BF2F02429}" type="presParOf" srcId="{CBDB888C-57E9-A64A-B5BC-C75B4F681717}" destId="{31476C20-A81F-AF47-BA37-843D730D94F3}" srcOrd="30" destOrd="0" presId="urn:microsoft.com/office/officeart/2016/7/layout/RepeatingBendingProcessNew"/>
    <dgm:cxn modelId="{CAEFA266-71B3-FC43-B857-19CDFC215D7E}" type="presParOf" srcId="{CBDB888C-57E9-A64A-B5BC-C75B4F681717}" destId="{E93F176F-0E14-6449-AB5C-C8877216538B}" srcOrd="31" destOrd="0" presId="urn:microsoft.com/office/officeart/2016/7/layout/RepeatingBendingProcessNew"/>
    <dgm:cxn modelId="{2D18A7D0-8E25-6A4B-9D52-C256CED5DC6B}" type="presParOf" srcId="{E93F176F-0E14-6449-AB5C-C8877216538B}" destId="{65613412-8705-1F44-8CA3-6248FAC370BA}" srcOrd="0" destOrd="0" presId="urn:microsoft.com/office/officeart/2016/7/layout/RepeatingBendingProcessNew"/>
    <dgm:cxn modelId="{FB98E89C-579B-8741-833A-0B29D7E5D58E}" type="presParOf" srcId="{CBDB888C-57E9-A64A-B5BC-C75B4F681717}" destId="{4400D629-64D1-334A-A5A0-7869D7680DF1}" srcOrd="3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802EC4-23B9-4C90-B3D0-5B3B663299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D9DE93-5CCE-434D-A7DC-A054699D892C}">
      <dgm:prSet/>
      <dgm:spPr/>
      <dgm:t>
        <a:bodyPr/>
        <a:lstStyle/>
        <a:p>
          <a:r>
            <a:rPr lang="en-CA"/>
            <a:t>SANTÉ QUÉBEC AURA SON PROPRE CONSEIL D’ADMINISTRATION </a:t>
          </a:r>
          <a:endParaRPr lang="en-US"/>
        </a:p>
      </dgm:t>
    </dgm:pt>
    <dgm:pt modelId="{887E9F6A-D44D-4D1A-A971-D08D995514C6}" type="parTrans" cxnId="{C0B954F0-FD25-4F3B-8DF3-6DE664F78118}">
      <dgm:prSet/>
      <dgm:spPr/>
      <dgm:t>
        <a:bodyPr/>
        <a:lstStyle/>
        <a:p>
          <a:endParaRPr lang="en-US"/>
        </a:p>
      </dgm:t>
    </dgm:pt>
    <dgm:pt modelId="{D58192AB-2BC8-4405-8693-40C971E0246B}" type="sibTrans" cxnId="{C0B954F0-FD25-4F3B-8DF3-6DE664F78118}">
      <dgm:prSet/>
      <dgm:spPr/>
      <dgm:t>
        <a:bodyPr/>
        <a:lstStyle/>
        <a:p>
          <a:endParaRPr lang="en-US"/>
        </a:p>
      </dgm:t>
    </dgm:pt>
    <dgm:pt modelId="{49827EB0-ADE8-4139-AE2F-C47FDA43FA38}">
      <dgm:prSet/>
      <dgm:spPr/>
      <dgm:t>
        <a:bodyPr/>
        <a:lstStyle/>
        <a:p>
          <a:r>
            <a:rPr lang="en-CA"/>
            <a:t>LES EMPLOYÉS DU MSSS POURRONT ÊTRE TRANSFÉRÉS À SANTÉ QUÉBEC.</a:t>
          </a:r>
          <a:endParaRPr lang="en-US"/>
        </a:p>
      </dgm:t>
    </dgm:pt>
    <dgm:pt modelId="{32A79DDE-584A-4443-AAF4-8B7737790F3F}" type="parTrans" cxnId="{28CBC9EF-B809-4692-BCEC-AFDDA14C5115}">
      <dgm:prSet/>
      <dgm:spPr/>
      <dgm:t>
        <a:bodyPr/>
        <a:lstStyle/>
        <a:p>
          <a:endParaRPr lang="en-US"/>
        </a:p>
      </dgm:t>
    </dgm:pt>
    <dgm:pt modelId="{597DAD0A-0B5A-42BB-B5EF-0295AC7A33A2}" type="sibTrans" cxnId="{28CBC9EF-B809-4692-BCEC-AFDDA14C5115}">
      <dgm:prSet/>
      <dgm:spPr/>
      <dgm:t>
        <a:bodyPr/>
        <a:lstStyle/>
        <a:p>
          <a:endParaRPr lang="en-US"/>
        </a:p>
      </dgm:t>
    </dgm:pt>
    <dgm:pt modelId="{7A657F5E-79ED-49D9-9B24-51403AF4E3FF}">
      <dgm:prSet/>
      <dgm:spPr/>
      <dgm:t>
        <a:bodyPr/>
        <a:lstStyle/>
        <a:p>
          <a:r>
            <a:rPr lang="en-CA"/>
            <a:t>LE SIÈGE SOCIAL DE SANTÉ QUÉBEC DEVRA ÊTRE À QUÉBEC</a:t>
          </a:r>
          <a:endParaRPr lang="en-US"/>
        </a:p>
      </dgm:t>
    </dgm:pt>
    <dgm:pt modelId="{6A335F4C-CD36-464E-BBEB-161777675847}" type="parTrans" cxnId="{2A152B5C-6C1A-4A79-8860-3E7D08E62C15}">
      <dgm:prSet/>
      <dgm:spPr/>
      <dgm:t>
        <a:bodyPr/>
        <a:lstStyle/>
        <a:p>
          <a:endParaRPr lang="en-US"/>
        </a:p>
      </dgm:t>
    </dgm:pt>
    <dgm:pt modelId="{CB655A7C-130F-481E-B897-9F03C851645F}" type="sibTrans" cxnId="{2A152B5C-6C1A-4A79-8860-3E7D08E62C15}">
      <dgm:prSet/>
      <dgm:spPr/>
      <dgm:t>
        <a:bodyPr/>
        <a:lstStyle/>
        <a:p>
          <a:endParaRPr lang="en-US"/>
        </a:p>
      </dgm:t>
    </dgm:pt>
    <dgm:pt modelId="{E349A875-6B64-4B40-B1AC-A9A0572927D6}">
      <dgm:prSet/>
      <dgm:spPr/>
      <dgm:t>
        <a:bodyPr/>
        <a:lstStyle/>
        <a:p>
          <a:r>
            <a:rPr lang="en-CA" b="1"/>
            <a:t>LES EMPLOYÉS ET LES CADRES SERONT À TERMES LES EMPLOYÉS DE SANTÉ QUÉBEC</a:t>
          </a:r>
          <a:endParaRPr lang="en-US"/>
        </a:p>
      </dgm:t>
    </dgm:pt>
    <dgm:pt modelId="{AF0826A0-8503-4E8D-86C7-139672FB900D}" type="parTrans" cxnId="{22BED58A-AA66-43CF-9A6B-6A1105D5DECE}">
      <dgm:prSet/>
      <dgm:spPr/>
      <dgm:t>
        <a:bodyPr/>
        <a:lstStyle/>
        <a:p>
          <a:endParaRPr lang="en-US"/>
        </a:p>
      </dgm:t>
    </dgm:pt>
    <dgm:pt modelId="{13F7CC87-36D9-473B-BCBD-B6419688F4B0}" type="sibTrans" cxnId="{22BED58A-AA66-43CF-9A6B-6A1105D5DECE}">
      <dgm:prSet/>
      <dgm:spPr/>
      <dgm:t>
        <a:bodyPr/>
        <a:lstStyle/>
        <a:p>
          <a:endParaRPr lang="en-US"/>
        </a:p>
      </dgm:t>
    </dgm:pt>
    <dgm:pt modelId="{E107304E-6999-4AF6-91F5-E58630D2EB46}">
      <dgm:prSet/>
      <dgm:spPr/>
      <dgm:t>
        <a:bodyPr/>
        <a:lstStyle/>
        <a:p>
          <a:r>
            <a:rPr lang="en-CA" b="1"/>
            <a:t>AVEC LES ANNÉES DE SERVICE (ANCIENNETÉ) GLOBALE DE TOUT LE RÉSEAU</a:t>
          </a:r>
          <a:endParaRPr lang="en-US"/>
        </a:p>
      </dgm:t>
    </dgm:pt>
    <dgm:pt modelId="{51DD3B6B-308D-4BEA-8AB9-C73559B10F6D}" type="parTrans" cxnId="{B3225302-3F34-4FDE-ABCD-E4F86EAF2329}">
      <dgm:prSet/>
      <dgm:spPr/>
      <dgm:t>
        <a:bodyPr/>
        <a:lstStyle/>
        <a:p>
          <a:endParaRPr lang="en-US"/>
        </a:p>
      </dgm:t>
    </dgm:pt>
    <dgm:pt modelId="{0E9727BD-360C-4792-95E6-13F3113591CF}" type="sibTrans" cxnId="{B3225302-3F34-4FDE-ABCD-E4F86EAF2329}">
      <dgm:prSet/>
      <dgm:spPr/>
      <dgm:t>
        <a:bodyPr/>
        <a:lstStyle/>
        <a:p>
          <a:endParaRPr lang="en-US"/>
        </a:p>
      </dgm:t>
    </dgm:pt>
    <dgm:pt modelId="{B37DE8D8-71C5-433F-8ECF-BF36B3A82117}" type="pres">
      <dgm:prSet presAssocID="{F0802EC4-23B9-4C90-B3D0-5B3B66329988}" presName="root" presStyleCnt="0">
        <dgm:presLayoutVars>
          <dgm:dir/>
          <dgm:resizeHandles val="exact"/>
        </dgm:presLayoutVars>
      </dgm:prSet>
      <dgm:spPr/>
    </dgm:pt>
    <dgm:pt modelId="{2744E2D6-0E64-4BED-87B5-B416A9CF192E}" type="pres">
      <dgm:prSet presAssocID="{EAD9DE93-5CCE-434D-A7DC-A054699D892C}" presName="compNode" presStyleCnt="0"/>
      <dgm:spPr/>
    </dgm:pt>
    <dgm:pt modelId="{649074FB-5CFF-4D8E-B964-F3E2F3FD0F05}" type="pres">
      <dgm:prSet presAssocID="{EAD9DE93-5CCE-434D-A7DC-A054699D892C}" presName="bgRect" presStyleLbl="bgShp" presStyleIdx="0" presStyleCnt="5"/>
      <dgm:spPr/>
    </dgm:pt>
    <dgm:pt modelId="{043371E1-044C-4520-B0C7-186E6490945E}" type="pres">
      <dgm:prSet presAssocID="{EAD9DE93-5CCE-434D-A7DC-A054699D892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1461DB31-C657-46C6-A438-640BF897CB4F}" type="pres">
      <dgm:prSet presAssocID="{EAD9DE93-5CCE-434D-A7DC-A054699D892C}" presName="spaceRect" presStyleCnt="0"/>
      <dgm:spPr/>
    </dgm:pt>
    <dgm:pt modelId="{BD585FC2-FDCA-4BDD-8754-84D26678425B}" type="pres">
      <dgm:prSet presAssocID="{EAD9DE93-5CCE-434D-A7DC-A054699D892C}" presName="parTx" presStyleLbl="revTx" presStyleIdx="0" presStyleCnt="5">
        <dgm:presLayoutVars>
          <dgm:chMax val="0"/>
          <dgm:chPref val="0"/>
        </dgm:presLayoutVars>
      </dgm:prSet>
      <dgm:spPr/>
    </dgm:pt>
    <dgm:pt modelId="{99677C3D-C380-4095-9307-8A1831231899}" type="pres">
      <dgm:prSet presAssocID="{D58192AB-2BC8-4405-8693-40C971E0246B}" presName="sibTrans" presStyleCnt="0"/>
      <dgm:spPr/>
    </dgm:pt>
    <dgm:pt modelId="{BBBCBDEC-3940-410D-92CE-53ED307E1426}" type="pres">
      <dgm:prSet presAssocID="{49827EB0-ADE8-4139-AE2F-C47FDA43FA38}" presName="compNode" presStyleCnt="0"/>
      <dgm:spPr/>
    </dgm:pt>
    <dgm:pt modelId="{52476652-DB0D-43A1-B54C-F530D925D6C0}" type="pres">
      <dgm:prSet presAssocID="{49827EB0-ADE8-4139-AE2F-C47FDA43FA38}" presName="bgRect" presStyleLbl="bgShp" presStyleIdx="1" presStyleCnt="5"/>
      <dgm:spPr/>
    </dgm:pt>
    <dgm:pt modelId="{61DA8358-7835-43D8-91BC-2394D14A77C7}" type="pres">
      <dgm:prSet presAssocID="{49827EB0-ADE8-4139-AE2F-C47FDA43FA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mpagne Glasses"/>
        </a:ext>
      </dgm:extLst>
    </dgm:pt>
    <dgm:pt modelId="{BEB24826-CCC4-4580-817C-8C3BC0502A2C}" type="pres">
      <dgm:prSet presAssocID="{49827EB0-ADE8-4139-AE2F-C47FDA43FA38}" presName="spaceRect" presStyleCnt="0"/>
      <dgm:spPr/>
    </dgm:pt>
    <dgm:pt modelId="{41135F87-96B2-463C-B504-04FB5BB195CB}" type="pres">
      <dgm:prSet presAssocID="{49827EB0-ADE8-4139-AE2F-C47FDA43FA38}" presName="parTx" presStyleLbl="revTx" presStyleIdx="1" presStyleCnt="5">
        <dgm:presLayoutVars>
          <dgm:chMax val="0"/>
          <dgm:chPref val="0"/>
        </dgm:presLayoutVars>
      </dgm:prSet>
      <dgm:spPr/>
    </dgm:pt>
    <dgm:pt modelId="{97E9B101-D4B2-4C7E-9A0B-DCD06C46DD45}" type="pres">
      <dgm:prSet presAssocID="{597DAD0A-0B5A-42BB-B5EF-0295AC7A33A2}" presName="sibTrans" presStyleCnt="0"/>
      <dgm:spPr/>
    </dgm:pt>
    <dgm:pt modelId="{94A0E035-6235-417C-AC70-AD9E21279695}" type="pres">
      <dgm:prSet presAssocID="{7A657F5E-79ED-49D9-9B24-51403AF4E3FF}" presName="compNode" presStyleCnt="0"/>
      <dgm:spPr/>
    </dgm:pt>
    <dgm:pt modelId="{CCE28452-4EC2-4A43-BA6F-494C19888950}" type="pres">
      <dgm:prSet presAssocID="{7A657F5E-79ED-49D9-9B24-51403AF4E3FF}" presName="bgRect" presStyleLbl="bgShp" presStyleIdx="2" presStyleCnt="5"/>
      <dgm:spPr/>
    </dgm:pt>
    <dgm:pt modelId="{B6FA4340-0CB7-40E9-A7A0-DB23DDA9F063}" type="pres">
      <dgm:prSet presAssocID="{7A657F5E-79ED-49D9-9B24-51403AF4E3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ère"/>
        </a:ext>
      </dgm:extLst>
    </dgm:pt>
    <dgm:pt modelId="{56E47356-B8C3-4F0F-93E1-FF86C6557533}" type="pres">
      <dgm:prSet presAssocID="{7A657F5E-79ED-49D9-9B24-51403AF4E3FF}" presName="spaceRect" presStyleCnt="0"/>
      <dgm:spPr/>
    </dgm:pt>
    <dgm:pt modelId="{7D376FD7-2B95-42CD-BEA4-ECB2593C518E}" type="pres">
      <dgm:prSet presAssocID="{7A657F5E-79ED-49D9-9B24-51403AF4E3FF}" presName="parTx" presStyleLbl="revTx" presStyleIdx="2" presStyleCnt="5">
        <dgm:presLayoutVars>
          <dgm:chMax val="0"/>
          <dgm:chPref val="0"/>
        </dgm:presLayoutVars>
      </dgm:prSet>
      <dgm:spPr/>
    </dgm:pt>
    <dgm:pt modelId="{1B151FFD-8B8C-47F2-8A8B-03900B305467}" type="pres">
      <dgm:prSet presAssocID="{CB655A7C-130F-481E-B897-9F03C851645F}" presName="sibTrans" presStyleCnt="0"/>
      <dgm:spPr/>
    </dgm:pt>
    <dgm:pt modelId="{9EC610CA-EB4F-4280-9A7F-B468990EC4FC}" type="pres">
      <dgm:prSet presAssocID="{E349A875-6B64-4B40-B1AC-A9A0572927D6}" presName="compNode" presStyleCnt="0"/>
      <dgm:spPr/>
    </dgm:pt>
    <dgm:pt modelId="{AB8DC294-8F4C-4FE3-B23A-66B894C00FC9}" type="pres">
      <dgm:prSet presAssocID="{E349A875-6B64-4B40-B1AC-A9A0572927D6}" presName="bgRect" presStyleLbl="bgShp" presStyleIdx="3" presStyleCnt="5"/>
      <dgm:spPr/>
    </dgm:pt>
    <dgm:pt modelId="{BC943AD4-DEAD-48B4-8F91-C121095A8D65}" type="pres">
      <dgm:prSet presAssocID="{E349A875-6B64-4B40-B1AC-A9A0572927D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e"/>
        </a:ext>
      </dgm:extLst>
    </dgm:pt>
    <dgm:pt modelId="{8F7A1219-78FF-4795-B148-C40109376FEB}" type="pres">
      <dgm:prSet presAssocID="{E349A875-6B64-4B40-B1AC-A9A0572927D6}" presName="spaceRect" presStyleCnt="0"/>
      <dgm:spPr/>
    </dgm:pt>
    <dgm:pt modelId="{314538BF-99F5-44B4-BE9A-5282BA4794BB}" type="pres">
      <dgm:prSet presAssocID="{E349A875-6B64-4B40-B1AC-A9A0572927D6}" presName="parTx" presStyleLbl="revTx" presStyleIdx="3" presStyleCnt="5">
        <dgm:presLayoutVars>
          <dgm:chMax val="0"/>
          <dgm:chPref val="0"/>
        </dgm:presLayoutVars>
      </dgm:prSet>
      <dgm:spPr/>
    </dgm:pt>
    <dgm:pt modelId="{F569431F-C68E-45DE-B963-EF329633D8EA}" type="pres">
      <dgm:prSet presAssocID="{13F7CC87-36D9-473B-BCBD-B6419688F4B0}" presName="sibTrans" presStyleCnt="0"/>
      <dgm:spPr/>
    </dgm:pt>
    <dgm:pt modelId="{E8AEF2E4-78C9-435B-A616-D8C796DB3289}" type="pres">
      <dgm:prSet presAssocID="{E107304E-6999-4AF6-91F5-E58630D2EB46}" presName="compNode" presStyleCnt="0"/>
      <dgm:spPr/>
    </dgm:pt>
    <dgm:pt modelId="{9973FB82-3E46-45E5-92B7-7BDBCAAE84D2}" type="pres">
      <dgm:prSet presAssocID="{E107304E-6999-4AF6-91F5-E58630D2EB46}" presName="bgRect" presStyleLbl="bgShp" presStyleIdx="4" presStyleCnt="5"/>
      <dgm:spPr/>
    </dgm:pt>
    <dgm:pt modelId="{C9E61BBB-2540-434C-886D-916D06AA1087}" type="pres">
      <dgm:prSet presAssocID="{E107304E-6999-4AF6-91F5-E58630D2EB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A63ECCBC-27BA-4CFE-9948-90D9E7079E94}" type="pres">
      <dgm:prSet presAssocID="{E107304E-6999-4AF6-91F5-E58630D2EB46}" presName="spaceRect" presStyleCnt="0"/>
      <dgm:spPr/>
    </dgm:pt>
    <dgm:pt modelId="{6E4256D6-796A-4610-BB86-4DEDE582A739}" type="pres">
      <dgm:prSet presAssocID="{E107304E-6999-4AF6-91F5-E58630D2EB46}" presName="parTx" presStyleLbl="revTx" presStyleIdx="4" presStyleCnt="5">
        <dgm:presLayoutVars>
          <dgm:chMax val="0"/>
          <dgm:chPref val="0"/>
        </dgm:presLayoutVars>
      </dgm:prSet>
      <dgm:spPr/>
    </dgm:pt>
  </dgm:ptLst>
  <dgm:cxnLst>
    <dgm:cxn modelId="{B3225302-3F34-4FDE-ABCD-E4F86EAF2329}" srcId="{F0802EC4-23B9-4C90-B3D0-5B3B66329988}" destId="{E107304E-6999-4AF6-91F5-E58630D2EB46}" srcOrd="4" destOrd="0" parTransId="{51DD3B6B-308D-4BEA-8AB9-C73559B10F6D}" sibTransId="{0E9727BD-360C-4792-95E6-13F3113591CF}"/>
    <dgm:cxn modelId="{E55AC11F-ECAB-420B-8904-5B7B9FC36B50}" type="presOf" srcId="{E107304E-6999-4AF6-91F5-E58630D2EB46}" destId="{6E4256D6-796A-4610-BB86-4DEDE582A739}" srcOrd="0" destOrd="0" presId="urn:microsoft.com/office/officeart/2018/2/layout/IconVerticalSolidList"/>
    <dgm:cxn modelId="{C0968D32-FF30-4139-845B-AE4309D434D7}" type="presOf" srcId="{7A657F5E-79ED-49D9-9B24-51403AF4E3FF}" destId="{7D376FD7-2B95-42CD-BEA4-ECB2593C518E}" srcOrd="0" destOrd="0" presId="urn:microsoft.com/office/officeart/2018/2/layout/IconVerticalSolidList"/>
    <dgm:cxn modelId="{2A152B5C-6C1A-4A79-8860-3E7D08E62C15}" srcId="{F0802EC4-23B9-4C90-B3D0-5B3B66329988}" destId="{7A657F5E-79ED-49D9-9B24-51403AF4E3FF}" srcOrd="2" destOrd="0" parTransId="{6A335F4C-CD36-464E-BBEB-161777675847}" sibTransId="{CB655A7C-130F-481E-B897-9F03C851645F}"/>
    <dgm:cxn modelId="{D90CF047-0C3A-42DB-8D62-CB2EEA39FCE5}" type="presOf" srcId="{E349A875-6B64-4B40-B1AC-A9A0572927D6}" destId="{314538BF-99F5-44B4-BE9A-5282BA4794BB}" srcOrd="0" destOrd="0" presId="urn:microsoft.com/office/officeart/2018/2/layout/IconVerticalSolidList"/>
    <dgm:cxn modelId="{214FDB48-4F08-47C0-AA7A-D16371FB1704}" type="presOf" srcId="{F0802EC4-23B9-4C90-B3D0-5B3B66329988}" destId="{B37DE8D8-71C5-433F-8ECF-BF36B3A82117}" srcOrd="0" destOrd="0" presId="urn:microsoft.com/office/officeart/2018/2/layout/IconVerticalSolidList"/>
    <dgm:cxn modelId="{22BED58A-AA66-43CF-9A6B-6A1105D5DECE}" srcId="{F0802EC4-23B9-4C90-B3D0-5B3B66329988}" destId="{E349A875-6B64-4B40-B1AC-A9A0572927D6}" srcOrd="3" destOrd="0" parTransId="{AF0826A0-8503-4E8D-86C7-139672FB900D}" sibTransId="{13F7CC87-36D9-473B-BCBD-B6419688F4B0}"/>
    <dgm:cxn modelId="{34A1ADAF-5A4B-4A0E-A1EA-0CA1108E2412}" type="presOf" srcId="{49827EB0-ADE8-4139-AE2F-C47FDA43FA38}" destId="{41135F87-96B2-463C-B504-04FB5BB195CB}" srcOrd="0" destOrd="0" presId="urn:microsoft.com/office/officeart/2018/2/layout/IconVerticalSolidList"/>
    <dgm:cxn modelId="{4ABD25B5-0A89-4276-BAEC-70B145E84307}" type="presOf" srcId="{EAD9DE93-5CCE-434D-A7DC-A054699D892C}" destId="{BD585FC2-FDCA-4BDD-8754-84D26678425B}" srcOrd="0" destOrd="0" presId="urn:microsoft.com/office/officeart/2018/2/layout/IconVerticalSolidList"/>
    <dgm:cxn modelId="{28CBC9EF-B809-4692-BCEC-AFDDA14C5115}" srcId="{F0802EC4-23B9-4C90-B3D0-5B3B66329988}" destId="{49827EB0-ADE8-4139-AE2F-C47FDA43FA38}" srcOrd="1" destOrd="0" parTransId="{32A79DDE-584A-4443-AAF4-8B7737790F3F}" sibTransId="{597DAD0A-0B5A-42BB-B5EF-0295AC7A33A2}"/>
    <dgm:cxn modelId="{C0B954F0-FD25-4F3B-8DF3-6DE664F78118}" srcId="{F0802EC4-23B9-4C90-B3D0-5B3B66329988}" destId="{EAD9DE93-5CCE-434D-A7DC-A054699D892C}" srcOrd="0" destOrd="0" parTransId="{887E9F6A-D44D-4D1A-A971-D08D995514C6}" sibTransId="{D58192AB-2BC8-4405-8693-40C971E0246B}"/>
    <dgm:cxn modelId="{CE41976E-5B73-43A1-BEED-F71A5727BEDC}" type="presParOf" srcId="{B37DE8D8-71C5-433F-8ECF-BF36B3A82117}" destId="{2744E2D6-0E64-4BED-87B5-B416A9CF192E}" srcOrd="0" destOrd="0" presId="urn:microsoft.com/office/officeart/2018/2/layout/IconVerticalSolidList"/>
    <dgm:cxn modelId="{E2AF707F-6342-46CC-83B9-A7DA51DC36BC}" type="presParOf" srcId="{2744E2D6-0E64-4BED-87B5-B416A9CF192E}" destId="{649074FB-5CFF-4D8E-B964-F3E2F3FD0F05}" srcOrd="0" destOrd="0" presId="urn:microsoft.com/office/officeart/2018/2/layout/IconVerticalSolidList"/>
    <dgm:cxn modelId="{E9E311D0-2707-4531-9670-BF8B3536436C}" type="presParOf" srcId="{2744E2D6-0E64-4BED-87B5-B416A9CF192E}" destId="{043371E1-044C-4520-B0C7-186E6490945E}" srcOrd="1" destOrd="0" presId="urn:microsoft.com/office/officeart/2018/2/layout/IconVerticalSolidList"/>
    <dgm:cxn modelId="{AB315C56-044C-4764-A732-DCB1AFBD4E95}" type="presParOf" srcId="{2744E2D6-0E64-4BED-87B5-B416A9CF192E}" destId="{1461DB31-C657-46C6-A438-640BF897CB4F}" srcOrd="2" destOrd="0" presId="urn:microsoft.com/office/officeart/2018/2/layout/IconVerticalSolidList"/>
    <dgm:cxn modelId="{070DEA32-3522-4604-A84B-8F9F011777B7}" type="presParOf" srcId="{2744E2D6-0E64-4BED-87B5-B416A9CF192E}" destId="{BD585FC2-FDCA-4BDD-8754-84D26678425B}" srcOrd="3" destOrd="0" presId="urn:microsoft.com/office/officeart/2018/2/layout/IconVerticalSolidList"/>
    <dgm:cxn modelId="{464B60EF-613D-47EC-8FC7-B990900B7544}" type="presParOf" srcId="{B37DE8D8-71C5-433F-8ECF-BF36B3A82117}" destId="{99677C3D-C380-4095-9307-8A1831231899}" srcOrd="1" destOrd="0" presId="urn:microsoft.com/office/officeart/2018/2/layout/IconVerticalSolidList"/>
    <dgm:cxn modelId="{29AE3EC4-5892-4C0E-8EE6-07F2666B74D1}" type="presParOf" srcId="{B37DE8D8-71C5-433F-8ECF-BF36B3A82117}" destId="{BBBCBDEC-3940-410D-92CE-53ED307E1426}" srcOrd="2" destOrd="0" presId="urn:microsoft.com/office/officeart/2018/2/layout/IconVerticalSolidList"/>
    <dgm:cxn modelId="{AA17CE4F-3298-4BAC-8712-08EE6C12EC11}" type="presParOf" srcId="{BBBCBDEC-3940-410D-92CE-53ED307E1426}" destId="{52476652-DB0D-43A1-B54C-F530D925D6C0}" srcOrd="0" destOrd="0" presId="urn:microsoft.com/office/officeart/2018/2/layout/IconVerticalSolidList"/>
    <dgm:cxn modelId="{FDA137BF-D7DA-471D-9782-1E744245817B}" type="presParOf" srcId="{BBBCBDEC-3940-410D-92CE-53ED307E1426}" destId="{61DA8358-7835-43D8-91BC-2394D14A77C7}" srcOrd="1" destOrd="0" presId="urn:microsoft.com/office/officeart/2018/2/layout/IconVerticalSolidList"/>
    <dgm:cxn modelId="{1DCE1379-5528-428B-BDAF-639305524C18}" type="presParOf" srcId="{BBBCBDEC-3940-410D-92CE-53ED307E1426}" destId="{BEB24826-CCC4-4580-817C-8C3BC0502A2C}" srcOrd="2" destOrd="0" presId="urn:microsoft.com/office/officeart/2018/2/layout/IconVerticalSolidList"/>
    <dgm:cxn modelId="{EDB9467D-BABA-414D-A8AA-803DC2158692}" type="presParOf" srcId="{BBBCBDEC-3940-410D-92CE-53ED307E1426}" destId="{41135F87-96B2-463C-B504-04FB5BB195CB}" srcOrd="3" destOrd="0" presId="urn:microsoft.com/office/officeart/2018/2/layout/IconVerticalSolidList"/>
    <dgm:cxn modelId="{8C446243-A486-47D6-AD14-2F99E020554A}" type="presParOf" srcId="{B37DE8D8-71C5-433F-8ECF-BF36B3A82117}" destId="{97E9B101-D4B2-4C7E-9A0B-DCD06C46DD45}" srcOrd="3" destOrd="0" presId="urn:microsoft.com/office/officeart/2018/2/layout/IconVerticalSolidList"/>
    <dgm:cxn modelId="{CC461A8A-B06D-487C-B943-BF6290EB1E74}" type="presParOf" srcId="{B37DE8D8-71C5-433F-8ECF-BF36B3A82117}" destId="{94A0E035-6235-417C-AC70-AD9E21279695}" srcOrd="4" destOrd="0" presId="urn:microsoft.com/office/officeart/2018/2/layout/IconVerticalSolidList"/>
    <dgm:cxn modelId="{5C0C9096-96AA-4821-893A-44EFD0F09F2C}" type="presParOf" srcId="{94A0E035-6235-417C-AC70-AD9E21279695}" destId="{CCE28452-4EC2-4A43-BA6F-494C19888950}" srcOrd="0" destOrd="0" presId="urn:microsoft.com/office/officeart/2018/2/layout/IconVerticalSolidList"/>
    <dgm:cxn modelId="{9218C208-4211-45AF-9B16-8420489C22B0}" type="presParOf" srcId="{94A0E035-6235-417C-AC70-AD9E21279695}" destId="{B6FA4340-0CB7-40E9-A7A0-DB23DDA9F063}" srcOrd="1" destOrd="0" presId="urn:microsoft.com/office/officeart/2018/2/layout/IconVerticalSolidList"/>
    <dgm:cxn modelId="{BE9D708B-F255-4749-9238-F10FE5BE93E0}" type="presParOf" srcId="{94A0E035-6235-417C-AC70-AD9E21279695}" destId="{56E47356-B8C3-4F0F-93E1-FF86C6557533}" srcOrd="2" destOrd="0" presId="urn:microsoft.com/office/officeart/2018/2/layout/IconVerticalSolidList"/>
    <dgm:cxn modelId="{F7A66C25-B9AB-4CA9-BE36-F4BE294AB8B2}" type="presParOf" srcId="{94A0E035-6235-417C-AC70-AD9E21279695}" destId="{7D376FD7-2B95-42CD-BEA4-ECB2593C518E}" srcOrd="3" destOrd="0" presId="urn:microsoft.com/office/officeart/2018/2/layout/IconVerticalSolidList"/>
    <dgm:cxn modelId="{FA1A973C-ADB8-43F2-8BD5-8C69B7D9148A}" type="presParOf" srcId="{B37DE8D8-71C5-433F-8ECF-BF36B3A82117}" destId="{1B151FFD-8B8C-47F2-8A8B-03900B305467}" srcOrd="5" destOrd="0" presId="urn:microsoft.com/office/officeart/2018/2/layout/IconVerticalSolidList"/>
    <dgm:cxn modelId="{45C8F648-0798-4AB9-A55A-05CF6869CE5C}" type="presParOf" srcId="{B37DE8D8-71C5-433F-8ECF-BF36B3A82117}" destId="{9EC610CA-EB4F-4280-9A7F-B468990EC4FC}" srcOrd="6" destOrd="0" presId="urn:microsoft.com/office/officeart/2018/2/layout/IconVerticalSolidList"/>
    <dgm:cxn modelId="{ABA35D2C-F884-4FB7-8CD1-9A8BCF89060D}" type="presParOf" srcId="{9EC610CA-EB4F-4280-9A7F-B468990EC4FC}" destId="{AB8DC294-8F4C-4FE3-B23A-66B894C00FC9}" srcOrd="0" destOrd="0" presId="urn:microsoft.com/office/officeart/2018/2/layout/IconVerticalSolidList"/>
    <dgm:cxn modelId="{8894E3EA-7B1A-4FE5-BE48-5EE3DCD96D2C}" type="presParOf" srcId="{9EC610CA-EB4F-4280-9A7F-B468990EC4FC}" destId="{BC943AD4-DEAD-48B4-8F91-C121095A8D65}" srcOrd="1" destOrd="0" presId="urn:microsoft.com/office/officeart/2018/2/layout/IconVerticalSolidList"/>
    <dgm:cxn modelId="{0C1474BB-7F4A-46D1-9566-9811CB4D4EDF}" type="presParOf" srcId="{9EC610CA-EB4F-4280-9A7F-B468990EC4FC}" destId="{8F7A1219-78FF-4795-B148-C40109376FEB}" srcOrd="2" destOrd="0" presId="urn:microsoft.com/office/officeart/2018/2/layout/IconVerticalSolidList"/>
    <dgm:cxn modelId="{FB09B979-EEE1-4671-A898-396706231376}" type="presParOf" srcId="{9EC610CA-EB4F-4280-9A7F-B468990EC4FC}" destId="{314538BF-99F5-44B4-BE9A-5282BA4794BB}" srcOrd="3" destOrd="0" presId="urn:microsoft.com/office/officeart/2018/2/layout/IconVerticalSolidList"/>
    <dgm:cxn modelId="{DE104923-B794-411C-ABD5-8641044B016C}" type="presParOf" srcId="{B37DE8D8-71C5-433F-8ECF-BF36B3A82117}" destId="{F569431F-C68E-45DE-B963-EF329633D8EA}" srcOrd="7" destOrd="0" presId="urn:microsoft.com/office/officeart/2018/2/layout/IconVerticalSolidList"/>
    <dgm:cxn modelId="{B1CA3076-43BD-4F45-AB76-BEC244BB5503}" type="presParOf" srcId="{B37DE8D8-71C5-433F-8ECF-BF36B3A82117}" destId="{E8AEF2E4-78C9-435B-A616-D8C796DB3289}" srcOrd="8" destOrd="0" presId="urn:microsoft.com/office/officeart/2018/2/layout/IconVerticalSolidList"/>
    <dgm:cxn modelId="{D1BB0DFC-A313-4AC0-A366-5DEC35EF0317}" type="presParOf" srcId="{E8AEF2E4-78C9-435B-A616-D8C796DB3289}" destId="{9973FB82-3E46-45E5-92B7-7BDBCAAE84D2}" srcOrd="0" destOrd="0" presId="urn:microsoft.com/office/officeart/2018/2/layout/IconVerticalSolidList"/>
    <dgm:cxn modelId="{C08FD644-FDDB-44D5-8A79-DB4F99DC68B5}" type="presParOf" srcId="{E8AEF2E4-78C9-435B-A616-D8C796DB3289}" destId="{C9E61BBB-2540-434C-886D-916D06AA1087}" srcOrd="1" destOrd="0" presId="urn:microsoft.com/office/officeart/2018/2/layout/IconVerticalSolidList"/>
    <dgm:cxn modelId="{7467202E-D2F7-403E-B849-597F2A85367B}" type="presParOf" srcId="{E8AEF2E4-78C9-435B-A616-D8C796DB3289}" destId="{A63ECCBC-27BA-4CFE-9948-90D9E7079E94}" srcOrd="2" destOrd="0" presId="urn:microsoft.com/office/officeart/2018/2/layout/IconVerticalSolidList"/>
    <dgm:cxn modelId="{43488F93-80A4-406A-842E-C8E3FA284234}" type="presParOf" srcId="{E8AEF2E4-78C9-435B-A616-D8C796DB3289}" destId="{6E4256D6-796A-4610-BB86-4DEDE582A7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5EC6ED-A9C3-4EB6-B7EF-1F6FFDCDD4B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817A825-0E94-4187-BD5A-BA9155A975DC}">
      <dgm:prSet/>
      <dgm:spPr/>
      <dgm:t>
        <a:bodyPr/>
        <a:lstStyle/>
        <a:p>
          <a:r>
            <a:rPr lang="fr-CA"/>
            <a:t>Le test consiste alors à déterminer s’il y a entrave législative au droit de grève et si elle équivaut ou non à une entrave substantielle à la négociation collective.  Il appert que la PSESA satisfait à cette condition en ce qu’elle empêche les salariés désignés à se livrer à TOUT arrêt de travail dans le cadre du processus de négociation.</a:t>
          </a:r>
          <a:endParaRPr lang="en-US"/>
        </a:p>
      </dgm:t>
    </dgm:pt>
    <dgm:pt modelId="{2EBB71AC-CD6C-4D4D-8B8E-8580B5690CEE}" type="parTrans" cxnId="{CB7EC407-8FE2-4057-A4CA-33DBCCBF3C6A}">
      <dgm:prSet/>
      <dgm:spPr/>
      <dgm:t>
        <a:bodyPr/>
        <a:lstStyle/>
        <a:p>
          <a:endParaRPr lang="en-US"/>
        </a:p>
      </dgm:t>
    </dgm:pt>
    <dgm:pt modelId="{43845931-0FD6-4A7E-BCB4-C6DA6110E7B9}" type="sibTrans" cxnId="{CB7EC407-8FE2-4057-A4CA-33DBCCBF3C6A}">
      <dgm:prSet/>
      <dgm:spPr/>
      <dgm:t>
        <a:bodyPr/>
        <a:lstStyle/>
        <a:p>
          <a:endParaRPr lang="en-US"/>
        </a:p>
      </dgm:t>
    </dgm:pt>
    <dgm:pt modelId="{67D74B75-C5A9-424A-805B-874AFE0A2C93}">
      <dgm:prSet/>
      <dgm:spPr/>
      <dgm:t>
        <a:bodyPr/>
        <a:lstStyle/>
        <a:p>
          <a:r>
            <a:rPr lang="fr-CA"/>
            <a:t>La PSESA prévoit en effet que l’employeur public et le syndicat en cause doivent négocier un accord portant sur les services essentiels et sur la façon dont ils seront assurés en cas de grève, mais que, faute d’accord, c’est l’employeur qui désigne unilatéralement les services publics qui sont tenus pour essentiels ainsi que les catégories de salariés qui doivent continuer à effectuer toutes leurs tâches pendant un arrêt de travail.</a:t>
          </a:r>
          <a:endParaRPr lang="en-US"/>
        </a:p>
      </dgm:t>
    </dgm:pt>
    <dgm:pt modelId="{476C2280-771D-4097-BB21-396C1EC089CE}" type="parTrans" cxnId="{455A4199-FAF1-4302-B8AB-569FBD41F7CE}">
      <dgm:prSet/>
      <dgm:spPr/>
      <dgm:t>
        <a:bodyPr/>
        <a:lstStyle/>
        <a:p>
          <a:endParaRPr lang="en-US"/>
        </a:p>
      </dgm:t>
    </dgm:pt>
    <dgm:pt modelId="{67889A8F-48D6-4EDA-A976-E45A532E3E09}" type="sibTrans" cxnId="{455A4199-FAF1-4302-B8AB-569FBD41F7CE}">
      <dgm:prSet/>
      <dgm:spPr/>
      <dgm:t>
        <a:bodyPr/>
        <a:lstStyle/>
        <a:p>
          <a:endParaRPr lang="en-US"/>
        </a:p>
      </dgm:t>
    </dgm:pt>
    <dgm:pt modelId="{339B8AA7-9134-448F-B921-DCCFE8EE0A9C}">
      <dgm:prSet/>
      <dgm:spPr/>
      <dgm:t>
        <a:bodyPr/>
        <a:lstStyle/>
        <a:p>
          <a:r>
            <a:rPr lang="fr-CA"/>
            <a:t>Le </a:t>
          </a:r>
          <a:r>
            <a:rPr lang="fr-CA" i="1"/>
            <a:t>Saskatchewan Labour Relations Board </a:t>
          </a:r>
          <a:r>
            <a:rPr lang="fr-CA"/>
            <a:t>(TAT au Québec) peut réviser le nombre de salariés nécessaires pour assurer la continuité des services en cause, mais il ne peut pas « examiner si un service est essentiel ou non, déterminer quelles catégories de salariés assurent véritablement des services essentiels ou </a:t>
          </a:r>
          <a:r>
            <a:rPr lang="fr-CA" i="1"/>
            <a:t>si les salariés choisi par l’employeur pour exercer leurs fonctions pendant la grève l’ont été de manière raisonnable ou non .</a:t>
          </a:r>
          <a:endParaRPr lang="en-US"/>
        </a:p>
      </dgm:t>
    </dgm:pt>
    <dgm:pt modelId="{EE355E4D-7238-4F01-9AE9-B3D72D61FE0B}" type="parTrans" cxnId="{D9FF599D-78C1-4B8E-BA70-03F51C9CD635}">
      <dgm:prSet/>
      <dgm:spPr/>
      <dgm:t>
        <a:bodyPr/>
        <a:lstStyle/>
        <a:p>
          <a:endParaRPr lang="en-US"/>
        </a:p>
      </dgm:t>
    </dgm:pt>
    <dgm:pt modelId="{42B8C0A6-0E86-4392-A92C-278D60DF9B3B}" type="sibTrans" cxnId="{D9FF599D-78C1-4B8E-BA70-03F51C9CD635}">
      <dgm:prSet/>
      <dgm:spPr/>
      <dgm:t>
        <a:bodyPr/>
        <a:lstStyle/>
        <a:p>
          <a:endParaRPr lang="en-US"/>
        </a:p>
      </dgm:t>
    </dgm:pt>
    <dgm:pt modelId="{54B179EE-3303-EB41-BB52-CE2B57AF1474}" type="pres">
      <dgm:prSet presAssocID="{E45EC6ED-A9C3-4EB6-B7EF-1F6FFDCDD4B9}" presName="outerComposite" presStyleCnt="0">
        <dgm:presLayoutVars>
          <dgm:chMax val="5"/>
          <dgm:dir/>
          <dgm:resizeHandles val="exact"/>
        </dgm:presLayoutVars>
      </dgm:prSet>
      <dgm:spPr/>
    </dgm:pt>
    <dgm:pt modelId="{A2F618A7-A4C0-7442-9917-BCF53F2ED34F}" type="pres">
      <dgm:prSet presAssocID="{E45EC6ED-A9C3-4EB6-B7EF-1F6FFDCDD4B9}" presName="dummyMaxCanvas" presStyleCnt="0">
        <dgm:presLayoutVars/>
      </dgm:prSet>
      <dgm:spPr/>
    </dgm:pt>
    <dgm:pt modelId="{DBA7E5ED-3508-7348-AE37-F0522D540E18}" type="pres">
      <dgm:prSet presAssocID="{E45EC6ED-A9C3-4EB6-B7EF-1F6FFDCDD4B9}" presName="ThreeNodes_1" presStyleLbl="node1" presStyleIdx="0" presStyleCnt="3">
        <dgm:presLayoutVars>
          <dgm:bulletEnabled val="1"/>
        </dgm:presLayoutVars>
      </dgm:prSet>
      <dgm:spPr/>
    </dgm:pt>
    <dgm:pt modelId="{55497309-038D-FA40-8410-B588756AEF51}" type="pres">
      <dgm:prSet presAssocID="{E45EC6ED-A9C3-4EB6-B7EF-1F6FFDCDD4B9}" presName="ThreeNodes_2" presStyleLbl="node1" presStyleIdx="1" presStyleCnt="3">
        <dgm:presLayoutVars>
          <dgm:bulletEnabled val="1"/>
        </dgm:presLayoutVars>
      </dgm:prSet>
      <dgm:spPr/>
    </dgm:pt>
    <dgm:pt modelId="{2ADAEB3D-73AD-4B48-9C42-29B253219C74}" type="pres">
      <dgm:prSet presAssocID="{E45EC6ED-A9C3-4EB6-B7EF-1F6FFDCDD4B9}" presName="ThreeNodes_3" presStyleLbl="node1" presStyleIdx="2" presStyleCnt="3">
        <dgm:presLayoutVars>
          <dgm:bulletEnabled val="1"/>
        </dgm:presLayoutVars>
      </dgm:prSet>
      <dgm:spPr/>
    </dgm:pt>
    <dgm:pt modelId="{239A348D-6C5B-524F-A3D6-DD469F60B2AA}" type="pres">
      <dgm:prSet presAssocID="{E45EC6ED-A9C3-4EB6-B7EF-1F6FFDCDD4B9}" presName="ThreeConn_1-2" presStyleLbl="fgAccFollowNode1" presStyleIdx="0" presStyleCnt="2">
        <dgm:presLayoutVars>
          <dgm:bulletEnabled val="1"/>
        </dgm:presLayoutVars>
      </dgm:prSet>
      <dgm:spPr/>
    </dgm:pt>
    <dgm:pt modelId="{ABFAB21D-4290-2E43-9A68-27B605A97593}" type="pres">
      <dgm:prSet presAssocID="{E45EC6ED-A9C3-4EB6-B7EF-1F6FFDCDD4B9}" presName="ThreeConn_2-3" presStyleLbl="fgAccFollowNode1" presStyleIdx="1" presStyleCnt="2">
        <dgm:presLayoutVars>
          <dgm:bulletEnabled val="1"/>
        </dgm:presLayoutVars>
      </dgm:prSet>
      <dgm:spPr/>
    </dgm:pt>
    <dgm:pt modelId="{A91171EE-BE66-4743-9ED9-0A173817AEDA}" type="pres">
      <dgm:prSet presAssocID="{E45EC6ED-A9C3-4EB6-B7EF-1F6FFDCDD4B9}" presName="ThreeNodes_1_text" presStyleLbl="node1" presStyleIdx="2" presStyleCnt="3">
        <dgm:presLayoutVars>
          <dgm:bulletEnabled val="1"/>
        </dgm:presLayoutVars>
      </dgm:prSet>
      <dgm:spPr/>
    </dgm:pt>
    <dgm:pt modelId="{26EE0C70-F549-EC43-92EE-8C35DBD21BA1}" type="pres">
      <dgm:prSet presAssocID="{E45EC6ED-A9C3-4EB6-B7EF-1F6FFDCDD4B9}" presName="ThreeNodes_2_text" presStyleLbl="node1" presStyleIdx="2" presStyleCnt="3">
        <dgm:presLayoutVars>
          <dgm:bulletEnabled val="1"/>
        </dgm:presLayoutVars>
      </dgm:prSet>
      <dgm:spPr/>
    </dgm:pt>
    <dgm:pt modelId="{E3B23561-0758-294F-8D71-A38E53A866A2}" type="pres">
      <dgm:prSet presAssocID="{E45EC6ED-A9C3-4EB6-B7EF-1F6FFDCDD4B9}" presName="ThreeNodes_3_text" presStyleLbl="node1" presStyleIdx="2" presStyleCnt="3">
        <dgm:presLayoutVars>
          <dgm:bulletEnabled val="1"/>
        </dgm:presLayoutVars>
      </dgm:prSet>
      <dgm:spPr/>
    </dgm:pt>
  </dgm:ptLst>
  <dgm:cxnLst>
    <dgm:cxn modelId="{CB7EC407-8FE2-4057-A4CA-33DBCCBF3C6A}" srcId="{E45EC6ED-A9C3-4EB6-B7EF-1F6FFDCDD4B9}" destId="{6817A825-0E94-4187-BD5A-BA9155A975DC}" srcOrd="0" destOrd="0" parTransId="{2EBB71AC-CD6C-4D4D-8B8E-8580B5690CEE}" sibTransId="{43845931-0FD6-4A7E-BCB4-C6DA6110E7B9}"/>
    <dgm:cxn modelId="{A72DD323-BC15-E34E-BD08-28293245E674}" type="presOf" srcId="{6817A825-0E94-4187-BD5A-BA9155A975DC}" destId="{DBA7E5ED-3508-7348-AE37-F0522D540E18}" srcOrd="0" destOrd="0" presId="urn:microsoft.com/office/officeart/2005/8/layout/vProcess5"/>
    <dgm:cxn modelId="{CF9B515F-F8B4-CB4D-80EE-719BE25C50B8}" type="presOf" srcId="{339B8AA7-9134-448F-B921-DCCFE8EE0A9C}" destId="{E3B23561-0758-294F-8D71-A38E53A866A2}" srcOrd="1" destOrd="0" presId="urn:microsoft.com/office/officeart/2005/8/layout/vProcess5"/>
    <dgm:cxn modelId="{CFB60A45-C1EB-3341-8E2F-A27940BB3679}" type="presOf" srcId="{43845931-0FD6-4A7E-BCB4-C6DA6110E7B9}" destId="{239A348D-6C5B-524F-A3D6-DD469F60B2AA}" srcOrd="0" destOrd="0" presId="urn:microsoft.com/office/officeart/2005/8/layout/vProcess5"/>
    <dgm:cxn modelId="{5295198D-A578-5440-94CF-853A85D5A384}" type="presOf" srcId="{339B8AA7-9134-448F-B921-DCCFE8EE0A9C}" destId="{2ADAEB3D-73AD-4B48-9C42-29B253219C74}" srcOrd="0" destOrd="0" presId="urn:microsoft.com/office/officeart/2005/8/layout/vProcess5"/>
    <dgm:cxn modelId="{455A4199-FAF1-4302-B8AB-569FBD41F7CE}" srcId="{E45EC6ED-A9C3-4EB6-B7EF-1F6FFDCDD4B9}" destId="{67D74B75-C5A9-424A-805B-874AFE0A2C93}" srcOrd="1" destOrd="0" parTransId="{476C2280-771D-4097-BB21-396C1EC089CE}" sibTransId="{67889A8F-48D6-4EDA-A976-E45A532E3E09}"/>
    <dgm:cxn modelId="{D9FF599D-78C1-4B8E-BA70-03F51C9CD635}" srcId="{E45EC6ED-A9C3-4EB6-B7EF-1F6FFDCDD4B9}" destId="{339B8AA7-9134-448F-B921-DCCFE8EE0A9C}" srcOrd="2" destOrd="0" parTransId="{EE355E4D-7238-4F01-9AE9-B3D72D61FE0B}" sibTransId="{42B8C0A6-0E86-4392-A92C-278D60DF9B3B}"/>
    <dgm:cxn modelId="{429917B2-C203-DC47-BC0E-4D9A585215B1}" type="presOf" srcId="{67D74B75-C5A9-424A-805B-874AFE0A2C93}" destId="{26EE0C70-F549-EC43-92EE-8C35DBD21BA1}" srcOrd="1" destOrd="0" presId="urn:microsoft.com/office/officeart/2005/8/layout/vProcess5"/>
    <dgm:cxn modelId="{0F6C2ABD-4BCB-5543-92A7-3835ECC10EDF}" type="presOf" srcId="{6817A825-0E94-4187-BD5A-BA9155A975DC}" destId="{A91171EE-BE66-4743-9ED9-0A173817AEDA}" srcOrd="1" destOrd="0" presId="urn:microsoft.com/office/officeart/2005/8/layout/vProcess5"/>
    <dgm:cxn modelId="{AA9188C9-1F17-684C-A140-F93ED7E14AF3}" type="presOf" srcId="{67D74B75-C5A9-424A-805B-874AFE0A2C93}" destId="{55497309-038D-FA40-8410-B588756AEF51}" srcOrd="0" destOrd="0" presId="urn:microsoft.com/office/officeart/2005/8/layout/vProcess5"/>
    <dgm:cxn modelId="{6570B2CC-7340-8F4A-99F7-457C03AE56E6}" type="presOf" srcId="{E45EC6ED-A9C3-4EB6-B7EF-1F6FFDCDD4B9}" destId="{54B179EE-3303-EB41-BB52-CE2B57AF1474}" srcOrd="0" destOrd="0" presId="urn:microsoft.com/office/officeart/2005/8/layout/vProcess5"/>
    <dgm:cxn modelId="{040975FA-DE3D-2E47-8CA6-C40BF2036153}" type="presOf" srcId="{67889A8F-48D6-4EDA-A976-E45A532E3E09}" destId="{ABFAB21D-4290-2E43-9A68-27B605A97593}" srcOrd="0" destOrd="0" presId="urn:microsoft.com/office/officeart/2005/8/layout/vProcess5"/>
    <dgm:cxn modelId="{EF5D425D-11D7-EC41-B029-0295F18ABB6F}" type="presParOf" srcId="{54B179EE-3303-EB41-BB52-CE2B57AF1474}" destId="{A2F618A7-A4C0-7442-9917-BCF53F2ED34F}" srcOrd="0" destOrd="0" presId="urn:microsoft.com/office/officeart/2005/8/layout/vProcess5"/>
    <dgm:cxn modelId="{418664DB-D776-554E-83E4-0A92BBBA11FF}" type="presParOf" srcId="{54B179EE-3303-EB41-BB52-CE2B57AF1474}" destId="{DBA7E5ED-3508-7348-AE37-F0522D540E18}" srcOrd="1" destOrd="0" presId="urn:microsoft.com/office/officeart/2005/8/layout/vProcess5"/>
    <dgm:cxn modelId="{436BC620-C5DE-804E-82F4-BD862509EECE}" type="presParOf" srcId="{54B179EE-3303-EB41-BB52-CE2B57AF1474}" destId="{55497309-038D-FA40-8410-B588756AEF51}" srcOrd="2" destOrd="0" presId="urn:microsoft.com/office/officeart/2005/8/layout/vProcess5"/>
    <dgm:cxn modelId="{285A4DE0-9639-0D42-9A8B-B9E01305E5F3}" type="presParOf" srcId="{54B179EE-3303-EB41-BB52-CE2B57AF1474}" destId="{2ADAEB3D-73AD-4B48-9C42-29B253219C74}" srcOrd="3" destOrd="0" presId="urn:microsoft.com/office/officeart/2005/8/layout/vProcess5"/>
    <dgm:cxn modelId="{31B3489D-5455-994A-A648-12654E1DF238}" type="presParOf" srcId="{54B179EE-3303-EB41-BB52-CE2B57AF1474}" destId="{239A348D-6C5B-524F-A3D6-DD469F60B2AA}" srcOrd="4" destOrd="0" presId="urn:microsoft.com/office/officeart/2005/8/layout/vProcess5"/>
    <dgm:cxn modelId="{4D7A703E-5770-F143-87D9-A570B6176329}" type="presParOf" srcId="{54B179EE-3303-EB41-BB52-CE2B57AF1474}" destId="{ABFAB21D-4290-2E43-9A68-27B605A97593}" srcOrd="5" destOrd="0" presId="urn:microsoft.com/office/officeart/2005/8/layout/vProcess5"/>
    <dgm:cxn modelId="{45612DFF-BC4F-4945-B1C8-6DB1481583B9}" type="presParOf" srcId="{54B179EE-3303-EB41-BB52-CE2B57AF1474}" destId="{A91171EE-BE66-4743-9ED9-0A173817AEDA}" srcOrd="6" destOrd="0" presId="urn:microsoft.com/office/officeart/2005/8/layout/vProcess5"/>
    <dgm:cxn modelId="{1123DAA8-079A-0E49-A1E9-B09299EDDA0C}" type="presParOf" srcId="{54B179EE-3303-EB41-BB52-CE2B57AF1474}" destId="{26EE0C70-F549-EC43-92EE-8C35DBD21BA1}" srcOrd="7" destOrd="0" presId="urn:microsoft.com/office/officeart/2005/8/layout/vProcess5"/>
    <dgm:cxn modelId="{577E66DE-4769-3A46-9596-CF9B25E7DABC}" type="presParOf" srcId="{54B179EE-3303-EB41-BB52-CE2B57AF1474}" destId="{E3B23561-0758-294F-8D71-A38E53A866A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D6EA79-FBEF-48EB-9BB9-C9D274C67F8C}">
      <dgm:prSet/>
      <dgm:spPr/>
      <dgm:t>
        <a:bodyPr/>
        <a:lstStyle/>
        <a:p>
          <a:r>
            <a:rPr lang="en-CA" dirty="0"/>
            <a:t>LES TRAVAUX PARLEMENTAIRES ET L'ADOPTION DU PROJET DE LOI SUIVANT LE PROCESSUS LÉGISLATIF</a:t>
          </a:r>
          <a:endParaRPr lang="en-US" dirty="0"/>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ECC797E0-824C-44B0-B813-AE778B253544}">
      <dgm:prSet/>
      <dgm:spPr/>
      <dgm:t>
        <a:bodyPr/>
        <a:lstStyle/>
        <a:p>
          <a:r>
            <a:rPr lang="en-US" dirty="0"/>
            <a:t>CRÉATION DE SANTÉ QUÉBEC, NOMMINATION DU PRÉSIDENT CHEF DE DIRECTION, DU CA ET DU PRÉSIDENT DU CONSEIL D'ADMINISTRATION DE SQ</a:t>
          </a:r>
        </a:p>
      </dgm:t>
    </dgm:pt>
    <dgm:pt modelId="{73654087-996B-42E0-A4E6-2C57B439C2FB}" type="parTrans" cxnId="{F671BF31-907B-4ED1-8238-24B446541462}">
      <dgm:prSet/>
      <dgm:spPr/>
      <dgm:t>
        <a:bodyPr/>
        <a:lstStyle/>
        <a:p>
          <a:endParaRPr lang="en-US"/>
        </a:p>
      </dgm:t>
    </dgm:pt>
    <dgm:pt modelId="{A5E9F208-8756-4C50-AB99-B83AB037C35C}" type="sibTrans" cxnId="{F671BF31-907B-4ED1-8238-24B446541462}">
      <dgm:prSet/>
      <dgm:spPr/>
      <dgm:t>
        <a:bodyPr/>
        <a:lstStyle/>
        <a:p>
          <a:endParaRPr lang="en-US"/>
        </a:p>
      </dgm:t>
    </dgm:pt>
    <dgm:pt modelId="{704045BB-EB22-463F-8E25-1134F00B9971}">
      <dgm:prSet/>
      <dgm:spPr/>
      <dgm:t>
        <a:bodyPr/>
        <a:lstStyle/>
        <a:p>
          <a:r>
            <a:rPr lang="en-US" dirty="0"/>
            <a:t>ENTRÉE EN VIGUEUR PAR ÉTAPES DE LA LOI </a:t>
          </a:r>
          <a:r>
            <a:rPr lang="en-US" dirty="0" err="1"/>
            <a:t>À</a:t>
          </a:r>
          <a:r>
            <a:rPr lang="en-US" dirty="0"/>
            <a:t> COMPTER DE SA SANCTION</a:t>
          </a:r>
        </a:p>
      </dgm:t>
    </dgm:pt>
    <dgm:pt modelId="{8AE8450E-5AA6-4B4F-A34A-E675742FE79F}" type="parTrans" cxnId="{EEBBA6B8-B61E-4CDB-8CDD-2622B2071DAF}">
      <dgm:prSet/>
      <dgm:spPr/>
      <dgm:t>
        <a:bodyPr/>
        <a:lstStyle/>
        <a:p>
          <a:endParaRPr lang="en-US"/>
        </a:p>
      </dgm:t>
    </dgm:pt>
    <dgm:pt modelId="{848C2432-BA17-406C-B684-E87A9CB33544}" type="sibTrans" cxnId="{EEBBA6B8-B61E-4CDB-8CDD-2622B2071DAF}">
      <dgm:prSet/>
      <dgm:spPr/>
      <dgm:t>
        <a:bodyPr/>
        <a:lstStyle/>
        <a:p>
          <a:endParaRPr lang="en-US"/>
        </a:p>
      </dgm:t>
    </dgm:pt>
    <dgm:pt modelId="{74E81066-646F-A340-B4A0-8A6650EA6340}">
      <dgm:prSet/>
      <dgm:spPr/>
      <dgm:t>
        <a:bodyPr/>
        <a:lstStyle/>
        <a:p>
          <a:r>
            <a:rPr lang="en-US" dirty="0"/>
            <a:t>MISE EN PLACE D'UN COMITÉ DE TRANSFORMATION</a:t>
          </a:r>
        </a:p>
      </dgm:t>
    </dgm:pt>
    <dgm:pt modelId="{CCB58E86-92BB-AF44-B9E7-B4B6CA331725}" type="parTrans" cxnId="{064C2585-0380-4741-AFD4-FBF4952583DE}">
      <dgm:prSet/>
      <dgm:spPr/>
      <dgm:t>
        <a:bodyPr/>
        <a:lstStyle/>
        <a:p>
          <a:endParaRPr lang="fr-CA"/>
        </a:p>
      </dgm:t>
    </dgm:pt>
    <dgm:pt modelId="{3F2FFD36-5DD6-1940-A6FA-177F23A33134}" type="sibTrans" cxnId="{064C2585-0380-4741-AFD4-FBF4952583DE}">
      <dgm:prSet/>
      <dgm:spPr/>
      <dgm:t>
        <a:bodyPr/>
        <a:lstStyle/>
        <a:p>
          <a:endParaRPr lang="fr-CA"/>
        </a:p>
      </dgm:t>
    </dgm:pt>
    <dgm:pt modelId="{0AE4F2F2-6A64-0B4A-BC2B-91CD281E75EC}">
      <dgm:prSet/>
      <dgm:spPr/>
      <dgm:t>
        <a:bodyPr/>
        <a:lstStyle/>
        <a:p>
          <a:r>
            <a:rPr lang="en-US" dirty="0"/>
            <a:t>INTÉGRATION DES ÉTABLISSEMENTS ET DES EMPLOYÉS </a:t>
          </a:r>
          <a:r>
            <a:rPr lang="en-US" dirty="0" err="1"/>
            <a:t>À</a:t>
          </a:r>
          <a:r>
            <a:rPr lang="en-US" dirty="0"/>
            <a:t> SANTÉ QUÉBEC</a:t>
          </a:r>
        </a:p>
      </dgm:t>
    </dgm:pt>
    <dgm:pt modelId="{012B2836-E33D-A140-8C8F-7DC2AD85411A}" type="parTrans" cxnId="{A857C205-F46F-024E-B64F-766FC01A90D9}">
      <dgm:prSet/>
      <dgm:spPr/>
      <dgm:t>
        <a:bodyPr/>
        <a:lstStyle/>
        <a:p>
          <a:endParaRPr lang="fr-CA"/>
        </a:p>
      </dgm:t>
    </dgm:pt>
    <dgm:pt modelId="{94A44D3C-8978-D241-98A8-54DB2F5902F0}" type="sibTrans" cxnId="{A857C205-F46F-024E-B64F-766FC01A90D9}">
      <dgm:prSet/>
      <dgm:spPr/>
      <dgm:t>
        <a:bodyPr/>
        <a:lstStyle/>
        <a:p>
          <a:endParaRPr lang="fr-CA"/>
        </a:p>
      </dgm:t>
    </dgm:pt>
    <dgm:pt modelId="{37859947-755E-A64A-9430-FF7562B1AEC6}">
      <dgm:prSet/>
      <dgm:spPr/>
      <dgm:t>
        <a:bodyPr/>
        <a:lstStyle/>
        <a:p>
          <a:r>
            <a:rPr lang="en-US" dirty="0"/>
            <a:t>DÉTERMINATION DES NOUVELLES UNITÉS DE NÉGOCIATION</a:t>
          </a:r>
        </a:p>
      </dgm:t>
    </dgm:pt>
    <dgm:pt modelId="{82D40C78-4469-7046-A10B-0486F7BD76FB}" type="parTrans" cxnId="{A9777A44-1C7E-A946-8869-728D93A4F2EC}">
      <dgm:prSet/>
      <dgm:spPr/>
      <dgm:t>
        <a:bodyPr/>
        <a:lstStyle/>
        <a:p>
          <a:endParaRPr lang="fr-CA"/>
        </a:p>
      </dgm:t>
    </dgm:pt>
    <dgm:pt modelId="{974C757D-39B4-C645-8DE8-1F6C26A1FDD4}" type="sibTrans" cxnId="{A9777A44-1C7E-A946-8869-728D93A4F2EC}">
      <dgm:prSet/>
      <dgm:spPr/>
      <dgm:t>
        <a:bodyPr/>
        <a:lstStyle/>
        <a:p>
          <a:endParaRPr lang="fr-CA"/>
        </a:p>
      </dgm:t>
    </dgm:pt>
    <dgm:pt modelId="{7F7EB1A6-F1D5-E040-B021-2AA794216E10}" type="pres">
      <dgm:prSet presAssocID="{EFDF6ACF-3563-4813-9AD1-3B824B516B96}" presName="linear" presStyleCnt="0">
        <dgm:presLayoutVars>
          <dgm:animLvl val="lvl"/>
          <dgm:resizeHandles val="exact"/>
        </dgm:presLayoutVars>
      </dgm:prSet>
      <dgm:spPr/>
    </dgm:pt>
    <dgm:pt modelId="{AA8E4AC2-8BD3-2B41-8DC2-569D7C030F7C}" type="pres">
      <dgm:prSet presAssocID="{96D6EA79-FBEF-48EB-9BB9-C9D274C67F8C}" presName="parentText" presStyleLbl="node1" presStyleIdx="0" presStyleCnt="6">
        <dgm:presLayoutVars>
          <dgm:chMax val="0"/>
          <dgm:bulletEnabled val="1"/>
        </dgm:presLayoutVars>
      </dgm:prSet>
      <dgm:spPr/>
    </dgm:pt>
    <dgm:pt modelId="{F602D785-7997-2644-B45C-C8BFD806C4BD}" type="pres">
      <dgm:prSet presAssocID="{C162BA47-3B9C-45A2-8E17-34FE4B0702EB}" presName="spacer" presStyleCnt="0"/>
      <dgm:spPr/>
    </dgm:pt>
    <dgm:pt modelId="{AD4DA4FE-DA33-4F43-B138-DDE2895E99E0}" type="pres">
      <dgm:prSet presAssocID="{74E81066-646F-A340-B4A0-8A6650EA6340}" presName="parentText" presStyleLbl="node1" presStyleIdx="1" presStyleCnt="6">
        <dgm:presLayoutVars>
          <dgm:chMax val="0"/>
          <dgm:bulletEnabled val="1"/>
        </dgm:presLayoutVars>
      </dgm:prSet>
      <dgm:spPr/>
    </dgm:pt>
    <dgm:pt modelId="{B7B75088-B092-2646-8E9F-05A7F121E5E7}" type="pres">
      <dgm:prSet presAssocID="{3F2FFD36-5DD6-1940-A6FA-177F23A33134}" presName="spacer" presStyleCnt="0"/>
      <dgm:spPr/>
    </dgm:pt>
    <dgm:pt modelId="{1DCA8A03-B703-E248-999B-614822202A09}" type="pres">
      <dgm:prSet presAssocID="{ECC797E0-824C-44B0-B813-AE778B253544}" presName="parentText" presStyleLbl="node1" presStyleIdx="2" presStyleCnt="6">
        <dgm:presLayoutVars>
          <dgm:chMax val="0"/>
          <dgm:bulletEnabled val="1"/>
        </dgm:presLayoutVars>
      </dgm:prSet>
      <dgm:spPr/>
    </dgm:pt>
    <dgm:pt modelId="{0659A6E9-E8B2-1248-AA50-7D54804D5AFC}" type="pres">
      <dgm:prSet presAssocID="{A5E9F208-8756-4C50-AB99-B83AB037C35C}" presName="spacer" presStyleCnt="0"/>
      <dgm:spPr/>
    </dgm:pt>
    <dgm:pt modelId="{B69BB2A1-B2B4-DC46-A75D-51A9F7CED2EB}" type="pres">
      <dgm:prSet presAssocID="{704045BB-EB22-463F-8E25-1134F00B9971}" presName="parentText" presStyleLbl="node1" presStyleIdx="3" presStyleCnt="6">
        <dgm:presLayoutVars>
          <dgm:chMax val="0"/>
          <dgm:bulletEnabled val="1"/>
        </dgm:presLayoutVars>
      </dgm:prSet>
      <dgm:spPr/>
    </dgm:pt>
    <dgm:pt modelId="{B9933FE3-0171-DC45-B49A-EB5A6F780CC7}" type="pres">
      <dgm:prSet presAssocID="{848C2432-BA17-406C-B684-E87A9CB33544}" presName="spacer" presStyleCnt="0"/>
      <dgm:spPr/>
    </dgm:pt>
    <dgm:pt modelId="{CA2F4B74-8EBB-F84F-B4EF-454F904CEE48}" type="pres">
      <dgm:prSet presAssocID="{0AE4F2F2-6A64-0B4A-BC2B-91CD281E75EC}" presName="parentText" presStyleLbl="node1" presStyleIdx="4" presStyleCnt="6">
        <dgm:presLayoutVars>
          <dgm:chMax val="0"/>
          <dgm:bulletEnabled val="1"/>
        </dgm:presLayoutVars>
      </dgm:prSet>
      <dgm:spPr/>
    </dgm:pt>
    <dgm:pt modelId="{A8EF9E25-8A17-AC46-AA1A-0681D93C19B1}" type="pres">
      <dgm:prSet presAssocID="{94A44D3C-8978-D241-98A8-54DB2F5902F0}" presName="spacer" presStyleCnt="0"/>
      <dgm:spPr/>
    </dgm:pt>
    <dgm:pt modelId="{76DB7390-4016-FD4C-AB0B-002D207B8431}" type="pres">
      <dgm:prSet presAssocID="{37859947-755E-A64A-9430-FF7562B1AEC6}" presName="parentText" presStyleLbl="node1" presStyleIdx="5" presStyleCnt="6">
        <dgm:presLayoutVars>
          <dgm:chMax val="0"/>
          <dgm:bulletEnabled val="1"/>
        </dgm:presLayoutVars>
      </dgm:prSet>
      <dgm:spPr/>
    </dgm:pt>
  </dgm:ptLst>
  <dgm:cxnLst>
    <dgm:cxn modelId="{A857C205-F46F-024E-B64F-766FC01A90D9}" srcId="{EFDF6ACF-3563-4813-9AD1-3B824B516B96}" destId="{0AE4F2F2-6A64-0B4A-BC2B-91CD281E75EC}" srcOrd="4" destOrd="0" parTransId="{012B2836-E33D-A140-8C8F-7DC2AD85411A}" sibTransId="{94A44D3C-8978-D241-98A8-54DB2F5902F0}"/>
    <dgm:cxn modelId="{A841E30C-D6C4-F64A-858E-4649A91B0101}" type="presOf" srcId="{96D6EA79-FBEF-48EB-9BB9-C9D274C67F8C}" destId="{AA8E4AC2-8BD3-2B41-8DC2-569D7C030F7C}" srcOrd="0" destOrd="0" presId="urn:microsoft.com/office/officeart/2005/8/layout/vList2"/>
    <dgm:cxn modelId="{F671BF31-907B-4ED1-8238-24B446541462}" srcId="{EFDF6ACF-3563-4813-9AD1-3B824B516B96}" destId="{ECC797E0-824C-44B0-B813-AE778B253544}" srcOrd="2" destOrd="0" parTransId="{73654087-996B-42E0-A4E6-2C57B439C2FB}" sibTransId="{A5E9F208-8756-4C50-AB99-B83AB037C35C}"/>
    <dgm:cxn modelId="{44D93B3E-EF1B-7140-9065-A36276EB70C1}" type="presOf" srcId="{37859947-755E-A64A-9430-FF7562B1AEC6}" destId="{76DB7390-4016-FD4C-AB0B-002D207B8431}" srcOrd="0" destOrd="0" presId="urn:microsoft.com/office/officeart/2005/8/layout/vList2"/>
    <dgm:cxn modelId="{9871EC5B-6264-40D6-844F-DC316F404C83}" srcId="{EFDF6ACF-3563-4813-9AD1-3B824B516B96}" destId="{96D6EA79-FBEF-48EB-9BB9-C9D274C67F8C}" srcOrd="0" destOrd="0" parTransId="{71E30208-EE99-4C6F-975C-DCDA52C8343D}" sibTransId="{C162BA47-3B9C-45A2-8E17-34FE4B0702EB}"/>
    <dgm:cxn modelId="{A9777A44-1C7E-A946-8869-728D93A4F2EC}" srcId="{EFDF6ACF-3563-4813-9AD1-3B824B516B96}" destId="{37859947-755E-A64A-9430-FF7562B1AEC6}" srcOrd="5" destOrd="0" parTransId="{82D40C78-4469-7046-A10B-0486F7BD76FB}" sibTransId="{974C757D-39B4-C645-8DE8-1F6C26A1FDD4}"/>
    <dgm:cxn modelId="{1B71EA7E-EF93-D04A-B453-187591B65FCD}" type="presOf" srcId="{704045BB-EB22-463F-8E25-1134F00B9971}" destId="{B69BB2A1-B2B4-DC46-A75D-51A9F7CED2EB}" srcOrd="0" destOrd="0" presId="urn:microsoft.com/office/officeart/2005/8/layout/vList2"/>
    <dgm:cxn modelId="{064C2585-0380-4741-AFD4-FBF4952583DE}" srcId="{EFDF6ACF-3563-4813-9AD1-3B824B516B96}" destId="{74E81066-646F-A340-B4A0-8A6650EA6340}" srcOrd="1" destOrd="0" parTransId="{CCB58E86-92BB-AF44-B9E7-B4B6CA331725}" sibTransId="{3F2FFD36-5DD6-1940-A6FA-177F23A33134}"/>
    <dgm:cxn modelId="{EEBBA6B8-B61E-4CDB-8CDD-2622B2071DAF}" srcId="{EFDF6ACF-3563-4813-9AD1-3B824B516B96}" destId="{704045BB-EB22-463F-8E25-1134F00B9971}" srcOrd="3" destOrd="0" parTransId="{8AE8450E-5AA6-4B4F-A34A-E675742FE79F}" sibTransId="{848C2432-BA17-406C-B684-E87A9CB33544}"/>
    <dgm:cxn modelId="{C10874BB-5D24-D84C-B0DB-2BDB426CB4ED}" type="presOf" srcId="{EFDF6ACF-3563-4813-9AD1-3B824B516B96}" destId="{7F7EB1A6-F1D5-E040-B021-2AA794216E10}" srcOrd="0" destOrd="0" presId="urn:microsoft.com/office/officeart/2005/8/layout/vList2"/>
    <dgm:cxn modelId="{0E8022E0-62D9-8547-BBFB-8644DDED1BFD}" type="presOf" srcId="{0AE4F2F2-6A64-0B4A-BC2B-91CD281E75EC}" destId="{CA2F4B74-8EBB-F84F-B4EF-454F904CEE48}" srcOrd="0" destOrd="0" presId="urn:microsoft.com/office/officeart/2005/8/layout/vList2"/>
    <dgm:cxn modelId="{8838FEF5-0FA1-B04E-8A75-88B78DD393E8}" type="presOf" srcId="{ECC797E0-824C-44B0-B813-AE778B253544}" destId="{1DCA8A03-B703-E248-999B-614822202A09}" srcOrd="0" destOrd="0" presId="urn:microsoft.com/office/officeart/2005/8/layout/vList2"/>
    <dgm:cxn modelId="{C0B1BCFA-E3BA-8B42-AEC6-CD064A3DA35C}" type="presOf" srcId="{74E81066-646F-A340-B4A0-8A6650EA6340}" destId="{AD4DA4FE-DA33-4F43-B138-DDE2895E99E0}" srcOrd="0" destOrd="0" presId="urn:microsoft.com/office/officeart/2005/8/layout/vList2"/>
    <dgm:cxn modelId="{4D1708FA-A12A-D04A-9B1F-2FA22E5BD66A}" type="presParOf" srcId="{7F7EB1A6-F1D5-E040-B021-2AA794216E10}" destId="{AA8E4AC2-8BD3-2B41-8DC2-569D7C030F7C}" srcOrd="0" destOrd="0" presId="urn:microsoft.com/office/officeart/2005/8/layout/vList2"/>
    <dgm:cxn modelId="{D61CF3C5-2B23-604C-9263-DB3AFC0B8F6D}" type="presParOf" srcId="{7F7EB1A6-F1D5-E040-B021-2AA794216E10}" destId="{F602D785-7997-2644-B45C-C8BFD806C4BD}" srcOrd="1" destOrd="0" presId="urn:microsoft.com/office/officeart/2005/8/layout/vList2"/>
    <dgm:cxn modelId="{D9ABFAC7-3E7B-7E47-A617-A6DBEE0E7719}" type="presParOf" srcId="{7F7EB1A6-F1D5-E040-B021-2AA794216E10}" destId="{AD4DA4FE-DA33-4F43-B138-DDE2895E99E0}" srcOrd="2" destOrd="0" presId="urn:microsoft.com/office/officeart/2005/8/layout/vList2"/>
    <dgm:cxn modelId="{277EB17B-15DE-F740-B176-CF269839C114}" type="presParOf" srcId="{7F7EB1A6-F1D5-E040-B021-2AA794216E10}" destId="{B7B75088-B092-2646-8E9F-05A7F121E5E7}" srcOrd="3" destOrd="0" presId="urn:microsoft.com/office/officeart/2005/8/layout/vList2"/>
    <dgm:cxn modelId="{BDD83041-6F19-4440-A7B5-726F91494575}" type="presParOf" srcId="{7F7EB1A6-F1D5-E040-B021-2AA794216E10}" destId="{1DCA8A03-B703-E248-999B-614822202A09}" srcOrd="4" destOrd="0" presId="urn:microsoft.com/office/officeart/2005/8/layout/vList2"/>
    <dgm:cxn modelId="{A203E1DA-408F-4140-9F6B-8D815CCD01F8}" type="presParOf" srcId="{7F7EB1A6-F1D5-E040-B021-2AA794216E10}" destId="{0659A6E9-E8B2-1248-AA50-7D54804D5AFC}" srcOrd="5" destOrd="0" presId="urn:microsoft.com/office/officeart/2005/8/layout/vList2"/>
    <dgm:cxn modelId="{D54E2CAB-1E22-1049-AD16-BE863E6FCA2F}" type="presParOf" srcId="{7F7EB1A6-F1D5-E040-B021-2AA794216E10}" destId="{B69BB2A1-B2B4-DC46-A75D-51A9F7CED2EB}" srcOrd="6" destOrd="0" presId="urn:microsoft.com/office/officeart/2005/8/layout/vList2"/>
    <dgm:cxn modelId="{E91F16BF-FAB7-B343-850D-1888D3E8CBC6}" type="presParOf" srcId="{7F7EB1A6-F1D5-E040-B021-2AA794216E10}" destId="{B9933FE3-0171-DC45-B49A-EB5A6F780CC7}" srcOrd="7" destOrd="0" presId="urn:microsoft.com/office/officeart/2005/8/layout/vList2"/>
    <dgm:cxn modelId="{659BE2B2-DB99-9C45-A712-C8F5BD7B2F63}" type="presParOf" srcId="{7F7EB1A6-F1D5-E040-B021-2AA794216E10}" destId="{CA2F4B74-8EBB-F84F-B4EF-454F904CEE48}" srcOrd="8" destOrd="0" presId="urn:microsoft.com/office/officeart/2005/8/layout/vList2"/>
    <dgm:cxn modelId="{1B4F56D6-FEE2-EA4A-958C-8044C7D95443}" type="presParOf" srcId="{7F7EB1A6-F1D5-E040-B021-2AA794216E10}" destId="{A8EF9E25-8A17-AC46-AA1A-0681D93C19B1}" srcOrd="9" destOrd="0" presId="urn:microsoft.com/office/officeart/2005/8/layout/vList2"/>
    <dgm:cxn modelId="{12A385C1-4216-7648-8B95-6F7E13CB0BC8}" type="presParOf" srcId="{7F7EB1A6-F1D5-E040-B021-2AA794216E10}" destId="{76DB7390-4016-FD4C-AB0B-002D207B843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D6EA79-FBEF-48EB-9BB9-C9D274C67F8C}">
      <dgm:prSet/>
      <dgm:spPr/>
      <dgm:t>
        <a:bodyPr/>
        <a:lstStyle/>
        <a:p>
          <a:r>
            <a:rPr lang="en-US" dirty="0"/>
            <a:t>PRÉPARER</a:t>
          </a:r>
          <a:r>
            <a:rPr lang="en-US" baseline="0" dirty="0"/>
            <a:t> NOTRE MÉMOIRE</a:t>
          </a:r>
          <a:endParaRPr lang="en-US" dirty="0"/>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ECC797E0-824C-44B0-B813-AE778B253544}">
      <dgm:prSet/>
      <dgm:spPr/>
      <dgm:t>
        <a:bodyPr/>
        <a:lstStyle/>
        <a:p>
          <a:r>
            <a:rPr lang="en-US" dirty="0"/>
            <a:t>PRÉSENTATION</a:t>
          </a:r>
          <a:r>
            <a:rPr lang="en-US" baseline="0" dirty="0"/>
            <a:t> EN COMMISSION PARLEMENTAIRE</a:t>
          </a:r>
          <a:endParaRPr lang="en-US" dirty="0"/>
        </a:p>
      </dgm:t>
    </dgm:pt>
    <dgm:pt modelId="{73654087-996B-42E0-A4E6-2C57B439C2FB}" type="parTrans" cxnId="{F671BF31-907B-4ED1-8238-24B446541462}">
      <dgm:prSet/>
      <dgm:spPr/>
      <dgm:t>
        <a:bodyPr/>
        <a:lstStyle/>
        <a:p>
          <a:endParaRPr lang="en-US"/>
        </a:p>
      </dgm:t>
    </dgm:pt>
    <dgm:pt modelId="{A5E9F208-8756-4C50-AB99-B83AB037C35C}" type="sibTrans" cxnId="{F671BF31-907B-4ED1-8238-24B446541462}">
      <dgm:prSet/>
      <dgm:spPr/>
      <dgm:t>
        <a:bodyPr/>
        <a:lstStyle/>
        <a:p>
          <a:endParaRPr lang="en-US"/>
        </a:p>
      </dgm:t>
    </dgm:pt>
    <dgm:pt modelId="{704045BB-EB22-463F-8E25-1134F00B9971}">
      <dgm:prSet/>
      <dgm:spPr/>
      <dgm:t>
        <a:bodyPr/>
        <a:lstStyle/>
        <a:p>
          <a:r>
            <a:rPr lang="en-US" dirty="0"/>
            <a:t>INFORMATIONS</a:t>
          </a:r>
          <a:r>
            <a:rPr lang="en-US" baseline="0" dirty="0"/>
            <a:t> DÉTAILLÉES AU FUR ET </a:t>
          </a:r>
          <a:r>
            <a:rPr lang="en-US" baseline="0" dirty="0" err="1"/>
            <a:t>À</a:t>
          </a:r>
          <a:r>
            <a:rPr lang="en-US" baseline="0" dirty="0"/>
            <a:t> MESURE </a:t>
          </a:r>
          <a:r>
            <a:rPr lang="en-US" baseline="0" dirty="0" err="1"/>
            <a:t>À</a:t>
          </a:r>
          <a:r>
            <a:rPr lang="en-US" baseline="0" dirty="0"/>
            <a:t> NOS MEMBRES</a:t>
          </a:r>
          <a:endParaRPr lang="en-US" dirty="0"/>
        </a:p>
      </dgm:t>
    </dgm:pt>
    <dgm:pt modelId="{8AE8450E-5AA6-4B4F-A34A-E675742FE79F}" type="parTrans" cxnId="{EEBBA6B8-B61E-4CDB-8CDD-2622B2071DAF}">
      <dgm:prSet/>
      <dgm:spPr/>
      <dgm:t>
        <a:bodyPr/>
        <a:lstStyle/>
        <a:p>
          <a:endParaRPr lang="en-US"/>
        </a:p>
      </dgm:t>
    </dgm:pt>
    <dgm:pt modelId="{848C2432-BA17-406C-B684-E87A9CB33544}" type="sibTrans" cxnId="{EEBBA6B8-B61E-4CDB-8CDD-2622B2071DAF}">
      <dgm:prSet/>
      <dgm:spPr/>
      <dgm:t>
        <a:bodyPr/>
        <a:lstStyle/>
        <a:p>
          <a:endParaRPr lang="en-US"/>
        </a:p>
      </dgm:t>
    </dgm:pt>
    <dgm:pt modelId="{74E81066-646F-A340-B4A0-8A6650EA6340}">
      <dgm:prSet/>
      <dgm:spPr/>
      <dgm:t>
        <a:bodyPr/>
        <a:lstStyle/>
        <a:p>
          <a:r>
            <a:rPr lang="en-US" dirty="0"/>
            <a:t>APPEL</a:t>
          </a:r>
          <a:r>
            <a:rPr lang="en-US" baseline="0" dirty="0"/>
            <a:t> </a:t>
          </a:r>
          <a:r>
            <a:rPr lang="en-US" baseline="0" dirty="0" err="1"/>
            <a:t>À</a:t>
          </a:r>
          <a:r>
            <a:rPr lang="en-US" baseline="0" dirty="0"/>
            <a:t> TOUS POUR LES AVANTAGES ET LES DÉSAVANTAGES DE LA CO-GESTION AVEC LES MÉDECINS</a:t>
          </a:r>
          <a:endParaRPr lang="en-US" dirty="0"/>
        </a:p>
      </dgm:t>
    </dgm:pt>
    <dgm:pt modelId="{CCB58E86-92BB-AF44-B9E7-B4B6CA331725}" type="parTrans" cxnId="{064C2585-0380-4741-AFD4-FBF4952583DE}">
      <dgm:prSet/>
      <dgm:spPr/>
      <dgm:t>
        <a:bodyPr/>
        <a:lstStyle/>
        <a:p>
          <a:endParaRPr lang="fr-CA"/>
        </a:p>
      </dgm:t>
    </dgm:pt>
    <dgm:pt modelId="{3F2FFD36-5DD6-1940-A6FA-177F23A33134}" type="sibTrans" cxnId="{064C2585-0380-4741-AFD4-FBF4952583DE}">
      <dgm:prSet/>
      <dgm:spPr/>
      <dgm:t>
        <a:bodyPr/>
        <a:lstStyle/>
        <a:p>
          <a:endParaRPr lang="fr-CA"/>
        </a:p>
      </dgm:t>
    </dgm:pt>
    <dgm:pt modelId="{0AE4F2F2-6A64-0B4A-BC2B-91CD281E75EC}">
      <dgm:prSet/>
      <dgm:spPr/>
      <dgm:t>
        <a:bodyPr/>
        <a:lstStyle/>
        <a:p>
          <a:r>
            <a:rPr lang="en-US" dirty="0"/>
            <a:t>L’APER DEMANDERA DES RENCONTRES AVEC LES DRH AFIN D’ÊTRE EN MESURE DE PARTICIPER </a:t>
          </a:r>
          <a:r>
            <a:rPr lang="en-US" dirty="0" err="1"/>
            <a:t>À</a:t>
          </a:r>
          <a:r>
            <a:rPr lang="en-US" dirty="0"/>
            <a:t> LA PRÉPARATION DE LA LISTE </a:t>
          </a:r>
          <a:r>
            <a:rPr lang="en-US" dirty="0" err="1"/>
            <a:t>À</a:t>
          </a:r>
          <a:r>
            <a:rPr lang="en-US" dirty="0"/>
            <a:t> SOUMETTRE AU TAT EN VUE D’UNE GRÈVE.</a:t>
          </a:r>
        </a:p>
      </dgm:t>
    </dgm:pt>
    <dgm:pt modelId="{012B2836-E33D-A140-8C8F-7DC2AD85411A}" type="parTrans" cxnId="{A857C205-F46F-024E-B64F-766FC01A90D9}">
      <dgm:prSet/>
      <dgm:spPr/>
      <dgm:t>
        <a:bodyPr/>
        <a:lstStyle/>
        <a:p>
          <a:endParaRPr lang="fr-CA"/>
        </a:p>
      </dgm:t>
    </dgm:pt>
    <dgm:pt modelId="{94A44D3C-8978-D241-98A8-54DB2F5902F0}" type="sibTrans" cxnId="{A857C205-F46F-024E-B64F-766FC01A90D9}">
      <dgm:prSet/>
      <dgm:spPr/>
      <dgm:t>
        <a:bodyPr/>
        <a:lstStyle/>
        <a:p>
          <a:endParaRPr lang="fr-CA"/>
        </a:p>
      </dgm:t>
    </dgm:pt>
    <dgm:pt modelId="{7F7EB1A6-F1D5-E040-B021-2AA794216E10}" type="pres">
      <dgm:prSet presAssocID="{EFDF6ACF-3563-4813-9AD1-3B824B516B96}" presName="linear" presStyleCnt="0">
        <dgm:presLayoutVars>
          <dgm:animLvl val="lvl"/>
          <dgm:resizeHandles val="exact"/>
        </dgm:presLayoutVars>
      </dgm:prSet>
      <dgm:spPr/>
    </dgm:pt>
    <dgm:pt modelId="{AA8E4AC2-8BD3-2B41-8DC2-569D7C030F7C}" type="pres">
      <dgm:prSet presAssocID="{96D6EA79-FBEF-48EB-9BB9-C9D274C67F8C}" presName="parentText" presStyleLbl="node1" presStyleIdx="0" presStyleCnt="5">
        <dgm:presLayoutVars>
          <dgm:chMax val="0"/>
          <dgm:bulletEnabled val="1"/>
        </dgm:presLayoutVars>
      </dgm:prSet>
      <dgm:spPr/>
    </dgm:pt>
    <dgm:pt modelId="{F602D785-7997-2644-B45C-C8BFD806C4BD}" type="pres">
      <dgm:prSet presAssocID="{C162BA47-3B9C-45A2-8E17-34FE4B0702EB}" presName="spacer" presStyleCnt="0"/>
      <dgm:spPr/>
    </dgm:pt>
    <dgm:pt modelId="{AD4DA4FE-DA33-4F43-B138-DDE2895E99E0}" type="pres">
      <dgm:prSet presAssocID="{74E81066-646F-A340-B4A0-8A6650EA6340}" presName="parentText" presStyleLbl="node1" presStyleIdx="1" presStyleCnt="5">
        <dgm:presLayoutVars>
          <dgm:chMax val="0"/>
          <dgm:bulletEnabled val="1"/>
        </dgm:presLayoutVars>
      </dgm:prSet>
      <dgm:spPr/>
    </dgm:pt>
    <dgm:pt modelId="{B7B75088-B092-2646-8E9F-05A7F121E5E7}" type="pres">
      <dgm:prSet presAssocID="{3F2FFD36-5DD6-1940-A6FA-177F23A33134}" presName="spacer" presStyleCnt="0"/>
      <dgm:spPr/>
    </dgm:pt>
    <dgm:pt modelId="{1DCA8A03-B703-E248-999B-614822202A09}" type="pres">
      <dgm:prSet presAssocID="{ECC797E0-824C-44B0-B813-AE778B253544}" presName="parentText" presStyleLbl="node1" presStyleIdx="2" presStyleCnt="5">
        <dgm:presLayoutVars>
          <dgm:chMax val="0"/>
          <dgm:bulletEnabled val="1"/>
        </dgm:presLayoutVars>
      </dgm:prSet>
      <dgm:spPr/>
    </dgm:pt>
    <dgm:pt modelId="{0659A6E9-E8B2-1248-AA50-7D54804D5AFC}" type="pres">
      <dgm:prSet presAssocID="{A5E9F208-8756-4C50-AB99-B83AB037C35C}" presName="spacer" presStyleCnt="0"/>
      <dgm:spPr/>
    </dgm:pt>
    <dgm:pt modelId="{B69BB2A1-B2B4-DC46-A75D-51A9F7CED2EB}" type="pres">
      <dgm:prSet presAssocID="{704045BB-EB22-463F-8E25-1134F00B9971}" presName="parentText" presStyleLbl="node1" presStyleIdx="3" presStyleCnt="5">
        <dgm:presLayoutVars>
          <dgm:chMax val="0"/>
          <dgm:bulletEnabled val="1"/>
        </dgm:presLayoutVars>
      </dgm:prSet>
      <dgm:spPr/>
    </dgm:pt>
    <dgm:pt modelId="{B9933FE3-0171-DC45-B49A-EB5A6F780CC7}" type="pres">
      <dgm:prSet presAssocID="{848C2432-BA17-406C-B684-E87A9CB33544}" presName="spacer" presStyleCnt="0"/>
      <dgm:spPr/>
    </dgm:pt>
    <dgm:pt modelId="{CA2F4B74-8EBB-F84F-B4EF-454F904CEE48}" type="pres">
      <dgm:prSet presAssocID="{0AE4F2F2-6A64-0B4A-BC2B-91CD281E75EC}" presName="parentText" presStyleLbl="node1" presStyleIdx="4" presStyleCnt="5">
        <dgm:presLayoutVars>
          <dgm:chMax val="0"/>
          <dgm:bulletEnabled val="1"/>
        </dgm:presLayoutVars>
      </dgm:prSet>
      <dgm:spPr/>
    </dgm:pt>
  </dgm:ptLst>
  <dgm:cxnLst>
    <dgm:cxn modelId="{A857C205-F46F-024E-B64F-766FC01A90D9}" srcId="{EFDF6ACF-3563-4813-9AD1-3B824B516B96}" destId="{0AE4F2F2-6A64-0B4A-BC2B-91CD281E75EC}" srcOrd="4" destOrd="0" parTransId="{012B2836-E33D-A140-8C8F-7DC2AD85411A}" sibTransId="{94A44D3C-8978-D241-98A8-54DB2F5902F0}"/>
    <dgm:cxn modelId="{A841E30C-D6C4-F64A-858E-4649A91B0101}" type="presOf" srcId="{96D6EA79-FBEF-48EB-9BB9-C9D274C67F8C}" destId="{AA8E4AC2-8BD3-2B41-8DC2-569D7C030F7C}" srcOrd="0" destOrd="0" presId="urn:microsoft.com/office/officeart/2005/8/layout/vList2"/>
    <dgm:cxn modelId="{F671BF31-907B-4ED1-8238-24B446541462}" srcId="{EFDF6ACF-3563-4813-9AD1-3B824B516B96}" destId="{ECC797E0-824C-44B0-B813-AE778B253544}" srcOrd="2" destOrd="0" parTransId="{73654087-996B-42E0-A4E6-2C57B439C2FB}" sibTransId="{A5E9F208-8756-4C50-AB99-B83AB037C35C}"/>
    <dgm:cxn modelId="{9871EC5B-6264-40D6-844F-DC316F404C83}" srcId="{EFDF6ACF-3563-4813-9AD1-3B824B516B96}" destId="{96D6EA79-FBEF-48EB-9BB9-C9D274C67F8C}" srcOrd="0" destOrd="0" parTransId="{71E30208-EE99-4C6F-975C-DCDA52C8343D}" sibTransId="{C162BA47-3B9C-45A2-8E17-34FE4B0702EB}"/>
    <dgm:cxn modelId="{1B71EA7E-EF93-D04A-B453-187591B65FCD}" type="presOf" srcId="{704045BB-EB22-463F-8E25-1134F00B9971}" destId="{B69BB2A1-B2B4-DC46-A75D-51A9F7CED2EB}" srcOrd="0" destOrd="0" presId="urn:microsoft.com/office/officeart/2005/8/layout/vList2"/>
    <dgm:cxn modelId="{064C2585-0380-4741-AFD4-FBF4952583DE}" srcId="{EFDF6ACF-3563-4813-9AD1-3B824B516B96}" destId="{74E81066-646F-A340-B4A0-8A6650EA6340}" srcOrd="1" destOrd="0" parTransId="{CCB58E86-92BB-AF44-B9E7-B4B6CA331725}" sibTransId="{3F2FFD36-5DD6-1940-A6FA-177F23A33134}"/>
    <dgm:cxn modelId="{EEBBA6B8-B61E-4CDB-8CDD-2622B2071DAF}" srcId="{EFDF6ACF-3563-4813-9AD1-3B824B516B96}" destId="{704045BB-EB22-463F-8E25-1134F00B9971}" srcOrd="3" destOrd="0" parTransId="{8AE8450E-5AA6-4B4F-A34A-E675742FE79F}" sibTransId="{848C2432-BA17-406C-B684-E87A9CB33544}"/>
    <dgm:cxn modelId="{C10874BB-5D24-D84C-B0DB-2BDB426CB4ED}" type="presOf" srcId="{EFDF6ACF-3563-4813-9AD1-3B824B516B96}" destId="{7F7EB1A6-F1D5-E040-B021-2AA794216E10}" srcOrd="0" destOrd="0" presId="urn:microsoft.com/office/officeart/2005/8/layout/vList2"/>
    <dgm:cxn modelId="{0E8022E0-62D9-8547-BBFB-8644DDED1BFD}" type="presOf" srcId="{0AE4F2F2-6A64-0B4A-BC2B-91CD281E75EC}" destId="{CA2F4B74-8EBB-F84F-B4EF-454F904CEE48}" srcOrd="0" destOrd="0" presId="urn:microsoft.com/office/officeart/2005/8/layout/vList2"/>
    <dgm:cxn modelId="{8838FEF5-0FA1-B04E-8A75-88B78DD393E8}" type="presOf" srcId="{ECC797E0-824C-44B0-B813-AE778B253544}" destId="{1DCA8A03-B703-E248-999B-614822202A09}" srcOrd="0" destOrd="0" presId="urn:microsoft.com/office/officeart/2005/8/layout/vList2"/>
    <dgm:cxn modelId="{C0B1BCFA-E3BA-8B42-AEC6-CD064A3DA35C}" type="presOf" srcId="{74E81066-646F-A340-B4A0-8A6650EA6340}" destId="{AD4DA4FE-DA33-4F43-B138-DDE2895E99E0}" srcOrd="0" destOrd="0" presId="urn:microsoft.com/office/officeart/2005/8/layout/vList2"/>
    <dgm:cxn modelId="{4D1708FA-A12A-D04A-9B1F-2FA22E5BD66A}" type="presParOf" srcId="{7F7EB1A6-F1D5-E040-B021-2AA794216E10}" destId="{AA8E4AC2-8BD3-2B41-8DC2-569D7C030F7C}" srcOrd="0" destOrd="0" presId="urn:microsoft.com/office/officeart/2005/8/layout/vList2"/>
    <dgm:cxn modelId="{D61CF3C5-2B23-604C-9263-DB3AFC0B8F6D}" type="presParOf" srcId="{7F7EB1A6-F1D5-E040-B021-2AA794216E10}" destId="{F602D785-7997-2644-B45C-C8BFD806C4BD}" srcOrd="1" destOrd="0" presId="urn:microsoft.com/office/officeart/2005/8/layout/vList2"/>
    <dgm:cxn modelId="{D9ABFAC7-3E7B-7E47-A617-A6DBEE0E7719}" type="presParOf" srcId="{7F7EB1A6-F1D5-E040-B021-2AA794216E10}" destId="{AD4DA4FE-DA33-4F43-B138-DDE2895E99E0}" srcOrd="2" destOrd="0" presId="urn:microsoft.com/office/officeart/2005/8/layout/vList2"/>
    <dgm:cxn modelId="{277EB17B-15DE-F740-B176-CF269839C114}" type="presParOf" srcId="{7F7EB1A6-F1D5-E040-B021-2AA794216E10}" destId="{B7B75088-B092-2646-8E9F-05A7F121E5E7}" srcOrd="3" destOrd="0" presId="urn:microsoft.com/office/officeart/2005/8/layout/vList2"/>
    <dgm:cxn modelId="{BDD83041-6F19-4440-A7B5-726F91494575}" type="presParOf" srcId="{7F7EB1A6-F1D5-E040-B021-2AA794216E10}" destId="{1DCA8A03-B703-E248-999B-614822202A09}" srcOrd="4" destOrd="0" presId="urn:microsoft.com/office/officeart/2005/8/layout/vList2"/>
    <dgm:cxn modelId="{A203E1DA-408F-4140-9F6B-8D815CCD01F8}" type="presParOf" srcId="{7F7EB1A6-F1D5-E040-B021-2AA794216E10}" destId="{0659A6E9-E8B2-1248-AA50-7D54804D5AFC}" srcOrd="5" destOrd="0" presId="urn:microsoft.com/office/officeart/2005/8/layout/vList2"/>
    <dgm:cxn modelId="{D54E2CAB-1E22-1049-AD16-BE863E6FCA2F}" type="presParOf" srcId="{7F7EB1A6-F1D5-E040-B021-2AA794216E10}" destId="{B69BB2A1-B2B4-DC46-A75D-51A9F7CED2EB}" srcOrd="6" destOrd="0" presId="urn:microsoft.com/office/officeart/2005/8/layout/vList2"/>
    <dgm:cxn modelId="{E91F16BF-FAB7-B343-850D-1888D3E8CBC6}" type="presParOf" srcId="{7F7EB1A6-F1D5-E040-B021-2AA794216E10}" destId="{B9933FE3-0171-DC45-B49A-EB5A6F780CC7}" srcOrd="7" destOrd="0" presId="urn:microsoft.com/office/officeart/2005/8/layout/vList2"/>
    <dgm:cxn modelId="{659BE2B2-DB99-9C45-A712-C8F5BD7B2F63}" type="presParOf" srcId="{7F7EB1A6-F1D5-E040-B021-2AA794216E10}" destId="{CA2F4B74-8EBB-F84F-B4EF-454F904CEE4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66F7E-B803-2541-8074-9CF2E16940D4}">
      <dsp:nvSpPr>
        <dsp:cNvPr id="0" name=""/>
        <dsp:cNvSpPr/>
      </dsp:nvSpPr>
      <dsp:spPr>
        <a:xfrm>
          <a:off x="0" y="0"/>
          <a:ext cx="4610495" cy="12246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dirty="0"/>
            <a:t>SON NOM: LOI SUR LA GOUVERNANCE DU SYSTÈME DE SANTÉ ET DE SERVICES SOCIAUX</a:t>
          </a:r>
          <a:endParaRPr lang="en-US" sz="1800" kern="1200" dirty="0"/>
        </a:p>
      </dsp:txBody>
      <dsp:txXfrm>
        <a:off x="35869" y="35869"/>
        <a:ext cx="3289009" cy="1152904"/>
      </dsp:txXfrm>
    </dsp:sp>
    <dsp:sp modelId="{EC658F40-129F-5D49-829D-E37B2D68CC63}">
      <dsp:nvSpPr>
        <dsp:cNvPr id="0" name=""/>
        <dsp:cNvSpPr/>
      </dsp:nvSpPr>
      <dsp:spPr>
        <a:xfrm>
          <a:off x="406808" y="1428749"/>
          <a:ext cx="4610495" cy="12246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kern="1200" dirty="0"/>
            <a:t>Elle remplace la Loi sur les services de santé et les services sociaux (communément appelée la L4S) sauf dans la mesure où cette loi s’applique aux territoires (</a:t>
          </a:r>
          <a:r>
            <a:rPr lang="fr-CA" sz="1400" kern="1200" dirty="0" err="1"/>
            <a:t>Kativik</a:t>
          </a:r>
          <a:r>
            <a:rPr lang="fr-CA" sz="1400" kern="1200" dirty="0"/>
            <a:t>, Villages nordiques, Nunavik, Naskapi)</a:t>
          </a:r>
          <a:endParaRPr lang="en-US" sz="1400" kern="1200" dirty="0"/>
        </a:p>
      </dsp:txBody>
      <dsp:txXfrm>
        <a:off x="442677" y="1464618"/>
        <a:ext cx="3335931" cy="1152904"/>
      </dsp:txXfrm>
    </dsp:sp>
    <dsp:sp modelId="{2278CBAE-4F7E-D744-9CC3-F577F41F768F}">
      <dsp:nvSpPr>
        <dsp:cNvPr id="0" name=""/>
        <dsp:cNvSpPr/>
      </dsp:nvSpPr>
      <dsp:spPr>
        <a:xfrm>
          <a:off x="813616" y="2857498"/>
          <a:ext cx="4610495" cy="12246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A" sz="1600" kern="1200" dirty="0"/>
            <a:t>La loi sur les services de santé et les services sociaux pour les autochtones cris et ses règlements demeurent en application</a:t>
          </a:r>
          <a:endParaRPr lang="en-US" sz="1600" kern="1200" dirty="0"/>
        </a:p>
      </dsp:txBody>
      <dsp:txXfrm>
        <a:off x="849485" y="2893367"/>
        <a:ext cx="3335931" cy="1152904"/>
      </dsp:txXfrm>
    </dsp:sp>
    <dsp:sp modelId="{B74E47AA-3791-BB42-8854-318F95A8A968}">
      <dsp:nvSpPr>
        <dsp:cNvPr id="0" name=""/>
        <dsp:cNvSpPr/>
      </dsp:nvSpPr>
      <dsp:spPr>
        <a:xfrm>
          <a:off x="3814477" y="928687"/>
          <a:ext cx="796017" cy="79601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993581" y="928687"/>
        <a:ext cx="437809" cy="599003"/>
      </dsp:txXfrm>
    </dsp:sp>
    <dsp:sp modelId="{6AB1E758-571E-BE4C-A6A4-0FB2DCA4F5B9}">
      <dsp:nvSpPr>
        <dsp:cNvPr id="0" name=""/>
        <dsp:cNvSpPr/>
      </dsp:nvSpPr>
      <dsp:spPr>
        <a:xfrm>
          <a:off x="4221286" y="2349272"/>
          <a:ext cx="796017" cy="79601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00390" y="2349272"/>
        <a:ext cx="437809" cy="599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488D-3F5F-784E-BD08-729931910211}">
      <dsp:nvSpPr>
        <dsp:cNvPr id="0" name=""/>
        <dsp:cNvSpPr/>
      </dsp:nvSpPr>
      <dsp:spPr>
        <a:xfrm>
          <a:off x="0" y="3918307"/>
          <a:ext cx="6341016" cy="1286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CA" sz="3200" kern="1200" dirty="0"/>
            <a:t>OK…MAIS ENCORE?</a:t>
          </a:r>
          <a:endParaRPr lang="en-US" sz="3200" kern="1200" dirty="0"/>
        </a:p>
      </dsp:txBody>
      <dsp:txXfrm>
        <a:off x="0" y="3918307"/>
        <a:ext cx="6341016" cy="1286076"/>
      </dsp:txXfrm>
    </dsp:sp>
    <dsp:sp modelId="{26ADA665-F215-9547-BA69-C03B6BA194B7}">
      <dsp:nvSpPr>
        <dsp:cNvPr id="0" name=""/>
        <dsp:cNvSpPr/>
      </dsp:nvSpPr>
      <dsp:spPr>
        <a:xfrm rot="10800000">
          <a:off x="0" y="1959613"/>
          <a:ext cx="6341016" cy="197798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kern="1200" dirty="0"/>
            <a:t>Il a pour objet de mettre en place un système efficace, notamment en facilitant l’accès des personnes à des services de santé et à des service sociaux sécuritaires et de qualité, en renforçant la coordination des différentes composantes du système et en rapprochant des communautés les décisions liées à l’organisation et à la prestation des services.</a:t>
          </a:r>
          <a:endParaRPr lang="en-US" sz="1600" kern="1200" dirty="0"/>
        </a:p>
      </dsp:txBody>
      <dsp:txXfrm rot="10800000">
        <a:off x="0" y="1959613"/>
        <a:ext cx="6341016" cy="1285235"/>
      </dsp:txXfrm>
    </dsp:sp>
    <dsp:sp modelId="{90D48790-7E05-B44C-A1FE-065D90764579}">
      <dsp:nvSpPr>
        <dsp:cNvPr id="0" name=""/>
        <dsp:cNvSpPr/>
      </dsp:nvSpPr>
      <dsp:spPr>
        <a:xfrm rot="10800000">
          <a:off x="0" y="920"/>
          <a:ext cx="6341016" cy="197798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A" sz="2300" kern="1200"/>
            <a:t>LE PL-15 propose de renouveler l’encadrement du système de santé et de services sociaux.</a:t>
          </a:r>
          <a:endParaRPr lang="en-US" sz="2300" kern="1200"/>
        </a:p>
      </dsp:txBody>
      <dsp:txXfrm rot="10800000">
        <a:off x="0" y="920"/>
        <a:ext cx="6341016" cy="1285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D407-ED4A-8A41-97CD-B380F37C70E2}">
      <dsp:nvSpPr>
        <dsp:cNvPr id="0" name=""/>
        <dsp:cNvSpPr/>
      </dsp:nvSpPr>
      <dsp:spPr>
        <a:xfrm>
          <a:off x="0" y="288210"/>
          <a:ext cx="6628804" cy="10424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AXE 1: REVENIR À UNE GESTION DE PROXIMITÉ</a:t>
          </a:r>
          <a:endParaRPr lang="en-US" sz="2700" kern="1200"/>
        </a:p>
      </dsp:txBody>
      <dsp:txXfrm>
        <a:off x="50889" y="339099"/>
        <a:ext cx="6527026" cy="940692"/>
      </dsp:txXfrm>
    </dsp:sp>
    <dsp:sp modelId="{AA8E4AC2-8BD3-2B41-8DC2-569D7C030F7C}">
      <dsp:nvSpPr>
        <dsp:cNvPr id="0" name=""/>
        <dsp:cNvSpPr/>
      </dsp:nvSpPr>
      <dsp:spPr>
        <a:xfrm>
          <a:off x="0" y="1408440"/>
          <a:ext cx="6628804" cy="1042470"/>
        </a:xfrm>
        <a:prstGeom prst="roundRect">
          <a:avLst/>
        </a:prstGeom>
        <a:gradFill rotWithShape="0">
          <a:gsLst>
            <a:gs pos="0">
              <a:schemeClr val="accent2">
                <a:hueOff val="-2396311"/>
                <a:satOff val="-6666"/>
                <a:lumOff val="5817"/>
                <a:alphaOff val="0"/>
                <a:tint val="96000"/>
                <a:lumMod val="100000"/>
              </a:schemeClr>
            </a:gs>
            <a:gs pos="78000">
              <a:schemeClr val="accent2">
                <a:hueOff val="-2396311"/>
                <a:satOff val="-6666"/>
                <a:lumOff val="58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AXE 2: AMÉLIORER L’ACCÈS AUX SERVICES DE SANTÉ ET AUX SERVICES SOCIAUX</a:t>
          </a:r>
          <a:endParaRPr lang="en-US" sz="2700" kern="1200"/>
        </a:p>
      </dsp:txBody>
      <dsp:txXfrm>
        <a:off x="50889" y="1459329"/>
        <a:ext cx="6527026" cy="940692"/>
      </dsp:txXfrm>
    </dsp:sp>
    <dsp:sp modelId="{1DCA8A03-B703-E248-999B-614822202A09}">
      <dsp:nvSpPr>
        <dsp:cNvPr id="0" name=""/>
        <dsp:cNvSpPr/>
      </dsp:nvSpPr>
      <dsp:spPr>
        <a:xfrm>
          <a:off x="0" y="2528670"/>
          <a:ext cx="6628804" cy="1042470"/>
        </a:xfrm>
        <a:prstGeom prst="roundRect">
          <a:avLst/>
        </a:prstGeom>
        <a:gradFill rotWithShape="0">
          <a:gsLst>
            <a:gs pos="0">
              <a:schemeClr val="accent2">
                <a:hueOff val="-4792622"/>
                <a:satOff val="-13333"/>
                <a:lumOff val="11634"/>
                <a:alphaOff val="0"/>
                <a:tint val="96000"/>
                <a:lumMod val="100000"/>
              </a:schemeClr>
            </a:gs>
            <a:gs pos="78000">
              <a:schemeClr val="accent2">
                <a:hueOff val="-4792622"/>
                <a:satOff val="-13333"/>
                <a:lumOff val="116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AXE 3: ÊTRE À L’ÉCOUTE DES USAGERS</a:t>
          </a:r>
          <a:endParaRPr lang="en-US" sz="2700" kern="1200"/>
        </a:p>
      </dsp:txBody>
      <dsp:txXfrm>
        <a:off x="50889" y="2579559"/>
        <a:ext cx="6527026" cy="940692"/>
      </dsp:txXfrm>
    </dsp:sp>
    <dsp:sp modelId="{B69BB2A1-B2B4-DC46-A75D-51A9F7CED2EB}">
      <dsp:nvSpPr>
        <dsp:cNvPr id="0" name=""/>
        <dsp:cNvSpPr/>
      </dsp:nvSpPr>
      <dsp:spPr>
        <a:xfrm>
          <a:off x="0" y="3648900"/>
          <a:ext cx="6628804" cy="104247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a:t>AXE 4: CRÉER SANTÉ QUÉBEC</a:t>
          </a:r>
          <a:endParaRPr lang="en-US" sz="2700" kern="1200"/>
        </a:p>
      </dsp:txBody>
      <dsp:txXfrm>
        <a:off x="50889" y="3699789"/>
        <a:ext cx="6527026" cy="940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051C-A1CA-D341-98F2-01F56ABE1F0C}">
      <dsp:nvSpPr>
        <dsp:cNvPr id="0" name=""/>
        <dsp:cNvSpPr/>
      </dsp:nvSpPr>
      <dsp:spPr>
        <a:xfrm>
          <a:off x="1989590" y="471492"/>
          <a:ext cx="363865" cy="91440"/>
        </a:xfrm>
        <a:custGeom>
          <a:avLst/>
          <a:gdLst/>
          <a:ahLst/>
          <a:cxnLst/>
          <a:rect l="0" t="0" r="0" b="0"/>
          <a:pathLst>
            <a:path>
              <a:moveTo>
                <a:pt x="0" y="45720"/>
              </a:moveTo>
              <a:lnTo>
                <a:pt x="36386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1661" y="515238"/>
        <a:ext cx="19723" cy="3948"/>
      </dsp:txXfrm>
    </dsp:sp>
    <dsp:sp modelId="{6E4EABA2-C1AB-524D-AA42-D0A21550CCD4}">
      <dsp:nvSpPr>
        <dsp:cNvPr id="0" name=""/>
        <dsp:cNvSpPr/>
      </dsp:nvSpPr>
      <dsp:spPr>
        <a:xfrm>
          <a:off x="276322" y="2692"/>
          <a:ext cx="1715067" cy="102904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L’AXE 4 DE LA RÉFORME PRÉVOIT LA CRÉATION DE SANTÉ QUÉBEC.  UN ORGANISME (PERSONNE MORALE) </a:t>
          </a:r>
          <a:endParaRPr lang="en-US" sz="1200" kern="1200"/>
        </a:p>
      </dsp:txBody>
      <dsp:txXfrm>
        <a:off x="276322" y="2692"/>
        <a:ext cx="1715067" cy="1029040"/>
      </dsp:txXfrm>
    </dsp:sp>
    <dsp:sp modelId="{F1EE74B4-6DE5-3946-AC2C-BD4BF6AAE401}">
      <dsp:nvSpPr>
        <dsp:cNvPr id="0" name=""/>
        <dsp:cNvSpPr/>
      </dsp:nvSpPr>
      <dsp:spPr>
        <a:xfrm>
          <a:off x="4099123" y="471492"/>
          <a:ext cx="363865" cy="91440"/>
        </a:xfrm>
        <a:custGeom>
          <a:avLst/>
          <a:gdLst/>
          <a:ahLst/>
          <a:cxnLst/>
          <a:rect l="0" t="0" r="0" b="0"/>
          <a:pathLst>
            <a:path>
              <a:moveTo>
                <a:pt x="0" y="45720"/>
              </a:moveTo>
              <a:lnTo>
                <a:pt x="363865"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1194" y="515238"/>
        <a:ext cx="19723" cy="3948"/>
      </dsp:txXfrm>
    </dsp:sp>
    <dsp:sp modelId="{7096C80B-D178-7646-BC6D-1A9E17418664}">
      <dsp:nvSpPr>
        <dsp:cNvPr id="0" name=""/>
        <dsp:cNvSpPr/>
      </dsp:nvSpPr>
      <dsp:spPr>
        <a:xfrm>
          <a:off x="2385855" y="2692"/>
          <a:ext cx="1715067" cy="102904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INDÉPENDANT DU MSSS, MANDATAIRE DE L’ÉTAT ET À QUI LE MINISTRE DÉLÉGUERA L’ENSEMBLE DE SES</a:t>
          </a:r>
          <a:endParaRPr lang="en-US" sz="1200" kern="1200"/>
        </a:p>
      </dsp:txBody>
      <dsp:txXfrm>
        <a:off x="2385855" y="2692"/>
        <a:ext cx="1715067" cy="1029040"/>
      </dsp:txXfrm>
    </dsp:sp>
    <dsp:sp modelId="{DAAC73FA-A619-5141-BF25-FD2DE8E81C89}">
      <dsp:nvSpPr>
        <dsp:cNvPr id="0" name=""/>
        <dsp:cNvSpPr/>
      </dsp:nvSpPr>
      <dsp:spPr>
        <a:xfrm>
          <a:off x="6208656" y="471492"/>
          <a:ext cx="363865" cy="91440"/>
        </a:xfrm>
        <a:custGeom>
          <a:avLst/>
          <a:gdLst/>
          <a:ahLst/>
          <a:cxnLst/>
          <a:rect l="0" t="0" r="0" b="0"/>
          <a:pathLst>
            <a:path>
              <a:moveTo>
                <a:pt x="0" y="45720"/>
              </a:moveTo>
              <a:lnTo>
                <a:pt x="363865"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0727" y="515238"/>
        <a:ext cx="19723" cy="3948"/>
      </dsp:txXfrm>
    </dsp:sp>
    <dsp:sp modelId="{8B8C29B1-44B5-CD43-B0A3-26BD4760CBC4}">
      <dsp:nvSpPr>
        <dsp:cNvPr id="0" name=""/>
        <dsp:cNvSpPr/>
      </dsp:nvSpPr>
      <dsp:spPr>
        <a:xfrm>
          <a:off x="4495388" y="2692"/>
          <a:ext cx="1715067" cy="102904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RESPONSABILITÉS DE GESTION.</a:t>
          </a:r>
          <a:endParaRPr lang="en-US" sz="1200" kern="1200"/>
        </a:p>
      </dsp:txBody>
      <dsp:txXfrm>
        <a:off x="4495388" y="2692"/>
        <a:ext cx="1715067" cy="1029040"/>
      </dsp:txXfrm>
    </dsp:sp>
    <dsp:sp modelId="{9A1E46CE-85C6-2F47-BA5C-D2367E546401}">
      <dsp:nvSpPr>
        <dsp:cNvPr id="0" name=""/>
        <dsp:cNvSpPr/>
      </dsp:nvSpPr>
      <dsp:spPr>
        <a:xfrm>
          <a:off x="1133856" y="1029932"/>
          <a:ext cx="6328598" cy="363865"/>
        </a:xfrm>
        <a:custGeom>
          <a:avLst/>
          <a:gdLst/>
          <a:ahLst/>
          <a:cxnLst/>
          <a:rect l="0" t="0" r="0" b="0"/>
          <a:pathLst>
            <a:path>
              <a:moveTo>
                <a:pt x="6328598" y="0"/>
              </a:moveTo>
              <a:lnTo>
                <a:pt x="6328598" y="199032"/>
              </a:lnTo>
              <a:lnTo>
                <a:pt x="0" y="199032"/>
              </a:lnTo>
              <a:lnTo>
                <a:pt x="0" y="363865"/>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9633" y="1209891"/>
        <a:ext cx="317044" cy="3948"/>
      </dsp:txXfrm>
    </dsp:sp>
    <dsp:sp modelId="{40AB00CD-48E6-ED4C-8781-DD999BE082C8}">
      <dsp:nvSpPr>
        <dsp:cNvPr id="0" name=""/>
        <dsp:cNvSpPr/>
      </dsp:nvSpPr>
      <dsp:spPr>
        <a:xfrm>
          <a:off x="6604921" y="2692"/>
          <a:ext cx="1715067" cy="102904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SANTÉ QUÉBEC AURA LA CHARGE ENTRE AUTRES D’OFFRIR DES SERVICES DE SANTÉ ET DES</a:t>
          </a:r>
          <a:endParaRPr lang="en-US" sz="1200" kern="1200"/>
        </a:p>
      </dsp:txBody>
      <dsp:txXfrm>
        <a:off x="6604921" y="2692"/>
        <a:ext cx="1715067" cy="1029040"/>
      </dsp:txXfrm>
    </dsp:sp>
    <dsp:sp modelId="{4D662E28-BE3C-C74F-972E-28968E46DA95}">
      <dsp:nvSpPr>
        <dsp:cNvPr id="0" name=""/>
        <dsp:cNvSpPr/>
      </dsp:nvSpPr>
      <dsp:spPr>
        <a:xfrm>
          <a:off x="1989590" y="1894998"/>
          <a:ext cx="363865" cy="91440"/>
        </a:xfrm>
        <a:custGeom>
          <a:avLst/>
          <a:gdLst/>
          <a:ahLst/>
          <a:cxnLst/>
          <a:rect l="0" t="0" r="0" b="0"/>
          <a:pathLst>
            <a:path>
              <a:moveTo>
                <a:pt x="0" y="45720"/>
              </a:moveTo>
              <a:lnTo>
                <a:pt x="363865"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1661" y="1938744"/>
        <a:ext cx="19723" cy="3948"/>
      </dsp:txXfrm>
    </dsp:sp>
    <dsp:sp modelId="{F77887B8-A909-DF4D-8AF1-46843E841902}">
      <dsp:nvSpPr>
        <dsp:cNvPr id="0" name=""/>
        <dsp:cNvSpPr/>
      </dsp:nvSpPr>
      <dsp:spPr>
        <a:xfrm>
          <a:off x="276322" y="1426198"/>
          <a:ext cx="1715067" cy="102904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SERVICES SOCIAUX PAR L’ENTREMISE D’ÉTABLISSEMENTS PUBLICS AINSI QUE D’ENCADRER ET DE</a:t>
          </a:r>
          <a:endParaRPr lang="en-US" sz="1200" kern="1200"/>
        </a:p>
      </dsp:txBody>
      <dsp:txXfrm>
        <a:off x="276322" y="1426198"/>
        <a:ext cx="1715067" cy="1029040"/>
      </dsp:txXfrm>
    </dsp:sp>
    <dsp:sp modelId="{9B53BAC0-5F9F-7648-BFBE-1D4BA392BA50}">
      <dsp:nvSpPr>
        <dsp:cNvPr id="0" name=""/>
        <dsp:cNvSpPr/>
      </dsp:nvSpPr>
      <dsp:spPr>
        <a:xfrm>
          <a:off x="4099123" y="1894998"/>
          <a:ext cx="363865" cy="91440"/>
        </a:xfrm>
        <a:custGeom>
          <a:avLst/>
          <a:gdLst/>
          <a:ahLst/>
          <a:cxnLst/>
          <a:rect l="0" t="0" r="0" b="0"/>
          <a:pathLst>
            <a:path>
              <a:moveTo>
                <a:pt x="0" y="45720"/>
              </a:moveTo>
              <a:lnTo>
                <a:pt x="36386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1194" y="1938744"/>
        <a:ext cx="19723" cy="3948"/>
      </dsp:txXfrm>
    </dsp:sp>
    <dsp:sp modelId="{DA044521-18D1-5646-BE3E-C219343E780B}">
      <dsp:nvSpPr>
        <dsp:cNvPr id="0" name=""/>
        <dsp:cNvSpPr/>
      </dsp:nvSpPr>
      <dsp:spPr>
        <a:xfrm>
          <a:off x="2385855" y="1426198"/>
          <a:ext cx="1715067" cy="102904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488950">
            <a:lnSpc>
              <a:spcPct val="90000"/>
            </a:lnSpc>
            <a:spcBef>
              <a:spcPct val="0"/>
            </a:spcBef>
            <a:spcAft>
              <a:spcPct val="35000"/>
            </a:spcAft>
            <a:buNone/>
          </a:pPr>
          <a:r>
            <a:rPr lang="en-CA" sz="1100" kern="1200" dirty="0"/>
            <a:t>COORDONNER L’ACTIVITÉ DES ÉTABLISSEMENTS PRIVÉS ET DE CERTAINS PRESTATAIRES DE SERVICE</a:t>
          </a:r>
          <a:endParaRPr lang="en-US" sz="1100" kern="1200" dirty="0"/>
        </a:p>
      </dsp:txBody>
      <dsp:txXfrm>
        <a:off x="2385855" y="1426198"/>
        <a:ext cx="1715067" cy="1029040"/>
      </dsp:txXfrm>
    </dsp:sp>
    <dsp:sp modelId="{FAC2A7A6-B27A-BA4F-B83E-C9FC4AB47243}">
      <dsp:nvSpPr>
        <dsp:cNvPr id="0" name=""/>
        <dsp:cNvSpPr/>
      </dsp:nvSpPr>
      <dsp:spPr>
        <a:xfrm>
          <a:off x="6208656" y="1894998"/>
          <a:ext cx="363865" cy="91440"/>
        </a:xfrm>
        <a:custGeom>
          <a:avLst/>
          <a:gdLst/>
          <a:ahLst/>
          <a:cxnLst/>
          <a:rect l="0" t="0" r="0" b="0"/>
          <a:pathLst>
            <a:path>
              <a:moveTo>
                <a:pt x="0" y="45720"/>
              </a:moveTo>
              <a:lnTo>
                <a:pt x="363865"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0727" y="1938744"/>
        <a:ext cx="19723" cy="3948"/>
      </dsp:txXfrm>
    </dsp:sp>
    <dsp:sp modelId="{52B0205A-A225-4649-AA77-CE7CBB369AE8}">
      <dsp:nvSpPr>
        <dsp:cNvPr id="0" name=""/>
        <dsp:cNvSpPr/>
      </dsp:nvSpPr>
      <dsp:spPr>
        <a:xfrm>
          <a:off x="4495388" y="1426198"/>
          <a:ext cx="1715067" cy="102904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DU DOMAINE DE LA SANTÉ ET DES SERVICES SOCIAUX.</a:t>
          </a:r>
          <a:endParaRPr lang="en-US" sz="1200" kern="1200"/>
        </a:p>
      </dsp:txBody>
      <dsp:txXfrm>
        <a:off x="4495388" y="1426198"/>
        <a:ext cx="1715067" cy="1029040"/>
      </dsp:txXfrm>
    </dsp:sp>
    <dsp:sp modelId="{691719C2-A284-C642-B7C1-7D242A97420B}">
      <dsp:nvSpPr>
        <dsp:cNvPr id="0" name=""/>
        <dsp:cNvSpPr/>
      </dsp:nvSpPr>
      <dsp:spPr>
        <a:xfrm>
          <a:off x="1133856" y="2453438"/>
          <a:ext cx="6328598" cy="363865"/>
        </a:xfrm>
        <a:custGeom>
          <a:avLst/>
          <a:gdLst/>
          <a:ahLst/>
          <a:cxnLst/>
          <a:rect l="0" t="0" r="0" b="0"/>
          <a:pathLst>
            <a:path>
              <a:moveTo>
                <a:pt x="6328598" y="0"/>
              </a:moveTo>
              <a:lnTo>
                <a:pt x="6328598" y="199032"/>
              </a:lnTo>
              <a:lnTo>
                <a:pt x="0" y="199032"/>
              </a:lnTo>
              <a:lnTo>
                <a:pt x="0" y="363865"/>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9633" y="2633397"/>
        <a:ext cx="317044" cy="3948"/>
      </dsp:txXfrm>
    </dsp:sp>
    <dsp:sp modelId="{FB356B30-A9EA-C84E-A571-3913253A1AFF}">
      <dsp:nvSpPr>
        <dsp:cNvPr id="0" name=""/>
        <dsp:cNvSpPr/>
      </dsp:nvSpPr>
      <dsp:spPr>
        <a:xfrm>
          <a:off x="6604921" y="1426198"/>
          <a:ext cx="1715067" cy="102904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SANTÉ QUÉBEC ÉTABLIT ÉGALEMENT DES RÈGLES RELATIVES À L’ORGANISATION ET À LA </a:t>
          </a:r>
          <a:endParaRPr lang="en-US" sz="1200" kern="1200"/>
        </a:p>
      </dsp:txBody>
      <dsp:txXfrm>
        <a:off x="6604921" y="1426198"/>
        <a:ext cx="1715067" cy="1029040"/>
      </dsp:txXfrm>
    </dsp:sp>
    <dsp:sp modelId="{A8DC8E0A-1251-7F4B-95A7-7F7EBFA5C0EF}">
      <dsp:nvSpPr>
        <dsp:cNvPr id="0" name=""/>
        <dsp:cNvSpPr/>
      </dsp:nvSpPr>
      <dsp:spPr>
        <a:xfrm>
          <a:off x="1989590" y="3318504"/>
          <a:ext cx="363865" cy="91440"/>
        </a:xfrm>
        <a:custGeom>
          <a:avLst/>
          <a:gdLst/>
          <a:ahLst/>
          <a:cxnLst/>
          <a:rect l="0" t="0" r="0" b="0"/>
          <a:pathLst>
            <a:path>
              <a:moveTo>
                <a:pt x="0" y="45720"/>
              </a:moveTo>
              <a:lnTo>
                <a:pt x="363865"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1661" y="3362250"/>
        <a:ext cx="19723" cy="3948"/>
      </dsp:txXfrm>
    </dsp:sp>
    <dsp:sp modelId="{D5B15639-4E71-0741-A11D-04C9BB08D680}">
      <dsp:nvSpPr>
        <dsp:cNvPr id="0" name=""/>
        <dsp:cNvSpPr/>
      </dsp:nvSpPr>
      <dsp:spPr>
        <a:xfrm>
          <a:off x="276322" y="2849704"/>
          <a:ext cx="1715067" cy="102904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GOUVERNANCE DES ÉTABLISSEMENTS QUI PERMETTENT UNE GESTION DE PROXIMITÉ ET FAVORISENT</a:t>
          </a:r>
          <a:endParaRPr lang="en-US" sz="1200" kern="1200"/>
        </a:p>
      </dsp:txBody>
      <dsp:txXfrm>
        <a:off x="276322" y="2849704"/>
        <a:ext cx="1715067" cy="1029040"/>
      </dsp:txXfrm>
    </dsp:sp>
    <dsp:sp modelId="{48E1A0E0-12E9-4B49-A5FA-9D6EA6CD4EF0}">
      <dsp:nvSpPr>
        <dsp:cNvPr id="0" name=""/>
        <dsp:cNvSpPr/>
      </dsp:nvSpPr>
      <dsp:spPr>
        <a:xfrm>
          <a:off x="2385855" y="2849704"/>
          <a:ext cx="1715067" cy="102904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40" tIns="88214" rIns="84040" bIns="88214" numCol="1" spcCol="1270" anchor="ctr" anchorCtr="0">
          <a:noAutofit/>
        </a:bodyPr>
        <a:lstStyle/>
        <a:p>
          <a:pPr marL="0" lvl="0" indent="0" algn="ctr" defTabSz="533400">
            <a:lnSpc>
              <a:spcPct val="90000"/>
            </a:lnSpc>
            <a:spcBef>
              <a:spcPct val="0"/>
            </a:spcBef>
            <a:spcAft>
              <a:spcPct val="35000"/>
            </a:spcAft>
            <a:buNone/>
          </a:pPr>
          <a:r>
            <a:rPr lang="en-CA" sz="1200" kern="1200"/>
            <a:t>UNE PLUS GRANDE FLUIDITÉ DES SERVICES.</a:t>
          </a:r>
          <a:endParaRPr lang="en-US" sz="1200" kern="1200"/>
        </a:p>
      </dsp:txBody>
      <dsp:txXfrm>
        <a:off x="2385855" y="2849704"/>
        <a:ext cx="1715067" cy="102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08BEA-6A72-7D49-86A0-B5128B484C80}">
      <dsp:nvSpPr>
        <dsp:cNvPr id="0" name=""/>
        <dsp:cNvSpPr/>
      </dsp:nvSpPr>
      <dsp:spPr>
        <a:xfrm>
          <a:off x="1574978" y="323530"/>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520" y="367850"/>
        <a:ext cx="13983" cy="2799"/>
      </dsp:txXfrm>
    </dsp:sp>
    <dsp:sp modelId="{1DC1DB69-DE63-5B42-870F-A8BC42351F5A}">
      <dsp:nvSpPr>
        <dsp:cNvPr id="0" name=""/>
        <dsp:cNvSpPr/>
      </dsp:nvSpPr>
      <dsp:spPr>
        <a:xfrm>
          <a:off x="360836" y="4467"/>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466725">
            <a:lnSpc>
              <a:spcPct val="90000"/>
            </a:lnSpc>
            <a:spcBef>
              <a:spcPct val="0"/>
            </a:spcBef>
            <a:spcAft>
              <a:spcPct val="35000"/>
            </a:spcAft>
            <a:buNone/>
          </a:pPr>
          <a:r>
            <a:rPr lang="en-US" sz="1050" b="1" kern="1200" dirty="0"/>
            <a:t>LES ÉTABLISSMENTS REGROUPÉS SONT:</a:t>
          </a:r>
          <a:endParaRPr lang="en-US" sz="1050" kern="1200" dirty="0"/>
        </a:p>
      </dsp:txBody>
      <dsp:txXfrm>
        <a:off x="360836" y="4467"/>
        <a:ext cx="1215941" cy="729564"/>
      </dsp:txXfrm>
    </dsp:sp>
    <dsp:sp modelId="{11288F56-5C56-0C43-BC72-5D8B4A7F020B}">
      <dsp:nvSpPr>
        <dsp:cNvPr id="0" name=""/>
        <dsp:cNvSpPr/>
      </dsp:nvSpPr>
      <dsp:spPr>
        <a:xfrm>
          <a:off x="3070586" y="323530"/>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8128" y="367850"/>
        <a:ext cx="13983" cy="2799"/>
      </dsp:txXfrm>
    </dsp:sp>
    <dsp:sp modelId="{CBE6A5A5-2683-8240-9E95-36D890985A93}">
      <dsp:nvSpPr>
        <dsp:cNvPr id="0" name=""/>
        <dsp:cNvSpPr/>
      </dsp:nvSpPr>
      <dsp:spPr>
        <a:xfrm>
          <a:off x="1856445" y="4467"/>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HOPITAL JEFFERY HALE</a:t>
          </a:r>
          <a:endParaRPr lang="en-US" sz="1200" kern="1200"/>
        </a:p>
      </dsp:txBody>
      <dsp:txXfrm>
        <a:off x="1856445" y="4467"/>
        <a:ext cx="1215941" cy="729564"/>
      </dsp:txXfrm>
    </dsp:sp>
    <dsp:sp modelId="{9A74FE9C-D131-E342-8E10-E15E3087FD6C}">
      <dsp:nvSpPr>
        <dsp:cNvPr id="0" name=""/>
        <dsp:cNvSpPr/>
      </dsp:nvSpPr>
      <dsp:spPr>
        <a:xfrm>
          <a:off x="4566194" y="323530"/>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3736" y="367850"/>
        <a:ext cx="13983" cy="2799"/>
      </dsp:txXfrm>
    </dsp:sp>
    <dsp:sp modelId="{8E8E839B-B9CA-BB4C-9EC3-E3AC17A3EF5A}">
      <dsp:nvSpPr>
        <dsp:cNvPr id="0" name=""/>
        <dsp:cNvSpPr/>
      </dsp:nvSpPr>
      <dsp:spPr>
        <a:xfrm>
          <a:off x="3352053" y="4467"/>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CENTRE DE RÉADAPTATION EN DÉFICIENCE INTELLECTUELLE DE L’ESTRIE</a:t>
          </a:r>
          <a:endParaRPr lang="en-US" sz="1200" kern="1200"/>
        </a:p>
      </dsp:txBody>
      <dsp:txXfrm>
        <a:off x="3352053" y="4467"/>
        <a:ext cx="1215941" cy="729564"/>
      </dsp:txXfrm>
    </dsp:sp>
    <dsp:sp modelId="{C7A8164D-B75F-3445-940D-6360EA7D33C9}">
      <dsp:nvSpPr>
        <dsp:cNvPr id="0" name=""/>
        <dsp:cNvSpPr/>
      </dsp:nvSpPr>
      <dsp:spPr>
        <a:xfrm>
          <a:off x="968807" y="732232"/>
          <a:ext cx="4486824" cy="249066"/>
        </a:xfrm>
        <a:custGeom>
          <a:avLst/>
          <a:gdLst/>
          <a:ahLst/>
          <a:cxnLst/>
          <a:rect l="0" t="0" r="0" b="0"/>
          <a:pathLst>
            <a:path>
              <a:moveTo>
                <a:pt x="4486824" y="0"/>
              </a:moveTo>
              <a:lnTo>
                <a:pt x="4486824" y="141633"/>
              </a:lnTo>
              <a:lnTo>
                <a:pt x="0" y="141633"/>
              </a:lnTo>
              <a:lnTo>
                <a:pt x="0" y="24906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9831" y="855366"/>
        <a:ext cx="224776" cy="2799"/>
      </dsp:txXfrm>
    </dsp:sp>
    <dsp:sp modelId="{493D32C1-B3BD-E74B-A921-BBE5774140B1}">
      <dsp:nvSpPr>
        <dsp:cNvPr id="0" name=""/>
        <dsp:cNvSpPr/>
      </dsp:nvSpPr>
      <dsp:spPr>
        <a:xfrm>
          <a:off x="4847661" y="4467"/>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INSTITUT UNIVERSITAIRE EN GÉRIATRIE DE SHERBROOKE</a:t>
          </a:r>
          <a:endParaRPr lang="en-US" sz="1200" kern="1200"/>
        </a:p>
      </dsp:txBody>
      <dsp:txXfrm>
        <a:off x="4847661" y="4467"/>
        <a:ext cx="1215941" cy="729564"/>
      </dsp:txXfrm>
    </dsp:sp>
    <dsp:sp modelId="{882E199A-5129-7843-A6E1-BC58321BAEA8}">
      <dsp:nvSpPr>
        <dsp:cNvPr id="0" name=""/>
        <dsp:cNvSpPr/>
      </dsp:nvSpPr>
      <dsp:spPr>
        <a:xfrm>
          <a:off x="1574978" y="1332761"/>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520" y="1377082"/>
        <a:ext cx="13983" cy="2799"/>
      </dsp:txXfrm>
    </dsp:sp>
    <dsp:sp modelId="{8A1E6BCB-984E-6140-A395-4B07D7973548}">
      <dsp:nvSpPr>
        <dsp:cNvPr id="0" name=""/>
        <dsp:cNvSpPr/>
      </dsp:nvSpPr>
      <dsp:spPr>
        <a:xfrm>
          <a:off x="360836" y="1013699"/>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INSTITUT DOUGLAS</a:t>
          </a:r>
          <a:endParaRPr lang="en-US" sz="1200" kern="1200"/>
        </a:p>
      </dsp:txBody>
      <dsp:txXfrm>
        <a:off x="360836" y="1013699"/>
        <a:ext cx="1215941" cy="729564"/>
      </dsp:txXfrm>
    </dsp:sp>
    <dsp:sp modelId="{5E250611-288A-284F-BDBA-9A839A02DF5A}">
      <dsp:nvSpPr>
        <dsp:cNvPr id="0" name=""/>
        <dsp:cNvSpPr/>
      </dsp:nvSpPr>
      <dsp:spPr>
        <a:xfrm>
          <a:off x="3070586" y="1332761"/>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8128" y="1377082"/>
        <a:ext cx="13983" cy="2799"/>
      </dsp:txXfrm>
    </dsp:sp>
    <dsp:sp modelId="{91A926A6-C3F1-E840-BA06-0E2AA3B1CB10}">
      <dsp:nvSpPr>
        <dsp:cNvPr id="0" name=""/>
        <dsp:cNvSpPr/>
      </dsp:nvSpPr>
      <dsp:spPr>
        <a:xfrm>
          <a:off x="1856445" y="1013699"/>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dirty="0"/>
            <a:t>CH ST-MARY</a:t>
          </a:r>
          <a:endParaRPr lang="en-US" sz="1200" kern="1200" dirty="0"/>
        </a:p>
      </dsp:txBody>
      <dsp:txXfrm>
        <a:off x="1856445" y="1013699"/>
        <a:ext cx="1215941" cy="729564"/>
      </dsp:txXfrm>
    </dsp:sp>
    <dsp:sp modelId="{33EC24B2-5E58-CC4A-A120-BE9D419FB532}">
      <dsp:nvSpPr>
        <dsp:cNvPr id="0" name=""/>
        <dsp:cNvSpPr/>
      </dsp:nvSpPr>
      <dsp:spPr>
        <a:xfrm>
          <a:off x="4566194" y="1332761"/>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3736" y="1377082"/>
        <a:ext cx="13983" cy="2799"/>
      </dsp:txXfrm>
    </dsp:sp>
    <dsp:sp modelId="{27367570-D4ED-2343-9367-CBCA7FE0C442}">
      <dsp:nvSpPr>
        <dsp:cNvPr id="0" name=""/>
        <dsp:cNvSpPr/>
      </dsp:nvSpPr>
      <dsp:spPr>
        <a:xfrm>
          <a:off x="3352053" y="1013699"/>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HÔPITAL GÉNÉRAL JUIF MORTIMER B. DAVIS</a:t>
          </a:r>
          <a:endParaRPr lang="en-US" sz="1200" kern="1200"/>
        </a:p>
      </dsp:txBody>
      <dsp:txXfrm>
        <a:off x="3352053" y="1013699"/>
        <a:ext cx="1215941" cy="729564"/>
      </dsp:txXfrm>
    </dsp:sp>
    <dsp:sp modelId="{688A99EC-1A25-F44A-A1ED-2B90496F75C1}">
      <dsp:nvSpPr>
        <dsp:cNvPr id="0" name=""/>
        <dsp:cNvSpPr/>
      </dsp:nvSpPr>
      <dsp:spPr>
        <a:xfrm>
          <a:off x="968807" y="1741464"/>
          <a:ext cx="4486824" cy="249066"/>
        </a:xfrm>
        <a:custGeom>
          <a:avLst/>
          <a:gdLst/>
          <a:ahLst/>
          <a:cxnLst/>
          <a:rect l="0" t="0" r="0" b="0"/>
          <a:pathLst>
            <a:path>
              <a:moveTo>
                <a:pt x="4486824" y="0"/>
              </a:moveTo>
              <a:lnTo>
                <a:pt x="4486824" y="141633"/>
              </a:lnTo>
              <a:lnTo>
                <a:pt x="0" y="141633"/>
              </a:lnTo>
              <a:lnTo>
                <a:pt x="0" y="24906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9831" y="1864598"/>
        <a:ext cx="224776" cy="2799"/>
      </dsp:txXfrm>
    </dsp:sp>
    <dsp:sp modelId="{C65A2549-DFA4-4F48-8F45-BECF47D7BFD0}">
      <dsp:nvSpPr>
        <dsp:cNvPr id="0" name=""/>
        <dsp:cNvSpPr/>
      </dsp:nvSpPr>
      <dsp:spPr>
        <a:xfrm>
          <a:off x="4847661" y="1013699"/>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CENTRE MIRIAM</a:t>
          </a:r>
          <a:endParaRPr lang="en-US" sz="1200" kern="1200"/>
        </a:p>
      </dsp:txBody>
      <dsp:txXfrm>
        <a:off x="4847661" y="1013699"/>
        <a:ext cx="1215941" cy="729564"/>
      </dsp:txXfrm>
    </dsp:sp>
    <dsp:sp modelId="{ED13EF70-3704-F942-A8FB-90BB54DD252B}">
      <dsp:nvSpPr>
        <dsp:cNvPr id="0" name=""/>
        <dsp:cNvSpPr/>
      </dsp:nvSpPr>
      <dsp:spPr>
        <a:xfrm>
          <a:off x="1574978" y="2341993"/>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520" y="2386313"/>
        <a:ext cx="13983" cy="2799"/>
      </dsp:txXfrm>
    </dsp:sp>
    <dsp:sp modelId="{2F0BA34A-6936-4744-9121-01764A021DEE}">
      <dsp:nvSpPr>
        <dsp:cNvPr id="0" name=""/>
        <dsp:cNvSpPr/>
      </dsp:nvSpPr>
      <dsp:spPr>
        <a:xfrm>
          <a:off x="360836" y="2022931"/>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CHSLD JUIF DE MONTRÉAL</a:t>
          </a:r>
          <a:endParaRPr lang="en-US" sz="1200" kern="1200"/>
        </a:p>
      </dsp:txBody>
      <dsp:txXfrm>
        <a:off x="360836" y="2022931"/>
        <a:ext cx="1215941" cy="729564"/>
      </dsp:txXfrm>
    </dsp:sp>
    <dsp:sp modelId="{F9F0590F-F2FB-B346-8D21-E52DF3A62390}">
      <dsp:nvSpPr>
        <dsp:cNvPr id="0" name=""/>
        <dsp:cNvSpPr/>
      </dsp:nvSpPr>
      <dsp:spPr>
        <a:xfrm>
          <a:off x="3070586" y="2341993"/>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8128" y="2386313"/>
        <a:ext cx="13983" cy="2799"/>
      </dsp:txXfrm>
    </dsp:sp>
    <dsp:sp modelId="{DBFE0D5B-D25C-2346-8161-A6348266A464}">
      <dsp:nvSpPr>
        <dsp:cNvPr id="0" name=""/>
        <dsp:cNvSpPr/>
      </dsp:nvSpPr>
      <dsp:spPr>
        <a:xfrm>
          <a:off x="1856445" y="2022931"/>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HÔPITAL MONT-SINAÏ</a:t>
          </a:r>
          <a:endParaRPr lang="en-US" sz="1200" kern="1200"/>
        </a:p>
      </dsp:txBody>
      <dsp:txXfrm>
        <a:off x="1856445" y="2022931"/>
        <a:ext cx="1215941" cy="729564"/>
      </dsp:txXfrm>
    </dsp:sp>
    <dsp:sp modelId="{CB927192-E052-C64C-94DB-EF50868177EC}">
      <dsp:nvSpPr>
        <dsp:cNvPr id="0" name=""/>
        <dsp:cNvSpPr/>
      </dsp:nvSpPr>
      <dsp:spPr>
        <a:xfrm>
          <a:off x="4566194" y="2341993"/>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3736" y="2386313"/>
        <a:ext cx="13983" cy="2799"/>
      </dsp:txXfrm>
    </dsp:sp>
    <dsp:sp modelId="{80A9E922-1D88-8044-849A-A545CA5876E4}">
      <dsp:nvSpPr>
        <dsp:cNvPr id="0" name=""/>
        <dsp:cNvSpPr/>
      </dsp:nvSpPr>
      <dsp:spPr>
        <a:xfrm>
          <a:off x="3352053" y="2022931"/>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MAIMONIDES</a:t>
          </a:r>
          <a:endParaRPr lang="en-US" sz="1200" kern="1200"/>
        </a:p>
      </dsp:txBody>
      <dsp:txXfrm>
        <a:off x="3352053" y="2022931"/>
        <a:ext cx="1215941" cy="729564"/>
      </dsp:txXfrm>
    </dsp:sp>
    <dsp:sp modelId="{42EB8047-C0DF-914D-9590-DC11D69C9C88}">
      <dsp:nvSpPr>
        <dsp:cNvPr id="0" name=""/>
        <dsp:cNvSpPr/>
      </dsp:nvSpPr>
      <dsp:spPr>
        <a:xfrm>
          <a:off x="968807" y="2750695"/>
          <a:ext cx="4486824" cy="249066"/>
        </a:xfrm>
        <a:custGeom>
          <a:avLst/>
          <a:gdLst/>
          <a:ahLst/>
          <a:cxnLst/>
          <a:rect l="0" t="0" r="0" b="0"/>
          <a:pathLst>
            <a:path>
              <a:moveTo>
                <a:pt x="4486824" y="0"/>
              </a:moveTo>
              <a:lnTo>
                <a:pt x="4486824" y="141633"/>
              </a:lnTo>
              <a:lnTo>
                <a:pt x="0" y="141633"/>
              </a:lnTo>
              <a:lnTo>
                <a:pt x="0" y="24906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9831" y="2873829"/>
        <a:ext cx="224776" cy="2799"/>
      </dsp:txXfrm>
    </dsp:sp>
    <dsp:sp modelId="{F01BBA36-AAFA-734A-BFCF-A371664B38C8}">
      <dsp:nvSpPr>
        <dsp:cNvPr id="0" name=""/>
        <dsp:cNvSpPr/>
      </dsp:nvSpPr>
      <dsp:spPr>
        <a:xfrm>
          <a:off x="4847661" y="2022931"/>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CR LETHBRIDGE-LAYTON-MACKAY</a:t>
          </a:r>
          <a:endParaRPr lang="en-US" sz="1200" kern="1200"/>
        </a:p>
      </dsp:txBody>
      <dsp:txXfrm>
        <a:off x="4847661" y="2022931"/>
        <a:ext cx="1215941" cy="729564"/>
      </dsp:txXfrm>
    </dsp:sp>
    <dsp:sp modelId="{60ADE309-6FCF-7144-A296-2132276A09B6}">
      <dsp:nvSpPr>
        <dsp:cNvPr id="0" name=""/>
        <dsp:cNvSpPr/>
      </dsp:nvSpPr>
      <dsp:spPr>
        <a:xfrm>
          <a:off x="1574978" y="3351225"/>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520" y="3395545"/>
        <a:ext cx="13983" cy="2799"/>
      </dsp:txXfrm>
    </dsp:sp>
    <dsp:sp modelId="{B2D29660-6F2B-3F45-BBE1-2CDB1399E4D6}">
      <dsp:nvSpPr>
        <dsp:cNvPr id="0" name=""/>
        <dsp:cNvSpPr/>
      </dsp:nvSpPr>
      <dsp:spPr>
        <a:xfrm>
          <a:off x="360836" y="3032162"/>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HÔPITAL CHINOIS DE MONTRÉAL</a:t>
          </a:r>
          <a:endParaRPr lang="en-US" sz="1200" kern="1200"/>
        </a:p>
      </dsp:txBody>
      <dsp:txXfrm>
        <a:off x="360836" y="3032162"/>
        <a:ext cx="1215941" cy="729564"/>
      </dsp:txXfrm>
    </dsp:sp>
    <dsp:sp modelId="{6501EA17-A173-314E-9DA3-B5E01D4E7AE5}">
      <dsp:nvSpPr>
        <dsp:cNvPr id="0" name=""/>
        <dsp:cNvSpPr/>
      </dsp:nvSpPr>
      <dsp:spPr>
        <a:xfrm>
          <a:off x="3070586" y="3351225"/>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8128" y="3395545"/>
        <a:ext cx="13983" cy="2799"/>
      </dsp:txXfrm>
    </dsp:sp>
    <dsp:sp modelId="{B74A4A91-2D5D-384C-8BD8-5BEA5120612F}">
      <dsp:nvSpPr>
        <dsp:cNvPr id="0" name=""/>
        <dsp:cNvSpPr/>
      </dsp:nvSpPr>
      <dsp:spPr>
        <a:xfrm>
          <a:off x="1856445" y="3032162"/>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HÔPITAL SANTA CABRINI</a:t>
          </a:r>
          <a:endParaRPr lang="en-US" sz="1200" kern="1200"/>
        </a:p>
      </dsp:txBody>
      <dsp:txXfrm>
        <a:off x="1856445" y="3032162"/>
        <a:ext cx="1215941" cy="729564"/>
      </dsp:txXfrm>
    </dsp:sp>
    <dsp:sp modelId="{E4227743-90BA-3548-B4FC-4B4500448A1E}">
      <dsp:nvSpPr>
        <dsp:cNvPr id="0" name=""/>
        <dsp:cNvSpPr/>
      </dsp:nvSpPr>
      <dsp:spPr>
        <a:xfrm>
          <a:off x="4566194" y="3351225"/>
          <a:ext cx="249066" cy="91440"/>
        </a:xfrm>
        <a:custGeom>
          <a:avLst/>
          <a:gdLst/>
          <a:ahLst/>
          <a:cxnLst/>
          <a:rect l="0" t="0" r="0" b="0"/>
          <a:pathLst>
            <a:path>
              <a:moveTo>
                <a:pt x="0" y="45720"/>
              </a:moveTo>
              <a:lnTo>
                <a:pt x="2490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3736" y="3395545"/>
        <a:ext cx="13983" cy="2799"/>
      </dsp:txXfrm>
    </dsp:sp>
    <dsp:sp modelId="{44F21C02-98DA-E84D-B24A-432ED441F522}">
      <dsp:nvSpPr>
        <dsp:cNvPr id="0" name=""/>
        <dsp:cNvSpPr/>
      </dsp:nvSpPr>
      <dsp:spPr>
        <a:xfrm>
          <a:off x="3352053" y="3032162"/>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HÔPITAL JUIF DE RÉADAPTATION</a:t>
          </a:r>
          <a:endParaRPr lang="en-US" sz="1200" kern="1200"/>
        </a:p>
      </dsp:txBody>
      <dsp:txXfrm>
        <a:off x="3352053" y="3032162"/>
        <a:ext cx="1215941" cy="729564"/>
      </dsp:txXfrm>
    </dsp:sp>
    <dsp:sp modelId="{E93F176F-0E14-6449-AB5C-C8877216538B}">
      <dsp:nvSpPr>
        <dsp:cNvPr id="0" name=""/>
        <dsp:cNvSpPr/>
      </dsp:nvSpPr>
      <dsp:spPr>
        <a:xfrm>
          <a:off x="968807" y="3759927"/>
          <a:ext cx="4486824" cy="249066"/>
        </a:xfrm>
        <a:custGeom>
          <a:avLst/>
          <a:gdLst/>
          <a:ahLst/>
          <a:cxnLst/>
          <a:rect l="0" t="0" r="0" b="0"/>
          <a:pathLst>
            <a:path>
              <a:moveTo>
                <a:pt x="4486824" y="0"/>
              </a:moveTo>
              <a:lnTo>
                <a:pt x="4486824" y="141633"/>
              </a:lnTo>
              <a:lnTo>
                <a:pt x="0" y="141633"/>
              </a:lnTo>
              <a:lnTo>
                <a:pt x="0" y="24906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9831" y="3883061"/>
        <a:ext cx="224776" cy="2799"/>
      </dsp:txXfrm>
    </dsp:sp>
    <dsp:sp modelId="{31476C20-A81F-AF47-BA37-843D730D94F3}">
      <dsp:nvSpPr>
        <dsp:cNvPr id="0" name=""/>
        <dsp:cNvSpPr/>
      </dsp:nvSpPr>
      <dsp:spPr>
        <a:xfrm>
          <a:off x="4847661" y="3032162"/>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LA RÉSIDENCE LACHUTE</a:t>
          </a:r>
          <a:endParaRPr lang="en-US" sz="1200" kern="1200"/>
        </a:p>
      </dsp:txBody>
      <dsp:txXfrm>
        <a:off x="4847661" y="3032162"/>
        <a:ext cx="1215941" cy="729564"/>
      </dsp:txXfrm>
    </dsp:sp>
    <dsp:sp modelId="{4400D629-64D1-334A-A5A0-7869D7680DF1}">
      <dsp:nvSpPr>
        <dsp:cNvPr id="0" name=""/>
        <dsp:cNvSpPr/>
      </dsp:nvSpPr>
      <dsp:spPr>
        <a:xfrm>
          <a:off x="360836" y="4041394"/>
          <a:ext cx="1215941" cy="7295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82" tIns="62542" rIns="59582" bIns="62542" numCol="1" spcCol="1270" anchor="ctr" anchorCtr="0">
          <a:noAutofit/>
        </a:bodyPr>
        <a:lstStyle/>
        <a:p>
          <a:pPr marL="0" lvl="0" indent="0" algn="ctr" defTabSz="533400">
            <a:lnSpc>
              <a:spcPct val="90000"/>
            </a:lnSpc>
            <a:spcBef>
              <a:spcPct val="0"/>
            </a:spcBef>
            <a:spcAft>
              <a:spcPct val="35000"/>
            </a:spcAft>
            <a:buNone/>
          </a:pPr>
          <a:r>
            <a:rPr lang="en-US" sz="1200" b="1" kern="1200"/>
            <a:t>CSSS DU HAUT SAINT-LAURENT</a:t>
          </a:r>
          <a:endParaRPr lang="en-US" sz="1200" kern="1200"/>
        </a:p>
      </dsp:txBody>
      <dsp:txXfrm>
        <a:off x="360836" y="4041394"/>
        <a:ext cx="1215941" cy="729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074FB-5CFF-4D8E-B964-F3E2F3FD0F05}">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371E1-044C-4520-B0C7-186E6490945E}">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585FC2-FDCA-4BDD-8754-84D26678425B}">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CA" sz="1900" kern="1200"/>
            <a:t>SANTÉ QUÉBEC AURA SON PROPRE CONSEIL D’ADMINISTRATION </a:t>
          </a:r>
          <a:endParaRPr lang="en-US" sz="1900" kern="1200"/>
        </a:p>
      </dsp:txBody>
      <dsp:txXfrm>
        <a:off x="957071" y="3890"/>
        <a:ext cx="5671732" cy="828633"/>
      </dsp:txXfrm>
    </dsp:sp>
    <dsp:sp modelId="{52476652-DB0D-43A1-B54C-F530D925D6C0}">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A8358-7835-43D8-91BC-2394D14A77C7}">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135F87-96B2-463C-B504-04FB5BB195CB}">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CA" sz="1900" kern="1200"/>
            <a:t>LES EMPLOYÉS DU MSSS POURRONT ÊTRE TRANSFÉRÉS À SANTÉ QUÉBEC.</a:t>
          </a:r>
          <a:endParaRPr lang="en-US" sz="1900" kern="1200"/>
        </a:p>
      </dsp:txBody>
      <dsp:txXfrm>
        <a:off x="957071" y="1039682"/>
        <a:ext cx="5671732" cy="828633"/>
      </dsp:txXfrm>
    </dsp:sp>
    <dsp:sp modelId="{CCE28452-4EC2-4A43-BA6F-494C19888950}">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A4340-0CB7-40E9-A7A0-DB23DDA9F063}">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376FD7-2B95-42CD-BEA4-ECB2593C518E}">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CA" sz="1900" kern="1200"/>
            <a:t>LE SIÈGE SOCIAL DE SANTÉ QUÉBEC DEVRA ÊTRE À QUÉBEC</a:t>
          </a:r>
          <a:endParaRPr lang="en-US" sz="1900" kern="1200"/>
        </a:p>
      </dsp:txBody>
      <dsp:txXfrm>
        <a:off x="957071" y="2075473"/>
        <a:ext cx="5671732" cy="828633"/>
      </dsp:txXfrm>
    </dsp:sp>
    <dsp:sp modelId="{AB8DC294-8F4C-4FE3-B23A-66B894C00FC9}">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943AD4-DEAD-48B4-8F91-C121095A8D65}">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4538BF-99F5-44B4-BE9A-5282BA4794BB}">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CA" sz="1900" b="1" kern="1200"/>
            <a:t>LES EMPLOYÉS ET LES CADRES SERONT À TERMES LES EMPLOYÉS DE SANTÉ QUÉBEC</a:t>
          </a:r>
          <a:endParaRPr lang="en-US" sz="1900" kern="1200"/>
        </a:p>
      </dsp:txBody>
      <dsp:txXfrm>
        <a:off x="957071" y="3111265"/>
        <a:ext cx="5671732" cy="828633"/>
      </dsp:txXfrm>
    </dsp:sp>
    <dsp:sp modelId="{9973FB82-3E46-45E5-92B7-7BDBCAAE84D2}">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61BBB-2540-434C-886D-916D06AA1087}">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4256D6-796A-4610-BB86-4DEDE582A739}">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CA" sz="1900" b="1" kern="1200"/>
            <a:t>AVEC LES ANNÉES DE SERVICE (ANCIENNETÉ) GLOBALE DE TOUT LE RÉSEAU</a:t>
          </a:r>
          <a:endParaRPr lang="en-US" sz="1900" kern="1200"/>
        </a:p>
      </dsp:txBody>
      <dsp:txXfrm>
        <a:off x="957071" y="4147057"/>
        <a:ext cx="5671732" cy="828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7E5ED-3508-7348-AE37-F0522D540E18}">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a:t>Le test consiste alors à déterminer s’il y a entrave législative au droit de grève et si elle équivaut ou non à une entrave substantielle à la négociation collective.  Il appert que la PSESA satisfait à cette condition en ce qu’elle empêche les salariés désignés à se livrer à TOUT arrêt de travail dans le cadre du processus de négociation.</a:t>
          </a:r>
          <a:endParaRPr lang="en-US" sz="1300" kern="1200"/>
        </a:p>
      </dsp:txBody>
      <dsp:txXfrm>
        <a:off x="35968" y="35968"/>
        <a:ext cx="6850257" cy="1156108"/>
      </dsp:txXfrm>
    </dsp:sp>
    <dsp:sp modelId="{55497309-038D-FA40-8410-B588756AEF51}">
      <dsp:nvSpPr>
        <dsp:cNvPr id="0" name=""/>
        <dsp:cNvSpPr/>
      </dsp:nvSpPr>
      <dsp:spPr>
        <a:xfrm>
          <a:off x="721359" y="1432718"/>
          <a:ext cx="8175413" cy="1228044"/>
        </a:xfrm>
        <a:prstGeom prst="roundRect">
          <a:avLst>
            <a:gd name="adj" fmla="val 10000"/>
          </a:avLst>
        </a:prstGeom>
        <a:solidFill>
          <a:schemeClr val="accent2">
            <a:hueOff val="-3594467"/>
            <a:satOff val="-9999"/>
            <a:lumOff val="8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a:t>La PSESA prévoit en effet que l’employeur public et le syndicat en cause doivent négocier un accord portant sur les services essentiels et sur la façon dont ils seront assurés en cas de grève, mais que, faute d’accord, c’est l’employeur qui désigne unilatéralement les services publics qui sont tenus pour essentiels ainsi que les catégories de salariés qui doivent continuer à effectuer toutes leurs tâches pendant un arrêt de travail.</a:t>
          </a:r>
          <a:endParaRPr lang="en-US" sz="1300" kern="1200"/>
        </a:p>
      </dsp:txBody>
      <dsp:txXfrm>
        <a:off x="757327" y="1468686"/>
        <a:ext cx="6583888" cy="1156108"/>
      </dsp:txXfrm>
    </dsp:sp>
    <dsp:sp modelId="{2ADAEB3D-73AD-4B48-9C42-29B253219C74}">
      <dsp:nvSpPr>
        <dsp:cNvPr id="0" name=""/>
        <dsp:cNvSpPr/>
      </dsp:nvSpPr>
      <dsp:spPr>
        <a:xfrm>
          <a:off x="1442719" y="2865437"/>
          <a:ext cx="8175413" cy="1228044"/>
        </a:xfrm>
        <a:prstGeom prst="roundRect">
          <a:avLst>
            <a:gd name="adj" fmla="val 10000"/>
          </a:avLst>
        </a:prstGeom>
        <a:solidFill>
          <a:schemeClr val="accent2">
            <a:hueOff val="-7188933"/>
            <a:satOff val="-19999"/>
            <a:lumOff val="1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a:t>Le </a:t>
          </a:r>
          <a:r>
            <a:rPr lang="fr-CA" sz="1300" i="1" kern="1200"/>
            <a:t>Saskatchewan Labour Relations Board </a:t>
          </a:r>
          <a:r>
            <a:rPr lang="fr-CA" sz="1300" kern="1200"/>
            <a:t>(TAT au Québec) peut réviser le nombre de salariés nécessaires pour assurer la continuité des services en cause, mais il ne peut pas « examiner si un service est essentiel ou non, déterminer quelles catégories de salariés assurent véritablement des services essentiels ou </a:t>
          </a:r>
          <a:r>
            <a:rPr lang="fr-CA" sz="1300" i="1" kern="1200"/>
            <a:t>si les salariés choisi par l’employeur pour exercer leurs fonctions pendant la grève l’ont été de manière raisonnable ou non .</a:t>
          </a:r>
          <a:endParaRPr lang="en-US" sz="1300" kern="1200"/>
        </a:p>
      </dsp:txBody>
      <dsp:txXfrm>
        <a:off x="1478687" y="2901405"/>
        <a:ext cx="6583888" cy="1156108"/>
      </dsp:txXfrm>
    </dsp:sp>
    <dsp:sp modelId="{239A348D-6C5B-524F-A3D6-DD469F60B2AA}">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ABFAB21D-4290-2E43-9A68-27B605A97593}">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7016094"/>
            <a:satOff val="39703"/>
            <a:lumOff val="3897"/>
            <a:alphaOff val="0"/>
          </a:schemeClr>
        </a:solidFill>
        <a:ln w="19050" cap="rnd" cmpd="sng" algn="ctr">
          <a:solidFill>
            <a:schemeClr val="accent2">
              <a:tint val="40000"/>
              <a:alpha val="90000"/>
              <a:hueOff val="-7016094"/>
              <a:satOff val="39703"/>
              <a:lumOff val="3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4AC2-8BD3-2B41-8DC2-569D7C030F7C}">
      <dsp:nvSpPr>
        <dsp:cNvPr id="0" name=""/>
        <dsp:cNvSpPr/>
      </dsp:nvSpPr>
      <dsp:spPr>
        <a:xfrm>
          <a:off x="0" y="644340"/>
          <a:ext cx="6628804" cy="57914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LES TRAVAUX PARLEMENTAIRES ET L'ADOPTION DU PROJET DE LOI SUIVANT LE PROCESSUS LÉGISLATIF</a:t>
          </a:r>
          <a:endParaRPr lang="en-US" sz="1500" kern="1200" dirty="0"/>
        </a:p>
      </dsp:txBody>
      <dsp:txXfrm>
        <a:off x="28272" y="672612"/>
        <a:ext cx="6572260" cy="522605"/>
      </dsp:txXfrm>
    </dsp:sp>
    <dsp:sp modelId="{AD4DA4FE-DA33-4F43-B138-DDE2895E99E0}">
      <dsp:nvSpPr>
        <dsp:cNvPr id="0" name=""/>
        <dsp:cNvSpPr/>
      </dsp:nvSpPr>
      <dsp:spPr>
        <a:xfrm>
          <a:off x="0" y="1266690"/>
          <a:ext cx="6628804" cy="579149"/>
        </a:xfrm>
        <a:prstGeom prst="roundRect">
          <a:avLst/>
        </a:prstGeom>
        <a:gradFill rotWithShape="0">
          <a:gsLst>
            <a:gs pos="0">
              <a:schemeClr val="accent2">
                <a:hueOff val="-1437787"/>
                <a:satOff val="-4000"/>
                <a:lumOff val="3490"/>
                <a:alphaOff val="0"/>
                <a:tint val="96000"/>
                <a:lumMod val="100000"/>
              </a:schemeClr>
            </a:gs>
            <a:gs pos="78000">
              <a:schemeClr val="accent2">
                <a:hueOff val="-1437787"/>
                <a:satOff val="-4000"/>
                <a:lumOff val="3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MISE EN PLACE D'UN COMITÉ DE TRANSFORMATION</a:t>
          </a:r>
        </a:p>
      </dsp:txBody>
      <dsp:txXfrm>
        <a:off x="28272" y="1294962"/>
        <a:ext cx="6572260" cy="522605"/>
      </dsp:txXfrm>
    </dsp:sp>
    <dsp:sp modelId="{1DCA8A03-B703-E248-999B-614822202A09}">
      <dsp:nvSpPr>
        <dsp:cNvPr id="0" name=""/>
        <dsp:cNvSpPr/>
      </dsp:nvSpPr>
      <dsp:spPr>
        <a:xfrm>
          <a:off x="0" y="1889040"/>
          <a:ext cx="6628804" cy="579149"/>
        </a:xfrm>
        <a:prstGeom prst="roundRect">
          <a:avLst/>
        </a:prstGeom>
        <a:gradFill rotWithShape="0">
          <a:gsLst>
            <a:gs pos="0">
              <a:schemeClr val="accent2">
                <a:hueOff val="-2875573"/>
                <a:satOff val="-8000"/>
                <a:lumOff val="6980"/>
                <a:alphaOff val="0"/>
                <a:tint val="96000"/>
                <a:lumMod val="100000"/>
              </a:schemeClr>
            </a:gs>
            <a:gs pos="78000">
              <a:schemeClr val="accent2">
                <a:hueOff val="-2875573"/>
                <a:satOff val="-8000"/>
                <a:lumOff val="6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CRÉATION DE SANTÉ QUÉBEC, NOMMINATION DU PRÉSIDENT CHEF DE DIRECTION, DU CA ET DU PRÉSIDENT DU CONSEIL D'ADMINISTRATION DE SQ</a:t>
          </a:r>
        </a:p>
      </dsp:txBody>
      <dsp:txXfrm>
        <a:off x="28272" y="1917312"/>
        <a:ext cx="6572260" cy="522605"/>
      </dsp:txXfrm>
    </dsp:sp>
    <dsp:sp modelId="{B69BB2A1-B2B4-DC46-A75D-51A9F7CED2EB}">
      <dsp:nvSpPr>
        <dsp:cNvPr id="0" name=""/>
        <dsp:cNvSpPr/>
      </dsp:nvSpPr>
      <dsp:spPr>
        <a:xfrm>
          <a:off x="0" y="2511390"/>
          <a:ext cx="6628804" cy="579149"/>
        </a:xfrm>
        <a:prstGeom prst="roundRect">
          <a:avLst/>
        </a:prstGeom>
        <a:gradFill rotWithShape="0">
          <a:gsLst>
            <a:gs pos="0">
              <a:schemeClr val="accent2">
                <a:hueOff val="-4313360"/>
                <a:satOff val="-11999"/>
                <a:lumOff val="10471"/>
                <a:alphaOff val="0"/>
                <a:tint val="96000"/>
                <a:lumMod val="100000"/>
              </a:schemeClr>
            </a:gs>
            <a:gs pos="78000">
              <a:schemeClr val="accent2">
                <a:hueOff val="-4313360"/>
                <a:satOff val="-11999"/>
                <a:lumOff val="10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ENTRÉE EN VIGUEUR PAR ÉTAPES DE LA LOI </a:t>
          </a:r>
          <a:r>
            <a:rPr lang="en-US" sz="1500" kern="1200" dirty="0" err="1"/>
            <a:t>À</a:t>
          </a:r>
          <a:r>
            <a:rPr lang="en-US" sz="1500" kern="1200" dirty="0"/>
            <a:t> COMPTER DE SA SANCTION</a:t>
          </a:r>
        </a:p>
      </dsp:txBody>
      <dsp:txXfrm>
        <a:off x="28272" y="2539662"/>
        <a:ext cx="6572260" cy="522605"/>
      </dsp:txXfrm>
    </dsp:sp>
    <dsp:sp modelId="{CA2F4B74-8EBB-F84F-B4EF-454F904CEE48}">
      <dsp:nvSpPr>
        <dsp:cNvPr id="0" name=""/>
        <dsp:cNvSpPr/>
      </dsp:nvSpPr>
      <dsp:spPr>
        <a:xfrm>
          <a:off x="0" y="3133740"/>
          <a:ext cx="6628804" cy="579149"/>
        </a:xfrm>
        <a:prstGeom prst="roundRect">
          <a:avLst/>
        </a:prstGeom>
        <a:gradFill rotWithShape="0">
          <a:gsLst>
            <a:gs pos="0">
              <a:schemeClr val="accent2">
                <a:hueOff val="-5751146"/>
                <a:satOff val="-15999"/>
                <a:lumOff val="13961"/>
                <a:alphaOff val="0"/>
                <a:tint val="96000"/>
                <a:lumMod val="100000"/>
              </a:schemeClr>
            </a:gs>
            <a:gs pos="78000">
              <a:schemeClr val="accent2">
                <a:hueOff val="-5751146"/>
                <a:satOff val="-15999"/>
                <a:lumOff val="139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INTÉGRATION DES ÉTABLISSEMENTS ET DES EMPLOYÉS </a:t>
          </a:r>
          <a:r>
            <a:rPr lang="en-US" sz="1500" kern="1200" dirty="0" err="1"/>
            <a:t>À</a:t>
          </a:r>
          <a:r>
            <a:rPr lang="en-US" sz="1500" kern="1200" dirty="0"/>
            <a:t> SANTÉ QUÉBEC</a:t>
          </a:r>
        </a:p>
      </dsp:txBody>
      <dsp:txXfrm>
        <a:off x="28272" y="3162012"/>
        <a:ext cx="6572260" cy="522605"/>
      </dsp:txXfrm>
    </dsp:sp>
    <dsp:sp modelId="{76DB7390-4016-FD4C-AB0B-002D207B8431}">
      <dsp:nvSpPr>
        <dsp:cNvPr id="0" name=""/>
        <dsp:cNvSpPr/>
      </dsp:nvSpPr>
      <dsp:spPr>
        <a:xfrm>
          <a:off x="0" y="3756090"/>
          <a:ext cx="6628804" cy="579149"/>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DÉTERMINATION DES NOUVELLES UNITÉS DE NÉGOCIATION</a:t>
          </a:r>
        </a:p>
      </dsp:txBody>
      <dsp:txXfrm>
        <a:off x="28272" y="3784362"/>
        <a:ext cx="6572260" cy="5226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4AC2-8BD3-2B41-8DC2-569D7C030F7C}">
      <dsp:nvSpPr>
        <dsp:cNvPr id="0" name=""/>
        <dsp:cNvSpPr/>
      </dsp:nvSpPr>
      <dsp:spPr>
        <a:xfrm>
          <a:off x="0" y="119282"/>
          <a:ext cx="6628804" cy="90903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PRÉPARER</a:t>
          </a:r>
          <a:r>
            <a:rPr lang="en-US" sz="1700" kern="1200" baseline="0" dirty="0"/>
            <a:t> NOTRE MÉMOIRE</a:t>
          </a:r>
          <a:endParaRPr lang="en-US" sz="1700" kern="1200" dirty="0"/>
        </a:p>
      </dsp:txBody>
      <dsp:txXfrm>
        <a:off x="44375" y="163657"/>
        <a:ext cx="6540054" cy="820285"/>
      </dsp:txXfrm>
    </dsp:sp>
    <dsp:sp modelId="{AD4DA4FE-DA33-4F43-B138-DDE2895E99E0}">
      <dsp:nvSpPr>
        <dsp:cNvPr id="0" name=""/>
        <dsp:cNvSpPr/>
      </dsp:nvSpPr>
      <dsp:spPr>
        <a:xfrm>
          <a:off x="0" y="1077277"/>
          <a:ext cx="6628804" cy="909035"/>
        </a:xfrm>
        <a:prstGeom prst="roundRect">
          <a:avLst/>
        </a:prstGeom>
        <a:gradFill rotWithShape="0">
          <a:gsLst>
            <a:gs pos="0">
              <a:schemeClr val="accent2">
                <a:hueOff val="-1797233"/>
                <a:satOff val="-5000"/>
                <a:lumOff val="4363"/>
                <a:alphaOff val="0"/>
                <a:tint val="96000"/>
                <a:lumMod val="100000"/>
              </a:schemeClr>
            </a:gs>
            <a:gs pos="78000">
              <a:schemeClr val="accent2">
                <a:hueOff val="-1797233"/>
                <a:satOff val="-5000"/>
                <a:lumOff val="436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APPEL</a:t>
          </a:r>
          <a:r>
            <a:rPr lang="en-US" sz="1700" kern="1200" baseline="0" dirty="0"/>
            <a:t> </a:t>
          </a:r>
          <a:r>
            <a:rPr lang="en-US" sz="1700" kern="1200" baseline="0" dirty="0" err="1"/>
            <a:t>À</a:t>
          </a:r>
          <a:r>
            <a:rPr lang="en-US" sz="1700" kern="1200" baseline="0" dirty="0"/>
            <a:t> TOUS POUR LES AVANTAGES ET LES DÉSAVANTAGES DE LA CO-GESTION AVEC LES MÉDECINS</a:t>
          </a:r>
          <a:endParaRPr lang="en-US" sz="1700" kern="1200" dirty="0"/>
        </a:p>
      </dsp:txBody>
      <dsp:txXfrm>
        <a:off x="44375" y="1121652"/>
        <a:ext cx="6540054" cy="820285"/>
      </dsp:txXfrm>
    </dsp:sp>
    <dsp:sp modelId="{1DCA8A03-B703-E248-999B-614822202A09}">
      <dsp:nvSpPr>
        <dsp:cNvPr id="0" name=""/>
        <dsp:cNvSpPr/>
      </dsp:nvSpPr>
      <dsp:spPr>
        <a:xfrm>
          <a:off x="0" y="2035272"/>
          <a:ext cx="6628804" cy="909035"/>
        </a:xfrm>
        <a:prstGeom prst="roundRect">
          <a:avLst/>
        </a:prstGeom>
        <a:gradFill rotWithShape="0">
          <a:gsLst>
            <a:gs pos="0">
              <a:schemeClr val="accent2">
                <a:hueOff val="-3594467"/>
                <a:satOff val="-9999"/>
                <a:lumOff val="8726"/>
                <a:alphaOff val="0"/>
                <a:tint val="96000"/>
                <a:lumMod val="100000"/>
              </a:schemeClr>
            </a:gs>
            <a:gs pos="78000">
              <a:schemeClr val="accent2">
                <a:hueOff val="-3594467"/>
                <a:satOff val="-9999"/>
                <a:lumOff val="8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PRÉSENTATION</a:t>
          </a:r>
          <a:r>
            <a:rPr lang="en-US" sz="1700" kern="1200" baseline="0" dirty="0"/>
            <a:t> EN COMMISSION PARLEMENTAIRE</a:t>
          </a:r>
          <a:endParaRPr lang="en-US" sz="1700" kern="1200" dirty="0"/>
        </a:p>
      </dsp:txBody>
      <dsp:txXfrm>
        <a:off x="44375" y="2079647"/>
        <a:ext cx="6540054" cy="820285"/>
      </dsp:txXfrm>
    </dsp:sp>
    <dsp:sp modelId="{B69BB2A1-B2B4-DC46-A75D-51A9F7CED2EB}">
      <dsp:nvSpPr>
        <dsp:cNvPr id="0" name=""/>
        <dsp:cNvSpPr/>
      </dsp:nvSpPr>
      <dsp:spPr>
        <a:xfrm>
          <a:off x="0" y="2993268"/>
          <a:ext cx="6628804" cy="909035"/>
        </a:xfrm>
        <a:prstGeom prst="roundRect">
          <a:avLst/>
        </a:prstGeom>
        <a:gradFill rotWithShape="0">
          <a:gsLst>
            <a:gs pos="0">
              <a:schemeClr val="accent2">
                <a:hueOff val="-5391700"/>
                <a:satOff val="-14999"/>
                <a:lumOff val="13088"/>
                <a:alphaOff val="0"/>
                <a:tint val="96000"/>
                <a:lumMod val="100000"/>
              </a:schemeClr>
            </a:gs>
            <a:gs pos="78000">
              <a:schemeClr val="accent2">
                <a:hueOff val="-5391700"/>
                <a:satOff val="-14999"/>
                <a:lumOff val="130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INFORMATIONS</a:t>
          </a:r>
          <a:r>
            <a:rPr lang="en-US" sz="1700" kern="1200" baseline="0" dirty="0"/>
            <a:t> DÉTAILLÉES AU FUR ET </a:t>
          </a:r>
          <a:r>
            <a:rPr lang="en-US" sz="1700" kern="1200" baseline="0" dirty="0" err="1"/>
            <a:t>À</a:t>
          </a:r>
          <a:r>
            <a:rPr lang="en-US" sz="1700" kern="1200" baseline="0" dirty="0"/>
            <a:t> MESURE </a:t>
          </a:r>
          <a:r>
            <a:rPr lang="en-US" sz="1700" kern="1200" baseline="0" dirty="0" err="1"/>
            <a:t>À</a:t>
          </a:r>
          <a:r>
            <a:rPr lang="en-US" sz="1700" kern="1200" baseline="0" dirty="0"/>
            <a:t> NOS MEMBRES</a:t>
          </a:r>
          <a:endParaRPr lang="en-US" sz="1700" kern="1200" dirty="0"/>
        </a:p>
      </dsp:txBody>
      <dsp:txXfrm>
        <a:off x="44375" y="3037643"/>
        <a:ext cx="6540054" cy="820285"/>
      </dsp:txXfrm>
    </dsp:sp>
    <dsp:sp modelId="{CA2F4B74-8EBB-F84F-B4EF-454F904CEE48}">
      <dsp:nvSpPr>
        <dsp:cNvPr id="0" name=""/>
        <dsp:cNvSpPr/>
      </dsp:nvSpPr>
      <dsp:spPr>
        <a:xfrm>
          <a:off x="0" y="3951263"/>
          <a:ext cx="6628804" cy="909035"/>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L’APER DEMANDERA DES RENCONTRES AVEC LES DRH AFIN D’ÊTRE EN MESURE DE PARTICIPER </a:t>
          </a:r>
          <a:r>
            <a:rPr lang="en-US" sz="1700" kern="1200" dirty="0" err="1"/>
            <a:t>À</a:t>
          </a:r>
          <a:r>
            <a:rPr lang="en-US" sz="1700" kern="1200" dirty="0"/>
            <a:t> LA PRÉPARATION DE LA LISTE </a:t>
          </a:r>
          <a:r>
            <a:rPr lang="en-US" sz="1700" kern="1200" dirty="0" err="1"/>
            <a:t>À</a:t>
          </a:r>
          <a:r>
            <a:rPr lang="en-US" sz="1700" kern="1200" dirty="0"/>
            <a:t> SOUMETTRE AU TAT EN VUE D’UNE GRÈVE.</a:t>
          </a:r>
        </a:p>
      </dsp:txBody>
      <dsp:txXfrm>
        <a:off x="44375" y="3995638"/>
        <a:ext cx="6540054" cy="8202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8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1385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33987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0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3671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2879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1600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597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2023-05-15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80892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3258C3-57C5-496A-B9B8-F989134590BA}" type="datetimeFigureOut">
              <a:rPr lang="fr-CA" smtClean="0"/>
              <a:t>2023-05-15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272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3258C3-57C5-496A-B9B8-F989134590BA}" type="datetimeFigureOut">
              <a:rPr lang="fr-CA" smtClean="0"/>
              <a:t>2023-05-15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116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3258C3-57C5-496A-B9B8-F989134590BA}" type="datetimeFigureOut">
              <a:rPr lang="fr-CA" smtClean="0"/>
              <a:t>2023-05-15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4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258C3-57C5-496A-B9B8-F989134590BA}" type="datetimeFigureOut">
              <a:rPr lang="fr-CA" smtClean="0"/>
              <a:t>2023-05-15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635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2023-05-15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9447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2023-05-15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012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258C3-57C5-496A-B9B8-F989134590BA}" type="datetimeFigureOut">
              <a:rPr lang="fr-CA" smtClean="0"/>
              <a:t>2023-05-15</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9E450-7A51-4C13-9576-A402D20264D1}" type="slidenum">
              <a:rPr lang="fr-CA" smtClean="0"/>
              <a:t>‹N°›</a:t>
            </a:fld>
            <a:endParaRPr lang="fr-CA"/>
          </a:p>
        </p:txBody>
      </p:sp>
    </p:spTree>
    <p:extLst>
      <p:ext uri="{BB962C8B-B14F-4D97-AF65-F5344CB8AC3E}">
        <p14:creationId xmlns:p14="http://schemas.microsoft.com/office/powerpoint/2010/main" val="41647718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0135-CB16-49D9-878B-E8D8217EC9E9}"/>
              </a:ext>
            </a:extLst>
          </p:cNvPr>
          <p:cNvSpPr>
            <a:spLocks noGrp="1"/>
          </p:cNvSpPr>
          <p:nvPr>
            <p:ph type="ctrTitle"/>
          </p:nvPr>
        </p:nvSpPr>
        <p:spPr>
          <a:xfrm>
            <a:off x="1600199" y="4571999"/>
            <a:ext cx="7673801" cy="1087656"/>
          </a:xfrm>
        </p:spPr>
        <p:txBody>
          <a:bodyPr>
            <a:normAutofit/>
          </a:bodyPr>
          <a:lstStyle/>
          <a:p>
            <a:pPr algn="l">
              <a:lnSpc>
                <a:spcPct val="90000"/>
              </a:lnSpc>
            </a:pPr>
            <a:r>
              <a:rPr lang="fr-CA" sz="2300" b="1"/>
              <a:t>PROJET DE LOI 15 </a:t>
            </a:r>
            <a:br>
              <a:rPr lang="fr-CA" sz="2300" b="1"/>
            </a:br>
            <a:r>
              <a:rPr lang="fr-CA" sz="2300" b="1"/>
              <a:t>ET L’IMPACT SUR LES NÉGOCIATIONS DES CONVENTIONS COLLECTIVES</a:t>
            </a:r>
          </a:p>
        </p:txBody>
      </p:sp>
      <p:sp>
        <p:nvSpPr>
          <p:cNvPr id="3" name="Sous-titre 2">
            <a:extLst>
              <a:ext uri="{FF2B5EF4-FFF2-40B4-BE49-F238E27FC236}">
                <a16:creationId xmlns:a16="http://schemas.microsoft.com/office/drawing/2014/main" id="{DE9778C2-2F4F-4274-8448-EA7B2375D6A4}"/>
              </a:ext>
            </a:extLst>
          </p:cNvPr>
          <p:cNvSpPr>
            <a:spLocks noGrp="1"/>
          </p:cNvSpPr>
          <p:nvPr>
            <p:ph type="subTitle" idx="1"/>
          </p:nvPr>
        </p:nvSpPr>
        <p:spPr>
          <a:xfrm>
            <a:off x="1674795" y="5659655"/>
            <a:ext cx="7599205" cy="611896"/>
          </a:xfrm>
        </p:spPr>
        <p:txBody>
          <a:bodyPr>
            <a:normAutofit/>
          </a:bodyPr>
          <a:lstStyle/>
          <a:p>
            <a:pPr algn="l"/>
            <a:r>
              <a:rPr lang="fr-CA"/>
              <a:t>ME ANNE-MARIE CHIQUETTE</a:t>
            </a:r>
          </a:p>
        </p:txBody>
      </p:sp>
      <p:pic>
        <p:nvPicPr>
          <p:cNvPr id="5" name="Image 4" descr="Une image contenant texte, signe&#10;&#10;Description générée automatiquement">
            <a:extLst>
              <a:ext uri="{FF2B5EF4-FFF2-40B4-BE49-F238E27FC236}">
                <a16:creationId xmlns:a16="http://schemas.microsoft.com/office/drawing/2014/main" id="{867F520C-AAE5-4173-8E71-0C2F35E6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1468774"/>
            <a:ext cx="7625162" cy="2783183"/>
          </a:xfrm>
          <a:prstGeom prst="rect">
            <a:avLst/>
          </a:prstGeom>
        </p:spPr>
      </p:pic>
    </p:spTree>
    <p:extLst>
      <p:ext uri="{BB962C8B-B14F-4D97-AF65-F5344CB8AC3E}">
        <p14:creationId xmlns:p14="http://schemas.microsoft.com/office/powerpoint/2010/main" val="5041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 name="Group 4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4</a:t>
            </a:r>
            <a:br>
              <a:rPr lang="en-US" sz="2800" dirty="0"/>
            </a:br>
            <a:r>
              <a:rPr lang="en-US" sz="2800" dirty="0"/>
              <a:t>SANTÉ QUÉBEC…C’EST QUI EXACTEMENT?</a:t>
            </a: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7565" t="141" r="4689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58" name="Isosceles Triangle 5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ZoneTexte 3">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LES CISSS, LES CIUSSS ET LES ÉTABLISSEMENTS NON FUSIONNÉS DONC:</a:t>
            </a:r>
          </a:p>
          <a:p>
            <a:pPr>
              <a:lnSpc>
                <a:spcPct val="90000"/>
              </a:lnSpc>
              <a:spcBef>
                <a:spcPts val="1000"/>
              </a:spcBef>
              <a:buClr>
                <a:schemeClr val="accent1"/>
              </a:buClr>
              <a:buSzPct val="80000"/>
              <a:buFont typeface="Wingdings 3" charset="2"/>
              <a:buChar char=""/>
            </a:pPr>
            <a:r>
              <a:rPr lang="en-US" sz="1500" b="0" i="0" u="none" strike="noStrike">
                <a:solidFill>
                  <a:schemeClr val="tx1">
                    <a:lumMod val="75000"/>
                    <a:lumOff val="25000"/>
                  </a:schemeClr>
                </a:solidFill>
                <a:effectLst/>
              </a:rPr>
              <a:t>1°  Centre hospitalier de l’Université de Montréal;</a:t>
            </a:r>
          </a:p>
          <a:p>
            <a:pPr>
              <a:lnSpc>
                <a:spcPct val="90000"/>
              </a:lnSpc>
              <a:spcBef>
                <a:spcPts val="1000"/>
              </a:spcBef>
              <a:buClr>
                <a:schemeClr val="accent1"/>
              </a:buClr>
              <a:buSzPct val="80000"/>
              <a:buFont typeface="Wingdings 3" charset="2"/>
              <a:buChar char=""/>
            </a:pPr>
            <a:r>
              <a:rPr lang="en-US" sz="1500" b="0" i="0" u="none" strike="noStrike">
                <a:solidFill>
                  <a:schemeClr val="tx1">
                    <a:lumMod val="75000"/>
                    <a:lumOff val="25000"/>
                  </a:schemeClr>
                </a:solidFill>
                <a:effectLst/>
              </a:rPr>
              <a:t>2°  Centre hospitalier universitaire Sainte-Justine;</a:t>
            </a:r>
          </a:p>
          <a:p>
            <a:pPr>
              <a:lnSpc>
                <a:spcPct val="90000"/>
              </a:lnSpc>
              <a:spcBef>
                <a:spcPts val="1000"/>
              </a:spcBef>
              <a:buClr>
                <a:schemeClr val="accent1"/>
              </a:buClr>
              <a:buSzPct val="80000"/>
              <a:buFont typeface="Wingdings 3" charset="2"/>
              <a:buChar char=""/>
            </a:pPr>
            <a:r>
              <a:rPr lang="en-US" sz="1500" b="0" i="0" u="none" strike="noStrike">
                <a:solidFill>
                  <a:schemeClr val="tx1">
                    <a:lumMod val="75000"/>
                    <a:lumOff val="25000"/>
                  </a:schemeClr>
                </a:solidFill>
                <a:effectLst/>
              </a:rPr>
              <a:t>3°  Centre universitaire de santé McGill;</a:t>
            </a:r>
          </a:p>
          <a:p>
            <a:pPr>
              <a:lnSpc>
                <a:spcPct val="90000"/>
              </a:lnSpc>
              <a:spcBef>
                <a:spcPts val="1000"/>
              </a:spcBef>
              <a:buClr>
                <a:schemeClr val="accent1"/>
              </a:buClr>
              <a:buSzPct val="80000"/>
              <a:buFont typeface="Wingdings 3" charset="2"/>
              <a:buChar char=""/>
            </a:pPr>
            <a:r>
              <a:rPr lang="en-US" sz="1500" b="0" i="0" u="none" strike="noStrike">
                <a:solidFill>
                  <a:schemeClr val="tx1">
                    <a:lumMod val="75000"/>
                    <a:lumOff val="25000"/>
                  </a:schemeClr>
                </a:solidFill>
                <a:effectLst/>
              </a:rPr>
              <a:t>4°  Institut de cardiologie de Montréal;</a:t>
            </a:r>
          </a:p>
          <a:p>
            <a:pPr>
              <a:lnSpc>
                <a:spcPct val="90000"/>
              </a:lnSpc>
              <a:spcBef>
                <a:spcPts val="1000"/>
              </a:spcBef>
              <a:buClr>
                <a:schemeClr val="accent1"/>
              </a:buClr>
              <a:buSzPct val="80000"/>
              <a:buFont typeface="Wingdings 3" charset="2"/>
              <a:buChar char=""/>
            </a:pPr>
            <a:r>
              <a:rPr lang="en-US" sz="1500" b="0" i="0" u="none" strike="noStrike">
                <a:solidFill>
                  <a:schemeClr val="tx1">
                    <a:lumMod val="75000"/>
                    <a:lumOff val="25000"/>
                  </a:schemeClr>
                </a:solidFill>
                <a:effectLst/>
              </a:rPr>
              <a:t>5°  Institut Philippe-Pinel de Montréal;</a:t>
            </a:r>
          </a:p>
          <a:p>
            <a:pPr>
              <a:lnSpc>
                <a:spcPct val="90000"/>
              </a:lnSpc>
              <a:spcBef>
                <a:spcPts val="1000"/>
              </a:spcBef>
              <a:buClr>
                <a:schemeClr val="accent1"/>
              </a:buClr>
              <a:buSzPct val="80000"/>
              <a:buFont typeface="Wingdings 3" charset="2"/>
              <a:buChar char=""/>
            </a:pPr>
            <a:r>
              <a:rPr lang="en-US" sz="1500" b="0" i="0" u="none" strike="noStrike">
                <a:solidFill>
                  <a:schemeClr val="tx1">
                    <a:lumMod val="75000"/>
                    <a:lumOff val="25000"/>
                  </a:schemeClr>
                </a:solidFill>
                <a:effectLst/>
              </a:rPr>
              <a:t>6°  CHU de Québec – Université Laval;</a:t>
            </a:r>
          </a:p>
          <a:p>
            <a:pPr>
              <a:lnSpc>
                <a:spcPct val="90000"/>
              </a:lnSpc>
              <a:spcBef>
                <a:spcPts val="1000"/>
              </a:spcBef>
              <a:buClr>
                <a:schemeClr val="accent1"/>
              </a:buClr>
              <a:buSzPct val="80000"/>
              <a:buFont typeface="Wingdings 3" charset="2"/>
              <a:buChar char=""/>
            </a:pPr>
            <a:r>
              <a:rPr lang="en-US" sz="1500" b="0" i="0" u="none" strike="noStrike">
                <a:solidFill>
                  <a:schemeClr val="tx1">
                    <a:lumMod val="75000"/>
                    <a:lumOff val="25000"/>
                  </a:schemeClr>
                </a:solidFill>
                <a:effectLst/>
              </a:rPr>
              <a:t>7°  Institut universitaire de cardiologie et de pneumologie de Québec – Université Laval</a:t>
            </a:r>
          </a:p>
          <a:p>
            <a:pPr>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AINSI QUE LA RÉGIE DU GRAND NORD SONT FUSIONNÉS À SANTÉ QUÉBEC À LA DATE QUI SUIT DE SIX MOIS CELLE FIXÉE PAR LE GOUVERNEMENT ET </a:t>
            </a:r>
            <a:r>
              <a:rPr lang="en-US" sz="1500" b="0" i="0" u="none" strike="noStrike">
                <a:solidFill>
                  <a:schemeClr val="tx1">
                    <a:lumMod val="75000"/>
                    <a:lumOff val="25000"/>
                  </a:schemeClr>
                </a:solidFill>
                <a:effectLst/>
              </a:rPr>
              <a:t>SUITE À L’ADOPTION ET LA SANCTION DE PL -15</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p:txBody>
      </p:sp>
    </p:spTree>
    <p:extLst>
      <p:ext uri="{BB962C8B-B14F-4D97-AF65-F5344CB8AC3E}">
        <p14:creationId xmlns:p14="http://schemas.microsoft.com/office/powerpoint/2010/main" val="200885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accent1">
                <a:shade val="45000"/>
                <a:satMod val="135000"/>
              </a:schemeClr>
              <a:prstClr val="white"/>
            </a:duotone>
          </a:blip>
          <a:srcRect l="9091" t="8654" b="11756"/>
          <a:stretch/>
        </p:blipFill>
        <p:spPr>
          <a:xfrm>
            <a:off x="1" y="10"/>
            <a:ext cx="12191999" cy="6857990"/>
          </a:xfrm>
          <a:prstGeom prst="rect">
            <a:avLst/>
          </a:prstGeom>
        </p:spPr>
      </p:pic>
      <p:sp>
        <p:nvSpPr>
          <p:cNvPr id="77" name="Isosceles Triangle 71">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Parallelogram 73">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786047" y="609600"/>
            <a:ext cx="6487955" cy="1320800"/>
          </a:xfrm>
        </p:spPr>
        <p:txBody>
          <a:bodyPr vert="horz" lIns="91440" tIns="45720" rIns="91440" bIns="45720" rtlCol="0" anchor="t">
            <a:normAutofit/>
          </a:bodyPr>
          <a:lstStyle/>
          <a:p>
            <a:pPr>
              <a:lnSpc>
                <a:spcPct val="90000"/>
              </a:lnSpc>
            </a:pPr>
            <a:r>
              <a:rPr lang="en-US" sz="2800" dirty="0"/>
              <a:t>AXE 4</a:t>
            </a:r>
            <a:br>
              <a:rPr lang="en-US" sz="2800" dirty="0"/>
            </a:br>
            <a:r>
              <a:rPr lang="en-US" sz="2800" dirty="0"/>
              <a:t>SANTÉ QUÉBEC…C’EST QUI EXACTEMENT?</a:t>
            </a:r>
          </a:p>
        </p:txBody>
      </p:sp>
      <p:sp>
        <p:nvSpPr>
          <p:cNvPr id="82"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ZoneTexte 3">
            <a:extLst>
              <a:ext uri="{FF2B5EF4-FFF2-40B4-BE49-F238E27FC236}">
                <a16:creationId xmlns:a16="http://schemas.microsoft.com/office/drawing/2014/main" id="{7CEA5ACE-6887-7B3C-5E6E-BDF0A6D21836}"/>
              </a:ext>
            </a:extLst>
          </p:cNvPr>
          <p:cNvSpPr txBox="1"/>
          <p:nvPr/>
        </p:nvSpPr>
        <p:spPr>
          <a:xfrm>
            <a:off x="2786047" y="2159000"/>
            <a:ext cx="6487955" cy="3882362"/>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400" dirty="0" err="1">
                <a:solidFill>
                  <a:schemeClr val="tx1">
                    <a:lumMod val="75000"/>
                    <a:lumOff val="25000"/>
                  </a:schemeClr>
                </a:solidFill>
              </a:rPr>
              <a:t>À</a:t>
            </a:r>
            <a:r>
              <a:rPr lang="en-US" sz="1400" dirty="0">
                <a:solidFill>
                  <a:schemeClr val="tx1">
                    <a:lumMod val="75000"/>
                    <a:lumOff val="25000"/>
                  </a:schemeClr>
                </a:solidFill>
              </a:rPr>
              <a:t> COMPTER DE CETTE DATE, CES CENTRES INTÉGRÉS, CES ÉTABLISSEMENTS NON FUSIONNÉS ET CET ÉTABLISSEMENT PUBLIC (GRAND NORD):</a:t>
            </a:r>
          </a:p>
          <a:p>
            <a:pPr>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endParaRPr>
          </a:p>
          <a:p>
            <a:pPr marL="228600" indent="-228600">
              <a:lnSpc>
                <a:spcPct val="90000"/>
              </a:lnSpc>
              <a:spcBef>
                <a:spcPts val="1000"/>
              </a:spcBef>
              <a:buClr>
                <a:schemeClr val="accent1"/>
              </a:buClr>
              <a:buSzPct val="80000"/>
              <a:buFont typeface="Wingdings 3" charset="2"/>
              <a:buChar char=""/>
            </a:pPr>
            <a:r>
              <a:rPr lang="en-US" sz="1400" b="1" dirty="0">
                <a:solidFill>
                  <a:schemeClr val="tx1">
                    <a:lumMod val="75000"/>
                    <a:lumOff val="25000"/>
                  </a:schemeClr>
                </a:solidFill>
              </a:rPr>
              <a:t>CONTINUENT LEUR EXISTENCE DANS SANTÉ QUÉBEC ET LEURS PATRIMOINES N’EN FORMENT QU’UN SEUL AVEC CELUI DE SANTÉ QUÉBEC</a:t>
            </a:r>
          </a:p>
          <a:p>
            <a:pPr marL="228600"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DEVIENNENT:</a:t>
            </a:r>
          </a:p>
          <a:p>
            <a:pPr marL="685800" lvl="1"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DES ÉTABLISSEMENTS TERRITORIAUX (CISSS ET CIUSSS)</a:t>
            </a:r>
          </a:p>
          <a:p>
            <a:pPr marL="685800" lvl="1"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DES ÉTABLISSEMENTS AUTRES QUE TERRITORIAUX DANS LE CAS DES ÉTABLISSEMENTS NON FUSIONNÉS</a:t>
            </a:r>
          </a:p>
          <a:p>
            <a:pPr marL="228600" indent="-22860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LES DROITS ET OBLIGATIONS DES ÉTABLISSEMENTS FUSIONNANTS DEVIENNENT CEUX DE SANTÉ QUÉBEC ET CELLE-CI DEVIENT PARTIE </a:t>
            </a:r>
            <a:r>
              <a:rPr lang="en-US" sz="1400" dirty="0" err="1">
                <a:solidFill>
                  <a:schemeClr val="tx1">
                    <a:lumMod val="75000"/>
                    <a:lumOff val="25000"/>
                  </a:schemeClr>
                </a:solidFill>
              </a:rPr>
              <a:t>À</a:t>
            </a:r>
            <a:r>
              <a:rPr lang="en-US" sz="1400" dirty="0">
                <a:solidFill>
                  <a:schemeClr val="tx1">
                    <a:lumMod val="75000"/>
                    <a:lumOff val="25000"/>
                  </a:schemeClr>
                </a:solidFill>
              </a:rPr>
              <a:t> TOUTE PROCÉDURE JUDICIAIRE OU ADMINISTRATIVE </a:t>
            </a:r>
            <a:r>
              <a:rPr lang="en-US" sz="1400" dirty="0" err="1">
                <a:solidFill>
                  <a:schemeClr val="tx1">
                    <a:lumMod val="75000"/>
                    <a:lumOff val="25000"/>
                  </a:schemeClr>
                </a:solidFill>
              </a:rPr>
              <a:t>À</a:t>
            </a:r>
            <a:r>
              <a:rPr lang="en-US" sz="1400" dirty="0">
                <a:solidFill>
                  <a:schemeClr val="tx1">
                    <a:lumMod val="75000"/>
                    <a:lumOff val="25000"/>
                  </a:schemeClr>
                </a:solidFill>
              </a:rPr>
              <a:t> LAQUELLE CEUX-CI ÉTAIENT PARTIES.</a:t>
            </a:r>
          </a:p>
        </p:txBody>
      </p:sp>
      <p:sp>
        <p:nvSpPr>
          <p:cNvPr id="86"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24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pPr>
              <a:lnSpc>
                <a:spcPct val="90000"/>
              </a:lnSpc>
            </a:pPr>
            <a:r>
              <a:rPr lang="en-US" sz="2800" dirty="0"/>
              <a:t>AXE 4</a:t>
            </a:r>
            <a:br>
              <a:rPr lang="en-US" sz="2800" dirty="0"/>
            </a:br>
            <a:r>
              <a:rPr lang="en-US" sz="2800" dirty="0"/>
              <a:t>SANTÉ QUÉBEC…C’EST QUI EXACTEMENT? Les </a:t>
            </a:r>
            <a:r>
              <a:rPr lang="en-US" sz="2800" dirty="0" err="1"/>
              <a:t>établissements</a:t>
            </a:r>
            <a:r>
              <a:rPr lang="en-US" sz="2800" dirty="0"/>
              <a:t> </a:t>
            </a:r>
            <a:r>
              <a:rPr lang="en-US" sz="2800" dirty="0" err="1"/>
              <a:t>regroupés</a:t>
            </a: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1673" t="141" r="5278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72" name="Isosceles Triangle 7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4" name="ZoneTexte 3">
            <a:extLst>
              <a:ext uri="{FF2B5EF4-FFF2-40B4-BE49-F238E27FC236}">
                <a16:creationId xmlns:a16="http://schemas.microsoft.com/office/drawing/2014/main" id="{CC6114A0-F7CC-C33D-7D7C-1A7C6D6A0B82}"/>
              </a:ext>
            </a:extLst>
          </p:cNvPr>
          <p:cNvGraphicFramePr/>
          <p:nvPr>
            <p:extLst>
              <p:ext uri="{D42A27DB-BD31-4B8C-83A1-F6EECF244321}">
                <p14:modId xmlns:p14="http://schemas.microsoft.com/office/powerpoint/2010/main" val="137222498"/>
              </p:ext>
            </p:extLst>
          </p:nvPr>
        </p:nvGraphicFramePr>
        <p:xfrm>
          <a:off x="2849562" y="1839686"/>
          <a:ext cx="6424440" cy="477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80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3100"/>
              <a:t>AXE 4</a:t>
            </a:r>
            <a:br>
              <a:rPr lang="en-US" sz="3100"/>
            </a:br>
            <a:r>
              <a:rPr lang="en-US" sz="3100"/>
              <a:t>SANTÉ QUÉBEC</a:t>
            </a:r>
            <a:br>
              <a:rPr lang="en-US" sz="3100"/>
            </a:br>
            <a:r>
              <a:rPr lang="en-US" sz="3100"/>
              <a:t>ESSENTIELLEMENT UN SEUL EMPLOYEUR</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oneTexte 2">
            <a:extLst>
              <a:ext uri="{FF2B5EF4-FFF2-40B4-BE49-F238E27FC236}">
                <a16:creationId xmlns:a16="http://schemas.microsoft.com/office/drawing/2014/main" id="{E896F5BC-FB2D-CE6E-3706-F7B8F3B5E3EB}"/>
              </a:ext>
            </a:extLst>
          </p:cNvPr>
          <p:cNvGraphicFramePr/>
          <p:nvPr>
            <p:extLst>
              <p:ext uri="{D42A27DB-BD31-4B8C-83A1-F6EECF244321}">
                <p14:modId xmlns:p14="http://schemas.microsoft.com/office/powerpoint/2010/main" val="266526530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25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5DF78D7-184F-C25D-2A11-C5779CAB8AEF}"/>
              </a:ext>
            </a:extLst>
          </p:cNvPr>
          <p:cNvSpPr>
            <a:spLocks noGrp="1"/>
          </p:cNvSpPr>
          <p:nvPr>
            <p:ph type="title"/>
          </p:nvPr>
        </p:nvSpPr>
        <p:spPr>
          <a:xfrm>
            <a:off x="985969" y="4473226"/>
            <a:ext cx="8288032" cy="1656111"/>
          </a:xfrm>
        </p:spPr>
        <p:txBody>
          <a:bodyPr vert="horz" lIns="91440" tIns="45720" rIns="91440" bIns="45720" rtlCol="0" anchor="b">
            <a:normAutofit fontScale="90000"/>
          </a:bodyPr>
          <a:lstStyle/>
          <a:p>
            <a:pPr>
              <a:lnSpc>
                <a:spcPct val="90000"/>
              </a:lnSpc>
            </a:pPr>
            <a:r>
              <a:rPr lang="en-US" sz="2200" b="1" dirty="0"/>
              <a:t>LES PROBLÈMES QUE NOUS VOYONS:</a:t>
            </a:r>
            <a:br>
              <a:rPr lang="en-US" sz="2000" dirty="0"/>
            </a:br>
            <a:br>
              <a:rPr lang="en-US" sz="2000" dirty="0"/>
            </a:br>
            <a:br>
              <a:rPr lang="en-US" sz="2000" dirty="0"/>
            </a:br>
            <a:r>
              <a:rPr lang="en-US" sz="2000" dirty="0"/>
              <a:t>1.	LA FUSION DES ACCRÉDITATIONS POUR 4 ACCRÉDITATIONS SEULEMENT VA CRÉER UN CLIMAT CHAOTIQUE EN PLEINE PÉRIODE DE NÉGOCIATION.</a:t>
            </a:r>
            <a:br>
              <a:rPr lang="en-US" sz="2000" dirty="0"/>
            </a:br>
            <a:br>
              <a:rPr lang="en-US" sz="2000" dirty="0"/>
            </a:br>
            <a:r>
              <a:rPr lang="en-US" sz="2000" dirty="0"/>
              <a:t>2.	IL Y AURA UN SYNDICAT PAR CATÉGORIE D’EMPLOIS POUR UN TOTAL D’AU PLUS QUATRE SYNDICATS.  ÇA SIMPLIFIE LE TRAVAIL DU SCT…MAIS DES SYNDICATS AUSSI.  QUE DEVIENNENT LES ENTENTES LOCALES?</a:t>
            </a:r>
            <a:br>
              <a:rPr lang="en-US" sz="2000" dirty="0"/>
            </a:br>
            <a:br>
              <a:rPr lang="en-US" sz="2000" dirty="0"/>
            </a:br>
            <a:r>
              <a:rPr lang="en-US" sz="2000" dirty="0"/>
              <a:t>3.	L’ANCIENNETÉ GLOBALE RÉSEAU?  LES RÉACTIONS SYNDICALES?</a:t>
            </a:r>
            <a:br>
              <a:rPr lang="en-US" sz="2000" dirty="0"/>
            </a:br>
            <a:br>
              <a:rPr lang="en-US" sz="2000" dirty="0"/>
            </a:br>
            <a:r>
              <a:rPr lang="en-US" sz="2000" dirty="0"/>
              <a:t>4.	POUR 15% DES POSTES, LA SACRO-SAINTE RÈGLE DE L’ANCIENNETÉ NE S’APPLIQUERA PLUS POUR L’ATTRIBUTION D’UN POSTE.</a:t>
            </a:r>
            <a:br>
              <a:rPr lang="en-US" sz="1200" dirty="0"/>
            </a:br>
            <a:br>
              <a:rPr lang="en-US" sz="1200" dirty="0"/>
            </a:br>
            <a:endParaRPr lang="en-US" sz="1200" dirty="0"/>
          </a:p>
        </p:txBody>
      </p:sp>
      <p:pic>
        <p:nvPicPr>
          <p:cNvPr id="4" name="Picture 3">
            <a:extLst>
              <a:ext uri="{FF2B5EF4-FFF2-40B4-BE49-F238E27FC236}">
                <a16:creationId xmlns:a16="http://schemas.microsoft.com/office/drawing/2014/main" id="{8C1B80FF-20D6-7951-EA73-DA19D5989974}"/>
              </a:ext>
            </a:extLst>
          </p:cNvPr>
          <p:cNvPicPr>
            <a:picLocks noChangeAspect="1"/>
          </p:cNvPicPr>
          <p:nvPr/>
        </p:nvPicPr>
        <p:blipFill rotWithShape="1">
          <a:blip r:embed="rId2"/>
          <a:srcRect t="10624" b="12766"/>
          <a:stretch/>
        </p:blipFill>
        <p:spPr>
          <a:xfrm>
            <a:off x="1016217" y="-23812"/>
            <a:ext cx="8288033" cy="2343149"/>
          </a:xfrm>
          <a:prstGeom prst="rect">
            <a:avLst/>
          </a:prstGeom>
        </p:spPr>
      </p:pic>
    </p:spTree>
    <p:extLst>
      <p:ext uri="{BB962C8B-B14F-4D97-AF65-F5344CB8AC3E}">
        <p14:creationId xmlns:p14="http://schemas.microsoft.com/office/powerpoint/2010/main" val="146767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92" name="Group 207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75" name="Straight Connector 207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93" name="Straight Connector 207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Isosceles Triangle 207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3" name="Isosceles Triangle 208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7" name="Isosceles Triangle 208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88D98FB1-3469-8B02-0052-37ED8B97BB27}"/>
              </a:ext>
            </a:extLst>
          </p:cNvPr>
          <p:cNvSpPr>
            <a:spLocks noGrp="1"/>
          </p:cNvSpPr>
          <p:nvPr>
            <p:ph type="title"/>
          </p:nvPr>
        </p:nvSpPr>
        <p:spPr>
          <a:xfrm>
            <a:off x="985969" y="4473227"/>
            <a:ext cx="8288032" cy="1720744"/>
          </a:xfrm>
        </p:spPr>
        <p:txBody>
          <a:bodyPr vert="horz" lIns="91440" tIns="45720" rIns="91440" bIns="45720" rtlCol="0" anchor="b">
            <a:normAutofit fontScale="90000"/>
          </a:bodyPr>
          <a:lstStyle/>
          <a:p>
            <a:pPr>
              <a:lnSpc>
                <a:spcPct val="90000"/>
              </a:lnSpc>
            </a:pPr>
            <a:r>
              <a:rPr lang="en-US" sz="3400" dirty="0"/>
              <a:t>LES AMENDEMENTS AU CODE DU TRAVAIL DE 2019 – SERVICES ESSENTIELS ET DROIT DE </a:t>
            </a:r>
            <a:br>
              <a:rPr lang="en-US" sz="3400" dirty="0"/>
            </a:br>
            <a:r>
              <a:rPr lang="en-US" sz="3400" dirty="0"/>
              <a:t>GRÈVE</a:t>
            </a:r>
          </a:p>
        </p:txBody>
      </p:sp>
      <p:pic>
        <p:nvPicPr>
          <p:cNvPr id="2054" name="Picture 6" descr="Une grève «plus perturbatrice» entreprise par Urgences-santé">
            <a:extLst>
              <a:ext uri="{FF2B5EF4-FFF2-40B4-BE49-F238E27FC236}">
                <a16:creationId xmlns:a16="http://schemas.microsoft.com/office/drawing/2014/main" id="{1C5723B8-D756-B122-22E1-3E42E708CD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233" r="2" b="4671"/>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54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ADA35AC8-45CE-03D2-26D0-8D408D20E01E}"/>
              </a:ext>
            </a:extLst>
          </p:cNvPr>
          <p:cNvPicPr>
            <a:picLocks noChangeAspect="1"/>
          </p:cNvPicPr>
          <p:nvPr/>
        </p:nvPicPr>
        <p:blipFill rotWithShape="1">
          <a:blip r:embed="rId2"/>
          <a:srcRect l="18" r="56519"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re 1">
            <a:extLst>
              <a:ext uri="{FF2B5EF4-FFF2-40B4-BE49-F238E27FC236}">
                <a16:creationId xmlns:a16="http://schemas.microsoft.com/office/drawing/2014/main" id="{09E5AC77-6302-E098-C065-3F686EB99D05}"/>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br>
              <a:rPr lang="en-US" sz="3000" dirty="0"/>
            </a:br>
            <a:r>
              <a:rPr lang="en-US" sz="4000" dirty="0"/>
              <a:t>POURQUOI CES AMENDEMENTS?</a:t>
            </a:r>
          </a:p>
        </p:txBody>
      </p:sp>
    </p:spTree>
    <p:extLst>
      <p:ext uri="{BB962C8B-B14F-4D97-AF65-F5344CB8AC3E}">
        <p14:creationId xmlns:p14="http://schemas.microsoft.com/office/powerpoint/2010/main" val="19568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196B4B1B-FBFE-F02D-07A5-C94600EA5576}"/>
              </a:ext>
            </a:extLst>
          </p:cNvPr>
          <p:cNvPicPr>
            <a:picLocks noChangeAspect="1"/>
          </p:cNvPicPr>
          <p:nvPr/>
        </p:nvPicPr>
        <p:blipFill rotWithShape="1">
          <a:blip r:embed="rId2"/>
          <a:srcRect l="28091" r="577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6CF2AA8C-ECE9-82C1-EF25-85D174FD01C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DEUX DÉCISIONS MAJEURES</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61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p:txBody>
          <a:bodyPr/>
          <a:lstStyle/>
          <a:p>
            <a:r>
              <a:rPr lang="en-CA" dirty="0" err="1"/>
              <a:t>L’arrêt</a:t>
            </a:r>
            <a:r>
              <a:rPr lang="en-CA" dirty="0"/>
              <a:t> </a:t>
            </a:r>
            <a:r>
              <a:rPr lang="en-CA" i="1" dirty="0"/>
              <a:t>Saskatchewan Federation of Labour c. Saskatchewan 2015 CSC 4</a:t>
            </a:r>
            <a:r>
              <a:rPr lang="en-CA" dirty="0"/>
              <a:t>.</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p:txBody>
          <a:bodyPr/>
          <a:lstStyle/>
          <a:p>
            <a:r>
              <a:rPr lang="fr-CA" dirty="0"/>
              <a:t>Par l’arrêt Saskatchewan, la Cour suprême élève le droit de grève au rang des droits protégés par la </a:t>
            </a:r>
            <a:r>
              <a:rPr lang="fr-CA" i="1" dirty="0"/>
              <a:t>Charte Canadienne des droits et libertés</a:t>
            </a:r>
            <a:r>
              <a:rPr lang="fr-CA" dirty="0"/>
              <a:t>.</a:t>
            </a:r>
          </a:p>
          <a:p>
            <a:r>
              <a:rPr lang="fr-CA" dirty="0"/>
              <a:t>La juge Abella, au nom de la majorité, écrit:</a:t>
            </a:r>
          </a:p>
          <a:p>
            <a:pPr marL="0" indent="0" algn="just">
              <a:buNone/>
            </a:pPr>
            <a:r>
              <a:rPr lang="fr-CA" sz="1400" dirty="0"/>
              <a:t>	« L’histoire, la jurisprudence et les obligations internationales du Canada confirment que, dans notre régime de relations de travail, le droit de grève constitue un élément essentiel d’un processus véritable de négociation collective. »</a:t>
            </a:r>
          </a:p>
          <a:p>
            <a:pPr marL="0" indent="0" algn="just">
              <a:buNone/>
            </a:pPr>
            <a:r>
              <a:rPr lang="fr-CA" sz="1400" dirty="0"/>
              <a:t>	« Le droit de grève n’est pas seulement dérivé de la négociation collective, il en constitue une composante indispensable.  </a:t>
            </a:r>
            <a:r>
              <a:rPr lang="fr-CA" sz="1400" u="sng" dirty="0"/>
              <a:t>Le temps me paraît venu de le consacrer constitutionnellement. </a:t>
            </a:r>
            <a:r>
              <a:rPr lang="fr-CA" sz="1400" dirty="0"/>
              <a:t>»</a:t>
            </a:r>
          </a:p>
          <a:p>
            <a:pPr marL="0" indent="0" algn="just">
              <a:buNone/>
            </a:pPr>
            <a:r>
              <a:rPr lang="fr-CA" sz="1400" dirty="0"/>
              <a:t>Ainsi, advenant la rupture de la négociation de bonne foi, la faculté de cesser collectivement le travail est une composante nécessaire du processus par lequel les salariés peuvent continuer de participer véritablement à la poursuite de leurs objectifs liés au travail.  Dans le présent dossier, supprimer le droit de grève revient à entraver substantiellement l’exercice du droit à un processus véritable de négociation collective.</a:t>
            </a:r>
          </a:p>
        </p:txBody>
      </p:sp>
    </p:spTree>
    <p:extLst>
      <p:ext uri="{BB962C8B-B14F-4D97-AF65-F5344CB8AC3E}">
        <p14:creationId xmlns:p14="http://schemas.microsoft.com/office/powerpoint/2010/main" val="95287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1286933" y="609600"/>
            <a:ext cx="10197494" cy="1099457"/>
          </a:xfrm>
        </p:spPr>
        <p:txBody>
          <a:bodyPr>
            <a:normAutofit/>
          </a:bodyPr>
          <a:lstStyle/>
          <a:p>
            <a:pPr>
              <a:lnSpc>
                <a:spcPct val="90000"/>
              </a:lnSpc>
            </a:pPr>
            <a:r>
              <a:rPr lang="en-CA" dirty="0" err="1"/>
              <a:t>L’arrêt</a:t>
            </a:r>
            <a:r>
              <a:rPr lang="en-CA" dirty="0"/>
              <a:t> </a:t>
            </a:r>
            <a:r>
              <a:rPr lang="en-CA" i="1" dirty="0"/>
              <a:t>Saskatchewan Federation of Labour c. Saskatchewan 2015 CSC 4</a:t>
            </a:r>
            <a:r>
              <a:rPr lang="en-CA" dirty="0"/>
              <a:t>.</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872B4701-EF81-25DE-5D35-FE121E961739}"/>
              </a:ext>
            </a:extLst>
          </p:cNvPr>
          <p:cNvGraphicFramePr>
            <a:graphicFrameLocks noGrp="1"/>
          </p:cNvGraphicFramePr>
          <p:nvPr>
            <p:ph idx="1"/>
            <p:extLst>
              <p:ext uri="{D42A27DB-BD31-4B8C-83A1-F6EECF244321}">
                <p14:modId xmlns:p14="http://schemas.microsoft.com/office/powerpoint/2010/main" val="103661893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0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4F0FC-224A-E779-BBF4-00C981550A7A}"/>
              </a:ext>
            </a:extLst>
          </p:cNvPr>
          <p:cNvSpPr>
            <a:spLocks noGrp="1"/>
          </p:cNvSpPr>
          <p:nvPr>
            <p:ph type="title"/>
          </p:nvPr>
        </p:nvSpPr>
        <p:spPr/>
        <p:txBody>
          <a:bodyPr>
            <a:normAutofit fontScale="90000"/>
          </a:bodyPr>
          <a:lstStyle/>
          <a:p>
            <a:pPr algn="ctr"/>
            <a:r>
              <a:rPr lang="en-CA" dirty="0"/>
              <a:t>LE PROJET DE LOI 15</a:t>
            </a:r>
            <a:br>
              <a:rPr lang="en-CA" dirty="0"/>
            </a:br>
            <a:r>
              <a:rPr lang="en-CA" dirty="0"/>
              <a:t>ET L’IMPACT SUR LES NÉGOCIATIONS</a:t>
            </a:r>
            <a:br>
              <a:rPr lang="en-CA" dirty="0"/>
            </a:br>
            <a:r>
              <a:rPr lang="en-CA" dirty="0"/>
              <a:t>ET VOTRE TRAVAIL</a:t>
            </a:r>
            <a:br>
              <a:rPr lang="en-CA" dirty="0"/>
            </a:br>
            <a:br>
              <a:rPr lang="en-CA" dirty="0"/>
            </a:br>
            <a:br>
              <a:rPr lang="en-CA" dirty="0"/>
            </a:br>
            <a:endParaRPr lang="en-CA" dirty="0"/>
          </a:p>
        </p:txBody>
      </p:sp>
      <p:sp>
        <p:nvSpPr>
          <p:cNvPr id="3" name="Espace réservé du contenu 2">
            <a:extLst>
              <a:ext uri="{FF2B5EF4-FFF2-40B4-BE49-F238E27FC236}">
                <a16:creationId xmlns:a16="http://schemas.microsoft.com/office/drawing/2014/main" id="{D70FDB35-F41A-F13D-B1F7-8F7619DAF666}"/>
              </a:ext>
            </a:extLst>
          </p:cNvPr>
          <p:cNvSpPr>
            <a:spLocks noGrp="1"/>
          </p:cNvSpPr>
          <p:nvPr>
            <p:ph sz="half" idx="1"/>
          </p:nvPr>
        </p:nvSpPr>
        <p:spPr>
          <a:xfrm>
            <a:off x="677334" y="2666999"/>
            <a:ext cx="4184035" cy="3374361"/>
          </a:xfrm>
        </p:spPr>
        <p:txBody>
          <a:bodyPr/>
          <a:lstStyle/>
          <a:p>
            <a:r>
              <a:rPr lang="en-CA" dirty="0"/>
              <a:t>Le PL-15 </a:t>
            </a:r>
            <a:r>
              <a:rPr lang="en-CA" dirty="0" err="1"/>
              <a:t>devrait</a:t>
            </a:r>
            <a:r>
              <a:rPr lang="en-CA" dirty="0"/>
              <a:t> </a:t>
            </a:r>
            <a:r>
              <a:rPr lang="en-CA" dirty="0" err="1"/>
              <a:t>être</a:t>
            </a:r>
            <a:r>
              <a:rPr lang="en-CA" dirty="0"/>
              <a:t> </a:t>
            </a:r>
            <a:r>
              <a:rPr lang="en-CA" dirty="0" err="1"/>
              <a:t>adopté</a:t>
            </a:r>
            <a:r>
              <a:rPr lang="en-CA" dirty="0"/>
              <a:t> </a:t>
            </a:r>
            <a:r>
              <a:rPr lang="en-CA" dirty="0" err="1"/>
              <a:t>avant</a:t>
            </a:r>
            <a:r>
              <a:rPr lang="en-CA" dirty="0"/>
              <a:t> </a:t>
            </a:r>
            <a:r>
              <a:rPr lang="en-CA" dirty="0" err="1"/>
              <a:t>l’été</a:t>
            </a:r>
            <a:r>
              <a:rPr lang="en-CA" dirty="0"/>
              <a:t> </a:t>
            </a:r>
            <a:r>
              <a:rPr lang="en-CA" dirty="0" err="1"/>
              <a:t>ou</a:t>
            </a:r>
            <a:r>
              <a:rPr lang="en-CA" dirty="0"/>
              <a:t> au plus tard, </a:t>
            </a:r>
            <a:r>
              <a:rPr lang="en-CA" dirty="0" err="1"/>
              <a:t>à</a:t>
            </a:r>
            <a:r>
              <a:rPr lang="en-CA" dirty="0"/>
              <a:t> </a:t>
            </a:r>
            <a:r>
              <a:rPr lang="en-CA" dirty="0" err="1"/>
              <a:t>l’automne</a:t>
            </a:r>
            <a:r>
              <a:rPr lang="en-CA" dirty="0"/>
              <a:t>.</a:t>
            </a:r>
          </a:p>
          <a:p>
            <a:r>
              <a:rPr lang="en-CA" dirty="0" err="1"/>
              <a:t>Quel</a:t>
            </a:r>
            <a:r>
              <a:rPr lang="en-CA" dirty="0"/>
              <a:t> sera </a:t>
            </a:r>
            <a:r>
              <a:rPr lang="en-CA" dirty="0" err="1"/>
              <a:t>l’impact</a:t>
            </a:r>
            <a:r>
              <a:rPr lang="en-CA" dirty="0"/>
              <a:t> du PL-15 sur les </a:t>
            </a:r>
            <a:r>
              <a:rPr lang="en-CA" dirty="0" err="1"/>
              <a:t>négociations</a:t>
            </a:r>
            <a:r>
              <a:rPr lang="en-CA" dirty="0"/>
              <a:t> ?</a:t>
            </a:r>
          </a:p>
          <a:p>
            <a:r>
              <a:rPr lang="en-CA" dirty="0" err="1"/>
              <a:t>Quel</a:t>
            </a:r>
            <a:r>
              <a:rPr lang="en-CA" dirty="0"/>
              <a:t> sera </a:t>
            </a:r>
            <a:r>
              <a:rPr lang="en-CA" dirty="0" err="1"/>
              <a:t>l’impact</a:t>
            </a:r>
            <a:r>
              <a:rPr lang="en-CA" dirty="0"/>
              <a:t> des </a:t>
            </a:r>
            <a:r>
              <a:rPr lang="en-CA" dirty="0" err="1"/>
              <a:t>amendements</a:t>
            </a:r>
            <a:r>
              <a:rPr lang="en-CA" dirty="0"/>
              <a:t> du Code du travail de 2019 </a:t>
            </a:r>
            <a:r>
              <a:rPr lang="en-CA" dirty="0" err="1"/>
              <a:t>concernant</a:t>
            </a:r>
            <a:r>
              <a:rPr lang="en-CA" dirty="0"/>
              <a:t> le droit de </a:t>
            </a:r>
            <a:r>
              <a:rPr lang="en-CA" dirty="0" err="1"/>
              <a:t>grève</a:t>
            </a:r>
            <a:r>
              <a:rPr lang="en-CA" dirty="0"/>
              <a:t> des </a:t>
            </a:r>
            <a:r>
              <a:rPr lang="en-CA" dirty="0" err="1"/>
              <a:t>syndiqués</a:t>
            </a:r>
            <a:r>
              <a:rPr lang="en-CA" dirty="0"/>
              <a:t> et </a:t>
            </a:r>
            <a:r>
              <a:rPr lang="en-CA" dirty="0" err="1"/>
              <a:t>l’impact</a:t>
            </a:r>
            <a:r>
              <a:rPr lang="en-CA" dirty="0"/>
              <a:t> direct pour les cadres ?</a:t>
            </a:r>
          </a:p>
        </p:txBody>
      </p:sp>
      <p:sp>
        <p:nvSpPr>
          <p:cNvPr id="4" name="Espace réservé du contenu 3">
            <a:extLst>
              <a:ext uri="{FF2B5EF4-FFF2-40B4-BE49-F238E27FC236}">
                <a16:creationId xmlns:a16="http://schemas.microsoft.com/office/drawing/2014/main" id="{6E460D24-A451-BC56-807E-4DB9B233B694}"/>
              </a:ext>
            </a:extLst>
          </p:cNvPr>
          <p:cNvSpPr>
            <a:spLocks noGrp="1"/>
          </p:cNvSpPr>
          <p:nvPr>
            <p:ph sz="half" idx="2"/>
          </p:nvPr>
        </p:nvSpPr>
        <p:spPr>
          <a:xfrm>
            <a:off x="5089970" y="3156857"/>
            <a:ext cx="4184034" cy="2884505"/>
          </a:xfrm>
        </p:spPr>
        <p:txBody>
          <a:bodyPr/>
          <a:lstStyle/>
          <a:p>
            <a:r>
              <a:rPr lang="en-CA" dirty="0"/>
              <a:t>Les </a:t>
            </a:r>
            <a:r>
              <a:rPr lang="en-CA" dirty="0" err="1"/>
              <a:t>dernières</a:t>
            </a:r>
            <a:r>
              <a:rPr lang="en-CA" dirty="0"/>
              <a:t> conventions collectives </a:t>
            </a:r>
            <a:r>
              <a:rPr lang="en-CA" dirty="0" err="1"/>
              <a:t>ont</a:t>
            </a:r>
            <a:r>
              <a:rPr lang="en-CA" dirty="0"/>
              <a:t> </a:t>
            </a:r>
            <a:r>
              <a:rPr lang="en-CA" dirty="0" err="1"/>
              <a:t>été</a:t>
            </a:r>
            <a:r>
              <a:rPr lang="en-CA" dirty="0"/>
              <a:t> signees </a:t>
            </a:r>
            <a:r>
              <a:rPr lang="en-CA" dirty="0" err="1"/>
              <a:t>à</a:t>
            </a:r>
            <a:r>
              <a:rPr lang="en-CA" dirty="0"/>
              <a:t> </a:t>
            </a:r>
            <a:r>
              <a:rPr lang="en-CA" dirty="0" err="1"/>
              <a:t>l’automne</a:t>
            </a:r>
            <a:r>
              <a:rPr lang="en-CA" dirty="0"/>
              <a:t> 2021 et les </a:t>
            </a:r>
            <a:r>
              <a:rPr lang="en-CA" dirty="0" err="1"/>
              <a:t>nouvelles</a:t>
            </a:r>
            <a:r>
              <a:rPr lang="en-CA" dirty="0"/>
              <a:t> rondes de </a:t>
            </a:r>
            <a:r>
              <a:rPr lang="en-CA" dirty="0" err="1"/>
              <a:t>négociations</a:t>
            </a:r>
            <a:r>
              <a:rPr lang="en-CA" dirty="0"/>
              <a:t> pour les conventions collectives </a:t>
            </a:r>
            <a:r>
              <a:rPr lang="en-CA" dirty="0" err="1"/>
              <a:t>sont</a:t>
            </a:r>
            <a:r>
              <a:rPr lang="en-CA" dirty="0"/>
              <a:t> </a:t>
            </a:r>
            <a:r>
              <a:rPr lang="en-CA" dirty="0" err="1"/>
              <a:t>en</a:t>
            </a:r>
            <a:r>
              <a:rPr lang="en-CA" dirty="0"/>
              <a:t> </a:t>
            </a:r>
            <a:r>
              <a:rPr lang="en-CA" dirty="0" err="1"/>
              <a:t>cours</a:t>
            </a:r>
            <a:r>
              <a:rPr lang="en-CA" dirty="0"/>
              <a:t>.</a:t>
            </a:r>
          </a:p>
          <a:p>
            <a:r>
              <a:rPr lang="en-CA" dirty="0" err="1"/>
              <a:t>Ça</a:t>
            </a:r>
            <a:r>
              <a:rPr lang="en-CA" dirty="0"/>
              <a:t> </a:t>
            </a:r>
            <a:r>
              <a:rPr lang="en-CA" dirty="0" err="1"/>
              <a:t>joue</a:t>
            </a:r>
            <a:r>
              <a:rPr lang="en-CA" dirty="0"/>
              <a:t> déjà très </a:t>
            </a:r>
            <a:r>
              <a:rPr lang="en-CA" dirty="0" err="1"/>
              <a:t>dûrement</a:t>
            </a:r>
            <a:r>
              <a:rPr lang="en-CA" dirty="0"/>
              <a:t>:</a:t>
            </a:r>
          </a:p>
          <a:p>
            <a:pPr lvl="1"/>
            <a:r>
              <a:rPr lang="en-CA" dirty="0" err="1"/>
              <a:t>Cartes</a:t>
            </a:r>
            <a:r>
              <a:rPr lang="en-CA" dirty="0"/>
              <a:t> de St-Valentin</a:t>
            </a:r>
          </a:p>
          <a:p>
            <a:pPr lvl="1"/>
            <a:r>
              <a:rPr lang="en-CA" dirty="0" err="1"/>
              <a:t>Démission</a:t>
            </a:r>
            <a:r>
              <a:rPr lang="en-CA" dirty="0"/>
              <a:t> </a:t>
            </a:r>
            <a:r>
              <a:rPr lang="en-CA" dirty="0" err="1"/>
              <a:t>en</a:t>
            </a:r>
            <a:r>
              <a:rPr lang="en-CA" dirty="0"/>
              <a:t> bloc</a:t>
            </a:r>
          </a:p>
          <a:p>
            <a:endParaRPr lang="en-CA" dirty="0"/>
          </a:p>
        </p:txBody>
      </p:sp>
    </p:spTree>
    <p:extLst>
      <p:ext uri="{BB962C8B-B14F-4D97-AF65-F5344CB8AC3E}">
        <p14:creationId xmlns:p14="http://schemas.microsoft.com/office/powerpoint/2010/main" val="171664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1333502" y="609600"/>
            <a:ext cx="8596668" cy="1320800"/>
          </a:xfrm>
        </p:spPr>
        <p:txBody>
          <a:bodyPr>
            <a:normAutofit/>
          </a:bodyPr>
          <a:lstStyle/>
          <a:p>
            <a:r>
              <a:rPr lang="en-CA" dirty="0" err="1"/>
              <a:t>L’arrêt</a:t>
            </a:r>
            <a:r>
              <a:rPr lang="en-CA" dirty="0"/>
              <a:t> </a:t>
            </a:r>
            <a:r>
              <a:rPr lang="en-CA" i="1" dirty="0"/>
              <a:t>Saskatchewan Federation of Labour c. Saskatchewan 2015 CSC 4</a:t>
            </a:r>
            <a:r>
              <a:rPr lang="en-CA" dirty="0"/>
              <a:t>.</a:t>
            </a:r>
          </a:p>
        </p:txBody>
      </p:sp>
      <p:sp>
        <p:nvSpPr>
          <p:cNvPr id="17"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1333502" y="2160589"/>
            <a:ext cx="8596668" cy="3880773"/>
          </a:xfrm>
        </p:spPr>
        <p:txBody>
          <a:bodyPr>
            <a:normAutofit/>
          </a:bodyPr>
          <a:lstStyle/>
          <a:p>
            <a:pPr>
              <a:lnSpc>
                <a:spcPct val="90000"/>
              </a:lnSpc>
            </a:pPr>
            <a:r>
              <a:rPr lang="fr-CA" sz="1400"/>
              <a:t>Le fait qu’un service soit offert uniquement par le secteur public ne mène pas inévitablement à la conclusion qu’il est à juste titre considéré comme « essentiel.  Dans certaines circonstances, il se peut bien que la population soit privée d’un service à cause d’une grève sans être pour autant privé d’un service essentiel qui justifie la limitation du droit de grève pendant les négociations.</a:t>
            </a:r>
          </a:p>
          <a:p>
            <a:pPr>
              <a:lnSpc>
                <a:spcPct val="90000"/>
              </a:lnSpc>
            </a:pPr>
            <a:r>
              <a:rPr lang="fr-CA" sz="1400"/>
              <a:t>Les salariés de certaines catégories ne devraient pas être privés du droit de grève puisque l’interruption de leur travail ne compromet pas dans les faits la vie, la sécurité ou la santé des citoyens.</a:t>
            </a:r>
          </a:p>
          <a:p>
            <a:pPr>
              <a:lnSpc>
                <a:spcPct val="90000"/>
              </a:lnSpc>
            </a:pPr>
            <a:r>
              <a:rPr lang="fr-CA" sz="1400"/>
              <a:t>La Cour constate aussi que la détermination des salariés auxquels le droit de grève est totalement retiré ne tien pas compte de la disponibilité d’autres personnes, </a:t>
            </a:r>
            <a:r>
              <a:rPr lang="fr-CA" sz="1400" b="1"/>
              <a:t>dont les cadres</a:t>
            </a:r>
            <a:r>
              <a:rPr lang="fr-CA" sz="1400"/>
              <a:t>, pour assurer les services essentiels.</a:t>
            </a:r>
          </a:p>
          <a:p>
            <a:pPr>
              <a:lnSpc>
                <a:spcPct val="90000"/>
              </a:lnSpc>
            </a:pPr>
            <a:r>
              <a:rPr lang="fr-CA" sz="1400"/>
              <a:t>Enfin, elle remarque que la PSESA ne comporte aucun mécanisme de contrôle ni aucun moyen véritable, tel le recours à un Tribunal indépendant ou à un mécanisme obligatoire d’arbitrage de différend, pour mettre fin à l’impasse.</a:t>
            </a:r>
          </a:p>
          <a:p>
            <a:pPr>
              <a:lnSpc>
                <a:spcPct val="90000"/>
              </a:lnSpc>
            </a:pPr>
            <a:r>
              <a:rPr lang="fr-CA" sz="1400"/>
              <a:t>La Cour suprême annule donc la PSESA et oblige le gouvernement de la Saskatchewan à établir un processus qui respecte les critères de la décision.</a:t>
            </a:r>
          </a:p>
        </p:txBody>
      </p:sp>
      <p:sp>
        <p:nvSpPr>
          <p:cNvPr id="18"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451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ormAutofit/>
          </a:bodyPr>
          <a:lstStyle/>
          <a:p>
            <a:pPr>
              <a:lnSpc>
                <a:spcPct val="90000"/>
              </a:lnSpc>
            </a:pPr>
            <a:r>
              <a:rPr lang="en-CA" sz="2000"/>
              <a:t>L’arrêt </a:t>
            </a:r>
            <a:r>
              <a:rPr lang="en-CA" sz="2000" i="1"/>
              <a:t>Syndicat CSN du CIUSSS DU CENTRE-OUEST-DE-L’ÎLE-DE-MONTRÉAL ET ALS C. CIUSSS ET PROCUREURE GÉNÉRALE DU QUÉBEC, 2017 QCTAT 4004</a:t>
            </a:r>
            <a:r>
              <a:rPr lang="en-CA" sz="2000"/>
              <a:t>.</a:t>
            </a:r>
          </a:p>
        </p:txBody>
      </p:sp>
      <p:pic>
        <p:nvPicPr>
          <p:cNvPr id="20" name="Picture 19" descr="Bureau avec stéthoscope et un clavier d’ordinateur">
            <a:extLst>
              <a:ext uri="{FF2B5EF4-FFF2-40B4-BE49-F238E27FC236}">
                <a16:creationId xmlns:a16="http://schemas.microsoft.com/office/drawing/2014/main" id="{00D9AAA8-8544-A160-F1C7-7A25748F9EFA}"/>
              </a:ext>
            </a:extLst>
          </p:cNvPr>
          <p:cNvPicPr>
            <a:picLocks noChangeAspect="1"/>
          </p:cNvPicPr>
          <p:nvPr/>
        </p:nvPicPr>
        <p:blipFill rotWithShape="1">
          <a:blip r:embed="rId2">
            <a:duotone>
              <a:prstClr val="black"/>
              <a:schemeClr val="tx2">
                <a:tint val="45000"/>
                <a:satMod val="400000"/>
              </a:schemeClr>
            </a:duotone>
          </a:blip>
          <a:srcRect l="64205" r="925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4" name="Isosceles Triangle 23">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1556657"/>
            <a:ext cx="6487955" cy="4484705"/>
          </a:xfrm>
        </p:spPr>
        <p:txBody>
          <a:bodyPr>
            <a:noAutofit/>
          </a:bodyPr>
          <a:lstStyle/>
          <a:p>
            <a:pPr>
              <a:lnSpc>
                <a:spcPct val="90000"/>
              </a:lnSpc>
            </a:pPr>
            <a:r>
              <a:rPr lang="fr-CA" sz="1400" dirty="0"/>
              <a:t>Essentiellement, le juge Pierre Flageole reprend les critères énoncés par la Cour suprême dans </a:t>
            </a:r>
            <a:r>
              <a:rPr lang="fr-CA" sz="1400" i="1" dirty="0"/>
              <a:t>Saskatchewan</a:t>
            </a:r>
            <a:r>
              <a:rPr lang="fr-CA" sz="1400" dirty="0"/>
              <a:t> suite à la demandes des syndicats du Québec visant à faire déclarer inopérant l’article 111.10 du Code du travail qui traite du maintien des services lors d’une grève dans les établissements publics visés par la Loi sur le régime de négociation des conventions collectives dans les secteurs public et parapublic.</a:t>
            </a:r>
          </a:p>
          <a:p>
            <a:pPr>
              <a:lnSpc>
                <a:spcPct val="90000"/>
              </a:lnSpc>
            </a:pPr>
            <a:r>
              <a:rPr lang="fr-CA" sz="1400" i="1" dirty="0"/>
              <a:t>L’article 111.10 prévoit: Lors d’une grève des salariés d’un établissement, le pourcentage de salariés à maintenir par quart de travail parmi les salariés qui seraient habituellement en fonction lors de cette période est d’au moins:</a:t>
            </a:r>
          </a:p>
          <a:p>
            <a:pPr lvl="1">
              <a:lnSpc>
                <a:spcPct val="90000"/>
              </a:lnSpc>
            </a:pPr>
            <a:r>
              <a:rPr lang="fr-CA" sz="1400" i="1" dirty="0"/>
              <a:t>90% dans le cas d’un établissement qui exploite un CHSLD, un centre de réadaptation, un hôpital psychiatrique, un centre hospitalier spécialisé en neurologie ou en cardiologie ou un centre hospitalier doté d’un département clinique de psychiatrie ou d’un département de santé communautaire, dans le cas d’un établissement à qui une agence confie des fonctions reliées à la santé publique ou dans le cas d’un centre hospitalier de la classe des CHSLD ou centre d’accueil;</a:t>
            </a:r>
          </a:p>
          <a:p>
            <a:pPr lvl="1">
              <a:lnSpc>
                <a:spcPct val="90000"/>
              </a:lnSpc>
            </a:pPr>
            <a:r>
              <a:rPr lang="fr-CA" sz="1400" i="1" dirty="0"/>
              <a:t>80% dans le cas d’un établissement qui exploite un centre hospitalier autre qu’un centre hospitalier visé au paragraphe 1.</a:t>
            </a:r>
          </a:p>
          <a:p>
            <a:pPr lvl="1">
              <a:lnSpc>
                <a:spcPct val="90000"/>
              </a:lnSpc>
            </a:pPr>
            <a:r>
              <a:rPr lang="fr-CA" sz="1400" i="1" dirty="0"/>
              <a:t>60% dans le cas d’un établissement un exploite un CLSC et 55% dans le cas d’un établissement qui exploite un CPEJ ou CSS.</a:t>
            </a:r>
          </a:p>
        </p:txBody>
      </p:sp>
    </p:spTree>
    <p:extLst>
      <p:ext uri="{BB962C8B-B14F-4D97-AF65-F5344CB8AC3E}">
        <p14:creationId xmlns:p14="http://schemas.microsoft.com/office/powerpoint/2010/main" val="67855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849562" y="609600"/>
            <a:ext cx="6424440" cy="1320800"/>
          </a:xfrm>
        </p:spPr>
        <p:txBody>
          <a:bodyPr>
            <a:normAutofit/>
          </a:bodyPr>
          <a:lstStyle/>
          <a:p>
            <a:pPr>
              <a:lnSpc>
                <a:spcPct val="90000"/>
              </a:lnSpc>
            </a:pPr>
            <a:r>
              <a:rPr lang="en-CA" sz="2000"/>
              <a:t>L’arrêt </a:t>
            </a:r>
            <a:r>
              <a:rPr lang="en-CA" sz="2000" i="1"/>
              <a:t>Syndicat CSN du CIUSSS DU CENTRE-OUEST-DE-L’ÎLE-DE-MONTRÉAL ET ALS C. CIUSSS ET PROCUREURE GÉNÉRALE DU QUÉBEC, 2017 QCTAT 4004</a:t>
            </a:r>
            <a:r>
              <a:rPr lang="en-CA" sz="2000"/>
              <a:t>.</a:t>
            </a:r>
          </a:p>
        </p:txBody>
      </p:sp>
      <p:pic>
        <p:nvPicPr>
          <p:cNvPr id="20" name="Picture 19" descr="Gros plan d'un clavier de calculatrice">
            <a:extLst>
              <a:ext uri="{FF2B5EF4-FFF2-40B4-BE49-F238E27FC236}">
                <a16:creationId xmlns:a16="http://schemas.microsoft.com/office/drawing/2014/main" id="{B85F082C-B94F-255D-E04E-CA2246A718A2}"/>
              </a:ext>
            </a:extLst>
          </p:cNvPr>
          <p:cNvPicPr>
            <a:picLocks noChangeAspect="1"/>
          </p:cNvPicPr>
          <p:nvPr/>
        </p:nvPicPr>
        <p:blipFill rotWithShape="1">
          <a:blip r:embed="rId2"/>
          <a:srcRect l="36840" t="142" r="36824"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45" name="Isosceles Triangle 4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849562" y="2160589"/>
            <a:ext cx="6424440" cy="3880773"/>
          </a:xfrm>
        </p:spPr>
        <p:txBody>
          <a:bodyPr>
            <a:normAutofit/>
          </a:bodyPr>
          <a:lstStyle/>
          <a:p>
            <a:r>
              <a:rPr lang="fr-CA"/>
              <a:t>Les syndicats invoquent que l’article 111.10 du Code fixe arbitrairement des pourcentages de services essentiels à maintenir durant une grève sans tenir compte du caractère essentiel que non essentiel du travail à accomplir dans les établissements des secteurs public et parapublic.  </a:t>
            </a:r>
            <a:r>
              <a:rPr lang="fr-CA" dirty="0"/>
              <a:t>En effet, tous les salariés de ces secteurs ne peuvent faire la grève qu’une quarantaine de minutes par quart de travail, même si certains d’entre eux ne rendent pas des service essentiels.</a:t>
            </a:r>
          </a:p>
          <a:p>
            <a:r>
              <a:rPr lang="fr-CA" dirty="0"/>
              <a:t>Les syndicats invoquent aussi que l’article 111.10 du Code est inconstitutionnel puisque ce terme ne tient pas compte de la contribution que les cadres pourraient apporter au maintien des services essentiels.</a:t>
            </a:r>
          </a:p>
          <a:p>
            <a:endParaRPr lang="fr-CA" dirty="0"/>
          </a:p>
        </p:txBody>
      </p:sp>
    </p:spTree>
    <p:extLst>
      <p:ext uri="{BB962C8B-B14F-4D97-AF65-F5344CB8AC3E}">
        <p14:creationId xmlns:p14="http://schemas.microsoft.com/office/powerpoint/2010/main" val="40295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Gros plan d'un clavier de calculatrice">
            <a:extLst>
              <a:ext uri="{FF2B5EF4-FFF2-40B4-BE49-F238E27FC236}">
                <a16:creationId xmlns:a16="http://schemas.microsoft.com/office/drawing/2014/main" id="{B85F082C-B94F-255D-E04E-CA2246A718A2}"/>
              </a:ext>
            </a:extLst>
          </p:cNvPr>
          <p:cNvPicPr>
            <a:picLocks noChangeAspect="1"/>
          </p:cNvPicPr>
          <p:nvPr/>
        </p:nvPicPr>
        <p:blipFill rotWithShape="1">
          <a:blip r:embed="rId2"/>
          <a:srcRect l="9091" t="1737" b="21076"/>
          <a:stretch/>
        </p:blipFill>
        <p:spPr>
          <a:xfrm>
            <a:off x="1" y="10"/>
            <a:ext cx="12191999" cy="6857990"/>
          </a:xfrm>
          <a:prstGeom prst="rect">
            <a:avLst/>
          </a:prstGeom>
        </p:spPr>
      </p:pic>
      <p:sp>
        <p:nvSpPr>
          <p:cNvPr id="50" name="Isosceles Triangle 49">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Parallelogram 51">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000"/>
              <a:t>L’arrêt </a:t>
            </a:r>
            <a:r>
              <a:rPr lang="en-CA" sz="2000" i="1"/>
              <a:t>Syndicat CSN du CIUSSS DU CENTRE-OUEST-DE-L’ÎLE-DE-MONTRÉAL ET ALS C. CIUSSS ET PROCUREURE GÉNÉRALE DU QUÉBEC, 2017 QCTAT 4004</a:t>
            </a:r>
            <a:r>
              <a:rPr lang="en-CA" sz="2000"/>
              <a:t>.</a:t>
            </a:r>
          </a:p>
        </p:txBody>
      </p:sp>
      <p:sp>
        <p:nvSpPr>
          <p:cNvPr id="60"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fontScale="92500" lnSpcReduction="10000"/>
          </a:bodyPr>
          <a:lstStyle/>
          <a:p>
            <a:pPr algn="just"/>
            <a:r>
              <a:rPr lang="fr-CA" dirty="0"/>
              <a:t>Le juge en vient à la conclusion que l’article 111.10 du Code ne passe pas le tes de l’arrêt Saskatchewan.</a:t>
            </a:r>
          </a:p>
          <a:p>
            <a:pPr algn="just"/>
            <a:r>
              <a:rPr lang="fr-CA" dirty="0"/>
              <a:t>Le fait que le législateur détermine unilatéralement des pourcentages minimums de salariés au travail pour chaque type d’établissements, que ces pourcentages s’appliquent obligatoirement par unités de soins et par catégories de service et qu’aucun tribunal ou autre organisme indépendant n’ait droit de regard sur ces pourcentages va au-delà de ce qui est raisonnablement nécessaire pour assurer la prestation sans interruption des services essentiels pendant une grève.</a:t>
            </a:r>
          </a:p>
          <a:p>
            <a:pPr algn="just"/>
            <a:r>
              <a:rPr lang="fr-CA" dirty="0"/>
              <a:t>Le Code ne se contente de prévoir que seuls les services réellement essentiels soient rendus pendant les jours de grève: il impose manifestement la prestation de services qui ne le sont pas.</a:t>
            </a:r>
          </a:p>
        </p:txBody>
      </p:sp>
      <p:sp>
        <p:nvSpPr>
          <p:cNvPr id="64"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172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 name="Rectangle 74">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Gros plan d'un clavier de calculatrice">
            <a:extLst>
              <a:ext uri="{FF2B5EF4-FFF2-40B4-BE49-F238E27FC236}">
                <a16:creationId xmlns:a16="http://schemas.microsoft.com/office/drawing/2014/main" id="{B85F082C-B94F-255D-E04E-CA2246A718A2}"/>
              </a:ext>
            </a:extLst>
          </p:cNvPr>
          <p:cNvPicPr>
            <a:picLocks noChangeAspect="1"/>
          </p:cNvPicPr>
          <p:nvPr/>
        </p:nvPicPr>
        <p:blipFill rotWithShape="1">
          <a:blip r:embed="rId2">
            <a:duotone>
              <a:prstClr val="black"/>
              <a:schemeClr val="tx2">
                <a:tint val="45000"/>
                <a:satMod val="400000"/>
              </a:schemeClr>
            </a:duotone>
            <a:alphaModFix amt="40000"/>
          </a:blip>
          <a:srcRect b="15094"/>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a:bodyPr>
          <a:lstStyle/>
          <a:p>
            <a:pPr>
              <a:lnSpc>
                <a:spcPct val="90000"/>
              </a:lnSpc>
            </a:pPr>
            <a:r>
              <a:rPr lang="en-CA" sz="2500"/>
              <a:t>L’arrêt </a:t>
            </a:r>
            <a:r>
              <a:rPr lang="en-CA" sz="2500" i="1"/>
              <a:t>Syndicat CSN du CIUSSS DU CENTRE-OUEST-DE-L’ÎLE-DE-MONTRÉAL ET ALS C. CIUSSS ET PROCUREURE GÉNÉRALE DU QUÉBEC, 2017 QCTAT 4004</a:t>
            </a:r>
            <a:r>
              <a:rPr lang="en-CA" sz="2500"/>
              <a:t>.</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a:bodyPr>
          <a:lstStyle/>
          <a:p>
            <a:r>
              <a:rPr lang="fr-CA">
                <a:solidFill>
                  <a:srgbClr val="FFFFFF"/>
                </a:solidFill>
              </a:rPr>
              <a:t>La preuve est suffisante pour permettre au Tribunal de conclure que plusieurs cadres ont les connaissances et l’expérience requises pour accomplir certaines tâches dévolues aux salariés.</a:t>
            </a:r>
          </a:p>
          <a:p>
            <a:r>
              <a:rPr lang="fr-CA">
                <a:solidFill>
                  <a:srgbClr val="FFFFFF"/>
                </a:solidFill>
              </a:rPr>
              <a:t>Le juge déclare donc que l’article 111.10 du Code est constitutionnellement inopérant;</a:t>
            </a:r>
          </a:p>
          <a:p>
            <a:r>
              <a:rPr lang="fr-CA">
                <a:solidFill>
                  <a:srgbClr val="FFFFFF"/>
                </a:solidFill>
              </a:rPr>
              <a:t>Le juge donne 12 mois aux parties pour s’entendre et en suspendant l’application de la décision pour cette période.</a:t>
            </a:r>
          </a:p>
          <a:p>
            <a:r>
              <a:rPr lang="fr-CA" b="1">
                <a:solidFill>
                  <a:srgbClr val="FFFFFF"/>
                </a:solidFill>
              </a:rPr>
              <a:t>Cette décision force ainsi le gouvernement à amender l’article 111.10 du Code du travail.</a:t>
            </a:r>
          </a:p>
        </p:txBody>
      </p:sp>
    </p:spTree>
    <p:extLst>
      <p:ext uri="{BB962C8B-B14F-4D97-AF65-F5344CB8AC3E}">
        <p14:creationId xmlns:p14="http://schemas.microsoft.com/office/powerpoint/2010/main" val="2193160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1333502" y="609600"/>
            <a:ext cx="8596668" cy="1320800"/>
          </a:xfrm>
        </p:spPr>
        <p:txBody>
          <a:bodyPr>
            <a:normAutofit/>
          </a:bodyPr>
          <a:lstStyle/>
          <a:p>
            <a:r>
              <a:rPr lang="en-CA" dirty="0"/>
              <a:t>AMENDEMENTS AU CODE DU TRAVAIL</a:t>
            </a:r>
            <a:br>
              <a:rPr lang="en-CA" dirty="0"/>
            </a:br>
            <a:r>
              <a:rPr lang="en-CA" dirty="0"/>
              <a:t>29 OCTOBRE 2019</a:t>
            </a:r>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1333502" y="2160589"/>
            <a:ext cx="8596668" cy="3880773"/>
          </a:xfrm>
        </p:spPr>
        <p:txBody>
          <a:bodyPr>
            <a:normAutofit/>
          </a:bodyPr>
          <a:lstStyle/>
          <a:p>
            <a:pPr>
              <a:lnSpc>
                <a:spcPct val="90000"/>
              </a:lnSpc>
            </a:pPr>
            <a:r>
              <a:rPr lang="fr-CA" sz="1400" dirty="0"/>
              <a:t>C’est le 29 octobre 2019 que l’Assemblée nationale sanctionnait la Loi modifiant le Code du travail concernant le maintien des services essentiels dans les services publics et dans les secteurs public et parapublic, laquelle modifie le Code du travail (Code) à plusieurs égards relativement aux services essentiels.</a:t>
            </a:r>
          </a:p>
          <a:p>
            <a:pPr>
              <a:lnSpc>
                <a:spcPct val="90000"/>
              </a:lnSpc>
            </a:pPr>
            <a:r>
              <a:rPr lang="fr-CA" sz="1400" dirty="0"/>
              <a:t>Essentiellement, ces modifications ont pour effet de transférer au Tribunal administratif du travail (TAT), divers pouvoirs anciennement dévolus au gouvernement.  Parmi ces pouvoirs nous retrouvons:</a:t>
            </a:r>
          </a:p>
          <a:p>
            <a:pPr lvl="1">
              <a:lnSpc>
                <a:spcPct val="90000"/>
              </a:lnSpc>
            </a:pPr>
            <a:r>
              <a:rPr lang="fr-CA" sz="1200" dirty="0"/>
              <a:t>Ordonner le maintien des services essentiels dans les services publics(…) lorsqu’une grève pourrait avoir pour effet de mettre en danger la santé ou la sécurité publique.</a:t>
            </a:r>
          </a:p>
          <a:p>
            <a:pPr lvl="1">
              <a:lnSpc>
                <a:spcPct val="90000"/>
              </a:lnSpc>
            </a:pPr>
            <a:r>
              <a:rPr lang="fr-CA" sz="1200" dirty="0"/>
              <a:t>Suspendre l’exercice du droit de grève s’il juge que les services essentiels prévus ou effectivement rendus sont insuffisants et mettent en danger la santé ou la sécurité publique.</a:t>
            </a:r>
          </a:p>
          <a:p>
            <a:pPr lvl="1">
              <a:lnSpc>
                <a:spcPct val="90000"/>
              </a:lnSpc>
            </a:pPr>
            <a:r>
              <a:rPr lang="fr-CA" sz="1200" dirty="0"/>
              <a:t>Approuver les ententes ou les listes de maintien des services essentiels, avec ou sans modification, ou faire des recommandations aux parties afin de rendre ces ententes ou listes conformes.</a:t>
            </a:r>
          </a:p>
          <a:p>
            <a:pPr>
              <a:lnSpc>
                <a:spcPct val="90000"/>
              </a:lnSpc>
            </a:pPr>
            <a:r>
              <a:rPr lang="fr-CA" sz="1400" dirty="0"/>
              <a:t>Le TAT dispose d’un délai de 7 jours ouvrables francs afin de réviser un entente ou une liste de services essentiels préalablement approuvée, mais qui s’avère finalement insuffisante.  Le TAT a aussi le pouvoir d’enquêter.</a:t>
            </a:r>
          </a:p>
        </p:txBody>
      </p:sp>
    </p:spTree>
    <p:extLst>
      <p:ext uri="{BB962C8B-B14F-4D97-AF65-F5344CB8AC3E}">
        <p14:creationId xmlns:p14="http://schemas.microsoft.com/office/powerpoint/2010/main" val="4121864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849562" y="609600"/>
            <a:ext cx="6424440" cy="1320800"/>
          </a:xfrm>
        </p:spPr>
        <p:txBody>
          <a:bodyPr>
            <a:normAutofit/>
          </a:bodyPr>
          <a:lstStyle/>
          <a:p>
            <a:pPr>
              <a:lnSpc>
                <a:spcPct val="90000"/>
              </a:lnSpc>
            </a:pPr>
            <a:r>
              <a:rPr lang="en-CA" sz="2800"/>
              <a:t>AMENDEMENTS AU CODE DU TRAVAIL</a:t>
            </a:r>
            <a:br>
              <a:rPr lang="en-CA" sz="2800"/>
            </a:br>
            <a:r>
              <a:rPr lang="en-CA" sz="2800"/>
              <a:t>29 OCTOBRE 2019</a:t>
            </a:r>
          </a:p>
        </p:txBody>
      </p:sp>
      <p:pic>
        <p:nvPicPr>
          <p:cNvPr id="5" name="Picture 4" descr="Bureau avec stéthoscope et un clavier d’ordinateur">
            <a:extLst>
              <a:ext uri="{FF2B5EF4-FFF2-40B4-BE49-F238E27FC236}">
                <a16:creationId xmlns:a16="http://schemas.microsoft.com/office/drawing/2014/main" id="{BC8B2967-BFC9-2552-6315-11E95717D23F}"/>
              </a:ext>
            </a:extLst>
          </p:cNvPr>
          <p:cNvPicPr>
            <a:picLocks noChangeAspect="1"/>
          </p:cNvPicPr>
          <p:nvPr/>
        </p:nvPicPr>
        <p:blipFill rotWithShape="1">
          <a:blip r:embed="rId2"/>
          <a:srcRect l="63830" t="142" r="9634"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849562" y="2160589"/>
            <a:ext cx="6424440" cy="3880773"/>
          </a:xfrm>
        </p:spPr>
        <p:txBody>
          <a:bodyPr>
            <a:normAutofit lnSpcReduction="10000"/>
          </a:bodyPr>
          <a:lstStyle/>
          <a:p>
            <a:pPr>
              <a:lnSpc>
                <a:spcPct val="90000"/>
              </a:lnSpc>
            </a:pPr>
            <a:r>
              <a:rPr lang="fr-CA" sz="1100"/>
              <a:t>Cette loi a pour effet de remplacer les pourcentages anciennement prévus par l’obligation de négocier afin de maintenir des services essentiels dont l’interruption pourrait mettre en danger la santé ou la sécurité de la population.  </a:t>
            </a:r>
          </a:p>
          <a:p>
            <a:pPr>
              <a:lnSpc>
                <a:spcPct val="90000"/>
              </a:lnSpc>
            </a:pPr>
            <a:r>
              <a:rPr lang="fr-CA" sz="1100"/>
              <a:t>Cette négociation doit être guidée par les critères suivants:</a:t>
            </a:r>
          </a:p>
          <a:p>
            <a:pPr lvl="1">
              <a:lnSpc>
                <a:spcPct val="90000"/>
              </a:lnSpc>
            </a:pPr>
            <a:r>
              <a:rPr lang="fr-CA" sz="1100"/>
              <a:t>Les services essentiels devront être répartis par unité de soins et catégories de soins ou de services</a:t>
            </a:r>
          </a:p>
          <a:p>
            <a:pPr lvl="1">
              <a:lnSpc>
                <a:spcPct val="90000"/>
              </a:lnSpc>
            </a:pPr>
            <a:r>
              <a:rPr lang="fr-CA" sz="1100"/>
              <a:t>Le fonctionnement normal des unités de soins intensifs et des unités d’urgence devra être assuré en tout temps</a:t>
            </a:r>
          </a:p>
          <a:p>
            <a:pPr lvl="1">
              <a:lnSpc>
                <a:spcPct val="90000"/>
              </a:lnSpc>
            </a:pPr>
            <a:r>
              <a:rPr lang="fr-CA" sz="1100"/>
              <a:t>Le libre accès des usagers de l’établissement devra être assuré.</a:t>
            </a:r>
          </a:p>
          <a:p>
            <a:pPr>
              <a:lnSpc>
                <a:spcPct val="90000"/>
              </a:lnSpc>
            </a:pPr>
            <a:r>
              <a:rPr lang="fr-CA" sz="1100" b="1"/>
              <a:t>Afin d’être en mesure de négocier cette entente, l’employeur devra fournir les informations suivantes concernant l’ensemble du personnel d’encadrement:</a:t>
            </a:r>
          </a:p>
          <a:p>
            <a:pPr lvl="1">
              <a:lnSpc>
                <a:spcPct val="90000"/>
              </a:lnSpc>
            </a:pPr>
            <a:r>
              <a:rPr lang="fr-CA" sz="1100"/>
              <a:t>Nom complet</a:t>
            </a:r>
          </a:p>
          <a:p>
            <a:pPr lvl="1">
              <a:lnSpc>
                <a:spcPct val="90000"/>
              </a:lnSpc>
            </a:pPr>
            <a:r>
              <a:rPr lang="fr-CA" sz="1100"/>
              <a:t>Titre d’emploi</a:t>
            </a:r>
          </a:p>
          <a:p>
            <a:pPr lvl="1">
              <a:lnSpc>
                <a:spcPct val="90000"/>
              </a:lnSpc>
            </a:pPr>
            <a:r>
              <a:rPr lang="fr-CA" sz="1100"/>
              <a:t>Installation (s) desservie (s)</a:t>
            </a:r>
          </a:p>
          <a:p>
            <a:pPr lvl="1">
              <a:lnSpc>
                <a:spcPct val="90000"/>
              </a:lnSpc>
            </a:pPr>
            <a:r>
              <a:rPr lang="fr-CA" sz="1100"/>
              <a:t>Appartenance à un ordre professionnel, le cas échéant, la description de cet ordre</a:t>
            </a:r>
          </a:p>
          <a:p>
            <a:pPr lvl="1">
              <a:lnSpc>
                <a:spcPct val="90000"/>
              </a:lnSpc>
            </a:pPr>
            <a:r>
              <a:rPr lang="fr-CA" sz="1100"/>
              <a:t>Titre(s) d’emploi(s) exercé(s) dans une unité de négociation au cours des 5 dernières années.</a:t>
            </a:r>
          </a:p>
        </p:txBody>
      </p:sp>
    </p:spTree>
    <p:extLst>
      <p:ext uri="{BB962C8B-B14F-4D97-AF65-F5344CB8AC3E}">
        <p14:creationId xmlns:p14="http://schemas.microsoft.com/office/powerpoint/2010/main" val="35068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srcRect l="9091" t="4005" b="19386"/>
          <a:stretch/>
        </p:blipFill>
        <p:spPr>
          <a:xfrm>
            <a:off x="1" y="10"/>
            <a:ext cx="12191999" cy="6857990"/>
          </a:xfrm>
          <a:prstGeom prst="rect">
            <a:avLst/>
          </a:prstGeom>
        </p:spPr>
      </p:pic>
      <p:sp>
        <p:nvSpPr>
          <p:cNvPr id="14" name="Isosceles Triangle 13">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Parallelogram 15">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a:t>COMMENT FURENT APPLIQUÉS LES AMENDEMENTS AU CODE DU TRAVAIL</a:t>
            </a:r>
            <a:br>
              <a:rPr lang="en-CA" sz="2800"/>
            </a:br>
            <a:endParaRPr lang="en-CA" sz="2800"/>
          </a:p>
        </p:txBody>
      </p:sp>
      <p:sp>
        <p:nvSpPr>
          <p:cNvPr id="24"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a:bodyPr>
          <a:lstStyle/>
          <a:p>
            <a:pPr algn="just">
              <a:lnSpc>
                <a:spcPct val="90000"/>
              </a:lnSpc>
            </a:pPr>
            <a:r>
              <a:rPr lang="fr-CA" sz="1700" i="1" dirty="0">
                <a:effectLst/>
                <a:latin typeface="Arial" panose="020B0604020202020204" pitchFamily="34" charset="0"/>
                <a:ea typeface="Times New Roman" panose="02020603050405020304" pitchFamily="18" charset="0"/>
              </a:rPr>
              <a:t>Syndicat des travailleurs de la santé et des services sociaux de l’Outaouais – CSN c. CISSS de l’Outaouais, 2021 QCTAT 1426</a:t>
            </a:r>
            <a:r>
              <a:rPr lang="fr-CA" sz="1700" dirty="0">
                <a:effectLst/>
                <a:latin typeface="Arial" panose="020B0604020202020204" pitchFamily="34" charset="0"/>
                <a:ea typeface="Times New Roman" panose="02020603050405020304" pitchFamily="18" charset="0"/>
              </a:rPr>
              <a:t>.</a:t>
            </a:r>
            <a:r>
              <a:rPr lang="fr-CA" sz="1700" dirty="0">
                <a:effectLst/>
              </a:rPr>
              <a:t> </a:t>
            </a:r>
          </a:p>
          <a:p>
            <a:pPr algn="just">
              <a:lnSpc>
                <a:spcPct val="90000"/>
              </a:lnSpc>
            </a:pPr>
            <a:r>
              <a:rPr lang="fr-CA" sz="1700" dirty="0">
                <a:effectLst/>
                <a:latin typeface="Arial" panose="020B0604020202020204" pitchFamily="34" charset="0"/>
                <a:ea typeface="Times New Roman" panose="02020603050405020304" pitchFamily="18" charset="0"/>
                <a:cs typeface="Times New Roman" panose="02020603050405020304" pitchFamily="18" charset="0"/>
              </a:rPr>
              <a:t>La juge Nancy St-Laurent du TAT résume les principes élaborés par la Cour suprême dans l’arrêt </a:t>
            </a:r>
            <a:r>
              <a:rPr lang="fr-CA" sz="1700" i="1" dirty="0">
                <a:effectLst/>
                <a:latin typeface="Arial" panose="020B0604020202020204" pitchFamily="34" charset="0"/>
                <a:ea typeface="Times New Roman" panose="02020603050405020304" pitchFamily="18" charset="0"/>
                <a:cs typeface="Times New Roman" panose="02020603050405020304" pitchFamily="18" charset="0"/>
              </a:rPr>
              <a:t>Saskatchewan </a:t>
            </a:r>
            <a:r>
              <a:rPr lang="fr-CA" sz="1700" i="1" dirty="0" err="1">
                <a:effectLst/>
                <a:latin typeface="Arial" panose="020B0604020202020204" pitchFamily="34" charset="0"/>
                <a:ea typeface="Times New Roman" panose="02020603050405020304" pitchFamily="18" charset="0"/>
                <a:cs typeface="Times New Roman" panose="02020603050405020304" pitchFamily="18" charset="0"/>
              </a:rPr>
              <a:t>Federation</a:t>
            </a:r>
            <a:r>
              <a:rPr lang="fr-CA" sz="1700" i="1" dirty="0">
                <a:effectLst/>
                <a:latin typeface="Arial" panose="020B0604020202020204" pitchFamily="34" charset="0"/>
                <a:ea typeface="Times New Roman" panose="02020603050405020304" pitchFamily="18" charset="0"/>
                <a:cs typeface="Times New Roman" panose="02020603050405020304" pitchFamily="18" charset="0"/>
              </a:rPr>
              <a:t> of Labour</a:t>
            </a:r>
            <a:r>
              <a:rPr lang="fr-CA" sz="1700" dirty="0">
                <a:effectLst/>
                <a:latin typeface="Arial" panose="020B0604020202020204" pitchFamily="34" charset="0"/>
                <a:ea typeface="Times New Roman" panose="02020603050405020304" pitchFamily="18" charset="0"/>
                <a:cs typeface="Times New Roman" panose="02020603050405020304" pitchFamily="18" charset="0"/>
              </a:rPr>
              <a:t> c. </a:t>
            </a:r>
            <a:r>
              <a:rPr lang="fr-CA" sz="1700" i="1" dirty="0">
                <a:effectLst/>
                <a:latin typeface="Arial" panose="020B0604020202020204" pitchFamily="34" charset="0"/>
                <a:ea typeface="Times New Roman" panose="02020603050405020304" pitchFamily="18" charset="0"/>
                <a:cs typeface="Times New Roman" panose="02020603050405020304" pitchFamily="18" charset="0"/>
              </a:rPr>
              <a:t>Saskatchewan</a:t>
            </a:r>
            <a:r>
              <a:rPr lang="fr-CA" sz="1700" dirty="0">
                <a:effectLst/>
                <a:latin typeface="Arial" panose="020B0604020202020204" pitchFamily="34" charset="0"/>
                <a:ea typeface="Times New Roman" panose="02020603050405020304" pitchFamily="18" charset="0"/>
                <a:cs typeface="Times New Roman" panose="02020603050405020304" pitchFamily="18" charset="0"/>
              </a:rPr>
              <a:t>, </a:t>
            </a:r>
            <a:r>
              <a:rPr lang="fr-CA" sz="1700" b="1" dirty="0">
                <a:effectLst/>
                <a:latin typeface="Arial" panose="020B0604020202020204" pitchFamily="34" charset="0"/>
                <a:ea typeface="Times New Roman" panose="02020603050405020304" pitchFamily="18" charset="0"/>
                <a:cs typeface="Times New Roman" panose="02020603050405020304" pitchFamily="18" charset="0"/>
              </a:rPr>
              <a:t>établissant que la disponibilité du personnel compétent pour assurer les services essentiels doit être prise en compte, ce qui inclut les cadres. À cet égard, on peut y lire que «</a:t>
            </a:r>
            <a:r>
              <a:rPr lang="fr-CA" sz="1700" b="1" dirty="0">
                <a:effectLst/>
                <a:latin typeface="Arial" panose="020B0604020202020204" pitchFamily="34" charset="0"/>
                <a:ea typeface="Times New Roman" panose="02020603050405020304" pitchFamily="18" charset="0"/>
              </a:rPr>
              <a:t> </a:t>
            </a:r>
            <a:r>
              <a:rPr lang="fr-CA" sz="1700" b="1" i="1" dirty="0">
                <a:effectLst/>
                <a:latin typeface="Arial" panose="020B0604020202020204" pitchFamily="34" charset="0"/>
                <a:ea typeface="Times New Roman" panose="02020603050405020304" pitchFamily="18" charset="0"/>
                <a:cs typeface="Times New Roman" panose="02020603050405020304" pitchFamily="18" charset="0"/>
              </a:rPr>
              <a:t>si des membres compétents du personnel sont disponibles pour fournir les services requis, il importe peu qu’il s’agisse de gestionnaires ou d’administrateurs »</a:t>
            </a:r>
            <a:r>
              <a:rPr lang="fr-CA" sz="1700" b="1" dirty="0">
                <a:effectLst/>
                <a:latin typeface="Arial" panose="020B0604020202020204" pitchFamily="34" charset="0"/>
                <a:ea typeface="Times New Roman" panose="02020603050405020304" pitchFamily="18" charset="0"/>
                <a:cs typeface="Times New Roman" panose="02020603050405020304" pitchFamily="18" charset="0"/>
              </a:rPr>
              <a:t>. Il ne fait donc plus de doute que le personnel d’encadrement doit contribuer au maintien des services essentiels lors d’une grève. </a:t>
            </a:r>
            <a:r>
              <a:rPr lang="fr-CA" sz="1700" dirty="0">
                <a:effectLst/>
                <a:latin typeface="Arial" panose="020B0604020202020204" pitchFamily="34" charset="0"/>
                <a:ea typeface="Times New Roman" panose="02020603050405020304" pitchFamily="18" charset="0"/>
                <a:cs typeface="Arial" panose="020B0604020202020204" pitchFamily="34" charset="0"/>
              </a:rPr>
              <a:t>	</a:t>
            </a:r>
            <a:endParaRPr lang="fr-CA" sz="1700" dirty="0"/>
          </a:p>
        </p:txBody>
      </p:sp>
      <p:sp>
        <p:nvSpPr>
          <p:cNvPr id="2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7076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srcRect l="9091" t="4005" b="19386"/>
          <a:stretch/>
        </p:blipFill>
        <p:spPr>
          <a:xfrm>
            <a:off x="1" y="10"/>
            <a:ext cx="12191999" cy="6857990"/>
          </a:xfrm>
          <a:prstGeom prst="rect">
            <a:avLst/>
          </a:prstGeom>
        </p:spPr>
      </p:pic>
      <p:sp>
        <p:nvSpPr>
          <p:cNvPr id="14" name="Isosceles Triangle 13">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Parallelogram 15">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a:t>COMMENT FURENT APPLIQUÉS LES AMENDEMENTS AU CODE DU TRAVAIL</a:t>
            </a:r>
            <a:br>
              <a:rPr lang="en-CA" sz="2800"/>
            </a:br>
            <a:endParaRPr lang="en-CA" sz="2800"/>
          </a:p>
        </p:txBody>
      </p:sp>
      <p:sp>
        <p:nvSpPr>
          <p:cNvPr id="24"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fontScale="25000" lnSpcReduction="20000"/>
          </a:bodyPr>
          <a:lstStyle/>
          <a:p>
            <a:pPr algn="just">
              <a:spcAft>
                <a:spcPts val="1800"/>
              </a:spcAft>
              <a:tabLst>
                <a:tab pos="457200" algn="l"/>
              </a:tabLst>
            </a:pPr>
            <a:r>
              <a:rPr lang="fr-CA" sz="5600" b="1" dirty="0">
                <a:effectLst/>
                <a:latin typeface="Arial" panose="020B0604020202020204" pitchFamily="34" charset="0"/>
                <a:ea typeface="Times New Roman" panose="02020603050405020304" pitchFamily="18" charset="0"/>
                <a:cs typeface="Times New Roman" panose="02020603050405020304" pitchFamily="18" charset="0"/>
              </a:rPr>
              <a:t>Application des principes juridiques à la présente décision:</a:t>
            </a:r>
            <a:endParaRPr lang="fr-CA" sz="5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457200" algn="l"/>
              </a:tabLst>
            </a:pPr>
            <a:r>
              <a:rPr lang="fr-CA" sz="6400" dirty="0">
                <a:effectLst/>
                <a:latin typeface="Arial" panose="020B0604020202020204" pitchFamily="34" charset="0"/>
                <a:ea typeface="Times New Roman" panose="02020603050405020304" pitchFamily="18" charset="0"/>
                <a:cs typeface="Times New Roman" panose="02020603050405020304" pitchFamily="18" charset="0"/>
              </a:rPr>
              <a:t>Pour les motifs qui suivent, les paragraphes 12 à 17 de la liste annexée sont remplacés par :</a:t>
            </a:r>
          </a:p>
          <a:p>
            <a:pPr marL="342900" marR="452755" lvl="0" indent="-342900" algn="just">
              <a:spcAft>
                <a:spcPts val="1200"/>
              </a:spcAft>
              <a:buFont typeface="Symbol" pitchFamily="2" charset="2"/>
              <a:buChar char=""/>
              <a:tabLst>
                <a:tab pos="457200" algn="l"/>
              </a:tabLst>
            </a:pPr>
            <a:r>
              <a:rPr lang="fr-CA" sz="6400" dirty="0">
                <a:effectLst/>
                <a:latin typeface="Arial" panose="020B0604020202020204" pitchFamily="34" charset="0"/>
                <a:ea typeface="Times New Roman" panose="02020603050405020304" pitchFamily="18" charset="0"/>
                <a:cs typeface="Times New Roman" panose="02020603050405020304" pitchFamily="18" charset="0"/>
              </a:rPr>
              <a:t>Considérant l’article 111.10 du Code du travail, les parties sont tenues de maintenir les services essentiels, ce qui inclut la participation des cadres de l’établissement;</a:t>
            </a:r>
          </a:p>
          <a:p>
            <a:pPr marL="342900" marR="452755" lvl="0" indent="-342900" algn="just">
              <a:spcAft>
                <a:spcPts val="1200"/>
              </a:spcAft>
              <a:buFont typeface="Symbol" pitchFamily="2" charset="2"/>
              <a:buChar char=""/>
              <a:tabLst>
                <a:tab pos="457200" algn="l"/>
              </a:tabLst>
            </a:pPr>
            <a:r>
              <a:rPr lang="fr-CA" sz="6400" b="1" dirty="0">
                <a:effectLst/>
                <a:latin typeface="Arial" panose="020B0604020202020204" pitchFamily="34" charset="0"/>
                <a:ea typeface="Times New Roman" panose="02020603050405020304" pitchFamily="18" charset="0"/>
                <a:cs typeface="Times New Roman" panose="02020603050405020304" pitchFamily="18" charset="0"/>
              </a:rPr>
              <a:t>Pour chaque journée de grève, le personnel d’encadrement de l’établissement doit consacrer l’équivalent de 2 heures de temps de travail par cadre à des tâches normalement effectuées par des salariés en grève afin de contribuer au maintien des services essentiels</a:t>
            </a:r>
            <a:r>
              <a:rPr lang="fr-CA" sz="6400" b="1" i="1" dirty="0">
                <a:effectLst/>
                <a:latin typeface="Arial" panose="020B0604020202020204" pitchFamily="34" charset="0"/>
                <a:ea typeface="Times New Roman" panose="02020603050405020304" pitchFamily="18" charset="0"/>
                <a:cs typeface="Times New Roman" panose="02020603050405020304" pitchFamily="18" charset="0"/>
              </a:rPr>
              <a:t>.</a:t>
            </a:r>
            <a:r>
              <a:rPr lang="fr-CA" sz="6400" b="1" dirty="0">
                <a:effectLst/>
                <a:latin typeface="Arial" panose="020B0604020202020204" pitchFamily="34" charset="0"/>
                <a:ea typeface="Times New Roman" panose="02020603050405020304" pitchFamily="18" charset="0"/>
                <a:cs typeface="Times New Roman" panose="02020603050405020304" pitchFamily="18" charset="0"/>
              </a:rPr>
              <a:t> Il revient à l’employeur de répartir cette banque d’heures parmi le personnel d’encadrement, mais en respectant le seuil de la contribution globale établi quotidiennement;</a:t>
            </a:r>
          </a:p>
          <a:p>
            <a:pPr marL="0" indent="0" algn="just">
              <a:lnSpc>
                <a:spcPct val="90000"/>
              </a:lnSpc>
              <a:buNone/>
            </a:pPr>
            <a:r>
              <a:rPr lang="fr-CA" sz="5600" dirty="0">
                <a:effectLst/>
                <a:latin typeface="Arial" panose="020B0604020202020204" pitchFamily="34" charset="0"/>
                <a:ea typeface="Times New Roman" panose="02020603050405020304" pitchFamily="18" charset="0"/>
                <a:cs typeface="Arial" panose="020B0604020202020204" pitchFamily="34" charset="0"/>
              </a:rPr>
              <a:t>	</a:t>
            </a:r>
            <a:endParaRPr lang="fr-CA" sz="5600" dirty="0"/>
          </a:p>
        </p:txBody>
      </p:sp>
      <p:sp>
        <p:nvSpPr>
          <p:cNvPr id="2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376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accent1">
                <a:shade val="45000"/>
                <a:satMod val="135000"/>
              </a:schemeClr>
              <a:prstClr val="white"/>
            </a:duotone>
          </a:blip>
          <a:srcRect l="9091" t="4005" b="19386"/>
          <a:stretch/>
        </p:blipFill>
        <p:spPr>
          <a:xfrm>
            <a:off x="1" y="10"/>
            <a:ext cx="12191999" cy="6857990"/>
          </a:xfrm>
          <a:prstGeom prst="rect">
            <a:avLst/>
          </a:prstGeom>
        </p:spPr>
      </p:pic>
      <p:sp>
        <p:nvSpPr>
          <p:cNvPr id="39" name="Isosceles Triangle 38">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Parallelogram 40">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a:t>COMMENT FURENT APPLIQUÉS LES AMENDEMENTS AU CODE DU TRAVAIL</a:t>
            </a:r>
            <a:br>
              <a:rPr lang="en-CA" sz="2800"/>
            </a:br>
            <a:endParaRPr lang="en-CA" sz="2800"/>
          </a:p>
        </p:txBody>
      </p:sp>
      <p:sp>
        <p:nvSpPr>
          <p:cNvPr id="4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fontScale="92500"/>
          </a:bodyPr>
          <a:lstStyle/>
          <a:p>
            <a:pPr marL="0" marR="452755" lvl="0" indent="0" algn="just">
              <a:lnSpc>
                <a:spcPct val="90000"/>
              </a:lnSpc>
              <a:spcAft>
                <a:spcPts val="1200"/>
              </a:spcAft>
              <a:buNone/>
              <a:tabLst>
                <a:tab pos="457200" algn="l"/>
              </a:tabLst>
            </a:pPr>
            <a:r>
              <a:rPr lang="fr-CA" sz="1400" dirty="0">
                <a:effectLst/>
                <a:latin typeface="Arial" panose="020B0604020202020204" pitchFamily="34" charset="0"/>
                <a:ea typeface="Times New Roman" panose="02020603050405020304" pitchFamily="18" charset="0"/>
                <a:cs typeface="Times New Roman" panose="02020603050405020304" pitchFamily="18" charset="0"/>
              </a:rPr>
              <a:t>La banque d’heures vaut pour l’ensemble de l’établissement. Ainsi, lorsque des associations accréditées exercent leur droit de grève simultanément, elle peut être partagée entre les associations pour lesquelles le Tribunal a rendu une décision </a:t>
            </a:r>
            <a:r>
              <a:rPr lang="fr-CA" sz="1400" b="1" dirty="0">
                <a:effectLst/>
                <a:latin typeface="Arial" panose="020B0604020202020204" pitchFamily="34" charset="0"/>
                <a:ea typeface="Times New Roman" panose="02020603050405020304" pitchFamily="18" charset="0"/>
                <a:cs typeface="Times New Roman" panose="02020603050405020304" pitchFamily="18" charset="0"/>
              </a:rPr>
              <a:t>prévoyant la contribution des cadres au maintien des services essentiels. Il revient à l’employeur de faire ce partage pour chaque jour de grève;</a:t>
            </a:r>
          </a:p>
          <a:p>
            <a:pPr marL="0" marR="452755" lvl="0" indent="0" algn="just">
              <a:lnSpc>
                <a:spcPct val="90000"/>
              </a:lnSpc>
              <a:spcAft>
                <a:spcPts val="1200"/>
              </a:spcAft>
              <a:buNone/>
              <a:tabLst>
                <a:tab pos="457200" algn="l"/>
              </a:tabLst>
            </a:pPr>
            <a:r>
              <a:rPr lang="fr-CA" sz="1400" b="1" dirty="0">
                <a:effectLst/>
                <a:latin typeface="Arial" panose="020B0604020202020204" pitchFamily="34" charset="0"/>
                <a:ea typeface="Times New Roman" panose="02020603050405020304" pitchFamily="18" charset="0"/>
                <a:cs typeface="Times New Roman" panose="02020603050405020304" pitchFamily="18" charset="0"/>
              </a:rPr>
              <a:t>Lorsqu’une situation exceptionnelle empêche le respect de la contribution globale des cadres  </a:t>
            </a:r>
            <a:r>
              <a:rPr lang="fr-CA" sz="1400" dirty="0">
                <a:effectLst/>
                <a:latin typeface="Arial" panose="020B0604020202020204" pitchFamily="34" charset="0"/>
                <a:ea typeface="Times New Roman" panose="02020603050405020304" pitchFamily="18" charset="0"/>
                <a:cs typeface="Times New Roman" panose="02020603050405020304" pitchFamily="18" charset="0"/>
              </a:rPr>
              <a:t>établie quotidiennement, les parties négocient rapidement pour résoudre la problématique et assurer le maintien des services essentiels prévus à la présente décision. Cependant, s’il survient une situation urgente mettant en cause la santé ou la sécurité publique, l’association accréditée fournit sans délai, à la demande de l’employeur, les salariés nécessaires pour y faire face;</a:t>
            </a:r>
          </a:p>
          <a:p>
            <a:pPr marL="0" marR="452755" lvl="0" indent="0" algn="just">
              <a:lnSpc>
                <a:spcPct val="90000"/>
              </a:lnSpc>
              <a:spcAft>
                <a:spcPts val="0"/>
              </a:spcAft>
              <a:buNone/>
            </a:pPr>
            <a:r>
              <a:rPr lang="fr-CA" sz="1400" dirty="0">
                <a:effectLst/>
                <a:latin typeface="Arial" panose="020B0604020202020204" pitchFamily="34" charset="0"/>
                <a:ea typeface="Times New Roman" panose="02020603050405020304" pitchFamily="18" charset="0"/>
                <a:cs typeface="Arial" panose="020B0604020202020204" pitchFamily="34" charset="0"/>
              </a:rPr>
              <a:t>Sur demande, l’employeur fournit à l’association accréditée, tous les trois jours, un rapport établissant </a:t>
            </a:r>
            <a:r>
              <a:rPr lang="fr-CA" sz="1400" b="1" dirty="0">
                <a:effectLst/>
                <a:latin typeface="Arial" panose="020B0604020202020204" pitchFamily="34" charset="0"/>
                <a:ea typeface="Times New Roman" panose="02020603050405020304" pitchFamily="18" charset="0"/>
                <a:cs typeface="Arial" panose="020B0604020202020204" pitchFamily="34" charset="0"/>
              </a:rPr>
              <a:t>le nombre d’heures travaillées quotidiennement en services essentiels par chaque cadre, en lieu et place des salariés</a:t>
            </a:r>
            <a:r>
              <a:rPr lang="fr-CA" sz="1400" dirty="0">
                <a:effectLst/>
                <a:latin typeface="Arial" panose="020B0604020202020204" pitchFamily="34" charset="0"/>
                <a:ea typeface="Times New Roman" panose="02020603050405020304" pitchFamily="18" charset="0"/>
                <a:cs typeface="Arial" panose="020B0604020202020204" pitchFamily="34" charset="0"/>
              </a:rPr>
              <a:t>. Le rapport doit indiquer pour quelles unités de soins ou catégories de soins ou de services et dans quelle installation ces heures ont été effectuées.</a:t>
            </a:r>
            <a:endParaRPr lang="fr-C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90000"/>
              </a:lnSpc>
              <a:spcAft>
                <a:spcPts val="1800"/>
              </a:spcAft>
              <a:buNone/>
              <a:tabLst>
                <a:tab pos="457200" algn="l"/>
              </a:tabLst>
            </a:pPr>
            <a:endParaRPr lang="fr-CA" sz="1300" dirty="0"/>
          </a:p>
        </p:txBody>
      </p:sp>
      <p:sp>
        <p:nvSpPr>
          <p:cNvPr id="5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750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7334" y="609600"/>
            <a:ext cx="2938468" cy="5431762"/>
          </a:xfrm>
        </p:spPr>
        <p:txBody>
          <a:bodyPr anchor="ctr">
            <a:normAutofit/>
          </a:bodyPr>
          <a:lstStyle/>
          <a:p>
            <a:r>
              <a:rPr lang="fr-CA" sz="2800" b="1"/>
              <a:t>D’ABORD</a:t>
            </a:r>
            <a:br>
              <a:rPr lang="fr-CA" sz="2800" b="1"/>
            </a:br>
            <a:r>
              <a:rPr lang="fr-CA" sz="2800" b="1"/>
              <a:t>PL -15</a:t>
            </a:r>
            <a:br>
              <a:rPr lang="fr-CA" sz="2800" b="1"/>
            </a:br>
            <a:r>
              <a:rPr lang="fr-CA" sz="2800" b="1"/>
              <a:t>EN RÉSUMÉ</a:t>
            </a:r>
            <a:br>
              <a:rPr lang="fr-CA" b="1" dirty="0"/>
            </a:br>
            <a:endParaRPr lang="fr-CA" b="1" dirty="0"/>
          </a:p>
        </p:txBody>
      </p:sp>
      <p:graphicFrame>
        <p:nvGraphicFramePr>
          <p:cNvPr id="6" name="Espace réservé du contenu 2">
            <a:extLst>
              <a:ext uri="{FF2B5EF4-FFF2-40B4-BE49-F238E27FC236}">
                <a16:creationId xmlns:a16="http://schemas.microsoft.com/office/drawing/2014/main" id="{B086AE85-4782-E01A-9244-A239289E3466}"/>
              </a:ext>
            </a:extLst>
          </p:cNvPr>
          <p:cNvGraphicFramePr>
            <a:graphicFrameLocks noGrp="1"/>
          </p:cNvGraphicFramePr>
          <p:nvPr>
            <p:ph idx="1"/>
            <p:extLst>
              <p:ext uri="{D42A27DB-BD31-4B8C-83A1-F6EECF244321}">
                <p14:modId xmlns:p14="http://schemas.microsoft.com/office/powerpoint/2010/main" val="543813957"/>
              </p:ext>
            </p:extLst>
          </p:nvPr>
        </p:nvGraphicFramePr>
        <p:xfrm>
          <a:off x="3846889" y="609601"/>
          <a:ext cx="5424112" cy="408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5857875" y="4814888"/>
            <a:ext cx="3413126" cy="1213830"/>
          </a:xfrm>
          <a:prstGeom prst="rect">
            <a:avLst/>
          </a:prstGeom>
        </p:spPr>
      </p:pic>
    </p:spTree>
    <p:extLst>
      <p:ext uri="{BB962C8B-B14F-4D97-AF65-F5344CB8AC3E}">
        <p14:creationId xmlns:p14="http://schemas.microsoft.com/office/powerpoint/2010/main" val="3493871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srcRect l="9091" t="4005" b="19386"/>
          <a:stretch/>
        </p:blipFill>
        <p:spPr>
          <a:xfrm>
            <a:off x="1" y="10"/>
            <a:ext cx="12191999" cy="6857990"/>
          </a:xfrm>
          <a:prstGeom prst="rect">
            <a:avLst/>
          </a:prstGeom>
        </p:spPr>
      </p:pic>
      <p:sp>
        <p:nvSpPr>
          <p:cNvPr id="14" name="Isosceles Triangle 13">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Parallelogram 15">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a:t>COMMENT FURENT APPLIQUÉS LES AMENDEMENTS AU CODE DU TRAVAIL</a:t>
            </a:r>
            <a:br>
              <a:rPr lang="en-CA" sz="2800"/>
            </a:br>
            <a:endParaRPr lang="en-CA" sz="2800"/>
          </a:p>
        </p:txBody>
      </p:sp>
      <p:sp>
        <p:nvSpPr>
          <p:cNvPr id="24"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fontScale="25000" lnSpcReduction="20000"/>
          </a:bodyPr>
          <a:lstStyle/>
          <a:p>
            <a:pPr marL="0" lvl="0" indent="0" algn="just">
              <a:spcAft>
                <a:spcPts val="1800"/>
              </a:spcAft>
              <a:buNone/>
              <a:tabLst>
                <a:tab pos="457200" algn="l"/>
              </a:tabLst>
            </a:pPr>
            <a:r>
              <a:rPr lang="fr-CA" sz="5600" b="1" dirty="0">
                <a:effectLst/>
                <a:latin typeface="Arial" panose="020B0604020202020204" pitchFamily="34" charset="0"/>
                <a:ea typeface="Times New Roman" panose="02020603050405020304" pitchFamily="18" charset="0"/>
                <a:cs typeface="Times New Roman" panose="02020603050405020304" pitchFamily="18" charset="0"/>
              </a:rPr>
              <a:t>La participation des cadres au maintien des services essentiels dans les établissements du réseau de la santé et des services sociaux québécois est sans précédent. La pratique passée ne peut donc guider le Tribunal dans la détermination des balises entourant la contribution du personnel d’encadrement. S’ajoute à cela, le contexte lié à la pandémie de la COVID-19 qui accentue leur charge de travail. Cette conjoncture particulière crée des incertitudes et soulève des interrogations face à cette première contribution des cadres, rendant le présent exercice difficile.</a:t>
            </a:r>
          </a:p>
          <a:p>
            <a:pPr marL="0" lvl="0" indent="0" algn="just">
              <a:spcAft>
                <a:spcPts val="1800"/>
              </a:spcAft>
              <a:buNone/>
              <a:tabLst>
                <a:tab pos="457200" algn="l"/>
              </a:tabLst>
            </a:pPr>
            <a:r>
              <a:rPr lang="fr-CA" sz="5600" dirty="0">
                <a:effectLst/>
                <a:latin typeface="Arial" panose="020B0604020202020204" pitchFamily="34" charset="0"/>
                <a:ea typeface="Times New Roman" panose="02020603050405020304" pitchFamily="18" charset="0"/>
                <a:cs typeface="Times New Roman" panose="02020603050405020304" pitchFamily="18" charset="0"/>
              </a:rPr>
              <a:t>De plus, les positions des parties sur la question sont diamétralement opposées. D’une part, </a:t>
            </a:r>
            <a:r>
              <a:rPr lang="fr-CA" sz="5600" b="1" dirty="0">
                <a:effectLst/>
                <a:latin typeface="Arial" panose="020B0604020202020204" pitchFamily="34" charset="0"/>
                <a:ea typeface="Times New Roman" panose="02020603050405020304" pitchFamily="18" charset="0"/>
                <a:cs typeface="Times New Roman" panose="02020603050405020304" pitchFamily="18" charset="0"/>
              </a:rPr>
              <a:t>l’association accréditée soutient que les cadres peuvent consacrer entre 5 h et 8 h par jour au maintien des services essentiels alors que l’employeur juge que leur contribution ne peut excéder 30 minutes et qu’elle doit être limitée aux cadres intermédiaires. </a:t>
            </a:r>
            <a:r>
              <a:rPr lang="fr-CA" sz="5600" dirty="0">
                <a:effectLst/>
                <a:latin typeface="Arial" panose="020B0604020202020204" pitchFamily="34" charset="0"/>
                <a:ea typeface="Times New Roman" panose="02020603050405020304" pitchFamily="18" charset="0"/>
                <a:cs typeface="Times New Roman" panose="02020603050405020304" pitchFamily="18" charset="0"/>
              </a:rPr>
              <a:t>Il soumet que les cadres supérieurs ne peuvent assurer de tels services en raison de la nature et de la charge de leur travail.</a:t>
            </a:r>
          </a:p>
          <a:p>
            <a:pPr marL="0" lvl="0" indent="0" algn="just">
              <a:spcAft>
                <a:spcPts val="1800"/>
              </a:spcAft>
              <a:buNone/>
              <a:tabLst>
                <a:tab pos="457200" algn="l"/>
              </a:tabLst>
            </a:pPr>
            <a:r>
              <a:rPr lang="fr-CA" sz="5600" b="1" dirty="0">
                <a:effectLst/>
                <a:latin typeface="Arial" panose="020B0604020202020204" pitchFamily="34" charset="0"/>
                <a:ea typeface="Times New Roman" panose="02020603050405020304" pitchFamily="18" charset="0"/>
                <a:cs typeface="Times New Roman" panose="02020603050405020304" pitchFamily="18" charset="0"/>
              </a:rPr>
              <a:t>Le Tribunal ne retient pas cette distinction puisque les arguments de l’employeur ne démontrent pas que la santé ou la sécurité publique sera mise en danger si les cadres supérieurs, les hauts dirigeants et le « </a:t>
            </a:r>
            <a:r>
              <a:rPr lang="fr-CA" sz="5600" b="1" i="1" dirty="0">
                <a:effectLst/>
                <a:latin typeface="Arial" panose="020B0604020202020204" pitchFamily="34" charset="0"/>
                <a:ea typeface="Times New Roman" panose="02020603050405020304" pitchFamily="18" charset="0"/>
                <a:cs typeface="Arial" panose="020B0604020202020204" pitchFamily="34" charset="0"/>
              </a:rPr>
              <a:t>hors-cadre</a:t>
            </a:r>
            <a:r>
              <a:rPr lang="fr-CA" sz="5600" b="1" dirty="0">
                <a:effectLst/>
                <a:latin typeface="Arial" panose="020B0604020202020204" pitchFamily="34" charset="0"/>
                <a:ea typeface="Times New Roman" panose="02020603050405020304" pitchFamily="18" charset="0"/>
                <a:cs typeface="Times New Roman" panose="02020603050405020304" pitchFamily="18" charset="0"/>
              </a:rPr>
              <a:t> » contribuent au maintien des services essentiels en effectuant des tâches normalement confiées aux salariés. </a:t>
            </a:r>
          </a:p>
          <a:p>
            <a:pPr marL="0" indent="0" algn="just">
              <a:spcAft>
                <a:spcPts val="1800"/>
              </a:spcAft>
              <a:buNone/>
              <a:tabLst>
                <a:tab pos="457200" algn="l"/>
              </a:tabLst>
            </a:pPr>
            <a:endParaRPr lang="fr-CA" sz="1700" dirty="0"/>
          </a:p>
        </p:txBody>
      </p:sp>
      <p:sp>
        <p:nvSpPr>
          <p:cNvPr id="2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483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1" y="10"/>
            <a:ext cx="12191999" cy="6857990"/>
          </a:xfrm>
          <a:prstGeom prst="rect">
            <a:avLst/>
          </a:prstGeom>
        </p:spPr>
      </p:pic>
      <p:grpSp>
        <p:nvGrpSpPr>
          <p:cNvPr id="41" name="Group 4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a:bodyPr>
          <a:lstStyle/>
          <a:p>
            <a:pPr>
              <a:lnSpc>
                <a:spcPct val="90000"/>
              </a:lnSpc>
            </a:pPr>
            <a:r>
              <a:rPr lang="en-CA" sz="2800"/>
              <a:t>COMMENT FURENT APPLIQUÉS LES AMENDEMENTS AU CODE DU TRAVAIL</a:t>
            </a:r>
            <a:br>
              <a:rPr lang="en-CA" sz="2800"/>
            </a:br>
            <a:endParaRPr lang="en-CA" sz="280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lnSpcReduction="10000"/>
          </a:bodyPr>
          <a:lstStyle/>
          <a:p>
            <a:pPr marL="0" lvl="0" indent="0" algn="just">
              <a:lnSpc>
                <a:spcPct val="90000"/>
              </a:lnSpc>
              <a:spcAft>
                <a:spcPts val="1800"/>
              </a:spcAft>
              <a:buNone/>
              <a:tabLst>
                <a:tab pos="457200" algn="l"/>
              </a:tabLst>
            </a:pPr>
            <a:r>
              <a:rPr lang="fr-CA" sz="1400" dirty="0">
                <a:effectLst/>
                <a:latin typeface="Arial" panose="020B0604020202020204" pitchFamily="34" charset="0"/>
                <a:ea typeface="Times New Roman" panose="02020603050405020304" pitchFamily="18" charset="0"/>
                <a:cs typeface="Times New Roman" panose="02020603050405020304" pitchFamily="18" charset="0"/>
              </a:rPr>
              <a:t>Néanmoins, il appartient à l’employeur de répartir la contribution de chaque cadre en autant qu’il respecte la banque d’heures prévue ci-dessus. À titre d’exemple, il lui est possible de requérir qu’un cadre consacre 4 heures de son temps de travail aux tâches essentielles de salariés en grève au cours d’une journée, alors qu’un autre en sera dispensé.</a:t>
            </a:r>
          </a:p>
          <a:p>
            <a:pPr marL="0" lvl="0" indent="0" algn="just">
              <a:lnSpc>
                <a:spcPct val="90000"/>
              </a:lnSpc>
              <a:spcAft>
                <a:spcPts val="1800"/>
              </a:spcAft>
              <a:buNone/>
              <a:tabLst>
                <a:tab pos="457200" algn="l"/>
              </a:tabLst>
            </a:pPr>
            <a:r>
              <a:rPr lang="fr-CA" sz="1400" b="1" dirty="0">
                <a:effectLst/>
                <a:latin typeface="Arial" panose="020B0604020202020204" pitchFamily="34" charset="0"/>
                <a:ea typeface="Times New Roman" panose="02020603050405020304" pitchFamily="18" charset="0"/>
                <a:cs typeface="Times New Roman" panose="02020603050405020304" pitchFamily="18" charset="0"/>
              </a:rPr>
              <a:t>Pour déterminer quelle doit être la contribution des cadres, le Tribunal tient compte des dispositions de la LNT, de la moyenne d’heures effectuées par ces derniers et du surcroît de travail que peut entrainer une grève malgré la diminution des services. Il tient aussi compte du fait que certaines de leurs tâches régulières ne sont pas essentielles au maintien de la santé ou de la sécurité publique, bien qu’elles soient importantes. Elles peuvent donc être mises de côté pendant une grève. Ainsi, le Tribunal rejette l’argument de l’employeur voulant que 100 % des tâches qu’effectue le personnel d’encadrement soient essentielles. </a:t>
            </a:r>
          </a:p>
          <a:p>
            <a:pPr marL="0" lvl="0" indent="0" algn="just">
              <a:lnSpc>
                <a:spcPct val="90000"/>
              </a:lnSpc>
              <a:spcAft>
                <a:spcPts val="1800"/>
              </a:spcAft>
              <a:buNone/>
              <a:tabLst>
                <a:tab pos="457200" algn="l"/>
              </a:tabLst>
            </a:pPr>
            <a:r>
              <a:rPr lang="fr-CA" sz="1400" b="1" dirty="0">
                <a:effectLst/>
                <a:latin typeface="Arial" panose="020B0604020202020204" pitchFamily="34" charset="0"/>
                <a:ea typeface="Times New Roman" panose="02020603050405020304" pitchFamily="18" charset="0"/>
                <a:cs typeface="Times New Roman" panose="02020603050405020304" pitchFamily="18" charset="0"/>
              </a:rPr>
              <a:t>Il écarte également la prétention de l’association accréditée, selon laquelle les cadres embauchés après le début de la phase des négociations peuvent exécuter du travail de salariés en grève, en raison de l’exemption prévue à l’article 109.2 du Code. En effet, celle-ci ne vaut qu’ </a:t>
            </a:r>
            <a:r>
              <a:rPr lang="fr-CA" sz="1400" b="1" dirty="0">
                <a:effectLst/>
                <a:latin typeface="Arial" panose="020B0604020202020204" pitchFamily="34" charset="0"/>
                <a:ea typeface="Times New Roman" panose="02020603050405020304" pitchFamily="18" charset="0"/>
                <a:cs typeface="Arial" panose="020B0604020202020204" pitchFamily="34" charset="0"/>
              </a:rPr>
              <a:t>«</a:t>
            </a:r>
            <a:r>
              <a:rPr lang="fr-CA" sz="1400" b="1" i="1" dirty="0">
                <a:effectLst/>
                <a:latin typeface="Arial" panose="020B0604020202020204" pitchFamily="34" charset="0"/>
                <a:ea typeface="Times New Roman" panose="02020603050405020304" pitchFamily="18" charset="0"/>
                <a:cs typeface="Arial" panose="020B0604020202020204" pitchFamily="34" charset="0"/>
              </a:rPr>
              <a:t> au cas de violation par l’association accréditée ou les salariés qu’elle représente, d’une entente, d’une liste ou d’un décret (…) </a:t>
            </a:r>
            <a:r>
              <a:rPr lang="fr-CA" sz="1400" b="1"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ct val="90000"/>
              </a:lnSpc>
              <a:spcAft>
                <a:spcPts val="1800"/>
              </a:spcAft>
              <a:buNone/>
              <a:tabLst>
                <a:tab pos="457200" algn="l"/>
              </a:tabLst>
            </a:pPr>
            <a:endParaRPr lang="fr-CA" sz="1300" dirty="0"/>
          </a:p>
        </p:txBody>
      </p:sp>
    </p:spTree>
    <p:extLst>
      <p:ext uri="{BB962C8B-B14F-4D97-AF65-F5344CB8AC3E}">
        <p14:creationId xmlns:p14="http://schemas.microsoft.com/office/powerpoint/2010/main" val="1445910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srcRect l="9091" t="4005" b="19386"/>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2786047" y="609600"/>
            <a:ext cx="6487955" cy="1320800"/>
          </a:xfrm>
        </p:spPr>
        <p:txBody>
          <a:bodyPr anchor="t">
            <a:normAutofit/>
          </a:bodyPr>
          <a:lstStyle/>
          <a:p>
            <a:pPr>
              <a:lnSpc>
                <a:spcPct val="90000"/>
              </a:lnSpc>
            </a:pPr>
            <a:r>
              <a:rPr lang="en-CA" sz="2800"/>
              <a:t>COMMENT FURENT APPLIQUÉS LES AMENDEMENTS AU CODE DU TRAVAIL</a:t>
            </a:r>
            <a:br>
              <a:rPr lang="en-CA" sz="2800"/>
            </a:br>
            <a:endParaRPr lang="en-CA" sz="280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2786047" y="2159000"/>
            <a:ext cx="6487955" cy="3882362"/>
          </a:xfrm>
        </p:spPr>
        <p:txBody>
          <a:bodyPr>
            <a:normAutofit fontScale="25000" lnSpcReduction="20000"/>
          </a:bodyPr>
          <a:lstStyle/>
          <a:p>
            <a:pPr marL="0" lvl="0" indent="0" algn="just">
              <a:spcAft>
                <a:spcPts val="1800"/>
              </a:spcAft>
              <a:buNone/>
              <a:tabLst>
                <a:tab pos="457200" algn="l"/>
              </a:tabLst>
            </a:pPr>
            <a:r>
              <a:rPr lang="fr-CA" sz="5500" dirty="0">
                <a:effectLst/>
                <a:latin typeface="Arial" panose="020B0604020202020204" pitchFamily="34" charset="0"/>
                <a:ea typeface="Times New Roman" panose="02020603050405020304" pitchFamily="18" charset="0"/>
                <a:cs typeface="Times New Roman" panose="02020603050405020304" pitchFamily="18" charset="0"/>
              </a:rPr>
              <a:t>Cela étant établi, les informations requises aux paragraphes 17 de la liste annexée ne sont pas jugées nécessaires, sauf celles convenues par les parties quant aux horaires de grève. Il n’est pas plus opportun de diviser les cadres en trois catégories comme proposé au paragraphe 12 de la liste annexée. Ces mesures, dites de contrôle, ne sont pas utiles puisque les modalités d’application de la contribution des cadres seront décidées par l’employeur. En revanche, l’association accréditée pourra demander un état détaillé de cette contribution au sein de l’établissement, tous les trois jours. Ces informations lui permettront de s’assurer que l’employeur respecte ses obligations.</a:t>
            </a:r>
          </a:p>
          <a:p>
            <a:pPr marL="0" lvl="0" indent="0" algn="just">
              <a:spcAft>
                <a:spcPts val="1800"/>
              </a:spcAft>
              <a:buNone/>
              <a:tabLst>
                <a:tab pos="457200" algn="l"/>
              </a:tabLst>
            </a:pPr>
            <a:r>
              <a:rPr lang="fr-CA" sz="5500" dirty="0">
                <a:effectLst/>
                <a:latin typeface="Arial" panose="020B0604020202020204" pitchFamily="34" charset="0"/>
                <a:ea typeface="Times New Roman" panose="02020603050405020304" pitchFamily="18" charset="0"/>
                <a:cs typeface="Times New Roman" panose="02020603050405020304" pitchFamily="18" charset="0"/>
              </a:rPr>
              <a:t>Enfin, les demandes syndicales voulant que les cadres puissent être affectés ou non dans une unité de soins ou catégorie de soins ou de services sont également rejetées. Comme indiqué précédemment, cette prérogative appartient à l’employeur qui est le mieux placé pour gérer ses effectifs. Il lui revient d’utiliser le personnel d’encadrement au meilleur de sa capacité, selon leur compétence et leur disponibilité. Il en sera également ainsi lorsque plus d’une unité de négociation requerra le travail de ce dernier.</a:t>
            </a:r>
          </a:p>
          <a:p>
            <a:pPr marL="0" lvl="0" indent="0" algn="just">
              <a:spcAft>
                <a:spcPts val="1800"/>
              </a:spcAft>
              <a:buNone/>
              <a:tabLst>
                <a:tab pos="457200" algn="l"/>
              </a:tabLst>
            </a:pPr>
            <a:r>
              <a:rPr lang="fr-CA" sz="5500" b="1" dirty="0">
                <a:effectLst/>
                <a:latin typeface="Arial" panose="020B0604020202020204" pitchFamily="34" charset="0"/>
                <a:ea typeface="Times New Roman" panose="02020603050405020304" pitchFamily="18" charset="0"/>
                <a:cs typeface="Times New Roman" panose="02020603050405020304" pitchFamily="18" charset="0"/>
              </a:rPr>
              <a:t>En conclusion, vu le contexte particulier de la présente affaire et la nécessaire prudence que commande un premier exercice, le Tribunal juge que les modifications apportées par la présente aux paragraphes 12 à 17 de la liste annexée permettront aux salariés de maximiser leur droit de grève sans que la santé ou la sécurité publique soit compromise. </a:t>
            </a:r>
          </a:p>
          <a:p>
            <a:pPr marL="0" indent="0" algn="just">
              <a:spcAft>
                <a:spcPts val="1800"/>
              </a:spcAft>
              <a:buNone/>
              <a:tabLst>
                <a:tab pos="457200" algn="l"/>
              </a:tabLst>
            </a:pPr>
            <a:endParaRPr lang="fr-CA" sz="1700" dirty="0"/>
          </a:p>
        </p:txBody>
      </p:sp>
    </p:spTree>
    <p:extLst>
      <p:ext uri="{BB962C8B-B14F-4D97-AF65-F5344CB8AC3E}">
        <p14:creationId xmlns:p14="http://schemas.microsoft.com/office/powerpoint/2010/main" val="3554082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a:bodyPr>
          <a:lstStyle/>
          <a:p>
            <a:pPr>
              <a:lnSpc>
                <a:spcPct val="90000"/>
              </a:lnSpc>
            </a:pPr>
            <a:r>
              <a:rPr lang="en-CA" sz="2800" dirty="0"/>
              <a:t>LA NÉGOCIATION ACTUELLE ET LES DÉFIS DES CADRES</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a:bodyPr>
          <a:lstStyle/>
          <a:p>
            <a:pPr marL="0" indent="0">
              <a:lnSpc>
                <a:spcPct val="90000"/>
              </a:lnSpc>
              <a:spcAft>
                <a:spcPts val="1800"/>
              </a:spcAft>
              <a:buNone/>
              <a:tabLst>
                <a:tab pos="457200" algn="l"/>
              </a:tabLst>
            </a:pPr>
            <a:r>
              <a:rPr lang="fr-CA" dirty="0"/>
              <a:t>Voici l’état de situation à l’heure actuelle:</a:t>
            </a:r>
          </a:p>
          <a:p>
            <a:pPr>
              <a:lnSpc>
                <a:spcPct val="90000"/>
              </a:lnSpc>
              <a:spcAft>
                <a:spcPts val="1800"/>
              </a:spcAft>
              <a:tabLst>
                <a:tab pos="457200" algn="l"/>
              </a:tabLst>
            </a:pPr>
            <a:r>
              <a:rPr lang="fr-CA" dirty="0"/>
              <a:t>Les offres monétaires patronales ne rencontrent pas l’inflation.  Le gouvernement dans sa proposition initiale propose de modifier le RREGOP avec une rente basée sur le salaire carrière.</a:t>
            </a:r>
          </a:p>
          <a:p>
            <a:pPr>
              <a:lnSpc>
                <a:spcPct val="90000"/>
              </a:lnSpc>
              <a:spcAft>
                <a:spcPts val="1800"/>
              </a:spcAft>
              <a:tabLst>
                <a:tab pos="457200" algn="l"/>
              </a:tabLst>
            </a:pPr>
            <a:r>
              <a:rPr lang="fr-CA" dirty="0"/>
              <a:t>Le Ministre Dubé, avec sa réforme, veut se retrouver avec seulement 4 accréditations au lieu de 134.</a:t>
            </a:r>
          </a:p>
          <a:p>
            <a:pPr>
              <a:lnSpc>
                <a:spcPct val="90000"/>
              </a:lnSpc>
              <a:spcAft>
                <a:spcPts val="1800"/>
              </a:spcAft>
              <a:tabLst>
                <a:tab pos="457200" algn="l"/>
              </a:tabLst>
            </a:pPr>
            <a:r>
              <a:rPr lang="fr-CA" dirty="0"/>
              <a:t>Le Ministre Dubé, avec sa réforme, veut attaquer la sacro-sainte règle d’ancienneté pour l’attribution des postes.  La règle d’ancienneté est un principe de base pour tous les syndicats. </a:t>
            </a:r>
          </a:p>
        </p:txBody>
      </p:sp>
    </p:spTree>
    <p:extLst>
      <p:ext uri="{BB962C8B-B14F-4D97-AF65-F5344CB8AC3E}">
        <p14:creationId xmlns:p14="http://schemas.microsoft.com/office/powerpoint/2010/main" val="1475243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C61E4DF4-2D55-9D3C-5748-1D049D76BD9D}"/>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1" y="10"/>
            <a:ext cx="12191999" cy="6857990"/>
          </a:xfrm>
          <a:prstGeom prst="rect">
            <a:avLst/>
          </a:prstGeom>
        </p:spPr>
      </p:pic>
      <p:sp>
        <p:nvSpPr>
          <p:cNvPr id="2" name="Titre 1">
            <a:extLst>
              <a:ext uri="{FF2B5EF4-FFF2-40B4-BE49-F238E27FC236}">
                <a16:creationId xmlns:a16="http://schemas.microsoft.com/office/drawing/2014/main" id="{8CCDDE85-4A3D-BDAE-E6FB-7B215EDDD7AF}"/>
              </a:ext>
            </a:extLst>
          </p:cNvPr>
          <p:cNvSpPr>
            <a:spLocks noGrp="1"/>
          </p:cNvSpPr>
          <p:nvPr>
            <p:ph type="title"/>
          </p:nvPr>
        </p:nvSpPr>
        <p:spPr>
          <a:xfrm>
            <a:off x="677334" y="609600"/>
            <a:ext cx="8596668" cy="1320800"/>
          </a:xfrm>
        </p:spPr>
        <p:txBody>
          <a:bodyPr>
            <a:normAutofit/>
          </a:bodyPr>
          <a:lstStyle/>
          <a:p>
            <a:pPr>
              <a:lnSpc>
                <a:spcPct val="90000"/>
              </a:lnSpc>
            </a:pPr>
            <a:r>
              <a:rPr lang="en-CA" sz="2800" dirty="0"/>
              <a:t>LA NÉGOCIATION ACTUELLE ET LES DÉFIS DES CADRES</a:t>
            </a:r>
            <a:br>
              <a:rPr lang="en-CA" sz="2800" dirty="0"/>
            </a:br>
            <a:endParaRPr lang="en-CA" sz="2800" dirty="0"/>
          </a:p>
        </p:txBody>
      </p:sp>
      <p:sp>
        <p:nvSpPr>
          <p:cNvPr id="3" name="Espace réservé du contenu 2">
            <a:extLst>
              <a:ext uri="{FF2B5EF4-FFF2-40B4-BE49-F238E27FC236}">
                <a16:creationId xmlns:a16="http://schemas.microsoft.com/office/drawing/2014/main" id="{FEFAC3BB-B363-18E5-D7F8-2250463A2E70}"/>
              </a:ext>
            </a:extLst>
          </p:cNvPr>
          <p:cNvSpPr>
            <a:spLocks noGrp="1"/>
          </p:cNvSpPr>
          <p:nvPr>
            <p:ph idx="1"/>
          </p:nvPr>
        </p:nvSpPr>
        <p:spPr>
          <a:xfrm>
            <a:off x="677334" y="2160589"/>
            <a:ext cx="8596668" cy="3880773"/>
          </a:xfrm>
        </p:spPr>
        <p:txBody>
          <a:bodyPr>
            <a:normAutofit fontScale="92500" lnSpcReduction="20000"/>
          </a:bodyPr>
          <a:lstStyle/>
          <a:p>
            <a:pPr marL="0" indent="0">
              <a:lnSpc>
                <a:spcPct val="90000"/>
              </a:lnSpc>
              <a:spcAft>
                <a:spcPts val="1800"/>
              </a:spcAft>
              <a:buNone/>
              <a:tabLst>
                <a:tab pos="457200" algn="l"/>
              </a:tabLst>
            </a:pPr>
            <a:r>
              <a:rPr lang="fr-CA" dirty="0"/>
              <a:t>Voici l’état de situation à l’heure actuelle:</a:t>
            </a:r>
          </a:p>
          <a:p>
            <a:pPr>
              <a:lnSpc>
                <a:spcPct val="90000"/>
              </a:lnSpc>
              <a:spcAft>
                <a:spcPts val="1800"/>
              </a:spcAft>
              <a:tabLst>
                <a:tab pos="457200" algn="l"/>
              </a:tabLst>
            </a:pPr>
            <a:r>
              <a:rPr lang="fr-CA" i="1" dirty="0"/>
              <a:t>« Le front commun syndical a lancé un avertissement au gouvernement Legault: il est hors de question d’accepter une entente comme celle conclue entre Ottawa et ses fonctionnaires.  Les hausses salariales doivent être plus importantes pour les employés de l’État québécois, sinon, et le mot est prononcé pour la première fois, une grève sera envisagée à l’automne. » Tommy Chouinard, La Presse. 2 mai 2023.</a:t>
            </a:r>
          </a:p>
          <a:p>
            <a:pPr>
              <a:lnSpc>
                <a:spcPct val="90000"/>
              </a:lnSpc>
              <a:spcAft>
                <a:spcPts val="1800"/>
              </a:spcAft>
              <a:tabLst>
                <a:tab pos="457200" algn="l"/>
              </a:tabLst>
            </a:pPr>
            <a:r>
              <a:rPr lang="fr-CA" i="1" dirty="0"/>
              <a:t>Nous voyons déjà des gestes posés par les syndiqués:</a:t>
            </a:r>
          </a:p>
          <a:p>
            <a:pPr lvl="1">
              <a:lnSpc>
                <a:spcPct val="90000"/>
              </a:lnSpc>
              <a:spcAft>
                <a:spcPts val="1800"/>
              </a:spcAft>
              <a:tabLst>
                <a:tab pos="457200" algn="l"/>
              </a:tabLst>
            </a:pPr>
            <a:r>
              <a:rPr lang="fr-CA" i="1" dirty="0"/>
              <a:t>Carte de St-Valentin avec des propos écrits complètement déplacés</a:t>
            </a:r>
          </a:p>
          <a:p>
            <a:pPr lvl="1">
              <a:lnSpc>
                <a:spcPct val="90000"/>
              </a:lnSpc>
              <a:spcAft>
                <a:spcPts val="1800"/>
              </a:spcAft>
              <a:tabLst>
                <a:tab pos="457200" algn="l"/>
              </a:tabLst>
            </a:pPr>
            <a:r>
              <a:rPr lang="fr-CA" i="1" dirty="0"/>
              <a:t>Des « démissions en bloc » </a:t>
            </a:r>
            <a:r>
              <a:rPr lang="fr-CA" dirty="0"/>
              <a:t>des infirmières en attaquant la chef d’unité concernée dans les médias.  (La juge Myriam Bédard du TAT 25 février 2023 a rendu une décision </a:t>
            </a:r>
            <a:r>
              <a:rPr lang="fr-CA" dirty="0" err="1"/>
              <a:t>décrètant</a:t>
            </a:r>
            <a:r>
              <a:rPr lang="fr-CA" dirty="0"/>
              <a:t> que les « démissions en bloc » constituaient une grève illégale).</a:t>
            </a:r>
          </a:p>
        </p:txBody>
      </p:sp>
    </p:spTree>
    <p:extLst>
      <p:ext uri="{BB962C8B-B14F-4D97-AF65-F5344CB8AC3E}">
        <p14:creationId xmlns:p14="http://schemas.microsoft.com/office/powerpoint/2010/main" val="248105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000" dirty="0">
                <a:solidFill>
                  <a:schemeClr val="accent1"/>
                </a:solidFill>
                <a:latin typeface="+mj-lt"/>
                <a:ea typeface="+mj-ea"/>
                <a:cs typeface="+mj-cs"/>
              </a:rPr>
              <a:t>LES PROCHAINES ÉTAPESDU PL-15 PENDANT LES NÉGOCIATIONS</a:t>
            </a:r>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244783965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882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dirty="0">
                <a:solidFill>
                  <a:schemeClr val="accent1"/>
                </a:solidFill>
                <a:latin typeface="+mj-lt"/>
                <a:ea typeface="+mj-ea"/>
                <a:cs typeface="+mj-cs"/>
              </a:rPr>
              <a:t>LES PROCHAINES ÉTAPES DE L’APER</a:t>
            </a:r>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397093084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40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D20A5E8-151E-AA17-8865-CA4AD316B52B}"/>
              </a:ext>
            </a:extLst>
          </p:cNvPr>
          <p:cNvSpPr>
            <a:spLocks noGrp="1"/>
          </p:cNvSpPr>
          <p:nvPr>
            <p:ph idx="1"/>
          </p:nvPr>
        </p:nvSpPr>
        <p:spPr>
          <a:xfrm>
            <a:off x="671361" y="2160589"/>
            <a:ext cx="2930517" cy="3880773"/>
          </a:xfrm>
        </p:spPr>
        <p:txBody>
          <a:bodyPr>
            <a:normAutofit/>
          </a:bodyPr>
          <a:lstStyle/>
          <a:p>
            <a:pPr marL="0" indent="0">
              <a:buNone/>
            </a:pPr>
            <a:r>
              <a:rPr lang="en-CA" sz="4000" dirty="0"/>
              <a:t>OUF…!!!</a:t>
            </a:r>
          </a:p>
        </p:txBody>
      </p:sp>
      <p:pic>
        <p:nvPicPr>
          <p:cNvPr id="9" name="Espace réservé du contenu 8">
            <a:extLst>
              <a:ext uri="{FF2B5EF4-FFF2-40B4-BE49-F238E27FC236}">
                <a16:creationId xmlns:a16="http://schemas.microsoft.com/office/drawing/2014/main" id="{CE8F5EA1-BBA9-4DB3-BE4F-DB7F11E3699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854337" y="921112"/>
            <a:ext cx="5421162" cy="1978723"/>
          </a:xfrm>
          <a:prstGeom prst="rect">
            <a:avLst/>
          </a:prstGeom>
        </p:spPr>
      </p:pic>
      <p:pic>
        <p:nvPicPr>
          <p:cNvPr id="3076" name="Picture 4" descr="Emoji 🥴 Visage étourdi à copier/coller - wpRock">
            <a:extLst>
              <a:ext uri="{FF2B5EF4-FFF2-40B4-BE49-F238E27FC236}">
                <a16:creationId xmlns:a16="http://schemas.microsoft.com/office/drawing/2014/main" id="{11E90F21-F9AE-A1E4-0C57-68AF858C57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537" y="2839425"/>
            <a:ext cx="2602341"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6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PL -15</a:t>
            </a:r>
            <a:br>
              <a:rPr lang="fr-CA" b="1" dirty="0"/>
            </a:br>
            <a:r>
              <a:rPr lang="fr-CA" b="1" dirty="0"/>
              <a:t>SON BUT</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477656067"/>
              </p:ext>
            </p:extLst>
          </p:nvPr>
        </p:nvGraphicFramePr>
        <p:xfrm>
          <a:off x="4978918" y="533401"/>
          <a:ext cx="6341016" cy="520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45257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PL -15</a:t>
            </a:r>
            <a:br>
              <a:rPr lang="fr-CA" b="1" dirty="0"/>
            </a:br>
            <a:r>
              <a:rPr lang="fr-CA" sz="2000" b="1" dirty="0"/>
              <a:t>POUR UN MINISTRE QUI NE VOULAIT PAS FAIRE DE RÉFORME…!</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4978918" y="1109145"/>
            <a:ext cx="6341016" cy="4603900"/>
          </a:xfrm>
        </p:spPr>
        <p:txBody>
          <a:bodyPr anchor="ctr">
            <a:normAutofit/>
          </a:bodyPr>
          <a:lstStyle/>
          <a:p>
            <a:pPr algn="just"/>
            <a:r>
              <a:rPr lang="fr-CA" dirty="0"/>
              <a:t>1180 articles dans le PL-15</a:t>
            </a:r>
          </a:p>
          <a:p>
            <a:pPr algn="just"/>
            <a:r>
              <a:rPr lang="fr-CA" dirty="0"/>
              <a:t>308 pages</a:t>
            </a:r>
          </a:p>
          <a:p>
            <a:pPr algn="just"/>
            <a:r>
              <a:rPr lang="fr-CA" dirty="0"/>
              <a:t>Abroge partiellement la LSSSS</a:t>
            </a:r>
          </a:p>
          <a:p>
            <a:pPr algn="just"/>
            <a:r>
              <a:rPr lang="fr-CA" b="1" dirty="0"/>
              <a:t>ABROGE COMPLÈTEMENT </a:t>
            </a:r>
            <a:r>
              <a:rPr lang="fr-CA" dirty="0"/>
              <a:t>LA LOI MODIFIANT L’ORGANISATION ET LA GOUVERNANCE DU RÉSEAU DE LA SANTÉ ET DES SERVICES SOCIAUX NOTAMMENT PAR L’ABOLITION DES AGENCES RÉGIONALES…LA LOI 10 (BARRETTE)</a:t>
            </a:r>
          </a:p>
          <a:p>
            <a:pPr algn="just"/>
            <a:r>
              <a:rPr lang="fr-CA" dirty="0"/>
              <a:t>Modifie plus de 35 lois dont la Loi sur la protection de la jeunesse, la Loi sur le régime de négociation des conventions collectives et la Loi concernant les unités de négociation dans le secteur des affaires sociales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270997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9"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E803C938-FD79-75B3-957B-30FA01AE8D09}"/>
              </a:ext>
            </a:extLst>
          </p:cNvPr>
          <p:cNvSpPr>
            <a:spLocks noGrp="1"/>
          </p:cNvSpPr>
          <p:nvPr>
            <p:ph type="title"/>
          </p:nvPr>
        </p:nvSpPr>
        <p:spPr>
          <a:xfrm>
            <a:off x="7181723" y="609600"/>
            <a:ext cx="4512989" cy="2227730"/>
          </a:xfrm>
        </p:spPr>
        <p:txBody>
          <a:bodyPr anchor="ctr">
            <a:normAutofit/>
          </a:bodyPr>
          <a:lstStyle/>
          <a:p>
            <a:r>
              <a:rPr lang="en-CA">
                <a:solidFill>
                  <a:srgbClr val="FFFFFF"/>
                </a:solidFill>
              </a:rPr>
              <a:t>C’EST UN MAMMOUTH…</a:t>
            </a:r>
          </a:p>
        </p:txBody>
      </p:sp>
      <p:pic>
        <p:nvPicPr>
          <p:cNvPr id="1026" name="Picture 2" descr="Chasseurs de mammouths | Page de stresshumain.ca">
            <a:extLst>
              <a:ext uri="{FF2B5EF4-FFF2-40B4-BE49-F238E27FC236}">
                <a16:creationId xmlns:a16="http://schemas.microsoft.com/office/drawing/2014/main" id="{E9988032-9F88-F3B0-F026-30B57A653E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45062"/>
            <a:ext cx="3856774" cy="385677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8E24BE60-E701-4FED-96B2-6CD8CAEE78CC}"/>
              </a:ext>
            </a:extLst>
          </p:cNvPr>
          <p:cNvSpPr>
            <a:spLocks noGrp="1"/>
          </p:cNvSpPr>
          <p:nvPr>
            <p:ph idx="1"/>
          </p:nvPr>
        </p:nvSpPr>
        <p:spPr>
          <a:xfrm>
            <a:off x="7181725" y="2837329"/>
            <a:ext cx="4512988" cy="3317938"/>
          </a:xfrm>
        </p:spPr>
        <p:txBody>
          <a:bodyPr anchor="t">
            <a:normAutofit/>
          </a:bodyPr>
          <a:lstStyle/>
          <a:p>
            <a:r>
              <a:rPr lang="en-CA" dirty="0" err="1">
                <a:solidFill>
                  <a:srgbClr val="FFFFFF"/>
                </a:solidFill>
              </a:rPr>
              <a:t>Seulement</a:t>
            </a:r>
            <a:r>
              <a:rPr lang="en-CA" dirty="0">
                <a:solidFill>
                  <a:srgbClr val="FFFFFF"/>
                </a:solidFill>
              </a:rPr>
              <a:t> 8 </a:t>
            </a:r>
            <a:r>
              <a:rPr lang="en-CA" dirty="0" err="1">
                <a:solidFill>
                  <a:srgbClr val="FFFFFF"/>
                </a:solidFill>
              </a:rPr>
              <a:t>ans</a:t>
            </a:r>
            <a:r>
              <a:rPr lang="en-CA" dirty="0">
                <a:solidFill>
                  <a:srgbClr val="FFFFFF"/>
                </a:solidFill>
              </a:rPr>
              <a:t> après la </a:t>
            </a:r>
            <a:r>
              <a:rPr lang="en-CA" dirty="0" err="1">
                <a:solidFill>
                  <a:srgbClr val="FFFFFF"/>
                </a:solidFill>
              </a:rPr>
              <a:t>dernière</a:t>
            </a:r>
            <a:r>
              <a:rPr lang="en-CA" dirty="0">
                <a:solidFill>
                  <a:srgbClr val="FFFFFF"/>
                </a:solidFill>
              </a:rPr>
              <a:t> </a:t>
            </a:r>
            <a:r>
              <a:rPr lang="en-CA" dirty="0" err="1">
                <a:solidFill>
                  <a:srgbClr val="FFFFFF"/>
                </a:solidFill>
              </a:rPr>
              <a:t>réforme</a:t>
            </a:r>
            <a:r>
              <a:rPr lang="en-CA" dirty="0">
                <a:solidFill>
                  <a:srgbClr val="FFFFFF"/>
                </a:solidFill>
              </a:rPr>
              <a:t> et après la gestion </a:t>
            </a:r>
            <a:r>
              <a:rPr lang="en-CA" dirty="0" err="1">
                <a:solidFill>
                  <a:srgbClr val="FFFFFF"/>
                </a:solidFill>
              </a:rPr>
              <a:t>d’une</a:t>
            </a:r>
            <a:r>
              <a:rPr lang="en-CA" dirty="0">
                <a:solidFill>
                  <a:srgbClr val="FFFFFF"/>
                </a:solidFill>
              </a:rPr>
              <a:t> </a:t>
            </a:r>
            <a:r>
              <a:rPr lang="en-CA" dirty="0" err="1">
                <a:solidFill>
                  <a:srgbClr val="FFFFFF"/>
                </a:solidFill>
              </a:rPr>
              <a:t>pandémie</a:t>
            </a:r>
            <a:r>
              <a:rPr lang="en-CA" dirty="0">
                <a:solidFill>
                  <a:srgbClr val="FFFFFF"/>
                </a:solidFill>
              </a:rPr>
              <a:t> de 3 </a:t>
            </a:r>
            <a:r>
              <a:rPr lang="en-CA" dirty="0" err="1">
                <a:solidFill>
                  <a:srgbClr val="FFFFFF"/>
                </a:solidFill>
              </a:rPr>
              <a:t>ans</a:t>
            </a:r>
            <a:r>
              <a:rPr lang="en-CA" dirty="0">
                <a:solidFill>
                  <a:srgbClr val="FFFFFF"/>
                </a:solidFill>
              </a:rPr>
              <a:t>!</a:t>
            </a:r>
          </a:p>
          <a:p>
            <a:pPr marL="0" indent="0">
              <a:buNone/>
            </a:pPr>
            <a:endParaRPr lang="en-CA" dirty="0">
              <a:solidFill>
                <a:srgbClr val="FFFFFF"/>
              </a:solidFill>
            </a:endParaRPr>
          </a:p>
        </p:txBody>
      </p:sp>
    </p:spTree>
    <p:extLst>
      <p:ext uri="{BB962C8B-B14F-4D97-AF65-F5344CB8AC3E}">
        <p14:creationId xmlns:p14="http://schemas.microsoft.com/office/powerpoint/2010/main" val="182363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a:solidFill>
                  <a:schemeClr val="accent1"/>
                </a:solidFill>
                <a:latin typeface="+mj-lt"/>
                <a:ea typeface="+mj-ea"/>
                <a:cs typeface="+mj-cs"/>
              </a:rPr>
              <a:t>LES QUATRE PRINCIPAUX AXES PROPOSÉS</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28711787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56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85" name="Rectangle 208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7" name="Straight Connector 208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89" name="Straight Connector 208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9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5" name="Isosceles Triangle 209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9" name="Isosceles Triangle 209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01" name="Freeform: Shape 210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76919DA3-A3AE-3F80-1DE4-8D61F3208C19}"/>
              </a:ext>
            </a:extLst>
          </p:cNvPr>
          <p:cNvSpPr>
            <a:spLocks noGrp="1"/>
          </p:cNvSpPr>
          <p:nvPr>
            <p:ph type="title"/>
          </p:nvPr>
        </p:nvSpPr>
        <p:spPr>
          <a:xfrm>
            <a:off x="7181723" y="609600"/>
            <a:ext cx="4512989" cy="2227730"/>
          </a:xfrm>
        </p:spPr>
        <p:txBody>
          <a:bodyPr anchor="ctr">
            <a:normAutofit/>
          </a:bodyPr>
          <a:lstStyle/>
          <a:p>
            <a:pPr>
              <a:lnSpc>
                <a:spcPct val="90000"/>
              </a:lnSpc>
            </a:pPr>
            <a:r>
              <a:rPr lang="en-CA">
                <a:solidFill>
                  <a:srgbClr val="FFFFFF"/>
                </a:solidFill>
              </a:rPr>
              <a:t>POUR CETTE FORMATION, ATTARDONS-NOUS À L’AXE 4</a:t>
            </a:r>
          </a:p>
        </p:txBody>
      </p:sp>
      <p:pic>
        <p:nvPicPr>
          <p:cNvPr id="2050" name="Picture 2" descr="Québec devrait favoriser une gestion de proximité en santé, préconise un  rapport | Le Devoir">
            <a:extLst>
              <a:ext uri="{FF2B5EF4-FFF2-40B4-BE49-F238E27FC236}">
                <a16:creationId xmlns:a16="http://schemas.microsoft.com/office/drawing/2014/main" id="{C08A6061-63F8-AEA5-EC97-5D4D3CC6CA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2238184"/>
            <a:ext cx="3856774" cy="247053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CB298AF8-5435-6E78-5718-E2E37EF9A4FF}"/>
              </a:ext>
            </a:extLst>
          </p:cNvPr>
          <p:cNvSpPr>
            <a:spLocks noGrp="1"/>
          </p:cNvSpPr>
          <p:nvPr>
            <p:ph idx="1"/>
          </p:nvPr>
        </p:nvSpPr>
        <p:spPr>
          <a:xfrm>
            <a:off x="7181725" y="2837329"/>
            <a:ext cx="4512988" cy="3317938"/>
          </a:xfrm>
        </p:spPr>
        <p:txBody>
          <a:bodyPr anchor="t">
            <a:normAutofit/>
          </a:bodyPr>
          <a:lstStyle/>
          <a:p>
            <a:endParaRPr lang="fr-CA" b="0" i="0" u="none" strike="noStrike">
              <a:solidFill>
                <a:srgbClr val="FFFFFF"/>
              </a:solidFill>
              <a:effectLst/>
              <a:latin typeface="Google Sans"/>
            </a:endParaRPr>
          </a:p>
          <a:p>
            <a:pPr marL="0" indent="0">
              <a:buNone/>
            </a:pPr>
            <a:endParaRPr lang="en-CA">
              <a:solidFill>
                <a:srgbClr val="FFFFFF"/>
              </a:solidFill>
            </a:endParaRPr>
          </a:p>
        </p:txBody>
      </p:sp>
    </p:spTree>
    <p:extLst>
      <p:ext uri="{BB962C8B-B14F-4D97-AF65-F5344CB8AC3E}">
        <p14:creationId xmlns:p14="http://schemas.microsoft.com/office/powerpoint/2010/main" val="36247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AXE 4</a:t>
            </a:r>
            <a:br>
              <a:rPr lang="en-US"/>
            </a:br>
            <a:r>
              <a:rPr lang="en-US"/>
              <a:t>SANTÉ QUÉBEC</a:t>
            </a:r>
          </a:p>
        </p:txBody>
      </p:sp>
      <p:graphicFrame>
        <p:nvGraphicFramePr>
          <p:cNvPr id="6" name="ZoneTexte 2">
            <a:extLst>
              <a:ext uri="{FF2B5EF4-FFF2-40B4-BE49-F238E27FC236}">
                <a16:creationId xmlns:a16="http://schemas.microsoft.com/office/drawing/2014/main" id="{6689B00B-14B3-D92C-562C-1DDF23759EF3}"/>
              </a:ext>
            </a:extLst>
          </p:cNvPr>
          <p:cNvGraphicFramePr/>
          <p:nvPr>
            <p:extLst>
              <p:ext uri="{D42A27DB-BD31-4B8C-83A1-F6EECF244321}">
                <p14:modId xmlns:p14="http://schemas.microsoft.com/office/powerpoint/2010/main" val="86483081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469093"/>
      </p:ext>
    </p:extLst>
  </p:cSld>
  <p:clrMapOvr>
    <a:masterClrMapping/>
  </p:clrMapOvr>
</p:sld>
</file>

<file path=ppt/theme/theme1.xml><?xml version="1.0" encoding="utf-8"?>
<a:theme xmlns:a="http://schemas.openxmlformats.org/drawingml/2006/main" name="Facette">
  <a:themeElements>
    <a:clrScheme name="Personnalisé 12">
      <a:dk1>
        <a:sysClr val="windowText" lastClr="000000"/>
      </a:dk1>
      <a:lt1>
        <a:sysClr val="window" lastClr="FFFFFF"/>
      </a:lt1>
      <a:dk2>
        <a:srgbClr val="2C3C43"/>
      </a:dk2>
      <a:lt2>
        <a:srgbClr val="EBEBEB"/>
      </a:lt2>
      <a:accent1>
        <a:srgbClr val="00AB84"/>
      </a:accent1>
      <a:accent2>
        <a:srgbClr val="00AB84"/>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A67F5C32D2594096DA3F3CBB46BCCC" ma:contentTypeVersion="13" ma:contentTypeDescription="Crée un document." ma:contentTypeScope="" ma:versionID="56358bcf6f5e03e5373e5037b7f129dc">
  <xsd:schema xmlns:xsd="http://www.w3.org/2001/XMLSchema" xmlns:xs="http://www.w3.org/2001/XMLSchema" xmlns:p="http://schemas.microsoft.com/office/2006/metadata/properties" xmlns:ns2="5c4272b6-d353-46f0-bc47-097c8dbd3ed1" xmlns:ns3="f1153d20-b836-4d77-bc86-1afc02ae23e6" targetNamespace="http://schemas.microsoft.com/office/2006/metadata/properties" ma:root="true" ma:fieldsID="fe585b263b89afff70660553634bb2fb" ns2:_="" ns3:_="">
    <xsd:import namespace="5c4272b6-d353-46f0-bc47-097c8dbd3ed1"/>
    <xsd:import namespace="f1153d20-b836-4d77-bc86-1afc02ae23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2b6-d353-46f0-bc47-097c8dbd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53d20-b836-4d77-bc86-1afc02ae23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D50FC-CD91-49D4-9B9E-9B7F94E83EB8}">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4272b6-d353-46f0-bc47-097c8dbd3ed1"/>
    <ds:schemaRef ds:uri="http://www.w3.org/XML/1998/namespace"/>
    <ds:schemaRef ds:uri="http://purl.org/dc/terms/"/>
    <ds:schemaRef ds:uri="http://schemas.microsoft.com/office/infopath/2007/PartnerControls"/>
    <ds:schemaRef ds:uri="f1153d20-b836-4d77-bc86-1afc02ae23e6"/>
  </ds:schemaRefs>
</ds:datastoreItem>
</file>

<file path=customXml/itemProps2.xml><?xml version="1.0" encoding="utf-8"?>
<ds:datastoreItem xmlns:ds="http://schemas.openxmlformats.org/officeDocument/2006/customXml" ds:itemID="{AFFCA127-F89B-42E1-AF3D-9C64B3B6B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2b6-d353-46f0-bc47-097c8dbd3ed1"/>
    <ds:schemaRef ds:uri="f1153d20-b836-4d77-bc86-1afc02ae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76DDE2-764F-4884-B83D-18E21B4428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4432</TotalTime>
  <Words>4354</Words>
  <Application>Microsoft Office PowerPoint</Application>
  <PresentationFormat>Grand écran</PresentationFormat>
  <Paragraphs>192</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Google Sans</vt:lpstr>
      <vt:lpstr>Symbol</vt:lpstr>
      <vt:lpstr>Trebuchet MS</vt:lpstr>
      <vt:lpstr>Wingdings 3</vt:lpstr>
      <vt:lpstr>Facette</vt:lpstr>
      <vt:lpstr>PROJET DE LOI 15  ET L’IMPACT SUR LES NÉGOCIATIONS DES CONVENTIONS COLLECTIVES</vt:lpstr>
      <vt:lpstr>LE PROJET DE LOI 15 ET L’IMPACT SUR LES NÉGOCIATIONS ET VOTRE TRAVAIL   </vt:lpstr>
      <vt:lpstr>D’ABORD PL -15 EN RÉSUMÉ </vt:lpstr>
      <vt:lpstr>PL -15 SON BUT</vt:lpstr>
      <vt:lpstr>PL -15 POUR UN MINISTRE QUI NE VOULAIT PAS FAIRE DE RÉFORME…!</vt:lpstr>
      <vt:lpstr>C’EST UN MAMMOUTH…</vt:lpstr>
      <vt:lpstr>Présentation PowerPoint</vt:lpstr>
      <vt:lpstr>POUR CETTE FORMATION, ATTARDONS-NOUS À L’AXE 4</vt:lpstr>
      <vt:lpstr>AXE 4 SANTÉ QUÉBEC</vt:lpstr>
      <vt:lpstr>AXE 4 SANTÉ QUÉBEC…C’EST QUI EXACTEMENT?</vt:lpstr>
      <vt:lpstr>AXE 4 SANTÉ QUÉBEC…C’EST QUI EXACTEMENT?</vt:lpstr>
      <vt:lpstr>AXE 4 SANTÉ QUÉBEC…C’EST QUI EXACTEMENT? Les établissements regroupés</vt:lpstr>
      <vt:lpstr>AXE 4 SANTÉ QUÉBEC ESSENTIELLEMENT UN SEUL EMPLOYEUR</vt:lpstr>
      <vt:lpstr>LES PROBLÈMES QUE NOUS VOYONS:   1. LA FUSION DES ACCRÉDITATIONS POUR 4 ACCRÉDITATIONS SEULEMENT VA CRÉER UN CLIMAT CHAOTIQUE EN PLEINE PÉRIODE DE NÉGOCIATION.  2. IL Y AURA UN SYNDICAT PAR CATÉGORIE D’EMPLOIS POUR UN TOTAL D’AU PLUS QUATRE SYNDICATS.  ÇA SIMPLIFIE LE TRAVAIL DU SCT…MAIS DES SYNDICATS AUSSI.  QUE DEVIENNENT LES ENTENTES LOCALES?  3. L’ANCIENNETÉ GLOBALE RÉSEAU?  LES RÉACTIONS SYNDICALES?  4. POUR 15% DES POSTES, LA SACRO-SAINTE RÈGLE DE L’ANCIENNETÉ NE S’APPLIQUERA PLUS POUR L’ATTRIBUTION D’UN POSTE.  </vt:lpstr>
      <vt:lpstr>LES AMENDEMENTS AU CODE DU TRAVAIL DE 2019 – SERVICES ESSENTIELS ET DROIT DE  GRÈVE</vt:lpstr>
      <vt:lpstr> POURQUOI CES AMENDEMENTS?</vt:lpstr>
      <vt:lpstr>DEUX DÉCISIONS MAJEURES</vt:lpstr>
      <vt:lpstr>L’arrêt Saskatchewan Federation of Labour c. Saskatchewan 2015 CSC 4.</vt:lpstr>
      <vt:lpstr>L’arrêt Saskatchewan Federation of Labour c. Saskatchewan 2015 CSC 4.</vt:lpstr>
      <vt:lpstr>L’arrêt Saskatchewan Federation of Labour c. Saskatchewan 2015 CSC 4.</vt:lpstr>
      <vt:lpstr>L’arrêt Syndicat CSN du CIUSSS DU CENTRE-OUEST-DE-L’ÎLE-DE-MONTRÉAL ET ALS C. CIUSSS ET PROCUREURE GÉNÉRALE DU QUÉBEC, 2017 QCTAT 4004.</vt:lpstr>
      <vt:lpstr>L’arrêt Syndicat CSN du CIUSSS DU CENTRE-OUEST-DE-L’ÎLE-DE-MONTRÉAL ET ALS C. CIUSSS ET PROCUREURE GÉNÉRALE DU QUÉBEC, 2017 QCTAT 4004.</vt:lpstr>
      <vt:lpstr>L’arrêt Syndicat CSN du CIUSSS DU CENTRE-OUEST-DE-L’ÎLE-DE-MONTRÉAL ET ALS C. CIUSSS ET PROCUREURE GÉNÉRALE DU QUÉBEC, 2017 QCTAT 4004.</vt:lpstr>
      <vt:lpstr>L’arrêt Syndicat CSN du CIUSSS DU CENTRE-OUEST-DE-L’ÎLE-DE-MONTRÉAL ET ALS C. CIUSSS ET PROCUREURE GÉNÉRALE DU QUÉBEC, 2017 QCTAT 4004.</vt:lpstr>
      <vt:lpstr>AMENDEMENTS AU CODE DU TRAVAIL 29 OCTOBRE 2019</vt:lpstr>
      <vt:lpstr>AMENDEMENTS AU CODE DU TRAVAIL 29 OCTOBRE 2019</vt:lpstr>
      <vt:lpstr>COMMENT FURENT APPLIQUÉS LES AMENDEMENTS AU CODE DU TRAVAIL </vt:lpstr>
      <vt:lpstr>COMMENT FURENT APPLIQUÉS LES AMENDEMENTS AU CODE DU TRAVAIL </vt:lpstr>
      <vt:lpstr>COMMENT FURENT APPLIQUÉS LES AMENDEMENTS AU CODE DU TRAVAIL </vt:lpstr>
      <vt:lpstr>COMMENT FURENT APPLIQUÉS LES AMENDEMENTS AU CODE DU TRAVAIL </vt:lpstr>
      <vt:lpstr>COMMENT FURENT APPLIQUÉS LES AMENDEMENTS AU CODE DU TRAVAIL </vt:lpstr>
      <vt:lpstr>COMMENT FURENT APPLIQUÉS LES AMENDEMENTS AU CODE DU TRAVAIL </vt:lpstr>
      <vt:lpstr>LA NÉGOCIATION ACTUELLE ET LES DÉFIS DES CADRES </vt:lpstr>
      <vt:lpstr>LA NÉGOCIATION ACTUELLE ET LES DÉFIS DES CADRES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annuelle</dc:title>
  <dc:creator>Isabelle Palardy</dc:creator>
  <cp:lastModifiedBy>Association</cp:lastModifiedBy>
  <cp:revision>10</cp:revision>
  <cp:lastPrinted>2023-05-09T13:34:15Z</cp:lastPrinted>
  <dcterms:created xsi:type="dcterms:W3CDTF">2020-11-09T20:48:55Z</dcterms:created>
  <dcterms:modified xsi:type="dcterms:W3CDTF">2023-05-15T18:12:19Z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0x01010088A67F5C32D2594096DA3F3CBB46BCCC</vt:lpwstr>
  </property>
</Properties>
</file>