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7" r:id="rId4"/>
    <p:sldId id="268" r:id="rId5"/>
    <p:sldId id="269" r:id="rId6"/>
    <p:sldId id="266" r:id="rId7"/>
    <p:sldId id="270" r:id="rId8"/>
    <p:sldId id="271" r:id="rId9"/>
    <p:sldId id="274" r:id="rId10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DA37D80-6434-44D0-A028-1B22A696006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0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legisquebec.gouv.qc.ca/fr/document/rc/S-4.2,%20r.%205.1?langCont=fr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legisquebec.gouv.qc.ca/fr/document/rc/S-4.2,%20r.%205.1?langCont=fr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AD8D3C-073F-48C6-844B-7C106D892D70}" type="doc">
      <dgm:prSet loTypeId="urn:microsoft.com/office/officeart/2005/8/layout/default" loCatId="list" qsTypeId="urn:microsoft.com/office/officeart/2005/8/quickstyle/simple5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9EC54073-368D-4F53-B56A-627414E128D2}">
      <dgm:prSet/>
      <dgm:spPr/>
      <dgm:t>
        <a:bodyPr/>
        <a:lstStyle/>
        <a:p>
          <a:r>
            <a:rPr lang="fr-FR" dirty="0"/>
            <a:t>Nous avons augmenté le nombre de  nos membres de 47% dans les 2 dernières années.</a:t>
          </a:r>
          <a:endParaRPr lang="en-US" dirty="0"/>
        </a:p>
      </dgm:t>
    </dgm:pt>
    <dgm:pt modelId="{D49A9DFE-AE2E-4D50-A87C-15D4DFBDBAAC}" type="parTrans" cxnId="{8BE49A9F-3EAE-4FC9-9380-7C5CD31B46E4}">
      <dgm:prSet/>
      <dgm:spPr/>
      <dgm:t>
        <a:bodyPr/>
        <a:lstStyle/>
        <a:p>
          <a:endParaRPr lang="en-US"/>
        </a:p>
      </dgm:t>
    </dgm:pt>
    <dgm:pt modelId="{8DE92CEA-7317-4CD3-BDC8-89C9019F068A}" type="sibTrans" cxnId="{8BE49A9F-3EAE-4FC9-9380-7C5CD31B46E4}">
      <dgm:prSet/>
      <dgm:spPr/>
      <dgm:t>
        <a:bodyPr/>
        <a:lstStyle/>
        <a:p>
          <a:endParaRPr lang="en-US"/>
        </a:p>
      </dgm:t>
    </dgm:pt>
    <dgm:pt modelId="{57B01235-610A-45C5-A542-EBAA517EFC52}">
      <dgm:prSet/>
      <dgm:spPr/>
      <dgm:t>
        <a:bodyPr/>
        <a:lstStyle/>
        <a:p>
          <a:r>
            <a:rPr lang="fr-FR"/>
            <a:t>Nous avons développé 9 partenariats additionnels à ce que nous avions déjà.</a:t>
          </a:r>
          <a:endParaRPr lang="en-US"/>
        </a:p>
      </dgm:t>
    </dgm:pt>
    <dgm:pt modelId="{7CA7447C-91F8-41C5-8592-C163DADC30CF}" type="parTrans" cxnId="{B2258A2B-D0DF-4A24-8B37-7DBB45E899C2}">
      <dgm:prSet/>
      <dgm:spPr/>
      <dgm:t>
        <a:bodyPr/>
        <a:lstStyle/>
        <a:p>
          <a:endParaRPr lang="en-US"/>
        </a:p>
      </dgm:t>
    </dgm:pt>
    <dgm:pt modelId="{18061930-CE83-47DB-9815-2FE2D2410FB6}" type="sibTrans" cxnId="{B2258A2B-D0DF-4A24-8B37-7DBB45E899C2}">
      <dgm:prSet/>
      <dgm:spPr/>
      <dgm:t>
        <a:bodyPr/>
        <a:lstStyle/>
        <a:p>
          <a:endParaRPr lang="en-US"/>
        </a:p>
      </dgm:t>
    </dgm:pt>
    <dgm:pt modelId="{81DF6C16-3D1E-4D48-B723-5A160B4522C2}">
      <dgm:prSet/>
      <dgm:spPr/>
      <dgm:t>
        <a:bodyPr/>
        <a:lstStyle/>
        <a:p>
          <a:r>
            <a:rPr lang="fr-FR" dirty="0"/>
            <a:t>Nous sommes maintenant l’association avec le plus grand nombre d’abonnés sur LinkedIn.</a:t>
          </a:r>
          <a:endParaRPr lang="en-US" dirty="0"/>
        </a:p>
      </dgm:t>
    </dgm:pt>
    <dgm:pt modelId="{DB4FBA85-5D0E-4EA1-B734-84F93834B7B5}" type="parTrans" cxnId="{98FC9D56-144E-434F-BA4C-66BA35076557}">
      <dgm:prSet/>
      <dgm:spPr/>
      <dgm:t>
        <a:bodyPr/>
        <a:lstStyle/>
        <a:p>
          <a:endParaRPr lang="en-US"/>
        </a:p>
      </dgm:t>
    </dgm:pt>
    <dgm:pt modelId="{B8DE8973-76C6-4848-B133-8492B8546096}" type="sibTrans" cxnId="{98FC9D56-144E-434F-BA4C-66BA35076557}">
      <dgm:prSet/>
      <dgm:spPr/>
      <dgm:t>
        <a:bodyPr/>
        <a:lstStyle/>
        <a:p>
          <a:endParaRPr lang="en-US"/>
        </a:p>
      </dgm:t>
    </dgm:pt>
    <dgm:pt modelId="{0819FAB7-1668-403B-9B92-61AD838DC505}">
      <dgm:prSet/>
      <dgm:spPr/>
      <dgm:t>
        <a:bodyPr/>
        <a:lstStyle/>
        <a:p>
          <a:r>
            <a:rPr lang="fr-FR"/>
            <a:t>Nous voulons accompagner le maximum de cadres tout au long de leur carrière.</a:t>
          </a:r>
          <a:endParaRPr lang="en-US"/>
        </a:p>
      </dgm:t>
    </dgm:pt>
    <dgm:pt modelId="{40008011-744E-4246-8466-4EAD080A993D}" type="parTrans" cxnId="{C6A2DE1C-223D-4B6F-844E-650B9EEE1206}">
      <dgm:prSet/>
      <dgm:spPr/>
      <dgm:t>
        <a:bodyPr/>
        <a:lstStyle/>
        <a:p>
          <a:endParaRPr lang="en-US"/>
        </a:p>
      </dgm:t>
    </dgm:pt>
    <dgm:pt modelId="{1E9E9C69-FBCE-4C98-B632-EC9755C56966}" type="sibTrans" cxnId="{C6A2DE1C-223D-4B6F-844E-650B9EEE1206}">
      <dgm:prSet/>
      <dgm:spPr/>
      <dgm:t>
        <a:bodyPr/>
        <a:lstStyle/>
        <a:p>
          <a:endParaRPr lang="en-US"/>
        </a:p>
      </dgm:t>
    </dgm:pt>
    <dgm:pt modelId="{13CEE24B-216B-44C5-A277-DCA253E29BD1}">
      <dgm:prSet/>
      <dgm:spPr/>
      <dgm:t>
        <a:bodyPr/>
        <a:lstStyle/>
        <a:p>
          <a:r>
            <a:rPr lang="fr-FR"/>
            <a:t>Comme Santé Québec et le SCT n’investissent plus dans le développement des cadres, nous avons pleins d’idées pour en développer davantage!</a:t>
          </a:r>
          <a:endParaRPr lang="en-US"/>
        </a:p>
      </dgm:t>
    </dgm:pt>
    <dgm:pt modelId="{E243D754-6C27-4F29-B56B-14FC4D5E1F0D}" type="parTrans" cxnId="{303957E2-B121-4E81-8AA2-E4A402ADECD1}">
      <dgm:prSet/>
      <dgm:spPr/>
      <dgm:t>
        <a:bodyPr/>
        <a:lstStyle/>
        <a:p>
          <a:endParaRPr lang="en-US"/>
        </a:p>
      </dgm:t>
    </dgm:pt>
    <dgm:pt modelId="{F35C5270-FBFD-4A18-80F7-ABF47BFE4220}" type="sibTrans" cxnId="{303957E2-B121-4E81-8AA2-E4A402ADECD1}">
      <dgm:prSet/>
      <dgm:spPr/>
      <dgm:t>
        <a:bodyPr/>
        <a:lstStyle/>
        <a:p>
          <a:endParaRPr lang="en-US"/>
        </a:p>
      </dgm:t>
    </dgm:pt>
    <dgm:pt modelId="{129C5C3F-1D2D-4D94-A51A-A16393B5CEB6}">
      <dgm:prSet/>
      <dgm:spPr/>
      <dgm:t>
        <a:bodyPr/>
        <a:lstStyle/>
        <a:p>
          <a:r>
            <a:rPr lang="fr-FR"/>
            <a:t>Nous sommes déjà l’association de cadres avec la plus grande offre de services et nous travaillons pour vous en donner encore plus!</a:t>
          </a:r>
          <a:endParaRPr lang="en-US"/>
        </a:p>
      </dgm:t>
    </dgm:pt>
    <dgm:pt modelId="{783CD8EE-0E81-4785-B582-F35CCFFFF9C6}" type="parTrans" cxnId="{D2978A0C-118A-4104-84CC-AE4D101A6619}">
      <dgm:prSet/>
      <dgm:spPr/>
      <dgm:t>
        <a:bodyPr/>
        <a:lstStyle/>
        <a:p>
          <a:endParaRPr lang="en-US"/>
        </a:p>
      </dgm:t>
    </dgm:pt>
    <dgm:pt modelId="{659D27EA-5665-4E05-9072-642609BFCAC1}" type="sibTrans" cxnId="{D2978A0C-118A-4104-84CC-AE4D101A6619}">
      <dgm:prSet/>
      <dgm:spPr/>
      <dgm:t>
        <a:bodyPr/>
        <a:lstStyle/>
        <a:p>
          <a:endParaRPr lang="en-US"/>
        </a:p>
      </dgm:t>
    </dgm:pt>
    <dgm:pt modelId="{C08E8BEF-4BBF-B949-B35A-A1D2BBFE4841}" type="pres">
      <dgm:prSet presAssocID="{D0AD8D3C-073F-48C6-844B-7C106D892D70}" presName="diagram" presStyleCnt="0">
        <dgm:presLayoutVars>
          <dgm:dir/>
          <dgm:resizeHandles val="exact"/>
        </dgm:presLayoutVars>
      </dgm:prSet>
      <dgm:spPr/>
    </dgm:pt>
    <dgm:pt modelId="{5B92D908-7AD0-214A-BB94-FD3B09BA4CB6}" type="pres">
      <dgm:prSet presAssocID="{9EC54073-368D-4F53-B56A-627414E128D2}" presName="node" presStyleLbl="node1" presStyleIdx="0" presStyleCnt="6">
        <dgm:presLayoutVars>
          <dgm:bulletEnabled val="1"/>
        </dgm:presLayoutVars>
      </dgm:prSet>
      <dgm:spPr/>
    </dgm:pt>
    <dgm:pt modelId="{668D17A9-37C6-D143-9457-611D476A7F81}" type="pres">
      <dgm:prSet presAssocID="{8DE92CEA-7317-4CD3-BDC8-89C9019F068A}" presName="sibTrans" presStyleCnt="0"/>
      <dgm:spPr/>
    </dgm:pt>
    <dgm:pt modelId="{7843AFFA-BEBC-9D45-A7DA-0BCA18765DB4}" type="pres">
      <dgm:prSet presAssocID="{57B01235-610A-45C5-A542-EBAA517EFC52}" presName="node" presStyleLbl="node1" presStyleIdx="1" presStyleCnt="6">
        <dgm:presLayoutVars>
          <dgm:bulletEnabled val="1"/>
        </dgm:presLayoutVars>
      </dgm:prSet>
      <dgm:spPr/>
    </dgm:pt>
    <dgm:pt modelId="{FFE47280-BC7B-564A-AFB3-B8E259C1B35A}" type="pres">
      <dgm:prSet presAssocID="{18061930-CE83-47DB-9815-2FE2D2410FB6}" presName="sibTrans" presStyleCnt="0"/>
      <dgm:spPr/>
    </dgm:pt>
    <dgm:pt modelId="{2168D68B-20E2-D94D-B99A-0AE4A8A826BF}" type="pres">
      <dgm:prSet presAssocID="{81DF6C16-3D1E-4D48-B723-5A160B4522C2}" presName="node" presStyleLbl="node1" presStyleIdx="2" presStyleCnt="6">
        <dgm:presLayoutVars>
          <dgm:bulletEnabled val="1"/>
        </dgm:presLayoutVars>
      </dgm:prSet>
      <dgm:spPr/>
    </dgm:pt>
    <dgm:pt modelId="{7681B1D5-87D1-6B43-A4CD-7CD93136D108}" type="pres">
      <dgm:prSet presAssocID="{B8DE8973-76C6-4848-B133-8492B8546096}" presName="sibTrans" presStyleCnt="0"/>
      <dgm:spPr/>
    </dgm:pt>
    <dgm:pt modelId="{FFE57C4E-405E-324B-8EC8-A35B2B313037}" type="pres">
      <dgm:prSet presAssocID="{0819FAB7-1668-403B-9B92-61AD838DC505}" presName="node" presStyleLbl="node1" presStyleIdx="3" presStyleCnt="6">
        <dgm:presLayoutVars>
          <dgm:bulletEnabled val="1"/>
        </dgm:presLayoutVars>
      </dgm:prSet>
      <dgm:spPr/>
    </dgm:pt>
    <dgm:pt modelId="{57E3E065-1834-354D-8702-EFBCE781EAE2}" type="pres">
      <dgm:prSet presAssocID="{1E9E9C69-FBCE-4C98-B632-EC9755C56966}" presName="sibTrans" presStyleCnt="0"/>
      <dgm:spPr/>
    </dgm:pt>
    <dgm:pt modelId="{2C0D8FCB-5812-934C-854F-98E2762B5FDE}" type="pres">
      <dgm:prSet presAssocID="{13CEE24B-216B-44C5-A277-DCA253E29BD1}" presName="node" presStyleLbl="node1" presStyleIdx="4" presStyleCnt="6">
        <dgm:presLayoutVars>
          <dgm:bulletEnabled val="1"/>
        </dgm:presLayoutVars>
      </dgm:prSet>
      <dgm:spPr/>
    </dgm:pt>
    <dgm:pt modelId="{986BA7E6-31F5-BF41-A3D5-98499A6A7807}" type="pres">
      <dgm:prSet presAssocID="{F35C5270-FBFD-4A18-80F7-ABF47BFE4220}" presName="sibTrans" presStyleCnt="0"/>
      <dgm:spPr/>
    </dgm:pt>
    <dgm:pt modelId="{E4A0FC4F-73C7-8540-B136-3551D3817E69}" type="pres">
      <dgm:prSet presAssocID="{129C5C3F-1D2D-4D94-A51A-A16393B5CEB6}" presName="node" presStyleLbl="node1" presStyleIdx="5" presStyleCnt="6">
        <dgm:presLayoutVars>
          <dgm:bulletEnabled val="1"/>
        </dgm:presLayoutVars>
      </dgm:prSet>
      <dgm:spPr/>
    </dgm:pt>
  </dgm:ptLst>
  <dgm:cxnLst>
    <dgm:cxn modelId="{D2978A0C-118A-4104-84CC-AE4D101A6619}" srcId="{D0AD8D3C-073F-48C6-844B-7C106D892D70}" destId="{129C5C3F-1D2D-4D94-A51A-A16393B5CEB6}" srcOrd="5" destOrd="0" parTransId="{783CD8EE-0E81-4785-B582-F35CCFFFF9C6}" sibTransId="{659D27EA-5665-4E05-9072-642609BFCAC1}"/>
    <dgm:cxn modelId="{C6A2DE1C-223D-4B6F-844E-650B9EEE1206}" srcId="{D0AD8D3C-073F-48C6-844B-7C106D892D70}" destId="{0819FAB7-1668-403B-9B92-61AD838DC505}" srcOrd="3" destOrd="0" parTransId="{40008011-744E-4246-8466-4EAD080A993D}" sibTransId="{1E9E9C69-FBCE-4C98-B632-EC9755C56966}"/>
    <dgm:cxn modelId="{B2258A2B-D0DF-4A24-8B37-7DBB45E899C2}" srcId="{D0AD8D3C-073F-48C6-844B-7C106D892D70}" destId="{57B01235-610A-45C5-A542-EBAA517EFC52}" srcOrd="1" destOrd="0" parTransId="{7CA7447C-91F8-41C5-8592-C163DADC30CF}" sibTransId="{18061930-CE83-47DB-9815-2FE2D2410FB6}"/>
    <dgm:cxn modelId="{7472E940-7C40-EB44-AB5D-6C95925786A4}" type="presOf" srcId="{0819FAB7-1668-403B-9B92-61AD838DC505}" destId="{FFE57C4E-405E-324B-8EC8-A35B2B313037}" srcOrd="0" destOrd="0" presId="urn:microsoft.com/office/officeart/2005/8/layout/default"/>
    <dgm:cxn modelId="{33CE4251-D462-EA47-AD5E-8EDC9B6BD069}" type="presOf" srcId="{13CEE24B-216B-44C5-A277-DCA253E29BD1}" destId="{2C0D8FCB-5812-934C-854F-98E2762B5FDE}" srcOrd="0" destOrd="0" presId="urn:microsoft.com/office/officeart/2005/8/layout/default"/>
    <dgm:cxn modelId="{98FC9D56-144E-434F-BA4C-66BA35076557}" srcId="{D0AD8D3C-073F-48C6-844B-7C106D892D70}" destId="{81DF6C16-3D1E-4D48-B723-5A160B4522C2}" srcOrd="2" destOrd="0" parTransId="{DB4FBA85-5D0E-4EA1-B734-84F93834B7B5}" sibTransId="{B8DE8973-76C6-4848-B133-8492B8546096}"/>
    <dgm:cxn modelId="{B2E09D57-21A0-C844-8BC2-81E000B8C1D8}" type="presOf" srcId="{D0AD8D3C-073F-48C6-844B-7C106D892D70}" destId="{C08E8BEF-4BBF-B949-B35A-A1D2BBFE4841}" srcOrd="0" destOrd="0" presId="urn:microsoft.com/office/officeart/2005/8/layout/default"/>
    <dgm:cxn modelId="{4F787088-D522-4E4E-8467-E373F49A7E86}" type="presOf" srcId="{9EC54073-368D-4F53-B56A-627414E128D2}" destId="{5B92D908-7AD0-214A-BB94-FD3B09BA4CB6}" srcOrd="0" destOrd="0" presId="urn:microsoft.com/office/officeart/2005/8/layout/default"/>
    <dgm:cxn modelId="{8BE49A9F-3EAE-4FC9-9380-7C5CD31B46E4}" srcId="{D0AD8D3C-073F-48C6-844B-7C106D892D70}" destId="{9EC54073-368D-4F53-B56A-627414E128D2}" srcOrd="0" destOrd="0" parTransId="{D49A9DFE-AE2E-4D50-A87C-15D4DFBDBAAC}" sibTransId="{8DE92CEA-7317-4CD3-BDC8-89C9019F068A}"/>
    <dgm:cxn modelId="{303957E2-B121-4E81-8AA2-E4A402ADECD1}" srcId="{D0AD8D3C-073F-48C6-844B-7C106D892D70}" destId="{13CEE24B-216B-44C5-A277-DCA253E29BD1}" srcOrd="4" destOrd="0" parTransId="{E243D754-6C27-4F29-B56B-14FC4D5E1F0D}" sibTransId="{F35C5270-FBFD-4A18-80F7-ABF47BFE4220}"/>
    <dgm:cxn modelId="{44CF32E8-3321-3344-8B05-ADD49FC4A016}" type="presOf" srcId="{129C5C3F-1D2D-4D94-A51A-A16393B5CEB6}" destId="{E4A0FC4F-73C7-8540-B136-3551D3817E69}" srcOrd="0" destOrd="0" presId="urn:microsoft.com/office/officeart/2005/8/layout/default"/>
    <dgm:cxn modelId="{5D4D33F8-1559-C149-853E-B96A92775EBB}" type="presOf" srcId="{81DF6C16-3D1E-4D48-B723-5A160B4522C2}" destId="{2168D68B-20E2-D94D-B99A-0AE4A8A826BF}" srcOrd="0" destOrd="0" presId="urn:microsoft.com/office/officeart/2005/8/layout/default"/>
    <dgm:cxn modelId="{11EDD4FD-FBF9-0B41-B7EF-AD1D8E106A47}" type="presOf" srcId="{57B01235-610A-45C5-A542-EBAA517EFC52}" destId="{7843AFFA-BEBC-9D45-A7DA-0BCA18765DB4}" srcOrd="0" destOrd="0" presId="urn:microsoft.com/office/officeart/2005/8/layout/default"/>
    <dgm:cxn modelId="{7656F8D6-E64C-AC4A-B699-50E44D7FA2C4}" type="presParOf" srcId="{C08E8BEF-4BBF-B949-B35A-A1D2BBFE4841}" destId="{5B92D908-7AD0-214A-BB94-FD3B09BA4CB6}" srcOrd="0" destOrd="0" presId="urn:microsoft.com/office/officeart/2005/8/layout/default"/>
    <dgm:cxn modelId="{4A3A5C75-920E-7841-B211-3EFE27A84978}" type="presParOf" srcId="{C08E8BEF-4BBF-B949-B35A-A1D2BBFE4841}" destId="{668D17A9-37C6-D143-9457-611D476A7F81}" srcOrd="1" destOrd="0" presId="urn:microsoft.com/office/officeart/2005/8/layout/default"/>
    <dgm:cxn modelId="{080FF033-54C1-7B4B-B112-E62AEE822D09}" type="presParOf" srcId="{C08E8BEF-4BBF-B949-B35A-A1D2BBFE4841}" destId="{7843AFFA-BEBC-9D45-A7DA-0BCA18765DB4}" srcOrd="2" destOrd="0" presId="urn:microsoft.com/office/officeart/2005/8/layout/default"/>
    <dgm:cxn modelId="{465500E4-D564-1C49-B6B2-F7F0CB032FC0}" type="presParOf" srcId="{C08E8BEF-4BBF-B949-B35A-A1D2BBFE4841}" destId="{FFE47280-BC7B-564A-AFB3-B8E259C1B35A}" srcOrd="3" destOrd="0" presId="urn:microsoft.com/office/officeart/2005/8/layout/default"/>
    <dgm:cxn modelId="{01105936-B6A6-2643-938B-67A1FF9617C1}" type="presParOf" srcId="{C08E8BEF-4BBF-B949-B35A-A1D2BBFE4841}" destId="{2168D68B-20E2-D94D-B99A-0AE4A8A826BF}" srcOrd="4" destOrd="0" presId="urn:microsoft.com/office/officeart/2005/8/layout/default"/>
    <dgm:cxn modelId="{8978FA0C-2B7D-5248-9C7F-1ED48CD5469A}" type="presParOf" srcId="{C08E8BEF-4BBF-B949-B35A-A1D2BBFE4841}" destId="{7681B1D5-87D1-6B43-A4CD-7CD93136D108}" srcOrd="5" destOrd="0" presId="urn:microsoft.com/office/officeart/2005/8/layout/default"/>
    <dgm:cxn modelId="{E6A64F1B-6184-144C-9A1E-FB792A4A8294}" type="presParOf" srcId="{C08E8BEF-4BBF-B949-B35A-A1D2BBFE4841}" destId="{FFE57C4E-405E-324B-8EC8-A35B2B313037}" srcOrd="6" destOrd="0" presId="urn:microsoft.com/office/officeart/2005/8/layout/default"/>
    <dgm:cxn modelId="{CB996B98-CD9D-E942-A99A-45FD5DFDC731}" type="presParOf" srcId="{C08E8BEF-4BBF-B949-B35A-A1D2BBFE4841}" destId="{57E3E065-1834-354D-8702-EFBCE781EAE2}" srcOrd="7" destOrd="0" presId="urn:microsoft.com/office/officeart/2005/8/layout/default"/>
    <dgm:cxn modelId="{C3F5AE5B-7490-7E4D-98DA-5CA971B2802B}" type="presParOf" srcId="{C08E8BEF-4BBF-B949-B35A-A1D2BBFE4841}" destId="{2C0D8FCB-5812-934C-854F-98E2762B5FDE}" srcOrd="8" destOrd="0" presId="urn:microsoft.com/office/officeart/2005/8/layout/default"/>
    <dgm:cxn modelId="{3ED6C802-CDF0-4C46-BA96-062FAB095234}" type="presParOf" srcId="{C08E8BEF-4BBF-B949-B35A-A1D2BBFE4841}" destId="{986BA7E6-31F5-BF41-A3D5-98499A6A7807}" srcOrd="9" destOrd="0" presId="urn:microsoft.com/office/officeart/2005/8/layout/default"/>
    <dgm:cxn modelId="{4B7C4FA4-099C-4A43-9734-CB7BD6B8C567}" type="presParOf" srcId="{C08E8BEF-4BBF-B949-B35A-A1D2BBFE4841}" destId="{E4A0FC4F-73C7-8540-B136-3551D3817E69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0F4D56-F9D0-48F5-AB06-E7DD7E68C26F}" type="doc">
      <dgm:prSet loTypeId="urn:microsoft.com/office/officeart/2005/8/layout/vProcess5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7521E2F-5560-4F52-B2AD-02F713515AD6}">
      <dgm:prSet/>
      <dgm:spPr/>
      <dgm:t>
        <a:bodyPr/>
        <a:lstStyle/>
        <a:p>
          <a:r>
            <a:rPr lang="fr-FR"/>
            <a:t>Depuis 1996, le gouvernement a donné un avantage considérable à l’AGESSS en indiquant dans le règlement sur les conditions de travail des cadres, l’article suivant</a:t>
          </a:r>
          <a:endParaRPr lang="en-US"/>
        </a:p>
      </dgm:t>
    </dgm:pt>
    <dgm:pt modelId="{5F6355A1-3B4A-4FED-9732-3E28442EB24A}" type="parTrans" cxnId="{AA59DACB-CC92-4F15-8175-8BDD0CDC6C03}">
      <dgm:prSet/>
      <dgm:spPr/>
      <dgm:t>
        <a:bodyPr/>
        <a:lstStyle/>
        <a:p>
          <a:endParaRPr lang="en-US"/>
        </a:p>
      </dgm:t>
    </dgm:pt>
    <dgm:pt modelId="{46285731-DFC8-41EE-A95B-35A92BCC3FED}" type="sibTrans" cxnId="{AA59DACB-CC92-4F15-8175-8BDD0CDC6C03}">
      <dgm:prSet/>
      <dgm:spPr/>
      <dgm:t>
        <a:bodyPr/>
        <a:lstStyle/>
        <a:p>
          <a:endParaRPr lang="en-US"/>
        </a:p>
      </dgm:t>
    </dgm:pt>
    <dgm:pt modelId="{F6128224-9E9B-43A5-AA23-BDAFB35D49CE}">
      <dgm:prSet custT="1"/>
      <dgm:spPr/>
      <dgm:t>
        <a:bodyPr/>
        <a:lstStyle/>
        <a:p>
          <a:r>
            <a:rPr lang="fr-FR" sz="1000" dirty="0"/>
            <a:t>: </a:t>
          </a:r>
          <a:br>
            <a:rPr lang="fr-CA" sz="1000" b="1" i="0" dirty="0">
              <a:hlinkClick xmlns:r="http://schemas.openxmlformats.org/officeDocument/2006/relationships" r:id="rId1"/>
            </a:rPr>
          </a:br>
          <a:r>
            <a:rPr lang="fr-CA" sz="1200" b="1" i="0" dirty="0">
              <a:hlinkClick xmlns:r="http://schemas.openxmlformats.org/officeDocument/2006/relationships" r:id="rId1"/>
            </a:rPr>
            <a:t>3.12.</a:t>
          </a:r>
          <a:r>
            <a:rPr lang="fr-CA" sz="1200" b="0" i="0" dirty="0"/>
            <a:t> L’employeur déduit du salaire de chacun des cadres intermédiaires à son emploi, le montant de la cotisation professionnelle fixée par une association de cadres intermédiaires et ce, conformément à la présente sous-section, à la condition que cette association lui démontre que les cadres intermédiaires à son emploi sont membres, au 1</a:t>
          </a:r>
          <a:r>
            <a:rPr lang="fr-CA" sz="1200" b="0" i="0" baseline="30000" dirty="0"/>
            <a:t>er</a:t>
          </a:r>
          <a:r>
            <a:rPr lang="fr-CA" sz="1200" b="0" i="0" dirty="0"/>
            <a:t> avril de l’année en cours, de telle association de cadres intermédiaires dans une proportion d’au moins 50%.</a:t>
          </a:r>
          <a:endParaRPr lang="en-US" sz="1200" dirty="0"/>
        </a:p>
      </dgm:t>
    </dgm:pt>
    <dgm:pt modelId="{41C2B94C-35AF-4C61-B03B-A78C770E0550}" type="parTrans" cxnId="{5A49C8D7-DA9F-4A1F-9E42-03739B5A1F98}">
      <dgm:prSet/>
      <dgm:spPr/>
      <dgm:t>
        <a:bodyPr/>
        <a:lstStyle/>
        <a:p>
          <a:endParaRPr lang="en-US"/>
        </a:p>
      </dgm:t>
    </dgm:pt>
    <dgm:pt modelId="{73914102-C8CE-4204-B3F7-45F8D684047E}" type="sibTrans" cxnId="{5A49C8D7-DA9F-4A1F-9E42-03739B5A1F98}">
      <dgm:prSet/>
      <dgm:spPr/>
      <dgm:t>
        <a:bodyPr/>
        <a:lstStyle/>
        <a:p>
          <a:endParaRPr lang="en-US"/>
        </a:p>
      </dgm:t>
    </dgm:pt>
    <dgm:pt modelId="{32A23CE4-68AA-42F2-8D01-E2DE52FFFCF3}">
      <dgm:prSet custT="1"/>
      <dgm:spPr/>
      <dgm:t>
        <a:bodyPr/>
        <a:lstStyle/>
        <a:p>
          <a:r>
            <a:rPr lang="fr-CA" sz="1800" b="0" i="0" dirty="0"/>
            <a:t>Pour continuer de déduire cette cotisation professionnelle, l’employeur s’assure qu’au 1</a:t>
          </a:r>
          <a:r>
            <a:rPr lang="fr-CA" sz="1800" b="0" i="0" baseline="30000" dirty="0"/>
            <a:t>er</a:t>
          </a:r>
          <a:r>
            <a:rPr lang="fr-CA" sz="1800" b="0" i="0" dirty="0"/>
            <a:t> février de chaque année, la proportion des cadres intermédiaires à son emploi, qui sont membres de cette association, est égale ou supérieure à 50%.</a:t>
          </a:r>
          <a:endParaRPr lang="en-US" sz="1800" dirty="0"/>
        </a:p>
      </dgm:t>
    </dgm:pt>
    <dgm:pt modelId="{E233F795-FA95-4644-9279-A75E1F539F2C}" type="parTrans" cxnId="{40F9A13F-17C1-4163-A03C-00841BE11698}">
      <dgm:prSet/>
      <dgm:spPr/>
      <dgm:t>
        <a:bodyPr/>
        <a:lstStyle/>
        <a:p>
          <a:endParaRPr lang="en-US"/>
        </a:p>
      </dgm:t>
    </dgm:pt>
    <dgm:pt modelId="{36A03994-8986-41B9-B80C-2186BFFB8211}" type="sibTrans" cxnId="{40F9A13F-17C1-4163-A03C-00841BE11698}">
      <dgm:prSet/>
      <dgm:spPr/>
      <dgm:t>
        <a:bodyPr/>
        <a:lstStyle/>
        <a:p>
          <a:endParaRPr lang="en-US"/>
        </a:p>
      </dgm:t>
    </dgm:pt>
    <dgm:pt modelId="{E0164EBF-CCE7-4797-9BA3-3D053B4FA71B}">
      <dgm:prSet custT="1"/>
      <dgm:spPr/>
      <dgm:t>
        <a:bodyPr/>
        <a:lstStyle/>
        <a:p>
          <a:r>
            <a:rPr lang="fr-CA" sz="1800" b="0" i="0" dirty="0"/>
            <a:t>Toutefois, un cadre peut acquitter autrement sa cotisation s’il en avise par écrit l’association de cadres avec copie à l’employeur.</a:t>
          </a:r>
          <a:endParaRPr lang="en-US" sz="1800" dirty="0"/>
        </a:p>
      </dgm:t>
    </dgm:pt>
    <dgm:pt modelId="{8DC5D145-2412-4210-BEDE-E0A2417F6D43}" type="parTrans" cxnId="{75B703EA-D932-470D-941D-58F0DC8E10AC}">
      <dgm:prSet/>
      <dgm:spPr/>
      <dgm:t>
        <a:bodyPr/>
        <a:lstStyle/>
        <a:p>
          <a:endParaRPr lang="en-US"/>
        </a:p>
      </dgm:t>
    </dgm:pt>
    <dgm:pt modelId="{D5F7FF21-18B0-497A-9B24-842779EB19D5}" type="sibTrans" cxnId="{75B703EA-D932-470D-941D-58F0DC8E10AC}">
      <dgm:prSet/>
      <dgm:spPr/>
      <dgm:t>
        <a:bodyPr/>
        <a:lstStyle/>
        <a:p>
          <a:endParaRPr lang="en-US"/>
        </a:p>
      </dgm:t>
    </dgm:pt>
    <dgm:pt modelId="{3E78CC68-6F6E-014B-82A4-5DF88BD24184}" type="pres">
      <dgm:prSet presAssocID="{D90F4D56-F9D0-48F5-AB06-E7DD7E68C26F}" presName="outerComposite" presStyleCnt="0">
        <dgm:presLayoutVars>
          <dgm:chMax val="5"/>
          <dgm:dir/>
          <dgm:resizeHandles val="exact"/>
        </dgm:presLayoutVars>
      </dgm:prSet>
      <dgm:spPr/>
    </dgm:pt>
    <dgm:pt modelId="{7C3242AA-9DA0-E641-956B-00A661115BF1}" type="pres">
      <dgm:prSet presAssocID="{D90F4D56-F9D0-48F5-AB06-E7DD7E68C26F}" presName="dummyMaxCanvas" presStyleCnt="0">
        <dgm:presLayoutVars/>
      </dgm:prSet>
      <dgm:spPr/>
    </dgm:pt>
    <dgm:pt modelId="{8BA81BAD-065F-754F-8798-756E36E583E7}" type="pres">
      <dgm:prSet presAssocID="{D90F4D56-F9D0-48F5-AB06-E7DD7E68C26F}" presName="FourNodes_1" presStyleLbl="node1" presStyleIdx="0" presStyleCnt="4">
        <dgm:presLayoutVars>
          <dgm:bulletEnabled val="1"/>
        </dgm:presLayoutVars>
      </dgm:prSet>
      <dgm:spPr/>
    </dgm:pt>
    <dgm:pt modelId="{DDF95FB9-532F-9F4E-B977-EB43727C3A07}" type="pres">
      <dgm:prSet presAssocID="{D90F4D56-F9D0-48F5-AB06-E7DD7E68C26F}" presName="FourNodes_2" presStyleLbl="node1" presStyleIdx="1" presStyleCnt="4" custScaleY="115312">
        <dgm:presLayoutVars>
          <dgm:bulletEnabled val="1"/>
        </dgm:presLayoutVars>
      </dgm:prSet>
      <dgm:spPr/>
    </dgm:pt>
    <dgm:pt modelId="{71A1464A-ADC2-7D48-9037-6DAF1F50B68A}" type="pres">
      <dgm:prSet presAssocID="{D90F4D56-F9D0-48F5-AB06-E7DD7E68C26F}" presName="FourNodes_3" presStyleLbl="node1" presStyleIdx="2" presStyleCnt="4">
        <dgm:presLayoutVars>
          <dgm:bulletEnabled val="1"/>
        </dgm:presLayoutVars>
      </dgm:prSet>
      <dgm:spPr/>
    </dgm:pt>
    <dgm:pt modelId="{AE37F99E-0344-FB40-ABA3-F00113676522}" type="pres">
      <dgm:prSet presAssocID="{D90F4D56-F9D0-48F5-AB06-E7DD7E68C26F}" presName="FourNodes_4" presStyleLbl="node1" presStyleIdx="3" presStyleCnt="4">
        <dgm:presLayoutVars>
          <dgm:bulletEnabled val="1"/>
        </dgm:presLayoutVars>
      </dgm:prSet>
      <dgm:spPr/>
    </dgm:pt>
    <dgm:pt modelId="{F72C4E84-92FA-7848-80E6-F66117EBDE32}" type="pres">
      <dgm:prSet presAssocID="{D90F4D56-F9D0-48F5-AB06-E7DD7E68C26F}" presName="FourConn_1-2" presStyleLbl="fgAccFollowNode1" presStyleIdx="0" presStyleCnt="3">
        <dgm:presLayoutVars>
          <dgm:bulletEnabled val="1"/>
        </dgm:presLayoutVars>
      </dgm:prSet>
      <dgm:spPr/>
    </dgm:pt>
    <dgm:pt modelId="{8E9F0116-BF07-724A-9219-65CBFFA99BE6}" type="pres">
      <dgm:prSet presAssocID="{D90F4D56-F9D0-48F5-AB06-E7DD7E68C26F}" presName="FourConn_2-3" presStyleLbl="fgAccFollowNode1" presStyleIdx="1" presStyleCnt="3">
        <dgm:presLayoutVars>
          <dgm:bulletEnabled val="1"/>
        </dgm:presLayoutVars>
      </dgm:prSet>
      <dgm:spPr/>
    </dgm:pt>
    <dgm:pt modelId="{A7D37FB6-10C9-9D4F-8B19-C1BCB3340FA5}" type="pres">
      <dgm:prSet presAssocID="{D90F4D56-F9D0-48F5-AB06-E7DD7E68C26F}" presName="FourConn_3-4" presStyleLbl="fgAccFollowNode1" presStyleIdx="2" presStyleCnt="3">
        <dgm:presLayoutVars>
          <dgm:bulletEnabled val="1"/>
        </dgm:presLayoutVars>
      </dgm:prSet>
      <dgm:spPr/>
    </dgm:pt>
    <dgm:pt modelId="{672E99EB-42D6-4141-9F7B-7D79B0E759BF}" type="pres">
      <dgm:prSet presAssocID="{D90F4D56-F9D0-48F5-AB06-E7DD7E68C26F}" presName="FourNodes_1_text" presStyleLbl="node1" presStyleIdx="3" presStyleCnt="4">
        <dgm:presLayoutVars>
          <dgm:bulletEnabled val="1"/>
        </dgm:presLayoutVars>
      </dgm:prSet>
      <dgm:spPr/>
    </dgm:pt>
    <dgm:pt modelId="{F7AED863-06EA-DB49-842A-33BA141604A3}" type="pres">
      <dgm:prSet presAssocID="{D90F4D56-F9D0-48F5-AB06-E7DD7E68C26F}" presName="FourNodes_2_text" presStyleLbl="node1" presStyleIdx="3" presStyleCnt="4">
        <dgm:presLayoutVars>
          <dgm:bulletEnabled val="1"/>
        </dgm:presLayoutVars>
      </dgm:prSet>
      <dgm:spPr/>
    </dgm:pt>
    <dgm:pt modelId="{156008E6-44DD-574E-AB34-F00F1B8F8410}" type="pres">
      <dgm:prSet presAssocID="{D90F4D56-F9D0-48F5-AB06-E7DD7E68C26F}" presName="FourNodes_3_text" presStyleLbl="node1" presStyleIdx="3" presStyleCnt="4">
        <dgm:presLayoutVars>
          <dgm:bulletEnabled val="1"/>
        </dgm:presLayoutVars>
      </dgm:prSet>
      <dgm:spPr/>
    </dgm:pt>
    <dgm:pt modelId="{5CC2F551-DD1D-B146-B145-D96741E312FD}" type="pres">
      <dgm:prSet presAssocID="{D90F4D56-F9D0-48F5-AB06-E7DD7E68C26F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A8D44100-7877-2C49-8CC0-B5EF1A72CB4D}" type="presOf" srcId="{F6128224-9E9B-43A5-AA23-BDAFB35D49CE}" destId="{DDF95FB9-532F-9F4E-B977-EB43727C3A07}" srcOrd="0" destOrd="0" presId="urn:microsoft.com/office/officeart/2005/8/layout/vProcess5"/>
    <dgm:cxn modelId="{AB781118-B19A-294F-ACD8-E9B54EC3402E}" type="presOf" srcId="{36A03994-8986-41B9-B80C-2186BFFB8211}" destId="{A7D37FB6-10C9-9D4F-8B19-C1BCB3340FA5}" srcOrd="0" destOrd="0" presId="urn:microsoft.com/office/officeart/2005/8/layout/vProcess5"/>
    <dgm:cxn modelId="{5D8D093B-253E-8043-8320-CC936BFF8028}" type="presOf" srcId="{A7521E2F-5560-4F52-B2AD-02F713515AD6}" destId="{672E99EB-42D6-4141-9F7B-7D79B0E759BF}" srcOrd="1" destOrd="0" presId="urn:microsoft.com/office/officeart/2005/8/layout/vProcess5"/>
    <dgm:cxn modelId="{40F9A13F-17C1-4163-A03C-00841BE11698}" srcId="{D90F4D56-F9D0-48F5-AB06-E7DD7E68C26F}" destId="{32A23CE4-68AA-42F2-8D01-E2DE52FFFCF3}" srcOrd="2" destOrd="0" parTransId="{E233F795-FA95-4644-9279-A75E1F539F2C}" sibTransId="{36A03994-8986-41B9-B80C-2186BFFB8211}"/>
    <dgm:cxn modelId="{15C83845-3EF4-D04D-BEA3-F8FC0A84ACE6}" type="presOf" srcId="{D90F4D56-F9D0-48F5-AB06-E7DD7E68C26F}" destId="{3E78CC68-6F6E-014B-82A4-5DF88BD24184}" srcOrd="0" destOrd="0" presId="urn:microsoft.com/office/officeart/2005/8/layout/vProcess5"/>
    <dgm:cxn modelId="{86716A54-F767-AF41-A960-CBD1ABF78B03}" type="presOf" srcId="{F6128224-9E9B-43A5-AA23-BDAFB35D49CE}" destId="{F7AED863-06EA-DB49-842A-33BA141604A3}" srcOrd="1" destOrd="0" presId="urn:microsoft.com/office/officeart/2005/8/layout/vProcess5"/>
    <dgm:cxn modelId="{D1085C55-DDE1-3341-B597-427B64581F99}" type="presOf" srcId="{E0164EBF-CCE7-4797-9BA3-3D053B4FA71B}" destId="{5CC2F551-DD1D-B146-B145-D96741E312FD}" srcOrd="1" destOrd="0" presId="urn:microsoft.com/office/officeart/2005/8/layout/vProcess5"/>
    <dgm:cxn modelId="{2A77065A-9C99-A54F-A5C7-B12771B690D3}" type="presOf" srcId="{32A23CE4-68AA-42F2-8D01-E2DE52FFFCF3}" destId="{156008E6-44DD-574E-AB34-F00F1B8F8410}" srcOrd="1" destOrd="0" presId="urn:microsoft.com/office/officeart/2005/8/layout/vProcess5"/>
    <dgm:cxn modelId="{107B0C7D-7879-1D45-A8E9-A9B2DCCEBDEA}" type="presOf" srcId="{32A23CE4-68AA-42F2-8D01-E2DE52FFFCF3}" destId="{71A1464A-ADC2-7D48-9037-6DAF1F50B68A}" srcOrd="0" destOrd="0" presId="urn:microsoft.com/office/officeart/2005/8/layout/vProcess5"/>
    <dgm:cxn modelId="{05C1F6A1-D91C-5543-9B2F-7D33066D1271}" type="presOf" srcId="{73914102-C8CE-4204-B3F7-45F8D684047E}" destId="{8E9F0116-BF07-724A-9219-65CBFFA99BE6}" srcOrd="0" destOrd="0" presId="urn:microsoft.com/office/officeart/2005/8/layout/vProcess5"/>
    <dgm:cxn modelId="{AA59DACB-CC92-4F15-8175-8BDD0CDC6C03}" srcId="{D90F4D56-F9D0-48F5-AB06-E7DD7E68C26F}" destId="{A7521E2F-5560-4F52-B2AD-02F713515AD6}" srcOrd="0" destOrd="0" parTransId="{5F6355A1-3B4A-4FED-9732-3E28442EB24A}" sibTransId="{46285731-DFC8-41EE-A95B-35A92BCC3FED}"/>
    <dgm:cxn modelId="{5A49C8D7-DA9F-4A1F-9E42-03739B5A1F98}" srcId="{D90F4D56-F9D0-48F5-AB06-E7DD7E68C26F}" destId="{F6128224-9E9B-43A5-AA23-BDAFB35D49CE}" srcOrd="1" destOrd="0" parTransId="{41C2B94C-35AF-4C61-B03B-A78C770E0550}" sibTransId="{73914102-C8CE-4204-B3F7-45F8D684047E}"/>
    <dgm:cxn modelId="{36C990D8-4AAD-B64B-BB8C-34AB474FF9EB}" type="presOf" srcId="{E0164EBF-CCE7-4797-9BA3-3D053B4FA71B}" destId="{AE37F99E-0344-FB40-ABA3-F00113676522}" srcOrd="0" destOrd="0" presId="urn:microsoft.com/office/officeart/2005/8/layout/vProcess5"/>
    <dgm:cxn modelId="{75B703EA-D932-470D-941D-58F0DC8E10AC}" srcId="{D90F4D56-F9D0-48F5-AB06-E7DD7E68C26F}" destId="{E0164EBF-CCE7-4797-9BA3-3D053B4FA71B}" srcOrd="3" destOrd="0" parTransId="{8DC5D145-2412-4210-BEDE-E0A2417F6D43}" sibTransId="{D5F7FF21-18B0-497A-9B24-842779EB19D5}"/>
    <dgm:cxn modelId="{B48410FB-1F92-1744-95AE-F5DAF6BADFB1}" type="presOf" srcId="{46285731-DFC8-41EE-A95B-35A92BCC3FED}" destId="{F72C4E84-92FA-7848-80E6-F66117EBDE32}" srcOrd="0" destOrd="0" presId="urn:microsoft.com/office/officeart/2005/8/layout/vProcess5"/>
    <dgm:cxn modelId="{4D1B63FF-97D3-2641-BB02-253CF54EBBC4}" type="presOf" srcId="{A7521E2F-5560-4F52-B2AD-02F713515AD6}" destId="{8BA81BAD-065F-754F-8798-756E36E583E7}" srcOrd="0" destOrd="0" presId="urn:microsoft.com/office/officeart/2005/8/layout/vProcess5"/>
    <dgm:cxn modelId="{FA4A8400-AF51-614E-807B-46D82579EBEE}" type="presParOf" srcId="{3E78CC68-6F6E-014B-82A4-5DF88BD24184}" destId="{7C3242AA-9DA0-E641-956B-00A661115BF1}" srcOrd="0" destOrd="0" presId="urn:microsoft.com/office/officeart/2005/8/layout/vProcess5"/>
    <dgm:cxn modelId="{9D1E3313-4BCB-D04D-B8C0-D5B8345C3DF0}" type="presParOf" srcId="{3E78CC68-6F6E-014B-82A4-5DF88BD24184}" destId="{8BA81BAD-065F-754F-8798-756E36E583E7}" srcOrd="1" destOrd="0" presId="urn:microsoft.com/office/officeart/2005/8/layout/vProcess5"/>
    <dgm:cxn modelId="{9D06BB29-05E8-AA4C-BA18-E1E462EAB601}" type="presParOf" srcId="{3E78CC68-6F6E-014B-82A4-5DF88BD24184}" destId="{DDF95FB9-532F-9F4E-B977-EB43727C3A07}" srcOrd="2" destOrd="0" presId="urn:microsoft.com/office/officeart/2005/8/layout/vProcess5"/>
    <dgm:cxn modelId="{CC79A9E0-4642-7346-99DA-5B6F46879420}" type="presParOf" srcId="{3E78CC68-6F6E-014B-82A4-5DF88BD24184}" destId="{71A1464A-ADC2-7D48-9037-6DAF1F50B68A}" srcOrd="3" destOrd="0" presId="urn:microsoft.com/office/officeart/2005/8/layout/vProcess5"/>
    <dgm:cxn modelId="{147FFAE6-6629-C143-A8DA-6DA8007AD6FB}" type="presParOf" srcId="{3E78CC68-6F6E-014B-82A4-5DF88BD24184}" destId="{AE37F99E-0344-FB40-ABA3-F00113676522}" srcOrd="4" destOrd="0" presId="urn:microsoft.com/office/officeart/2005/8/layout/vProcess5"/>
    <dgm:cxn modelId="{70A06C77-A447-2840-BDAE-C7F01F6DD7FC}" type="presParOf" srcId="{3E78CC68-6F6E-014B-82A4-5DF88BD24184}" destId="{F72C4E84-92FA-7848-80E6-F66117EBDE32}" srcOrd="5" destOrd="0" presId="urn:microsoft.com/office/officeart/2005/8/layout/vProcess5"/>
    <dgm:cxn modelId="{56A77573-4937-2A45-ABA1-72CB77F67A7D}" type="presParOf" srcId="{3E78CC68-6F6E-014B-82A4-5DF88BD24184}" destId="{8E9F0116-BF07-724A-9219-65CBFFA99BE6}" srcOrd="6" destOrd="0" presId="urn:microsoft.com/office/officeart/2005/8/layout/vProcess5"/>
    <dgm:cxn modelId="{E38B12BC-3149-7A44-A9E6-227E50089446}" type="presParOf" srcId="{3E78CC68-6F6E-014B-82A4-5DF88BD24184}" destId="{A7D37FB6-10C9-9D4F-8B19-C1BCB3340FA5}" srcOrd="7" destOrd="0" presId="urn:microsoft.com/office/officeart/2005/8/layout/vProcess5"/>
    <dgm:cxn modelId="{1EDF49DE-E290-4648-BD1B-2D2CACD1D0D9}" type="presParOf" srcId="{3E78CC68-6F6E-014B-82A4-5DF88BD24184}" destId="{672E99EB-42D6-4141-9F7B-7D79B0E759BF}" srcOrd="8" destOrd="0" presId="urn:microsoft.com/office/officeart/2005/8/layout/vProcess5"/>
    <dgm:cxn modelId="{C57A363D-CC6B-CE43-9E0E-4952EE56F689}" type="presParOf" srcId="{3E78CC68-6F6E-014B-82A4-5DF88BD24184}" destId="{F7AED863-06EA-DB49-842A-33BA141604A3}" srcOrd="9" destOrd="0" presId="urn:microsoft.com/office/officeart/2005/8/layout/vProcess5"/>
    <dgm:cxn modelId="{7B29E23E-70B5-9E4B-93CB-A61E97B77752}" type="presParOf" srcId="{3E78CC68-6F6E-014B-82A4-5DF88BD24184}" destId="{156008E6-44DD-574E-AB34-F00F1B8F8410}" srcOrd="10" destOrd="0" presId="urn:microsoft.com/office/officeart/2005/8/layout/vProcess5"/>
    <dgm:cxn modelId="{E9409A32-3F61-0F47-88AA-FE8F9A0CF27B}" type="presParOf" srcId="{3E78CC68-6F6E-014B-82A4-5DF88BD24184}" destId="{5CC2F551-DD1D-B146-B145-D96741E312FD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2D908-7AD0-214A-BB94-FD3B09BA4CB6}">
      <dsp:nvSpPr>
        <dsp:cNvPr id="0" name=""/>
        <dsp:cNvSpPr/>
      </dsp:nvSpPr>
      <dsp:spPr>
        <a:xfrm>
          <a:off x="0" y="139445"/>
          <a:ext cx="2971799" cy="178308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Nous avons augmenté le nombre de  nos membres de 47% dans les 2 dernières années.</a:t>
          </a:r>
          <a:endParaRPr lang="en-US" sz="1900" kern="1200" dirty="0"/>
        </a:p>
      </dsp:txBody>
      <dsp:txXfrm>
        <a:off x="0" y="139445"/>
        <a:ext cx="2971799" cy="1783080"/>
      </dsp:txXfrm>
    </dsp:sp>
    <dsp:sp modelId="{7843AFFA-BEBC-9D45-A7DA-0BCA18765DB4}">
      <dsp:nvSpPr>
        <dsp:cNvPr id="0" name=""/>
        <dsp:cNvSpPr/>
      </dsp:nvSpPr>
      <dsp:spPr>
        <a:xfrm>
          <a:off x="3268980" y="139445"/>
          <a:ext cx="2971799" cy="178308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Nous avons développé 9 partenariats additionnels à ce que nous avions déjà.</a:t>
          </a:r>
          <a:endParaRPr lang="en-US" sz="1900" kern="1200"/>
        </a:p>
      </dsp:txBody>
      <dsp:txXfrm>
        <a:off x="3268980" y="139445"/>
        <a:ext cx="2971799" cy="1783080"/>
      </dsp:txXfrm>
    </dsp:sp>
    <dsp:sp modelId="{2168D68B-20E2-D94D-B99A-0AE4A8A826BF}">
      <dsp:nvSpPr>
        <dsp:cNvPr id="0" name=""/>
        <dsp:cNvSpPr/>
      </dsp:nvSpPr>
      <dsp:spPr>
        <a:xfrm>
          <a:off x="6537959" y="139445"/>
          <a:ext cx="2971799" cy="178308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Nous sommes maintenant l’association avec le plus grand nombre d’abonnés sur LinkedIn.</a:t>
          </a:r>
          <a:endParaRPr lang="en-US" sz="1900" kern="1200" dirty="0"/>
        </a:p>
      </dsp:txBody>
      <dsp:txXfrm>
        <a:off x="6537959" y="139445"/>
        <a:ext cx="2971799" cy="1783080"/>
      </dsp:txXfrm>
    </dsp:sp>
    <dsp:sp modelId="{FFE57C4E-405E-324B-8EC8-A35B2B313037}">
      <dsp:nvSpPr>
        <dsp:cNvPr id="0" name=""/>
        <dsp:cNvSpPr/>
      </dsp:nvSpPr>
      <dsp:spPr>
        <a:xfrm>
          <a:off x="0" y="2219706"/>
          <a:ext cx="2971799" cy="178308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Nous voulons accompagner le maximum de cadres tout au long de leur carrière.</a:t>
          </a:r>
          <a:endParaRPr lang="en-US" sz="1900" kern="1200"/>
        </a:p>
      </dsp:txBody>
      <dsp:txXfrm>
        <a:off x="0" y="2219706"/>
        <a:ext cx="2971799" cy="1783080"/>
      </dsp:txXfrm>
    </dsp:sp>
    <dsp:sp modelId="{2C0D8FCB-5812-934C-854F-98E2762B5FDE}">
      <dsp:nvSpPr>
        <dsp:cNvPr id="0" name=""/>
        <dsp:cNvSpPr/>
      </dsp:nvSpPr>
      <dsp:spPr>
        <a:xfrm>
          <a:off x="3268980" y="2219706"/>
          <a:ext cx="2971799" cy="178308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Comme Santé Québec et le SCT n’investissent plus dans le développement des cadres, nous avons pleins d’idées pour en développer davantage!</a:t>
          </a:r>
          <a:endParaRPr lang="en-US" sz="1900" kern="1200"/>
        </a:p>
      </dsp:txBody>
      <dsp:txXfrm>
        <a:off x="3268980" y="2219706"/>
        <a:ext cx="2971799" cy="1783080"/>
      </dsp:txXfrm>
    </dsp:sp>
    <dsp:sp modelId="{E4A0FC4F-73C7-8540-B136-3551D3817E69}">
      <dsp:nvSpPr>
        <dsp:cNvPr id="0" name=""/>
        <dsp:cNvSpPr/>
      </dsp:nvSpPr>
      <dsp:spPr>
        <a:xfrm>
          <a:off x="6537959" y="2219706"/>
          <a:ext cx="2971799" cy="178308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Nous sommes déjà l’association de cadres avec la plus grande offre de services et nous travaillons pour vous en donner encore plus!</a:t>
          </a:r>
          <a:endParaRPr lang="en-US" sz="1900" kern="1200"/>
        </a:p>
      </dsp:txBody>
      <dsp:txXfrm>
        <a:off x="6537959" y="2219706"/>
        <a:ext cx="2971799" cy="17830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A81BAD-065F-754F-8798-756E36E583E7}">
      <dsp:nvSpPr>
        <dsp:cNvPr id="0" name=""/>
        <dsp:cNvSpPr/>
      </dsp:nvSpPr>
      <dsp:spPr>
        <a:xfrm>
          <a:off x="0" y="0"/>
          <a:ext cx="7607808" cy="111044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Depuis 1996, le gouvernement a donné un avantage considérable à l’AGESSS en indiquant dans le règlement sur les conditions de travail des cadres, l’article suivant</a:t>
          </a:r>
          <a:endParaRPr lang="en-US" sz="1900" kern="1200"/>
        </a:p>
      </dsp:txBody>
      <dsp:txXfrm>
        <a:off x="32524" y="32524"/>
        <a:ext cx="6315715" cy="1045399"/>
      </dsp:txXfrm>
    </dsp:sp>
    <dsp:sp modelId="{DDF95FB9-532F-9F4E-B977-EB43727C3A07}">
      <dsp:nvSpPr>
        <dsp:cNvPr id="0" name=""/>
        <dsp:cNvSpPr/>
      </dsp:nvSpPr>
      <dsp:spPr>
        <a:xfrm>
          <a:off x="637153" y="1227331"/>
          <a:ext cx="7607808" cy="128047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: </a:t>
          </a:r>
          <a:br>
            <a:rPr lang="fr-CA" sz="1000" b="1" i="0" kern="1200" dirty="0">
              <a:hlinkClick xmlns:r="http://schemas.openxmlformats.org/officeDocument/2006/relationships" r:id="rId1"/>
            </a:rPr>
          </a:br>
          <a:r>
            <a:rPr lang="fr-CA" sz="1200" b="1" i="0" kern="1200" dirty="0">
              <a:hlinkClick xmlns:r="http://schemas.openxmlformats.org/officeDocument/2006/relationships" r:id="rId1"/>
            </a:rPr>
            <a:t>3.12.</a:t>
          </a:r>
          <a:r>
            <a:rPr lang="fr-CA" sz="1200" b="0" i="0" kern="1200" dirty="0"/>
            <a:t> L’employeur déduit du salaire de chacun des cadres intermédiaires à son emploi, le montant de la cotisation professionnelle fixée par une association de cadres intermédiaires et ce, conformément à la présente sous-section, à la condition que cette association lui démontre que les cadres intermédiaires à son emploi sont membres, au 1</a:t>
          </a:r>
          <a:r>
            <a:rPr lang="fr-CA" sz="1200" b="0" i="0" kern="1200" baseline="30000" dirty="0"/>
            <a:t>er</a:t>
          </a:r>
          <a:r>
            <a:rPr lang="fr-CA" sz="1200" b="0" i="0" kern="1200" dirty="0"/>
            <a:t> avril de l’année en cours, de telle association de cadres intermédiaires dans une proportion d’au moins 50%.</a:t>
          </a:r>
          <a:endParaRPr lang="en-US" sz="1200" kern="1200" dirty="0"/>
        </a:p>
      </dsp:txBody>
      <dsp:txXfrm>
        <a:off x="674657" y="1264835"/>
        <a:ext cx="6173855" cy="1205471"/>
      </dsp:txXfrm>
    </dsp:sp>
    <dsp:sp modelId="{71A1464A-ADC2-7D48-9037-6DAF1F50B68A}">
      <dsp:nvSpPr>
        <dsp:cNvPr id="0" name=""/>
        <dsp:cNvSpPr/>
      </dsp:nvSpPr>
      <dsp:spPr>
        <a:xfrm>
          <a:off x="1264798" y="2624693"/>
          <a:ext cx="7607808" cy="111044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b="0" i="0" kern="1200" dirty="0"/>
            <a:t>Pour continuer de déduire cette cotisation professionnelle, l’employeur s’assure qu’au 1</a:t>
          </a:r>
          <a:r>
            <a:rPr lang="fr-CA" sz="1800" b="0" i="0" kern="1200" baseline="30000" dirty="0"/>
            <a:t>er</a:t>
          </a:r>
          <a:r>
            <a:rPr lang="fr-CA" sz="1800" b="0" i="0" kern="1200" dirty="0"/>
            <a:t> février de chaque année, la proportion des cadres intermédiaires à son emploi, qui sont membres de cette association, est égale ou supérieure à 50%.</a:t>
          </a:r>
          <a:endParaRPr lang="en-US" sz="1800" kern="1200" dirty="0"/>
        </a:p>
      </dsp:txBody>
      <dsp:txXfrm>
        <a:off x="1297322" y="2657217"/>
        <a:ext cx="6193325" cy="1045399"/>
      </dsp:txXfrm>
    </dsp:sp>
    <dsp:sp modelId="{AE37F99E-0344-FB40-ABA3-F00113676522}">
      <dsp:nvSpPr>
        <dsp:cNvPr id="0" name=""/>
        <dsp:cNvSpPr/>
      </dsp:nvSpPr>
      <dsp:spPr>
        <a:xfrm>
          <a:off x="1901951" y="3937040"/>
          <a:ext cx="7607808" cy="111044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b="0" i="0" kern="1200" dirty="0"/>
            <a:t>Toutefois, un cadre peut acquitter autrement sa cotisation s’il en avise par écrit l’association de cadres avec copie à l’employeur.</a:t>
          </a:r>
          <a:endParaRPr lang="en-US" sz="1800" kern="1200" dirty="0"/>
        </a:p>
      </dsp:txBody>
      <dsp:txXfrm>
        <a:off x="1934475" y="3969564"/>
        <a:ext cx="6183815" cy="1045399"/>
      </dsp:txXfrm>
    </dsp:sp>
    <dsp:sp modelId="{F72C4E84-92FA-7848-80E6-F66117EBDE32}">
      <dsp:nvSpPr>
        <dsp:cNvPr id="0" name=""/>
        <dsp:cNvSpPr/>
      </dsp:nvSpPr>
      <dsp:spPr>
        <a:xfrm>
          <a:off x="6886017" y="850501"/>
          <a:ext cx="721790" cy="72179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7048420" y="850501"/>
        <a:ext cx="396984" cy="543147"/>
      </dsp:txXfrm>
    </dsp:sp>
    <dsp:sp modelId="{8E9F0116-BF07-724A-9219-65CBFFA99BE6}">
      <dsp:nvSpPr>
        <dsp:cNvPr id="0" name=""/>
        <dsp:cNvSpPr/>
      </dsp:nvSpPr>
      <dsp:spPr>
        <a:xfrm>
          <a:off x="7523171" y="2162848"/>
          <a:ext cx="721790" cy="72179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7685574" y="2162848"/>
        <a:ext cx="396984" cy="543147"/>
      </dsp:txXfrm>
    </dsp:sp>
    <dsp:sp modelId="{A7D37FB6-10C9-9D4F-8B19-C1BCB3340FA5}">
      <dsp:nvSpPr>
        <dsp:cNvPr id="0" name=""/>
        <dsp:cNvSpPr/>
      </dsp:nvSpPr>
      <dsp:spPr>
        <a:xfrm>
          <a:off x="8150815" y="3475195"/>
          <a:ext cx="721790" cy="72179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8313218" y="3475195"/>
        <a:ext cx="396984" cy="5431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385C458-973F-4CD6-9355-6DE70B8A0D6C}" type="datetime1">
              <a:rPr lang="fr-FR" smtClean="0"/>
              <a:t>24/10/2025</a:t>
            </a:fld>
            <a:endParaRPr lang="fr-FR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02BA2C8-71FC-43D0-BD87-0547616971FA}" type="slidenum">
              <a:rPr lang="fr-FR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2136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A2D3765-E299-4A54-8DAF-40715993522A}" type="datetime1">
              <a:rPr lang="fr-FR" noProof="0" smtClean="0"/>
              <a:t>24/10/2025</a:t>
            </a:fld>
            <a:endParaRPr lang="fr-FR" noProof="0"/>
          </a:p>
        </p:txBody>
      </p:sp>
      <p:sp>
        <p:nvSpPr>
          <p:cNvPr id="4" name="Espace réservé de l’image des diapositives 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Modifier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539446-6953-447E-A4E3-E7CFBF870046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4239292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6539446-6953-447E-A4E3-E7CFBF87004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655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6539446-6953-447E-A4E3-E7CFBF87004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727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6539446-6953-447E-A4E3-E7CFBF870046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81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6539446-6953-447E-A4E3-E7CFBF87004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9257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6539446-6953-447E-A4E3-E7CFBF87004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388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6539446-6953-447E-A4E3-E7CFBF870046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793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6539446-6953-447E-A4E3-E7CFBF870046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8679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6539446-6953-447E-A4E3-E7CFBF870046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792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au3"/>
          <p:cNvSpPr/>
          <p:nvPr/>
        </p:nvSpPr>
        <p:spPr bwMode="gray">
          <a:xfrm>
            <a:off x="2552" y="5243129"/>
            <a:ext cx="12188952" cy="1614871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2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5" name="ciel"/>
          <p:cNvSpPr/>
          <p:nvPr/>
        </p:nvSpPr>
        <p:spPr bwMode="white">
          <a:xfrm>
            <a:off x="2552" y="0"/>
            <a:ext cx="12188952" cy="5334000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pic>
        <p:nvPicPr>
          <p:cNvPr id="6" name="eau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 bwMode="ltGray">
          <a:xfrm>
            <a:off x="-1425" y="5497897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eau1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 bwMode="gray">
          <a:xfrm flipH="1">
            <a:off x="-1425" y="5221111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 7"/>
          <p:cNvSpPr/>
          <p:nvPr/>
        </p:nvSpPr>
        <p:spPr>
          <a:xfrm>
            <a:off x="-1425" y="5961106"/>
            <a:ext cx="12188952" cy="896846"/>
          </a:xfrm>
          <a:prstGeom prst="rect">
            <a:avLst/>
          </a:prstGeom>
          <a:gradFill>
            <a:gsLst>
              <a:gs pos="25000">
                <a:schemeClr val="accent6">
                  <a:lumMod val="60000"/>
                  <a:lumOff val="40000"/>
                  <a:alpha val="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" name="Titre 1"/>
          <p:cNvSpPr>
            <a:spLocks noGrp="1"/>
          </p:cNvSpPr>
          <p:nvPr>
            <p:ph type="ctrTitle" hasCustomPrompt="1"/>
          </p:nvPr>
        </p:nvSpPr>
        <p:spPr>
          <a:xfrm>
            <a:off x="1305872" y="1309047"/>
            <a:ext cx="9602789" cy="2667000"/>
          </a:xfrm>
        </p:spPr>
        <p:txBody>
          <a:bodyPr rtlCol="0" anchor="b">
            <a:noAutofit/>
          </a:bodyPr>
          <a:lstStyle>
            <a:lvl1pPr algn="ctr" rtl="0">
              <a:defRPr sz="6000"/>
            </a:lvl1pPr>
          </a:lstStyle>
          <a:p>
            <a:pPr rtl="0"/>
            <a:r>
              <a:rPr lang="fr-FR" noProof="0" dirty="0"/>
              <a:t>Cliquez pour modifier le style du titre</a:t>
            </a:r>
          </a:p>
        </p:txBody>
      </p:sp>
      <p:sp>
        <p:nvSpPr>
          <p:cNvPr id="3" name="Sous-titre 2"/>
          <p:cNvSpPr>
            <a:spLocks noGrp="1"/>
          </p:cNvSpPr>
          <p:nvPr>
            <p:ph type="subTitle" idx="1"/>
          </p:nvPr>
        </p:nvSpPr>
        <p:spPr>
          <a:xfrm>
            <a:off x="1305872" y="4038600"/>
            <a:ext cx="9601200" cy="990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all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r-FR" noProof="0" dirty="0"/>
              <a:t>Cliquez pour modifier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1BC880-3F75-47D6-834D-5D37D56C2106}" type="datetime1">
              <a:rPr lang="fr-FR" noProof="0" smtClean="0"/>
              <a:t>24/10/2025</a:t>
            </a:fld>
            <a:endParaRPr lang="fr-FR" noProof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274638"/>
            <a:ext cx="2628900" cy="5440362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fr-FR" noProof="0" dirty="0"/>
              <a:t>Cliquez pour modifier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440362"/>
          </a:xfrm>
        </p:spPr>
        <p:txBody>
          <a:bodyPr vert="eaVert" rtlCol="0"/>
          <a:lstStyle>
            <a:lvl1pPr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noProof="0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1D5B5B3-E29A-4F25-97AF-2305BC408517}" type="datetime1">
              <a:rPr lang="fr-FR" noProof="0" smtClean="0"/>
              <a:t>24/10/2025</a:t>
            </a:fld>
            <a:endParaRPr lang="fr-FR" noProof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r-FR" noProof="0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91DEAA-409B-49F4-B2B9-2A8B267D9D5E}" type="datetime1">
              <a:rPr lang="fr-FR" noProof="0" smtClean="0"/>
              <a:t>24/10/2025</a:t>
            </a:fld>
            <a:endParaRPr lang="fr-FR" noProof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el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 rtl="0"/>
            <a:endParaRPr lang="fr-FR" noProof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293813" y="1309047"/>
            <a:ext cx="9601252" cy="2667000"/>
          </a:xfrm>
        </p:spPr>
        <p:txBody>
          <a:bodyPr rtlCol="0" anchor="b">
            <a:normAutofit/>
          </a:bodyPr>
          <a:lstStyle>
            <a:lvl1pPr algn="ctr" rtl="0">
              <a:defRPr sz="6000" b="0"/>
            </a:lvl1pPr>
          </a:lstStyle>
          <a:p>
            <a:pPr rtl="0"/>
            <a:r>
              <a:rPr lang="fr-FR" noProof="0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3813" y="4038600"/>
            <a:ext cx="96012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CB78A33-8B0E-405E-8687-CE4C46D495EA}" type="datetime1">
              <a:rPr lang="fr-FR" noProof="0" smtClean="0"/>
              <a:t>24/10/2025</a:t>
            </a:fld>
            <a:endParaRPr lang="fr-FR" noProof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r-FR" noProof="0" dirty="0"/>
              <a:t>Cliquez pour modifier le style du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78880" y="1572768"/>
            <a:ext cx="4572000" cy="4142232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341120" y="1572768"/>
            <a:ext cx="4572000" cy="4142232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noProof="0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DB1787-87B8-4A67-BF57-350B14A7EA35}" type="datetime1">
              <a:rPr lang="fr-FR" noProof="0" smtClean="0"/>
              <a:t>24/10/2025</a:t>
            </a:fld>
            <a:endParaRPr lang="fr-FR" noProof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 9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r-FR" noProof="0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4572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341120" y="2365861"/>
            <a:ext cx="4572000" cy="33491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noProof="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278880" y="1572768"/>
            <a:ext cx="4572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78880" y="2365861"/>
            <a:ext cx="4572000" cy="33491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noProof="0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7" name="Espace réservé de la date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267729-38BF-46F1-A56E-82CC8EC2022B}" type="datetime1">
              <a:rPr lang="fr-FR" noProof="0" smtClean="0"/>
              <a:t>24/10/2025</a:t>
            </a:fld>
            <a:endParaRPr lang="fr-FR" noProof="0"/>
          </a:p>
        </p:txBody>
      </p:sp>
      <p:sp>
        <p:nvSpPr>
          <p:cNvPr id="9" name="Espace réservé du numéro de diapositive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 5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r-FR" noProof="0" dirty="0"/>
              <a:t>Cliquez pour modifier le style du 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8E5DDE4-2EAA-4E42-B310-10C82BE0789E}" type="datetime1">
              <a:rPr lang="fr-FR" noProof="0" smtClean="0"/>
              <a:t>24/10/2025</a:t>
            </a:fld>
            <a:endParaRPr lang="fr-FR" noProof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iel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 rtl="0"/>
            <a:endParaRPr lang="fr-FR" noProof="0"/>
          </a:p>
        </p:txBody>
      </p:sp>
      <p:sp>
        <p:nvSpPr>
          <p:cNvPr id="3" name="Espace réservé du pied de page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2" name="Espace réservé de la date 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13772F6-4139-455B-AE97-FC0BB3E87AE5}" type="datetime1">
              <a:rPr lang="fr-FR" noProof="0" smtClean="0"/>
              <a:t>24/10/2025</a:t>
            </a:fld>
            <a:endParaRPr lang="fr-FR" noProof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127479" y="762000"/>
            <a:ext cx="3377133" cy="2743200"/>
          </a:xfrm>
        </p:spPr>
        <p:txBody>
          <a:bodyPr rtlCol="0" anchor="b">
            <a:normAutofit/>
          </a:bodyPr>
          <a:lstStyle>
            <a:lvl1pPr rtl="0">
              <a:defRPr sz="3200" b="0"/>
            </a:lvl1pPr>
          </a:lstStyle>
          <a:p>
            <a:pPr rtl="0"/>
            <a:r>
              <a:rPr lang="fr-FR" noProof="0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0413" y="685800"/>
            <a:ext cx="6858000" cy="4572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 rtlCol="0"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F27E480-657E-488A-B541-F97122977A6A}" type="datetime1">
              <a:rPr lang="fr-FR" noProof="0" smtClean="0"/>
              <a:t>24/10/2025</a:t>
            </a:fld>
            <a:endParaRPr lang="fr-FR" noProof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127479" y="762000"/>
            <a:ext cx="3377133" cy="2743200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fr-FR" noProof="0" dirty="0"/>
              <a:t>Cliquez pour modifier le style du titre</a:t>
            </a:r>
          </a:p>
        </p:txBody>
      </p:sp>
      <p:sp>
        <p:nvSpPr>
          <p:cNvPr id="3" name="Espace réservé d’image 2" descr="Espace réservé vide pour ajouter une image. Cliquez sur l’espace réservé et sélectionnez l’image à ajouter"/>
          <p:cNvSpPr>
            <a:spLocks noGrp="1"/>
          </p:cNvSpPr>
          <p:nvPr>
            <p:ph type="pic" idx="1" hasCustomPrompt="1"/>
          </p:nvPr>
        </p:nvSpPr>
        <p:spPr>
          <a:xfrm>
            <a:off x="760413" y="685800"/>
            <a:ext cx="6858000" cy="45720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6DEA04-0764-4B96-83BF-28BB441A38B9}" type="datetime1">
              <a:rPr lang="fr-FR" noProof="0" smtClean="0"/>
              <a:t>24/10/2025</a:t>
            </a:fld>
            <a:endParaRPr lang="fr-FR" noProof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el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58000"/>
                </a:schemeClr>
              </a:gs>
              <a:gs pos="88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 rtl="0"/>
            <a:endParaRPr lang="fr-FR" noProof="0"/>
          </a:p>
        </p:txBody>
      </p:sp>
      <p:sp>
        <p:nvSpPr>
          <p:cNvPr id="8" name="eau3"/>
          <p:cNvSpPr/>
          <p:nvPr/>
        </p:nvSpPr>
        <p:spPr bwMode="gray">
          <a:xfrm>
            <a:off x="2552" y="6064101"/>
            <a:ext cx="12188952" cy="793899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49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pic>
        <p:nvPicPr>
          <p:cNvPr id="9" name="eau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 bwMode="white">
          <a:xfrm>
            <a:off x="-1425" y="6256181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eau1"/>
          <p:cNvPicPr>
            <a:picLocks noChangeAspect="1"/>
          </p:cNvPicPr>
          <p:nvPr/>
        </p:nvPicPr>
        <p:blipFill rotWithShape="1"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 bwMode="gray">
          <a:xfrm flipH="1">
            <a:off x="-1425" y="5979395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Espace réservé du titre 1"/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noProof="0" dirty="0"/>
              <a:t>Cliquez pour modifier le style du titre</a:t>
            </a:r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9509760" cy="4142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fld id="{4257039C-833C-4AD1-8B8F-C2806F2EEA28}" type="datetime1">
              <a:rPr lang="fr-FR" noProof="0" smtClean="0"/>
              <a:t>24/10/2025</a:t>
            </a:fld>
            <a:endParaRPr lang="fr-FR" noProof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fld id="{4FAB73BC-B049-4115-A692-8D63A059BFB8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accent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•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•"/>
        <a:defRPr sz="1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6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6pPr>
      <a:lvl7pPr marL="19202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8pPr>
      <a:lvl9pPr marL="2240280" indent="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None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ssociation@aper.qc.ca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5872" y="1309047"/>
            <a:ext cx="9602789" cy="1799913"/>
          </a:xfrm>
        </p:spPr>
        <p:txBody>
          <a:bodyPr rtlCol="0"/>
          <a:lstStyle/>
          <a:p>
            <a:pPr rtl="0"/>
            <a:r>
              <a:rPr lang="fr-FR" dirty="0"/>
              <a:t>Grand concours de recrutement de l’APER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5872" y="3677920"/>
            <a:ext cx="9601200" cy="883920"/>
          </a:xfrm>
        </p:spPr>
        <p:txBody>
          <a:bodyPr rtlCol="0"/>
          <a:lstStyle/>
          <a:p>
            <a:pPr rtl="0"/>
            <a:r>
              <a:rPr lang="fr-FR" b="1" dirty="0"/>
              <a:t>Recrutez et gagnez un voyage!</a:t>
            </a:r>
          </a:p>
        </p:txBody>
      </p:sp>
    </p:spTree>
    <p:extLst>
      <p:ext uri="{BB962C8B-B14F-4D97-AF65-F5344CB8AC3E}">
        <p14:creationId xmlns:p14="http://schemas.microsoft.com/office/powerpoint/2010/main" val="150390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</p:spPr>
        <p:txBody>
          <a:bodyPr rtlCol="0" anchor="b">
            <a:normAutofit/>
          </a:bodyPr>
          <a:lstStyle/>
          <a:p>
            <a:pPr algn="ctr" rtl="0"/>
            <a:r>
              <a:rPr lang="fr-FR" sz="3500" dirty="0"/>
              <a:t>	L’APER est en pleine croissance mais nous avons besoin de vous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20D8BAB4-2BE0-0136-7334-9FA6D15165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430260"/>
              </p:ext>
            </p:extLst>
          </p:nvPr>
        </p:nvGraphicFramePr>
        <p:xfrm>
          <a:off x="1341120" y="1572768"/>
          <a:ext cx="9509760" cy="4142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745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</p:spPr>
        <p:txBody>
          <a:bodyPr rtlCol="0" anchor="b">
            <a:normAutofit/>
          </a:bodyPr>
          <a:lstStyle/>
          <a:p>
            <a:pPr rtl="0"/>
            <a:r>
              <a:rPr lang="fr-FR" dirty="0"/>
              <a:t>			Un brin d’histoire…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6A41EE5E-BE7F-BDAB-F0EA-098CBCA264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139498"/>
              </p:ext>
            </p:extLst>
          </p:nvPr>
        </p:nvGraphicFramePr>
        <p:xfrm>
          <a:off x="1341120" y="1353312"/>
          <a:ext cx="9509760" cy="5047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9305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fr-FR" dirty="0"/>
              <a:t>			Un brin d’histoire…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>
              <a:spcBef>
                <a:spcPts val="1094"/>
              </a:spcBef>
              <a:spcAft>
                <a:spcPts val="1200"/>
              </a:spcAft>
            </a:pPr>
            <a:r>
              <a:rPr lang="fr-CA" dirty="0"/>
              <a:t>En 2015, l’article 3.12 a été reconnu illégal mais, n’est toujours pas modifié à ce jour (travaux en cours).</a:t>
            </a:r>
          </a:p>
          <a:p>
            <a:pPr algn="just">
              <a:spcBef>
                <a:spcPts val="1094"/>
              </a:spcBef>
              <a:spcAft>
                <a:spcPts val="1200"/>
              </a:spcAft>
            </a:pPr>
            <a:r>
              <a:rPr lang="fr-CA" dirty="0"/>
              <a:t>Depuis ce jugement, le MSSS a transmis la directive aux établissements qu’ils devaient fournir les dépliants des 2 associations et permettre l’adhésion du cadre à l’association de son choix mais, ce n’est pas toujours respecté compte tenu du règlement qui n’est toujours pas modifié.</a:t>
            </a:r>
          </a:p>
          <a:p>
            <a:pPr algn="just">
              <a:spcBef>
                <a:spcPts val="1094"/>
              </a:spcBef>
              <a:spcAft>
                <a:spcPts val="1200"/>
              </a:spcAft>
            </a:pPr>
            <a:r>
              <a:rPr lang="fr-CA" dirty="0"/>
              <a:t>Depuis la création de Santé Québec, nous observons une meilleure collaboration afin de permettre aux cadres d’adhérer à l’association de leur choix.</a:t>
            </a:r>
          </a:p>
          <a:p>
            <a:pPr algn="just">
              <a:spcBef>
                <a:spcPts val="1094"/>
              </a:spcBef>
              <a:spcAft>
                <a:spcPts val="1200"/>
              </a:spcAft>
            </a:pPr>
            <a:r>
              <a:rPr lang="fr-CA" dirty="0"/>
              <a:t>L’APER étant un OSBL, toutes les sommes sont réinvesties pour vous offrir plus de services.</a:t>
            </a:r>
          </a:p>
        </p:txBody>
      </p:sp>
    </p:spTree>
    <p:extLst>
      <p:ext uri="{BB962C8B-B14F-4D97-AF65-F5344CB8AC3E}">
        <p14:creationId xmlns:p14="http://schemas.microsoft.com/office/powerpoint/2010/main" val="108115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fr-FR" dirty="0"/>
              <a:t>Vous êtes les meilleurs ambassadeurs de l’APER!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algn="just">
              <a:spcBef>
                <a:spcPts val="1094"/>
              </a:spcBef>
              <a:spcAft>
                <a:spcPts val="1200"/>
              </a:spcAft>
            </a:pPr>
            <a:r>
              <a:rPr lang="fr-CA" dirty="0"/>
              <a:t>Toujours dans le but de développer notre offre de services (offrir plus de formations, plus de support coaching, plus de partenariats…)</a:t>
            </a:r>
          </a:p>
          <a:p>
            <a:pPr algn="just">
              <a:spcBef>
                <a:spcPts val="1094"/>
              </a:spcBef>
              <a:spcAft>
                <a:spcPts val="1200"/>
              </a:spcAft>
            </a:pPr>
            <a:r>
              <a:rPr lang="fr-CA" dirty="0"/>
              <a:t>L’APER souhaite continuer sa croissance afin de permettre à un maximum de cadres de pouvoir bénéficier de nos services.</a:t>
            </a:r>
          </a:p>
          <a:p>
            <a:pPr algn="just">
              <a:spcBef>
                <a:spcPts val="1094"/>
              </a:spcBef>
              <a:spcAft>
                <a:spcPts val="1200"/>
              </a:spcAft>
            </a:pPr>
            <a:r>
              <a:rPr lang="fr-CA" dirty="0"/>
              <a:t>Puisque nos membres nous ont choisis, vous êtes les meilleures personnes pour convaincre vos collègues de se joindre à nous!</a:t>
            </a:r>
          </a:p>
          <a:p>
            <a:pPr algn="just">
              <a:spcBef>
                <a:spcPts val="1094"/>
              </a:spcBef>
              <a:spcAft>
                <a:spcPts val="1200"/>
              </a:spcAft>
            </a:pPr>
            <a:r>
              <a:rPr lang="fr-CA" dirty="0"/>
              <a:t>L’APER absorbe les frais de pénalité exigés par l’AGESSS à tous les cadres qui se joignent à l’APER et qui quitteraient l’AGESSS.</a:t>
            </a:r>
          </a:p>
          <a:p>
            <a:pPr algn="just">
              <a:spcBef>
                <a:spcPts val="1094"/>
              </a:spcBef>
              <a:spcAft>
                <a:spcPts val="1200"/>
              </a:spcAft>
            </a:pPr>
            <a:r>
              <a:rPr lang="fr-CA" dirty="0"/>
              <a:t>Par conséquent, nous lançons aujourd’hui notre nouvelle campagne de recrutement avec un concours vous permettant de gagner un crédit voyage Air Canada de 1 500$.</a:t>
            </a:r>
          </a:p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1590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8127479" y="762000"/>
            <a:ext cx="3377133" cy="3291840"/>
          </a:xfrm>
        </p:spPr>
        <p:txBody>
          <a:bodyPr rtlCol="0">
            <a:normAutofit fontScale="90000"/>
          </a:bodyPr>
          <a:lstStyle/>
          <a:p>
            <a:pPr rtl="0"/>
            <a:r>
              <a:rPr lang="fr-FR" dirty="0"/>
              <a:t>Recrutez un membre et courez la chance de gagnez un certificat cadeau de 1 500$ avec  Air Canada</a:t>
            </a:r>
          </a:p>
        </p:txBody>
      </p:sp>
      <p:sp>
        <p:nvSpPr>
          <p:cNvPr id="4" name="Espace réservé du texte 3"/>
          <p:cNvSpPr>
            <a:spLocks noGrp="1"/>
          </p:cNvSpPr>
          <p:nvPr>
            <p:ph type="body" sz="half" idx="2"/>
          </p:nvPr>
        </p:nvSpPr>
        <p:spPr>
          <a:xfrm>
            <a:off x="8127479" y="4216400"/>
            <a:ext cx="3377133" cy="1041400"/>
          </a:xfrm>
        </p:spPr>
        <p:txBody>
          <a:bodyPr rtlCol="0"/>
          <a:lstStyle/>
          <a:p>
            <a:pPr rtl="0"/>
            <a:r>
              <a:rPr lang="fr-FR" dirty="0"/>
              <a:t>Ce certificat cadeau est échangeable pour des billets d’avion ou encore, auprès de Vacances Air Canada.</a:t>
            </a:r>
          </a:p>
        </p:txBody>
      </p:sp>
      <p:pic>
        <p:nvPicPr>
          <p:cNvPr id="8" name="Espace réservé pour une image  7" descr="Une image contenant ciel, transport, avion, Transport aérien&#10;&#10;Description générée automatiquement">
            <a:extLst>
              <a:ext uri="{FF2B5EF4-FFF2-40B4-BE49-F238E27FC236}">
                <a16:creationId xmlns:a16="http://schemas.microsoft.com/office/drawing/2014/main" id="{6946FCBD-06B6-48CA-ABC6-4609CE1FAFE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4122" b="412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1883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659384"/>
          </a:xfrm>
        </p:spPr>
        <p:txBody>
          <a:bodyPr rtlCol="0">
            <a:normAutofit/>
          </a:bodyPr>
          <a:lstStyle/>
          <a:p>
            <a:pPr algn="ctr" rtl="0"/>
            <a:r>
              <a:rPr lang="fr-FR" dirty="0"/>
              <a:t>Règlements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41120" y="924560"/>
            <a:ext cx="9509760" cy="5171440"/>
          </a:xfrm>
        </p:spPr>
        <p:txBody>
          <a:bodyPr rtlCol="0">
            <a:normAutofit fontScale="92500"/>
          </a:bodyPr>
          <a:lstStyle/>
          <a:p>
            <a:pPr rtl="0"/>
            <a:r>
              <a:rPr lang="fr-FR" sz="1600" dirty="0"/>
              <a:t>Le concours est en vigueur à compter du 24 Octobre 2025 à 08h00 et prend fin le 6 février 2026 à minuit.</a:t>
            </a:r>
          </a:p>
          <a:p>
            <a:pPr rtl="0"/>
            <a:r>
              <a:rPr lang="fr-FR" sz="1600" dirty="0"/>
              <a:t>Le tirage aura lieu le 13 février 2026 à 10h00 sous la supervision des membres du CA de l’APER.</a:t>
            </a:r>
          </a:p>
          <a:p>
            <a:pPr rtl="0"/>
            <a:r>
              <a:rPr lang="fr-FR" sz="1600" dirty="0"/>
              <a:t>Pour chaque membre recruté, vous obtenez une participation au tirage donc, plus vous recrutez, plus vous avez de chances de gagnez!</a:t>
            </a:r>
          </a:p>
          <a:p>
            <a:pPr rtl="0"/>
            <a:r>
              <a:rPr lang="fr-FR" sz="1600" dirty="0"/>
              <a:t>Le nouveau membre recruté doit s’assurer de cocher qu’il a entendu parler de nous par un collègue et spécifier votre nom comme membre référant. </a:t>
            </a:r>
            <a:r>
              <a:rPr lang="fr-FR" sz="1600" b="1" dirty="0"/>
              <a:t>De plus, il doit retourner les formulaires complétés à l’adresse suivante: </a:t>
            </a:r>
            <a:r>
              <a:rPr lang="fr-FR" sz="1600" b="1" dirty="0">
                <a:hlinkClick r:id="rId3"/>
              </a:rPr>
              <a:t>association@aper.qc.ca</a:t>
            </a:r>
            <a:r>
              <a:rPr lang="fr-FR" sz="1600" b="1" dirty="0"/>
              <a:t> ainsi qu’au service aux cadres de son établissement avant le 6 février 2026 à minuit. (Aidez-le à compléter le tout!)</a:t>
            </a:r>
          </a:p>
          <a:p>
            <a:pPr rtl="0"/>
            <a:r>
              <a:rPr lang="fr-FR" sz="1600" dirty="0"/>
              <a:t>Le membre ayant recruté un collègue, doit nous transmettre le nom et l’adresse courriel du membre recruté à l’adresse courriel suivante: </a:t>
            </a:r>
            <a:r>
              <a:rPr lang="fr-FR" sz="1600" u="sng" dirty="0">
                <a:hlinkClick r:id="rId3"/>
              </a:rPr>
              <a:t>association</a:t>
            </a:r>
            <a:r>
              <a:rPr lang="fr-CA" sz="1600" u="sng" dirty="0">
                <a:hlinkClick r:id="rId3"/>
              </a:rPr>
              <a:t>@</a:t>
            </a:r>
            <a:r>
              <a:rPr lang="fr-FR" sz="1600" u="sng" dirty="0">
                <a:hlinkClick r:id="rId3"/>
              </a:rPr>
              <a:t>aper.qc.ca</a:t>
            </a:r>
            <a:r>
              <a:rPr lang="fr-FR" sz="1600" u="sng" dirty="0"/>
              <a:t> </a:t>
            </a:r>
            <a:r>
              <a:rPr lang="fr-FR" sz="1600" b="1" dirty="0"/>
              <a:t>en indiquant dans l’objet: Concours.</a:t>
            </a:r>
          </a:p>
          <a:p>
            <a:r>
              <a:rPr lang="fr-FR" sz="1600" dirty="0"/>
              <a:t>Le membre référant et le membre référé peuvent provenir de 2 établissements différents ou du même.</a:t>
            </a:r>
            <a:endParaRPr lang="fr-FR" sz="1600" u="sng" dirty="0"/>
          </a:p>
          <a:p>
            <a:pPr rtl="0"/>
            <a:r>
              <a:rPr lang="fr-FR" sz="1600" dirty="0"/>
              <a:t>Lorsque nous aurons reçus les formulaires complétés du nouveau membre, la participation du référant est confirmée.</a:t>
            </a:r>
          </a:p>
          <a:p>
            <a:pPr rtl="0"/>
            <a:r>
              <a:rPr lang="fr-FR" sz="1600" dirty="0"/>
              <a:t>Le tout est conditionnel à l’acceptation du nouveau membre par le CA de l’APER (le nouveau membre ne doit pas être en situation de litige au moment de son adhésion).</a:t>
            </a:r>
          </a:p>
        </p:txBody>
      </p:sp>
    </p:spTree>
    <p:extLst>
      <p:ext uri="{BB962C8B-B14F-4D97-AF65-F5344CB8AC3E}">
        <p14:creationId xmlns:p14="http://schemas.microsoft.com/office/powerpoint/2010/main" val="1410853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</p:spPr>
        <p:txBody>
          <a:bodyPr rtlCol="0" anchor="b">
            <a:normAutofit/>
          </a:bodyPr>
          <a:lstStyle/>
          <a:p>
            <a:pPr rtl="0"/>
            <a:r>
              <a:rPr lang="fr-FR" sz="3200" dirty="0"/>
              <a:t>Formulaires d’adhésion et d’autorisation de déduction à la source</a:t>
            </a:r>
          </a:p>
        </p:txBody>
      </p:sp>
      <p:pic>
        <p:nvPicPr>
          <p:cNvPr id="7" name="Espace réservé pour une image  6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A20C8EB0-F28F-4804-BC83-5933982A0E8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493764" y="1572768"/>
            <a:ext cx="4142232" cy="4142232"/>
          </a:xfrm>
          <a:noFill/>
        </p:spPr>
      </p:pic>
      <p:sp>
        <p:nvSpPr>
          <p:cNvPr id="4" name="Espace réservé du texte 3"/>
          <p:cNvSpPr>
            <a:spLocks noGrp="1"/>
          </p:cNvSpPr>
          <p:nvPr>
            <p:ph sz="half" idx="1"/>
          </p:nvPr>
        </p:nvSpPr>
        <p:spPr>
          <a:xfrm>
            <a:off x="1341120" y="1572768"/>
            <a:ext cx="4572000" cy="4142232"/>
          </a:xfrm>
        </p:spPr>
        <p:txBody>
          <a:bodyPr rtlCol="0">
            <a:normAutofit/>
          </a:bodyPr>
          <a:lstStyle/>
          <a:p>
            <a:pPr rtl="0"/>
            <a:endParaRPr lang="fr-FR" dirty="0"/>
          </a:p>
          <a:p>
            <a:pPr marL="45720" indent="0" rtl="0">
              <a:buNone/>
            </a:pPr>
            <a:r>
              <a:rPr lang="fr-FR" sz="2400" dirty="0"/>
              <a:t>Afin de vous faciliter la tâche, nous procéderons demain à l’envoi des formulaires à compléter à tous nos membres pour que vous puissiez tout simplement les faire suivre à vos collègues qui souhaitent adhérer à l’APER.</a:t>
            </a:r>
          </a:p>
        </p:txBody>
      </p:sp>
    </p:spTree>
    <p:extLst>
      <p:ext uri="{BB962C8B-B14F-4D97-AF65-F5344CB8AC3E}">
        <p14:creationId xmlns:p14="http://schemas.microsoft.com/office/powerpoint/2010/main" val="259990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6F967C-C2A5-4C13-923B-091326477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</p:spPr>
        <p:txBody>
          <a:bodyPr anchor="b">
            <a:normAutofit/>
          </a:bodyPr>
          <a:lstStyle/>
          <a:p>
            <a:pPr algn="ctr"/>
            <a:r>
              <a:rPr lang="fr-CA" dirty="0"/>
              <a:t>Bonne chance à tous!</a:t>
            </a:r>
          </a:p>
        </p:txBody>
      </p:sp>
      <p:pic>
        <p:nvPicPr>
          <p:cNvPr id="5" name="Espace réservé du contenu 4" descr="Une image contenant texte, vaisselle&#10;&#10;Description générée automatiquement">
            <a:extLst>
              <a:ext uri="{FF2B5EF4-FFF2-40B4-BE49-F238E27FC236}">
                <a16:creationId xmlns:a16="http://schemas.microsoft.com/office/drawing/2014/main" id="{BEB9BECF-8B0E-466D-AFC2-5B2BF1CA5B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25107" y="1573213"/>
            <a:ext cx="4141787" cy="4141787"/>
          </a:xfrm>
          <a:noFill/>
        </p:spPr>
      </p:pic>
    </p:spTree>
    <p:extLst>
      <p:ext uri="{BB962C8B-B14F-4D97-AF65-F5344CB8AC3E}">
        <p14:creationId xmlns:p14="http://schemas.microsoft.com/office/powerpoint/2010/main" val="156174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céan 16 x 9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8743_TF02895256.potx" id="{01E95750-DB25-45B8-934E-79D6456FAEFD}" vid="{FBB5DAB9-F943-4C0E-96CA-1B1FAFEC8D79}"/>
    </a:ext>
  </a:extLst>
</a:theme>
</file>

<file path=ppt/theme/theme2.xml><?xml version="1.0" encoding="utf-8"?>
<a:theme xmlns:a="http://schemas.openxmlformats.org/drawingml/2006/main" name="Thème Office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Peinture d’océan (grand écran)</Template>
  <TotalTime>813</TotalTime>
  <Words>882</Words>
  <Application>Microsoft Office PowerPoint</Application>
  <PresentationFormat>Grand écran</PresentationFormat>
  <Paragraphs>48</Paragraphs>
  <Slides>9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Arial</vt:lpstr>
      <vt:lpstr>Georgia</vt:lpstr>
      <vt:lpstr>Océan 16 x 9</vt:lpstr>
      <vt:lpstr>Grand concours de recrutement de l’APER</vt:lpstr>
      <vt:lpstr> L’APER est en pleine croissance mais nous avons besoin de vous</vt:lpstr>
      <vt:lpstr>   Un brin d’histoire…</vt:lpstr>
      <vt:lpstr>   Un brin d’histoire…</vt:lpstr>
      <vt:lpstr>Vous êtes les meilleurs ambassadeurs de l’APER!</vt:lpstr>
      <vt:lpstr>Recrutez un membre et courez la chance de gagnez un certificat cadeau de 1 500$ avec  Air Canada</vt:lpstr>
      <vt:lpstr>Règlements</vt:lpstr>
      <vt:lpstr>Formulaires d’adhésion et d’autorisation de déduction à la source</vt:lpstr>
      <vt:lpstr>Bonne chance à tous!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Programme de recrutement de l’APER</dc:title>
  <dc:creator>Patrick Eccles</dc:creator>
  <cp:lastModifiedBy>Association</cp:lastModifiedBy>
  <cp:revision>5</cp:revision>
  <dcterms:created xsi:type="dcterms:W3CDTF">2025-10-16T13:44:03Z</dcterms:created>
  <dcterms:modified xsi:type="dcterms:W3CDTF">2025-10-24T19:36:15Z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