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0" r:id="rId4"/>
  </p:sldMasterIdLst>
  <p:sldIdLst>
    <p:sldId id="256" r:id="rId5"/>
    <p:sldId id="257" r:id="rId6"/>
    <p:sldId id="270" r:id="rId7"/>
    <p:sldId id="271" r:id="rId8"/>
    <p:sldId id="273" r:id="rId9"/>
    <p:sldId id="272" r:id="rId10"/>
    <p:sldId id="264" r:id="rId11"/>
    <p:sldId id="274" r:id="rId12"/>
    <p:sldId id="275" r:id="rId13"/>
    <p:sldId id="277" r:id="rId14"/>
    <p:sldId id="278" r:id="rId15"/>
    <p:sldId id="280" r:id="rId16"/>
    <p:sldId id="276" r:id="rId17"/>
    <p:sldId id="279" r:id="rId18"/>
    <p:sldId id="281" r:id="rId19"/>
    <p:sldId id="282" r:id="rId20"/>
    <p:sldId id="283" r:id="rId21"/>
    <p:sldId id="284" r:id="rId22"/>
    <p:sldId id="269"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AB84"/>
    <a:srgbClr val="42556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04" autoAdjust="0"/>
    <p:restoredTop sz="94660"/>
  </p:normalViewPr>
  <p:slideViewPr>
    <p:cSldViewPr snapToGrid="0">
      <p:cViewPr varScale="1">
        <p:scale>
          <a:sx n="79" d="100"/>
          <a:sy n="79" d="100"/>
        </p:scale>
        <p:origin x="802"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16A1CAA-6C37-4E84-AD81-26BCC40DA5BA}" type="doc">
      <dgm:prSet loTypeId="urn:microsoft.com/office/officeart/2005/8/layout/process4" loCatId="process" qsTypeId="urn:microsoft.com/office/officeart/2005/8/quickstyle/simple1" qsCatId="simple" csTypeId="urn:microsoft.com/office/officeart/2005/8/colors/accent1_2" csCatId="accent1"/>
      <dgm:spPr/>
      <dgm:t>
        <a:bodyPr/>
        <a:lstStyle/>
        <a:p>
          <a:endParaRPr lang="en-US"/>
        </a:p>
      </dgm:t>
    </dgm:pt>
    <dgm:pt modelId="{628F82D4-6729-45BB-9503-290E10237B71}">
      <dgm:prSet/>
      <dgm:spPr/>
      <dgm:t>
        <a:bodyPr/>
        <a:lstStyle/>
        <a:p>
          <a:r>
            <a:rPr lang="fr-CA"/>
            <a:t>LE PL-15 propose de renouveler l’encadrement du système de santé et de services sociaux.</a:t>
          </a:r>
          <a:endParaRPr lang="en-US"/>
        </a:p>
      </dgm:t>
    </dgm:pt>
    <dgm:pt modelId="{D33F76C6-9BE9-4720-AF05-3426B64F3277}" type="parTrans" cxnId="{C9C97F9A-57BC-4233-91B7-668E00CEC15C}">
      <dgm:prSet/>
      <dgm:spPr/>
      <dgm:t>
        <a:bodyPr/>
        <a:lstStyle/>
        <a:p>
          <a:endParaRPr lang="en-US"/>
        </a:p>
      </dgm:t>
    </dgm:pt>
    <dgm:pt modelId="{A5ABBFD6-658A-4D6A-A60C-980F9E85D6D1}" type="sibTrans" cxnId="{C9C97F9A-57BC-4233-91B7-668E00CEC15C}">
      <dgm:prSet/>
      <dgm:spPr/>
      <dgm:t>
        <a:bodyPr/>
        <a:lstStyle/>
        <a:p>
          <a:endParaRPr lang="en-US"/>
        </a:p>
      </dgm:t>
    </dgm:pt>
    <dgm:pt modelId="{7BA097F0-1DDC-451B-B32C-ADA026E75511}">
      <dgm:prSet/>
      <dgm:spPr/>
      <dgm:t>
        <a:bodyPr/>
        <a:lstStyle/>
        <a:p>
          <a:r>
            <a:rPr lang="fr-CA"/>
            <a:t>Il a pour objet de mettre en place un système efficace, notamment en facilitant l’accès des personnes è des services de santé et à des service sociaux sécuritaires et de qualité, en renforçant la coordination des différentes composantes du système et en rapprochant des communautés les décisions liées à l’organisation et à la prestation des services.</a:t>
          </a:r>
          <a:endParaRPr lang="en-US"/>
        </a:p>
      </dgm:t>
    </dgm:pt>
    <dgm:pt modelId="{701FE761-DA49-43B7-B325-C7BD970BC2F3}" type="parTrans" cxnId="{B38874B1-4EF3-4B8B-9177-8B610FF6D68A}">
      <dgm:prSet/>
      <dgm:spPr/>
      <dgm:t>
        <a:bodyPr/>
        <a:lstStyle/>
        <a:p>
          <a:endParaRPr lang="en-US"/>
        </a:p>
      </dgm:t>
    </dgm:pt>
    <dgm:pt modelId="{12D03DE4-779F-4CD3-9E4D-FBCBCE8077C2}" type="sibTrans" cxnId="{B38874B1-4EF3-4B8B-9177-8B610FF6D68A}">
      <dgm:prSet/>
      <dgm:spPr/>
      <dgm:t>
        <a:bodyPr/>
        <a:lstStyle/>
        <a:p>
          <a:endParaRPr lang="en-US"/>
        </a:p>
      </dgm:t>
    </dgm:pt>
    <dgm:pt modelId="{3C247338-ED5F-4DB8-9B4F-93284731676B}">
      <dgm:prSet/>
      <dgm:spPr/>
      <dgm:t>
        <a:bodyPr/>
        <a:lstStyle/>
        <a:p>
          <a:r>
            <a:rPr lang="fr-CA"/>
            <a:t>OK…MAIS ENCORE?</a:t>
          </a:r>
          <a:endParaRPr lang="en-US"/>
        </a:p>
      </dgm:t>
    </dgm:pt>
    <dgm:pt modelId="{F39BF010-8908-45FA-95D8-1973285CE8B6}" type="parTrans" cxnId="{C50FE752-7FF5-49DA-BA0E-CB991D393820}">
      <dgm:prSet/>
      <dgm:spPr/>
      <dgm:t>
        <a:bodyPr/>
        <a:lstStyle/>
        <a:p>
          <a:endParaRPr lang="en-US"/>
        </a:p>
      </dgm:t>
    </dgm:pt>
    <dgm:pt modelId="{4F25FCA9-32D4-4C20-9D2D-78C8EFF885D9}" type="sibTrans" cxnId="{C50FE752-7FF5-49DA-BA0E-CB991D393820}">
      <dgm:prSet/>
      <dgm:spPr/>
      <dgm:t>
        <a:bodyPr/>
        <a:lstStyle/>
        <a:p>
          <a:endParaRPr lang="en-US"/>
        </a:p>
      </dgm:t>
    </dgm:pt>
    <dgm:pt modelId="{20EF1591-401C-CE44-9710-08451E603655}" type="pres">
      <dgm:prSet presAssocID="{716A1CAA-6C37-4E84-AD81-26BCC40DA5BA}" presName="Name0" presStyleCnt="0">
        <dgm:presLayoutVars>
          <dgm:dir/>
          <dgm:animLvl val="lvl"/>
          <dgm:resizeHandles val="exact"/>
        </dgm:presLayoutVars>
      </dgm:prSet>
      <dgm:spPr/>
    </dgm:pt>
    <dgm:pt modelId="{08D7C08B-F533-6343-8D72-9FB399C8A714}" type="pres">
      <dgm:prSet presAssocID="{3C247338-ED5F-4DB8-9B4F-93284731676B}" presName="boxAndChildren" presStyleCnt="0"/>
      <dgm:spPr/>
    </dgm:pt>
    <dgm:pt modelId="{1733488D-3F5F-784E-BD08-729931910211}" type="pres">
      <dgm:prSet presAssocID="{3C247338-ED5F-4DB8-9B4F-93284731676B}" presName="parentTextBox" presStyleLbl="node1" presStyleIdx="0" presStyleCnt="3"/>
      <dgm:spPr/>
    </dgm:pt>
    <dgm:pt modelId="{E25D7C16-05CD-6643-A5FA-7FB6EC32D2BA}" type="pres">
      <dgm:prSet presAssocID="{12D03DE4-779F-4CD3-9E4D-FBCBCE8077C2}" presName="sp" presStyleCnt="0"/>
      <dgm:spPr/>
    </dgm:pt>
    <dgm:pt modelId="{E7473A0E-FE95-364E-9B35-44E28A2EE4CE}" type="pres">
      <dgm:prSet presAssocID="{7BA097F0-1DDC-451B-B32C-ADA026E75511}" presName="arrowAndChildren" presStyleCnt="0"/>
      <dgm:spPr/>
    </dgm:pt>
    <dgm:pt modelId="{26ADA665-F215-9547-BA69-C03B6BA194B7}" type="pres">
      <dgm:prSet presAssocID="{7BA097F0-1DDC-451B-B32C-ADA026E75511}" presName="parentTextArrow" presStyleLbl="node1" presStyleIdx="1" presStyleCnt="3"/>
      <dgm:spPr/>
    </dgm:pt>
    <dgm:pt modelId="{E640B316-A510-2F45-93EA-D4BE91CA41FA}" type="pres">
      <dgm:prSet presAssocID="{A5ABBFD6-658A-4D6A-A60C-980F9E85D6D1}" presName="sp" presStyleCnt="0"/>
      <dgm:spPr/>
    </dgm:pt>
    <dgm:pt modelId="{5274D9FA-A73C-4D4D-A311-8640DA9E3197}" type="pres">
      <dgm:prSet presAssocID="{628F82D4-6729-45BB-9503-290E10237B71}" presName="arrowAndChildren" presStyleCnt="0"/>
      <dgm:spPr/>
    </dgm:pt>
    <dgm:pt modelId="{90D48790-7E05-B44C-A1FE-065D90764579}" type="pres">
      <dgm:prSet presAssocID="{628F82D4-6729-45BB-9503-290E10237B71}" presName="parentTextArrow" presStyleLbl="node1" presStyleIdx="2" presStyleCnt="3"/>
      <dgm:spPr/>
    </dgm:pt>
  </dgm:ptLst>
  <dgm:cxnLst>
    <dgm:cxn modelId="{40BD4E40-D8DB-8A45-A146-B3E28977ED7E}" type="presOf" srcId="{628F82D4-6729-45BB-9503-290E10237B71}" destId="{90D48790-7E05-B44C-A1FE-065D90764579}" srcOrd="0" destOrd="0" presId="urn:microsoft.com/office/officeart/2005/8/layout/process4"/>
    <dgm:cxn modelId="{D1825F72-D712-044E-ABD8-504BEA6F79D5}" type="presOf" srcId="{7BA097F0-1DDC-451B-B32C-ADA026E75511}" destId="{26ADA665-F215-9547-BA69-C03B6BA194B7}" srcOrd="0" destOrd="0" presId="urn:microsoft.com/office/officeart/2005/8/layout/process4"/>
    <dgm:cxn modelId="{C50FE752-7FF5-49DA-BA0E-CB991D393820}" srcId="{716A1CAA-6C37-4E84-AD81-26BCC40DA5BA}" destId="{3C247338-ED5F-4DB8-9B4F-93284731676B}" srcOrd="2" destOrd="0" parTransId="{F39BF010-8908-45FA-95D8-1973285CE8B6}" sibTransId="{4F25FCA9-32D4-4C20-9D2D-78C8EFF885D9}"/>
    <dgm:cxn modelId="{C9C97F9A-57BC-4233-91B7-668E00CEC15C}" srcId="{716A1CAA-6C37-4E84-AD81-26BCC40DA5BA}" destId="{628F82D4-6729-45BB-9503-290E10237B71}" srcOrd="0" destOrd="0" parTransId="{D33F76C6-9BE9-4720-AF05-3426B64F3277}" sibTransId="{A5ABBFD6-658A-4D6A-A60C-980F9E85D6D1}"/>
    <dgm:cxn modelId="{0C0F60A6-F7BE-984B-A6FE-0CE9E8BC1C47}" type="presOf" srcId="{716A1CAA-6C37-4E84-AD81-26BCC40DA5BA}" destId="{20EF1591-401C-CE44-9710-08451E603655}" srcOrd="0" destOrd="0" presId="urn:microsoft.com/office/officeart/2005/8/layout/process4"/>
    <dgm:cxn modelId="{B38874B1-4EF3-4B8B-9177-8B610FF6D68A}" srcId="{716A1CAA-6C37-4E84-AD81-26BCC40DA5BA}" destId="{7BA097F0-1DDC-451B-B32C-ADA026E75511}" srcOrd="1" destOrd="0" parTransId="{701FE761-DA49-43B7-B325-C7BD970BC2F3}" sibTransId="{12D03DE4-779F-4CD3-9E4D-FBCBCE8077C2}"/>
    <dgm:cxn modelId="{02E349E8-D9B4-274C-B91E-366385274145}" type="presOf" srcId="{3C247338-ED5F-4DB8-9B4F-93284731676B}" destId="{1733488D-3F5F-784E-BD08-729931910211}" srcOrd="0" destOrd="0" presId="urn:microsoft.com/office/officeart/2005/8/layout/process4"/>
    <dgm:cxn modelId="{50BA9D1D-4B1D-F24E-8327-F4A12B2E4190}" type="presParOf" srcId="{20EF1591-401C-CE44-9710-08451E603655}" destId="{08D7C08B-F533-6343-8D72-9FB399C8A714}" srcOrd="0" destOrd="0" presId="urn:microsoft.com/office/officeart/2005/8/layout/process4"/>
    <dgm:cxn modelId="{401A1288-0ED0-EE42-BF9B-85BFC6FFED7D}" type="presParOf" srcId="{08D7C08B-F533-6343-8D72-9FB399C8A714}" destId="{1733488D-3F5F-784E-BD08-729931910211}" srcOrd="0" destOrd="0" presId="urn:microsoft.com/office/officeart/2005/8/layout/process4"/>
    <dgm:cxn modelId="{10050B85-CAE3-824B-BA3B-9FB2732586EC}" type="presParOf" srcId="{20EF1591-401C-CE44-9710-08451E603655}" destId="{E25D7C16-05CD-6643-A5FA-7FB6EC32D2BA}" srcOrd="1" destOrd="0" presId="urn:microsoft.com/office/officeart/2005/8/layout/process4"/>
    <dgm:cxn modelId="{6F56C8E7-ADC1-4C4A-A544-16A582582B32}" type="presParOf" srcId="{20EF1591-401C-CE44-9710-08451E603655}" destId="{E7473A0E-FE95-364E-9B35-44E28A2EE4CE}" srcOrd="2" destOrd="0" presId="urn:microsoft.com/office/officeart/2005/8/layout/process4"/>
    <dgm:cxn modelId="{2863B610-F024-4446-B003-C6421181F0D9}" type="presParOf" srcId="{E7473A0E-FE95-364E-9B35-44E28A2EE4CE}" destId="{26ADA665-F215-9547-BA69-C03B6BA194B7}" srcOrd="0" destOrd="0" presId="urn:microsoft.com/office/officeart/2005/8/layout/process4"/>
    <dgm:cxn modelId="{CA769133-B5BA-484D-9E92-91AFB72C107E}" type="presParOf" srcId="{20EF1591-401C-CE44-9710-08451E603655}" destId="{E640B316-A510-2F45-93EA-D4BE91CA41FA}" srcOrd="3" destOrd="0" presId="urn:microsoft.com/office/officeart/2005/8/layout/process4"/>
    <dgm:cxn modelId="{C64A664B-FF8E-EA4D-A9AF-DCCC9038AD59}" type="presParOf" srcId="{20EF1591-401C-CE44-9710-08451E603655}" destId="{5274D9FA-A73C-4D4D-A311-8640DA9E3197}" srcOrd="4" destOrd="0" presId="urn:microsoft.com/office/officeart/2005/8/layout/process4"/>
    <dgm:cxn modelId="{A4F92564-136A-0840-B825-DE77272FA55F}" type="presParOf" srcId="{5274D9FA-A73C-4D4D-A311-8640DA9E3197}" destId="{90D48790-7E05-B44C-A1FE-065D90764579}"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FDF6ACF-3563-4813-9AD1-3B824B516B96}"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504876D5-AD53-4C14-A77E-FFB45AECA189}">
      <dgm:prSet/>
      <dgm:spPr/>
      <dgm:t>
        <a:bodyPr/>
        <a:lstStyle/>
        <a:p>
          <a:r>
            <a:rPr lang="en-CA"/>
            <a:t>AXE 1: REVENIR À UNE GESTION DE PROXIMITÉ</a:t>
          </a:r>
          <a:endParaRPr lang="en-US"/>
        </a:p>
      </dgm:t>
    </dgm:pt>
    <dgm:pt modelId="{19EDCE30-0661-40E9-9F2C-91AA8049C37E}" type="parTrans" cxnId="{18A698F9-2952-47BC-84D8-EB6618E405BA}">
      <dgm:prSet/>
      <dgm:spPr/>
      <dgm:t>
        <a:bodyPr/>
        <a:lstStyle/>
        <a:p>
          <a:endParaRPr lang="en-US"/>
        </a:p>
      </dgm:t>
    </dgm:pt>
    <dgm:pt modelId="{0501C77D-C5FE-4A6A-BBDA-0A6CB77CADC6}" type="sibTrans" cxnId="{18A698F9-2952-47BC-84D8-EB6618E405BA}">
      <dgm:prSet/>
      <dgm:spPr/>
      <dgm:t>
        <a:bodyPr/>
        <a:lstStyle/>
        <a:p>
          <a:endParaRPr lang="en-US"/>
        </a:p>
      </dgm:t>
    </dgm:pt>
    <dgm:pt modelId="{96D6EA79-FBEF-48EB-9BB9-C9D274C67F8C}">
      <dgm:prSet/>
      <dgm:spPr/>
      <dgm:t>
        <a:bodyPr/>
        <a:lstStyle/>
        <a:p>
          <a:r>
            <a:rPr lang="en-CA"/>
            <a:t>AXE 2: AMÉLIORER L’ACCÈS AUX SERVICES DE SANTÉ ET AUX SERVICES SOCIAUX</a:t>
          </a:r>
          <a:endParaRPr lang="en-US"/>
        </a:p>
      </dgm:t>
    </dgm:pt>
    <dgm:pt modelId="{71E30208-EE99-4C6F-975C-DCDA52C8343D}" type="parTrans" cxnId="{9871EC5B-6264-40D6-844F-DC316F404C83}">
      <dgm:prSet/>
      <dgm:spPr/>
      <dgm:t>
        <a:bodyPr/>
        <a:lstStyle/>
        <a:p>
          <a:endParaRPr lang="en-US"/>
        </a:p>
      </dgm:t>
    </dgm:pt>
    <dgm:pt modelId="{C162BA47-3B9C-45A2-8E17-34FE4B0702EB}" type="sibTrans" cxnId="{9871EC5B-6264-40D6-844F-DC316F404C83}">
      <dgm:prSet/>
      <dgm:spPr/>
      <dgm:t>
        <a:bodyPr/>
        <a:lstStyle/>
        <a:p>
          <a:endParaRPr lang="en-US"/>
        </a:p>
      </dgm:t>
    </dgm:pt>
    <dgm:pt modelId="{ECC797E0-824C-44B0-B813-AE778B253544}">
      <dgm:prSet/>
      <dgm:spPr/>
      <dgm:t>
        <a:bodyPr/>
        <a:lstStyle/>
        <a:p>
          <a:r>
            <a:rPr lang="en-CA"/>
            <a:t>AXE 3: ÊTRE À L’ÉCOUTE DES USAGERS</a:t>
          </a:r>
          <a:endParaRPr lang="en-US"/>
        </a:p>
      </dgm:t>
    </dgm:pt>
    <dgm:pt modelId="{73654087-996B-42E0-A4E6-2C57B439C2FB}" type="parTrans" cxnId="{F671BF31-907B-4ED1-8238-24B446541462}">
      <dgm:prSet/>
      <dgm:spPr/>
      <dgm:t>
        <a:bodyPr/>
        <a:lstStyle/>
        <a:p>
          <a:endParaRPr lang="en-US"/>
        </a:p>
      </dgm:t>
    </dgm:pt>
    <dgm:pt modelId="{A5E9F208-8756-4C50-AB99-B83AB037C35C}" type="sibTrans" cxnId="{F671BF31-907B-4ED1-8238-24B446541462}">
      <dgm:prSet/>
      <dgm:spPr/>
      <dgm:t>
        <a:bodyPr/>
        <a:lstStyle/>
        <a:p>
          <a:endParaRPr lang="en-US"/>
        </a:p>
      </dgm:t>
    </dgm:pt>
    <dgm:pt modelId="{704045BB-EB22-463F-8E25-1134F00B9971}">
      <dgm:prSet/>
      <dgm:spPr/>
      <dgm:t>
        <a:bodyPr/>
        <a:lstStyle/>
        <a:p>
          <a:r>
            <a:rPr lang="en-CA"/>
            <a:t>AXE 4: CRÉER SANTÉ QUÉBEC</a:t>
          </a:r>
          <a:endParaRPr lang="en-US"/>
        </a:p>
      </dgm:t>
    </dgm:pt>
    <dgm:pt modelId="{8AE8450E-5AA6-4B4F-A34A-E675742FE79F}" type="parTrans" cxnId="{EEBBA6B8-B61E-4CDB-8CDD-2622B2071DAF}">
      <dgm:prSet/>
      <dgm:spPr/>
      <dgm:t>
        <a:bodyPr/>
        <a:lstStyle/>
        <a:p>
          <a:endParaRPr lang="en-US"/>
        </a:p>
      </dgm:t>
    </dgm:pt>
    <dgm:pt modelId="{848C2432-BA17-406C-B684-E87A9CB33544}" type="sibTrans" cxnId="{EEBBA6B8-B61E-4CDB-8CDD-2622B2071DAF}">
      <dgm:prSet/>
      <dgm:spPr/>
      <dgm:t>
        <a:bodyPr/>
        <a:lstStyle/>
        <a:p>
          <a:endParaRPr lang="en-US"/>
        </a:p>
      </dgm:t>
    </dgm:pt>
    <dgm:pt modelId="{7F7EB1A6-F1D5-E040-B021-2AA794216E10}" type="pres">
      <dgm:prSet presAssocID="{EFDF6ACF-3563-4813-9AD1-3B824B516B96}" presName="linear" presStyleCnt="0">
        <dgm:presLayoutVars>
          <dgm:animLvl val="lvl"/>
          <dgm:resizeHandles val="exact"/>
        </dgm:presLayoutVars>
      </dgm:prSet>
      <dgm:spPr/>
    </dgm:pt>
    <dgm:pt modelId="{33DCD407-ED4A-8A41-97CD-B380F37C70E2}" type="pres">
      <dgm:prSet presAssocID="{504876D5-AD53-4C14-A77E-FFB45AECA189}" presName="parentText" presStyleLbl="node1" presStyleIdx="0" presStyleCnt="4">
        <dgm:presLayoutVars>
          <dgm:chMax val="0"/>
          <dgm:bulletEnabled val="1"/>
        </dgm:presLayoutVars>
      </dgm:prSet>
      <dgm:spPr/>
    </dgm:pt>
    <dgm:pt modelId="{AE22CF56-8FD3-2C42-B424-DFB7E22BFAE0}" type="pres">
      <dgm:prSet presAssocID="{0501C77D-C5FE-4A6A-BBDA-0A6CB77CADC6}" presName="spacer" presStyleCnt="0"/>
      <dgm:spPr/>
    </dgm:pt>
    <dgm:pt modelId="{AA8E4AC2-8BD3-2B41-8DC2-569D7C030F7C}" type="pres">
      <dgm:prSet presAssocID="{96D6EA79-FBEF-48EB-9BB9-C9D274C67F8C}" presName="parentText" presStyleLbl="node1" presStyleIdx="1" presStyleCnt="4">
        <dgm:presLayoutVars>
          <dgm:chMax val="0"/>
          <dgm:bulletEnabled val="1"/>
        </dgm:presLayoutVars>
      </dgm:prSet>
      <dgm:spPr/>
    </dgm:pt>
    <dgm:pt modelId="{F602D785-7997-2644-B45C-C8BFD806C4BD}" type="pres">
      <dgm:prSet presAssocID="{C162BA47-3B9C-45A2-8E17-34FE4B0702EB}" presName="spacer" presStyleCnt="0"/>
      <dgm:spPr/>
    </dgm:pt>
    <dgm:pt modelId="{1DCA8A03-B703-E248-999B-614822202A09}" type="pres">
      <dgm:prSet presAssocID="{ECC797E0-824C-44B0-B813-AE778B253544}" presName="parentText" presStyleLbl="node1" presStyleIdx="2" presStyleCnt="4">
        <dgm:presLayoutVars>
          <dgm:chMax val="0"/>
          <dgm:bulletEnabled val="1"/>
        </dgm:presLayoutVars>
      </dgm:prSet>
      <dgm:spPr/>
    </dgm:pt>
    <dgm:pt modelId="{0659A6E9-E8B2-1248-AA50-7D54804D5AFC}" type="pres">
      <dgm:prSet presAssocID="{A5E9F208-8756-4C50-AB99-B83AB037C35C}" presName="spacer" presStyleCnt="0"/>
      <dgm:spPr/>
    </dgm:pt>
    <dgm:pt modelId="{B69BB2A1-B2B4-DC46-A75D-51A9F7CED2EB}" type="pres">
      <dgm:prSet presAssocID="{704045BB-EB22-463F-8E25-1134F00B9971}" presName="parentText" presStyleLbl="node1" presStyleIdx="3" presStyleCnt="4">
        <dgm:presLayoutVars>
          <dgm:chMax val="0"/>
          <dgm:bulletEnabled val="1"/>
        </dgm:presLayoutVars>
      </dgm:prSet>
      <dgm:spPr/>
    </dgm:pt>
  </dgm:ptLst>
  <dgm:cxnLst>
    <dgm:cxn modelId="{A841E30C-D6C4-F64A-858E-4649A91B0101}" type="presOf" srcId="{96D6EA79-FBEF-48EB-9BB9-C9D274C67F8C}" destId="{AA8E4AC2-8BD3-2B41-8DC2-569D7C030F7C}" srcOrd="0" destOrd="0" presId="urn:microsoft.com/office/officeart/2005/8/layout/vList2"/>
    <dgm:cxn modelId="{F671BF31-907B-4ED1-8238-24B446541462}" srcId="{EFDF6ACF-3563-4813-9AD1-3B824B516B96}" destId="{ECC797E0-824C-44B0-B813-AE778B253544}" srcOrd="2" destOrd="0" parTransId="{73654087-996B-42E0-A4E6-2C57B439C2FB}" sibTransId="{A5E9F208-8756-4C50-AB99-B83AB037C35C}"/>
    <dgm:cxn modelId="{9871EC5B-6264-40D6-844F-DC316F404C83}" srcId="{EFDF6ACF-3563-4813-9AD1-3B824B516B96}" destId="{96D6EA79-FBEF-48EB-9BB9-C9D274C67F8C}" srcOrd="1" destOrd="0" parTransId="{71E30208-EE99-4C6F-975C-DCDA52C8343D}" sibTransId="{C162BA47-3B9C-45A2-8E17-34FE4B0702EB}"/>
    <dgm:cxn modelId="{1B71EA7E-EF93-D04A-B453-187591B65FCD}" type="presOf" srcId="{704045BB-EB22-463F-8E25-1134F00B9971}" destId="{B69BB2A1-B2B4-DC46-A75D-51A9F7CED2EB}" srcOrd="0" destOrd="0" presId="urn:microsoft.com/office/officeart/2005/8/layout/vList2"/>
    <dgm:cxn modelId="{EEBBA6B8-B61E-4CDB-8CDD-2622B2071DAF}" srcId="{EFDF6ACF-3563-4813-9AD1-3B824B516B96}" destId="{704045BB-EB22-463F-8E25-1134F00B9971}" srcOrd="3" destOrd="0" parTransId="{8AE8450E-5AA6-4B4F-A34A-E675742FE79F}" sibTransId="{848C2432-BA17-406C-B684-E87A9CB33544}"/>
    <dgm:cxn modelId="{C10874BB-5D24-D84C-B0DB-2BDB426CB4ED}" type="presOf" srcId="{EFDF6ACF-3563-4813-9AD1-3B824B516B96}" destId="{7F7EB1A6-F1D5-E040-B021-2AA794216E10}" srcOrd="0" destOrd="0" presId="urn:microsoft.com/office/officeart/2005/8/layout/vList2"/>
    <dgm:cxn modelId="{8838FEF5-0FA1-B04E-8A75-88B78DD393E8}" type="presOf" srcId="{ECC797E0-824C-44B0-B813-AE778B253544}" destId="{1DCA8A03-B703-E248-999B-614822202A09}" srcOrd="0" destOrd="0" presId="urn:microsoft.com/office/officeart/2005/8/layout/vList2"/>
    <dgm:cxn modelId="{18A698F9-2952-47BC-84D8-EB6618E405BA}" srcId="{EFDF6ACF-3563-4813-9AD1-3B824B516B96}" destId="{504876D5-AD53-4C14-A77E-FFB45AECA189}" srcOrd="0" destOrd="0" parTransId="{19EDCE30-0661-40E9-9F2C-91AA8049C37E}" sibTransId="{0501C77D-C5FE-4A6A-BBDA-0A6CB77CADC6}"/>
    <dgm:cxn modelId="{F28D95FD-6656-CC45-8AF2-C9FAAFC120E0}" type="presOf" srcId="{504876D5-AD53-4C14-A77E-FFB45AECA189}" destId="{33DCD407-ED4A-8A41-97CD-B380F37C70E2}" srcOrd="0" destOrd="0" presId="urn:microsoft.com/office/officeart/2005/8/layout/vList2"/>
    <dgm:cxn modelId="{BB598BF4-1507-BB4F-8756-9302AAD3819F}" type="presParOf" srcId="{7F7EB1A6-F1D5-E040-B021-2AA794216E10}" destId="{33DCD407-ED4A-8A41-97CD-B380F37C70E2}" srcOrd="0" destOrd="0" presId="urn:microsoft.com/office/officeart/2005/8/layout/vList2"/>
    <dgm:cxn modelId="{5F7E3D86-A552-1C4B-A4C2-C4F8DF63AA2B}" type="presParOf" srcId="{7F7EB1A6-F1D5-E040-B021-2AA794216E10}" destId="{AE22CF56-8FD3-2C42-B424-DFB7E22BFAE0}" srcOrd="1" destOrd="0" presId="urn:microsoft.com/office/officeart/2005/8/layout/vList2"/>
    <dgm:cxn modelId="{4D1708FA-A12A-D04A-9B1F-2FA22E5BD66A}" type="presParOf" srcId="{7F7EB1A6-F1D5-E040-B021-2AA794216E10}" destId="{AA8E4AC2-8BD3-2B41-8DC2-569D7C030F7C}" srcOrd="2" destOrd="0" presId="urn:microsoft.com/office/officeart/2005/8/layout/vList2"/>
    <dgm:cxn modelId="{D61CF3C5-2B23-604C-9263-DB3AFC0B8F6D}" type="presParOf" srcId="{7F7EB1A6-F1D5-E040-B021-2AA794216E10}" destId="{F602D785-7997-2644-B45C-C8BFD806C4BD}" srcOrd="3" destOrd="0" presId="urn:microsoft.com/office/officeart/2005/8/layout/vList2"/>
    <dgm:cxn modelId="{BDD83041-6F19-4440-A7B5-726F91494575}" type="presParOf" srcId="{7F7EB1A6-F1D5-E040-B021-2AA794216E10}" destId="{1DCA8A03-B703-E248-999B-614822202A09}" srcOrd="4" destOrd="0" presId="urn:microsoft.com/office/officeart/2005/8/layout/vList2"/>
    <dgm:cxn modelId="{A203E1DA-408F-4140-9F6B-8D815CCD01F8}" type="presParOf" srcId="{7F7EB1A6-F1D5-E040-B021-2AA794216E10}" destId="{0659A6E9-E8B2-1248-AA50-7D54804D5AFC}" srcOrd="5" destOrd="0" presId="urn:microsoft.com/office/officeart/2005/8/layout/vList2"/>
    <dgm:cxn modelId="{D54E2CAB-1E22-1049-AD16-BE863E6FCA2F}" type="presParOf" srcId="{7F7EB1A6-F1D5-E040-B021-2AA794216E10}" destId="{B69BB2A1-B2B4-DC46-A75D-51A9F7CED2EB}"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F3027F6-37A3-473D-8508-415403A57B75}"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D961CFB3-B427-4C8C-B191-ED0DF038FB52}">
      <dgm:prSet/>
      <dgm:spPr/>
      <dgm:t>
        <a:bodyPr/>
        <a:lstStyle/>
        <a:p>
          <a:r>
            <a:rPr lang="en-CA"/>
            <a:t>L’AXE 4 DE LA RÉFORME PRÉVOIT LA CRÉATION DE SANTÉ QUÉBEC.  UN ORGANISME (PERSONNE MORALE) </a:t>
          </a:r>
          <a:endParaRPr lang="en-US"/>
        </a:p>
      </dgm:t>
    </dgm:pt>
    <dgm:pt modelId="{B2105F5D-707A-41A7-8A34-C87AD50226F7}" type="parTrans" cxnId="{3D63B2AE-559C-422B-B601-6627B20B751E}">
      <dgm:prSet/>
      <dgm:spPr/>
      <dgm:t>
        <a:bodyPr/>
        <a:lstStyle/>
        <a:p>
          <a:endParaRPr lang="en-US"/>
        </a:p>
      </dgm:t>
    </dgm:pt>
    <dgm:pt modelId="{A6656840-E1C7-43FE-9FD9-E67634E26CBB}" type="sibTrans" cxnId="{3D63B2AE-559C-422B-B601-6627B20B751E}">
      <dgm:prSet/>
      <dgm:spPr/>
      <dgm:t>
        <a:bodyPr/>
        <a:lstStyle/>
        <a:p>
          <a:endParaRPr lang="en-US"/>
        </a:p>
      </dgm:t>
    </dgm:pt>
    <dgm:pt modelId="{DC62D70D-03D9-4392-A4D4-D087335F3037}">
      <dgm:prSet/>
      <dgm:spPr/>
      <dgm:t>
        <a:bodyPr/>
        <a:lstStyle/>
        <a:p>
          <a:r>
            <a:rPr lang="en-CA"/>
            <a:t>INDÉPENDANT DU MSSS, MANDATAIRE DE L’ÉTAT ET À QUI LE MINISTRE DÉLÉGUERA L’ENSEMBLE DE SES</a:t>
          </a:r>
          <a:endParaRPr lang="en-US"/>
        </a:p>
      </dgm:t>
    </dgm:pt>
    <dgm:pt modelId="{BDF28BBB-97D9-4AD1-9208-06B8930A3A77}" type="parTrans" cxnId="{A8C7B7B6-5D14-4A37-A159-F3EBBC70A01A}">
      <dgm:prSet/>
      <dgm:spPr/>
      <dgm:t>
        <a:bodyPr/>
        <a:lstStyle/>
        <a:p>
          <a:endParaRPr lang="en-US"/>
        </a:p>
      </dgm:t>
    </dgm:pt>
    <dgm:pt modelId="{66D139FF-ABDD-4DE4-834E-E5B95E19FBC6}" type="sibTrans" cxnId="{A8C7B7B6-5D14-4A37-A159-F3EBBC70A01A}">
      <dgm:prSet/>
      <dgm:spPr/>
      <dgm:t>
        <a:bodyPr/>
        <a:lstStyle/>
        <a:p>
          <a:endParaRPr lang="en-US"/>
        </a:p>
      </dgm:t>
    </dgm:pt>
    <dgm:pt modelId="{761D35AA-42E4-48B1-980B-89E794E04A8F}">
      <dgm:prSet/>
      <dgm:spPr/>
      <dgm:t>
        <a:bodyPr/>
        <a:lstStyle/>
        <a:p>
          <a:r>
            <a:rPr lang="en-CA"/>
            <a:t>RESPONSABILITÉS DE GESTION.</a:t>
          </a:r>
          <a:endParaRPr lang="en-US"/>
        </a:p>
      </dgm:t>
    </dgm:pt>
    <dgm:pt modelId="{6B9F0B35-AEA0-4F32-B39B-464FCB62C2E9}" type="parTrans" cxnId="{7099BA36-BF16-4C41-B637-A2FC06144AB5}">
      <dgm:prSet/>
      <dgm:spPr/>
      <dgm:t>
        <a:bodyPr/>
        <a:lstStyle/>
        <a:p>
          <a:endParaRPr lang="en-US"/>
        </a:p>
      </dgm:t>
    </dgm:pt>
    <dgm:pt modelId="{2A95AFE2-BB01-4D68-9A9E-B5BE4B424023}" type="sibTrans" cxnId="{7099BA36-BF16-4C41-B637-A2FC06144AB5}">
      <dgm:prSet/>
      <dgm:spPr/>
      <dgm:t>
        <a:bodyPr/>
        <a:lstStyle/>
        <a:p>
          <a:endParaRPr lang="en-US"/>
        </a:p>
      </dgm:t>
    </dgm:pt>
    <dgm:pt modelId="{08D9E422-E528-4B3B-AB31-B9CE288A1A59}">
      <dgm:prSet/>
      <dgm:spPr/>
      <dgm:t>
        <a:bodyPr/>
        <a:lstStyle/>
        <a:p>
          <a:r>
            <a:rPr lang="en-CA"/>
            <a:t>SANTÉ QUÉBEC AURA LA CHARGE ENTRE AUTRES D’OFFRIR DES SERVICES DE SANTÉ ET DES</a:t>
          </a:r>
          <a:endParaRPr lang="en-US"/>
        </a:p>
      </dgm:t>
    </dgm:pt>
    <dgm:pt modelId="{1E402EF7-8099-4E4D-856E-549AA989DD31}" type="parTrans" cxnId="{2719EB78-ED71-481E-BAD9-D1170D5F2925}">
      <dgm:prSet/>
      <dgm:spPr/>
      <dgm:t>
        <a:bodyPr/>
        <a:lstStyle/>
        <a:p>
          <a:endParaRPr lang="en-US"/>
        </a:p>
      </dgm:t>
    </dgm:pt>
    <dgm:pt modelId="{874ECA3C-871D-4FA9-BEED-994F082C932D}" type="sibTrans" cxnId="{2719EB78-ED71-481E-BAD9-D1170D5F2925}">
      <dgm:prSet/>
      <dgm:spPr/>
      <dgm:t>
        <a:bodyPr/>
        <a:lstStyle/>
        <a:p>
          <a:endParaRPr lang="en-US"/>
        </a:p>
      </dgm:t>
    </dgm:pt>
    <dgm:pt modelId="{CFB77049-BC52-48FF-84CC-1600F872939E}">
      <dgm:prSet/>
      <dgm:spPr/>
      <dgm:t>
        <a:bodyPr/>
        <a:lstStyle/>
        <a:p>
          <a:r>
            <a:rPr lang="en-CA"/>
            <a:t>SERVICES SOCIAUX PAR L’ENTREMISE D’ÉTABLISSEMENTS PUBLICS AINSI QUE D’ENCADRER ET DE</a:t>
          </a:r>
          <a:endParaRPr lang="en-US"/>
        </a:p>
      </dgm:t>
    </dgm:pt>
    <dgm:pt modelId="{CBCF7CAD-7D5D-4805-A2AD-1C43FBC20022}" type="parTrans" cxnId="{0B07617F-0F85-4E38-858D-04548E7688CE}">
      <dgm:prSet/>
      <dgm:spPr/>
      <dgm:t>
        <a:bodyPr/>
        <a:lstStyle/>
        <a:p>
          <a:endParaRPr lang="en-US"/>
        </a:p>
      </dgm:t>
    </dgm:pt>
    <dgm:pt modelId="{4EC0D127-4928-428B-A75E-99E756C33638}" type="sibTrans" cxnId="{0B07617F-0F85-4E38-858D-04548E7688CE}">
      <dgm:prSet/>
      <dgm:spPr/>
      <dgm:t>
        <a:bodyPr/>
        <a:lstStyle/>
        <a:p>
          <a:endParaRPr lang="en-US"/>
        </a:p>
      </dgm:t>
    </dgm:pt>
    <dgm:pt modelId="{23AD5232-DC6C-419B-9EBB-4839413DA872}">
      <dgm:prSet/>
      <dgm:spPr/>
      <dgm:t>
        <a:bodyPr/>
        <a:lstStyle/>
        <a:p>
          <a:r>
            <a:rPr lang="en-CA"/>
            <a:t>COORDONNER L’ACTIVITÉ DES ÉTABLISSEMENTS PRIVÉS ET DE CERTAINS PRESTATAIRES DE SERVICE</a:t>
          </a:r>
          <a:endParaRPr lang="en-US"/>
        </a:p>
      </dgm:t>
    </dgm:pt>
    <dgm:pt modelId="{23C1586B-11CE-4927-8D20-65B01827C1CA}" type="parTrans" cxnId="{A15F52D9-EC8E-417A-A1F9-FF5270635A7F}">
      <dgm:prSet/>
      <dgm:spPr/>
      <dgm:t>
        <a:bodyPr/>
        <a:lstStyle/>
        <a:p>
          <a:endParaRPr lang="en-US"/>
        </a:p>
      </dgm:t>
    </dgm:pt>
    <dgm:pt modelId="{8E32D5C7-07D4-419B-9622-52101B7D6383}" type="sibTrans" cxnId="{A15F52D9-EC8E-417A-A1F9-FF5270635A7F}">
      <dgm:prSet/>
      <dgm:spPr/>
      <dgm:t>
        <a:bodyPr/>
        <a:lstStyle/>
        <a:p>
          <a:endParaRPr lang="en-US"/>
        </a:p>
      </dgm:t>
    </dgm:pt>
    <dgm:pt modelId="{FCA9F3D9-F052-499E-AFE9-769F61F62268}">
      <dgm:prSet/>
      <dgm:spPr/>
      <dgm:t>
        <a:bodyPr/>
        <a:lstStyle/>
        <a:p>
          <a:r>
            <a:rPr lang="en-CA"/>
            <a:t>DU DOMAINE DE LA SANTÉ ET DES SERVICES SOCIAUX.</a:t>
          </a:r>
          <a:endParaRPr lang="en-US"/>
        </a:p>
      </dgm:t>
    </dgm:pt>
    <dgm:pt modelId="{9A33DC71-3654-42D3-8BAA-507D7AD4FF15}" type="parTrans" cxnId="{180C1AEF-6696-4933-AC53-5FABFC0EF0A0}">
      <dgm:prSet/>
      <dgm:spPr/>
      <dgm:t>
        <a:bodyPr/>
        <a:lstStyle/>
        <a:p>
          <a:endParaRPr lang="en-US"/>
        </a:p>
      </dgm:t>
    </dgm:pt>
    <dgm:pt modelId="{06AEB4A0-AA4A-4545-A414-454ECB6BC4A8}" type="sibTrans" cxnId="{180C1AEF-6696-4933-AC53-5FABFC0EF0A0}">
      <dgm:prSet/>
      <dgm:spPr/>
      <dgm:t>
        <a:bodyPr/>
        <a:lstStyle/>
        <a:p>
          <a:endParaRPr lang="en-US"/>
        </a:p>
      </dgm:t>
    </dgm:pt>
    <dgm:pt modelId="{EC49E124-E100-4028-B927-F0BE0537770F}">
      <dgm:prSet/>
      <dgm:spPr/>
      <dgm:t>
        <a:bodyPr/>
        <a:lstStyle/>
        <a:p>
          <a:r>
            <a:rPr lang="en-CA"/>
            <a:t>SANTÉ QUÉBEC ÉTABLIT ÉGALEMENT DES RÈGLES RELATIVES À L’ORGANISATION ET À LA </a:t>
          </a:r>
          <a:endParaRPr lang="en-US"/>
        </a:p>
      </dgm:t>
    </dgm:pt>
    <dgm:pt modelId="{32CE0F3B-3AB0-43EA-BCF6-66DD035C62F6}" type="parTrans" cxnId="{EEC12C7A-88D9-4A06-A455-F16D8872AB1A}">
      <dgm:prSet/>
      <dgm:spPr/>
      <dgm:t>
        <a:bodyPr/>
        <a:lstStyle/>
        <a:p>
          <a:endParaRPr lang="en-US"/>
        </a:p>
      </dgm:t>
    </dgm:pt>
    <dgm:pt modelId="{6BD91D88-8234-4C69-968D-0DE5070308C6}" type="sibTrans" cxnId="{EEC12C7A-88D9-4A06-A455-F16D8872AB1A}">
      <dgm:prSet/>
      <dgm:spPr/>
      <dgm:t>
        <a:bodyPr/>
        <a:lstStyle/>
        <a:p>
          <a:endParaRPr lang="en-US"/>
        </a:p>
      </dgm:t>
    </dgm:pt>
    <dgm:pt modelId="{0EE947DB-470A-4D90-83A7-C97FC0A07EC3}">
      <dgm:prSet/>
      <dgm:spPr/>
      <dgm:t>
        <a:bodyPr/>
        <a:lstStyle/>
        <a:p>
          <a:r>
            <a:rPr lang="en-CA"/>
            <a:t>GOUVERNANCE DES ÉTABLISSEMENTS QUI PERMETTENT UNE GESTION DE PROXIMITÉ ET FAVORISENT</a:t>
          </a:r>
          <a:endParaRPr lang="en-US"/>
        </a:p>
      </dgm:t>
    </dgm:pt>
    <dgm:pt modelId="{98FEC138-CFF4-424C-AEE9-1FCDFBCC7467}" type="parTrans" cxnId="{7ADF3EE8-94AB-4364-A6D9-82A2E9B39637}">
      <dgm:prSet/>
      <dgm:spPr/>
      <dgm:t>
        <a:bodyPr/>
        <a:lstStyle/>
        <a:p>
          <a:endParaRPr lang="en-US"/>
        </a:p>
      </dgm:t>
    </dgm:pt>
    <dgm:pt modelId="{1F06D962-F5FA-4631-AD25-C2275062DAFC}" type="sibTrans" cxnId="{7ADF3EE8-94AB-4364-A6D9-82A2E9B39637}">
      <dgm:prSet/>
      <dgm:spPr/>
      <dgm:t>
        <a:bodyPr/>
        <a:lstStyle/>
        <a:p>
          <a:endParaRPr lang="en-US"/>
        </a:p>
      </dgm:t>
    </dgm:pt>
    <dgm:pt modelId="{5335611C-7203-483E-A294-97C52B4D75C6}">
      <dgm:prSet/>
      <dgm:spPr/>
      <dgm:t>
        <a:bodyPr/>
        <a:lstStyle/>
        <a:p>
          <a:r>
            <a:rPr lang="en-CA"/>
            <a:t>UNE PLUS GRANDE FLUIDITÉ DES SERVICES.</a:t>
          </a:r>
          <a:endParaRPr lang="en-US"/>
        </a:p>
      </dgm:t>
    </dgm:pt>
    <dgm:pt modelId="{1FB316F1-CD00-4085-9AD6-7A6217F93B53}" type="parTrans" cxnId="{883DB059-08E1-4277-8673-A309B4B2010A}">
      <dgm:prSet/>
      <dgm:spPr/>
      <dgm:t>
        <a:bodyPr/>
        <a:lstStyle/>
        <a:p>
          <a:endParaRPr lang="en-US"/>
        </a:p>
      </dgm:t>
    </dgm:pt>
    <dgm:pt modelId="{CB087E1E-13B0-4F8B-956F-EDB185CE9C98}" type="sibTrans" cxnId="{883DB059-08E1-4277-8673-A309B4B2010A}">
      <dgm:prSet/>
      <dgm:spPr/>
      <dgm:t>
        <a:bodyPr/>
        <a:lstStyle/>
        <a:p>
          <a:endParaRPr lang="en-US"/>
        </a:p>
      </dgm:t>
    </dgm:pt>
    <dgm:pt modelId="{0008D893-798E-6C47-BF16-4CA24622061C}" type="pres">
      <dgm:prSet presAssocID="{CF3027F6-37A3-473D-8508-415403A57B75}" presName="vert0" presStyleCnt="0">
        <dgm:presLayoutVars>
          <dgm:dir/>
          <dgm:animOne val="branch"/>
          <dgm:animLvl val="lvl"/>
        </dgm:presLayoutVars>
      </dgm:prSet>
      <dgm:spPr/>
    </dgm:pt>
    <dgm:pt modelId="{2DA8DCEA-7998-0F4C-93E6-089901DECCDC}" type="pres">
      <dgm:prSet presAssocID="{D961CFB3-B427-4C8C-B191-ED0DF038FB52}" presName="thickLine" presStyleLbl="alignNode1" presStyleIdx="0" presStyleCnt="10"/>
      <dgm:spPr/>
    </dgm:pt>
    <dgm:pt modelId="{6E75AFE9-4B70-1C42-B571-A331E60C5E6E}" type="pres">
      <dgm:prSet presAssocID="{D961CFB3-B427-4C8C-B191-ED0DF038FB52}" presName="horz1" presStyleCnt="0"/>
      <dgm:spPr/>
    </dgm:pt>
    <dgm:pt modelId="{8D8E5C3B-F517-0242-AED3-78E9634EDB60}" type="pres">
      <dgm:prSet presAssocID="{D961CFB3-B427-4C8C-B191-ED0DF038FB52}" presName="tx1" presStyleLbl="revTx" presStyleIdx="0" presStyleCnt="10"/>
      <dgm:spPr/>
    </dgm:pt>
    <dgm:pt modelId="{CCC526B3-3059-4C4D-AF2A-F2AFB172EB1B}" type="pres">
      <dgm:prSet presAssocID="{D961CFB3-B427-4C8C-B191-ED0DF038FB52}" presName="vert1" presStyleCnt="0"/>
      <dgm:spPr/>
    </dgm:pt>
    <dgm:pt modelId="{656436B8-FA3F-9745-9455-F0B8A04A469F}" type="pres">
      <dgm:prSet presAssocID="{DC62D70D-03D9-4392-A4D4-D087335F3037}" presName="thickLine" presStyleLbl="alignNode1" presStyleIdx="1" presStyleCnt="10"/>
      <dgm:spPr/>
    </dgm:pt>
    <dgm:pt modelId="{B1A27338-D325-0E44-A14B-1422EB20CAF2}" type="pres">
      <dgm:prSet presAssocID="{DC62D70D-03D9-4392-A4D4-D087335F3037}" presName="horz1" presStyleCnt="0"/>
      <dgm:spPr/>
    </dgm:pt>
    <dgm:pt modelId="{8BE89F36-7204-424E-8E16-F242750A85FD}" type="pres">
      <dgm:prSet presAssocID="{DC62D70D-03D9-4392-A4D4-D087335F3037}" presName="tx1" presStyleLbl="revTx" presStyleIdx="1" presStyleCnt="10"/>
      <dgm:spPr/>
    </dgm:pt>
    <dgm:pt modelId="{29455CA9-57E2-0D44-81C4-78ABF3C6E7D6}" type="pres">
      <dgm:prSet presAssocID="{DC62D70D-03D9-4392-A4D4-D087335F3037}" presName="vert1" presStyleCnt="0"/>
      <dgm:spPr/>
    </dgm:pt>
    <dgm:pt modelId="{343C09C0-C4B9-F044-91C8-6A2E167ABD4E}" type="pres">
      <dgm:prSet presAssocID="{761D35AA-42E4-48B1-980B-89E794E04A8F}" presName="thickLine" presStyleLbl="alignNode1" presStyleIdx="2" presStyleCnt="10"/>
      <dgm:spPr/>
    </dgm:pt>
    <dgm:pt modelId="{17FECACE-3023-674A-9B30-416B186AE7F0}" type="pres">
      <dgm:prSet presAssocID="{761D35AA-42E4-48B1-980B-89E794E04A8F}" presName="horz1" presStyleCnt="0"/>
      <dgm:spPr/>
    </dgm:pt>
    <dgm:pt modelId="{EB1A1EAF-7DAB-2847-BB0E-31CE43E0C2B1}" type="pres">
      <dgm:prSet presAssocID="{761D35AA-42E4-48B1-980B-89E794E04A8F}" presName="tx1" presStyleLbl="revTx" presStyleIdx="2" presStyleCnt="10"/>
      <dgm:spPr/>
    </dgm:pt>
    <dgm:pt modelId="{BB0A7918-1BD8-E84C-A002-BAB50FD7E5A1}" type="pres">
      <dgm:prSet presAssocID="{761D35AA-42E4-48B1-980B-89E794E04A8F}" presName="vert1" presStyleCnt="0"/>
      <dgm:spPr/>
    </dgm:pt>
    <dgm:pt modelId="{68A929BD-F33D-314A-902A-FB29A69D1B96}" type="pres">
      <dgm:prSet presAssocID="{08D9E422-E528-4B3B-AB31-B9CE288A1A59}" presName="thickLine" presStyleLbl="alignNode1" presStyleIdx="3" presStyleCnt="10"/>
      <dgm:spPr/>
    </dgm:pt>
    <dgm:pt modelId="{9623E169-21DC-8B41-8596-477AED577F6B}" type="pres">
      <dgm:prSet presAssocID="{08D9E422-E528-4B3B-AB31-B9CE288A1A59}" presName="horz1" presStyleCnt="0"/>
      <dgm:spPr/>
    </dgm:pt>
    <dgm:pt modelId="{AB2DFEA9-E229-E64F-A35E-97BE8F018439}" type="pres">
      <dgm:prSet presAssocID="{08D9E422-E528-4B3B-AB31-B9CE288A1A59}" presName="tx1" presStyleLbl="revTx" presStyleIdx="3" presStyleCnt="10"/>
      <dgm:spPr/>
    </dgm:pt>
    <dgm:pt modelId="{B15009F4-6AB0-6D45-87FD-6BDC802526D6}" type="pres">
      <dgm:prSet presAssocID="{08D9E422-E528-4B3B-AB31-B9CE288A1A59}" presName="vert1" presStyleCnt="0"/>
      <dgm:spPr/>
    </dgm:pt>
    <dgm:pt modelId="{FF2B07B4-84EA-754C-9B6D-276B9DFB43F1}" type="pres">
      <dgm:prSet presAssocID="{CFB77049-BC52-48FF-84CC-1600F872939E}" presName="thickLine" presStyleLbl="alignNode1" presStyleIdx="4" presStyleCnt="10"/>
      <dgm:spPr/>
    </dgm:pt>
    <dgm:pt modelId="{365C1D85-9169-C847-8D42-589D48E948CA}" type="pres">
      <dgm:prSet presAssocID="{CFB77049-BC52-48FF-84CC-1600F872939E}" presName="horz1" presStyleCnt="0"/>
      <dgm:spPr/>
    </dgm:pt>
    <dgm:pt modelId="{F36071AB-E451-2647-BA9F-5491068139AA}" type="pres">
      <dgm:prSet presAssocID="{CFB77049-BC52-48FF-84CC-1600F872939E}" presName="tx1" presStyleLbl="revTx" presStyleIdx="4" presStyleCnt="10"/>
      <dgm:spPr/>
    </dgm:pt>
    <dgm:pt modelId="{FDB99D45-212E-044B-8A36-9C6A04E4A90B}" type="pres">
      <dgm:prSet presAssocID="{CFB77049-BC52-48FF-84CC-1600F872939E}" presName="vert1" presStyleCnt="0"/>
      <dgm:spPr/>
    </dgm:pt>
    <dgm:pt modelId="{1D067230-52F0-4C49-B06A-8FDA9C8349B9}" type="pres">
      <dgm:prSet presAssocID="{23AD5232-DC6C-419B-9EBB-4839413DA872}" presName="thickLine" presStyleLbl="alignNode1" presStyleIdx="5" presStyleCnt="10"/>
      <dgm:spPr/>
    </dgm:pt>
    <dgm:pt modelId="{73DB81CF-4194-E74B-ADEC-7F705F1E7734}" type="pres">
      <dgm:prSet presAssocID="{23AD5232-DC6C-419B-9EBB-4839413DA872}" presName="horz1" presStyleCnt="0"/>
      <dgm:spPr/>
    </dgm:pt>
    <dgm:pt modelId="{E7DEA616-66B9-854E-B323-D8684BFE5A0C}" type="pres">
      <dgm:prSet presAssocID="{23AD5232-DC6C-419B-9EBB-4839413DA872}" presName="tx1" presStyleLbl="revTx" presStyleIdx="5" presStyleCnt="10"/>
      <dgm:spPr/>
    </dgm:pt>
    <dgm:pt modelId="{3D411A1B-4836-4A4A-B132-8594BAEC563A}" type="pres">
      <dgm:prSet presAssocID="{23AD5232-DC6C-419B-9EBB-4839413DA872}" presName="vert1" presStyleCnt="0"/>
      <dgm:spPr/>
    </dgm:pt>
    <dgm:pt modelId="{BE3B0E8A-4C3B-9C45-9F96-BEFFB535F1E6}" type="pres">
      <dgm:prSet presAssocID="{FCA9F3D9-F052-499E-AFE9-769F61F62268}" presName="thickLine" presStyleLbl="alignNode1" presStyleIdx="6" presStyleCnt="10"/>
      <dgm:spPr/>
    </dgm:pt>
    <dgm:pt modelId="{131FCAEA-EA8E-8F4E-A824-4ECF05D8EDC3}" type="pres">
      <dgm:prSet presAssocID="{FCA9F3D9-F052-499E-AFE9-769F61F62268}" presName="horz1" presStyleCnt="0"/>
      <dgm:spPr/>
    </dgm:pt>
    <dgm:pt modelId="{C3BA87F9-34F3-4F42-8F7C-C95A6530B6BF}" type="pres">
      <dgm:prSet presAssocID="{FCA9F3D9-F052-499E-AFE9-769F61F62268}" presName="tx1" presStyleLbl="revTx" presStyleIdx="6" presStyleCnt="10"/>
      <dgm:spPr/>
    </dgm:pt>
    <dgm:pt modelId="{D0FA5C31-027D-A048-ADC4-4AAE5A6EA56D}" type="pres">
      <dgm:prSet presAssocID="{FCA9F3D9-F052-499E-AFE9-769F61F62268}" presName="vert1" presStyleCnt="0"/>
      <dgm:spPr/>
    </dgm:pt>
    <dgm:pt modelId="{A5E2541D-728F-984E-BC74-60505669F5B4}" type="pres">
      <dgm:prSet presAssocID="{EC49E124-E100-4028-B927-F0BE0537770F}" presName="thickLine" presStyleLbl="alignNode1" presStyleIdx="7" presStyleCnt="10"/>
      <dgm:spPr/>
    </dgm:pt>
    <dgm:pt modelId="{9D0DF096-FC19-7749-89E8-9865DD49DB4D}" type="pres">
      <dgm:prSet presAssocID="{EC49E124-E100-4028-B927-F0BE0537770F}" presName="horz1" presStyleCnt="0"/>
      <dgm:spPr/>
    </dgm:pt>
    <dgm:pt modelId="{365F2CD1-C215-D943-ACD8-55C669D0F4F5}" type="pres">
      <dgm:prSet presAssocID="{EC49E124-E100-4028-B927-F0BE0537770F}" presName="tx1" presStyleLbl="revTx" presStyleIdx="7" presStyleCnt="10"/>
      <dgm:spPr/>
    </dgm:pt>
    <dgm:pt modelId="{F8DA3CC9-E879-4844-9574-5863C6C3856A}" type="pres">
      <dgm:prSet presAssocID="{EC49E124-E100-4028-B927-F0BE0537770F}" presName="vert1" presStyleCnt="0"/>
      <dgm:spPr/>
    </dgm:pt>
    <dgm:pt modelId="{4D1A6C68-12CD-5643-B00B-FCEC673DFEB1}" type="pres">
      <dgm:prSet presAssocID="{0EE947DB-470A-4D90-83A7-C97FC0A07EC3}" presName="thickLine" presStyleLbl="alignNode1" presStyleIdx="8" presStyleCnt="10"/>
      <dgm:spPr/>
    </dgm:pt>
    <dgm:pt modelId="{FB76FAAB-8BC9-9747-AF36-001543BAD81C}" type="pres">
      <dgm:prSet presAssocID="{0EE947DB-470A-4D90-83A7-C97FC0A07EC3}" presName="horz1" presStyleCnt="0"/>
      <dgm:spPr/>
    </dgm:pt>
    <dgm:pt modelId="{240EAD32-9D6A-D049-B4C1-EBDAC6CD5EAD}" type="pres">
      <dgm:prSet presAssocID="{0EE947DB-470A-4D90-83A7-C97FC0A07EC3}" presName="tx1" presStyleLbl="revTx" presStyleIdx="8" presStyleCnt="10"/>
      <dgm:spPr/>
    </dgm:pt>
    <dgm:pt modelId="{C576ECAC-1174-C142-B5CA-A752DCBEFEEE}" type="pres">
      <dgm:prSet presAssocID="{0EE947DB-470A-4D90-83A7-C97FC0A07EC3}" presName="vert1" presStyleCnt="0"/>
      <dgm:spPr/>
    </dgm:pt>
    <dgm:pt modelId="{7177CB56-B76B-9B46-9B09-8B8ADED2DF7C}" type="pres">
      <dgm:prSet presAssocID="{5335611C-7203-483E-A294-97C52B4D75C6}" presName="thickLine" presStyleLbl="alignNode1" presStyleIdx="9" presStyleCnt="10"/>
      <dgm:spPr/>
    </dgm:pt>
    <dgm:pt modelId="{59DB7439-F559-984B-A9C7-97E87C35441E}" type="pres">
      <dgm:prSet presAssocID="{5335611C-7203-483E-A294-97C52B4D75C6}" presName="horz1" presStyleCnt="0"/>
      <dgm:spPr/>
    </dgm:pt>
    <dgm:pt modelId="{5B56FF59-9CDE-204B-A2F9-7BA9E578F2F5}" type="pres">
      <dgm:prSet presAssocID="{5335611C-7203-483E-A294-97C52B4D75C6}" presName="tx1" presStyleLbl="revTx" presStyleIdx="9" presStyleCnt="10"/>
      <dgm:spPr/>
    </dgm:pt>
    <dgm:pt modelId="{0ADAD99A-DF65-2B45-9E57-B0C93458EF1F}" type="pres">
      <dgm:prSet presAssocID="{5335611C-7203-483E-A294-97C52B4D75C6}" presName="vert1" presStyleCnt="0"/>
      <dgm:spPr/>
    </dgm:pt>
  </dgm:ptLst>
  <dgm:cxnLst>
    <dgm:cxn modelId="{FF259A14-C903-9A46-8C80-562468D05E1A}" type="presOf" srcId="{08D9E422-E528-4B3B-AB31-B9CE288A1A59}" destId="{AB2DFEA9-E229-E64F-A35E-97BE8F018439}" srcOrd="0" destOrd="0" presId="urn:microsoft.com/office/officeart/2008/layout/LinedList"/>
    <dgm:cxn modelId="{D1ACC01E-C649-3344-B42C-2FE25D4F0135}" type="presOf" srcId="{DC62D70D-03D9-4392-A4D4-D087335F3037}" destId="{8BE89F36-7204-424E-8E16-F242750A85FD}" srcOrd="0" destOrd="0" presId="urn:microsoft.com/office/officeart/2008/layout/LinedList"/>
    <dgm:cxn modelId="{7099BA36-BF16-4C41-B637-A2FC06144AB5}" srcId="{CF3027F6-37A3-473D-8508-415403A57B75}" destId="{761D35AA-42E4-48B1-980B-89E794E04A8F}" srcOrd="2" destOrd="0" parTransId="{6B9F0B35-AEA0-4F32-B39B-464FCB62C2E9}" sibTransId="{2A95AFE2-BB01-4D68-9A9E-B5BE4B424023}"/>
    <dgm:cxn modelId="{8BA14944-C916-B246-BB8F-3AFD14E726E8}" type="presOf" srcId="{FCA9F3D9-F052-499E-AFE9-769F61F62268}" destId="{C3BA87F9-34F3-4F42-8F7C-C95A6530B6BF}" srcOrd="0" destOrd="0" presId="urn:microsoft.com/office/officeart/2008/layout/LinedList"/>
    <dgm:cxn modelId="{25517952-0A11-1947-8EFB-7E1DEA184B71}" type="presOf" srcId="{5335611C-7203-483E-A294-97C52B4D75C6}" destId="{5B56FF59-9CDE-204B-A2F9-7BA9E578F2F5}" srcOrd="0" destOrd="0" presId="urn:microsoft.com/office/officeart/2008/layout/LinedList"/>
    <dgm:cxn modelId="{2719EB78-ED71-481E-BAD9-D1170D5F2925}" srcId="{CF3027F6-37A3-473D-8508-415403A57B75}" destId="{08D9E422-E528-4B3B-AB31-B9CE288A1A59}" srcOrd="3" destOrd="0" parTransId="{1E402EF7-8099-4E4D-856E-549AA989DD31}" sibTransId="{874ECA3C-871D-4FA9-BEED-994F082C932D}"/>
    <dgm:cxn modelId="{883DB059-08E1-4277-8673-A309B4B2010A}" srcId="{CF3027F6-37A3-473D-8508-415403A57B75}" destId="{5335611C-7203-483E-A294-97C52B4D75C6}" srcOrd="9" destOrd="0" parTransId="{1FB316F1-CD00-4085-9AD6-7A6217F93B53}" sibTransId="{CB087E1E-13B0-4F8B-956F-EDB185CE9C98}"/>
    <dgm:cxn modelId="{EEC12C7A-88D9-4A06-A455-F16D8872AB1A}" srcId="{CF3027F6-37A3-473D-8508-415403A57B75}" destId="{EC49E124-E100-4028-B927-F0BE0537770F}" srcOrd="7" destOrd="0" parTransId="{32CE0F3B-3AB0-43EA-BCF6-66DD035C62F6}" sibTransId="{6BD91D88-8234-4C69-968D-0DE5070308C6}"/>
    <dgm:cxn modelId="{0B07617F-0F85-4E38-858D-04548E7688CE}" srcId="{CF3027F6-37A3-473D-8508-415403A57B75}" destId="{CFB77049-BC52-48FF-84CC-1600F872939E}" srcOrd="4" destOrd="0" parTransId="{CBCF7CAD-7D5D-4805-A2AD-1C43FBC20022}" sibTransId="{4EC0D127-4928-428B-A75E-99E756C33638}"/>
    <dgm:cxn modelId="{10627283-F804-D44D-A0C5-7EF72361A631}" type="presOf" srcId="{CFB77049-BC52-48FF-84CC-1600F872939E}" destId="{F36071AB-E451-2647-BA9F-5491068139AA}" srcOrd="0" destOrd="0" presId="urn:microsoft.com/office/officeart/2008/layout/LinedList"/>
    <dgm:cxn modelId="{3D63B2AE-559C-422B-B601-6627B20B751E}" srcId="{CF3027F6-37A3-473D-8508-415403A57B75}" destId="{D961CFB3-B427-4C8C-B191-ED0DF038FB52}" srcOrd="0" destOrd="0" parTransId="{B2105F5D-707A-41A7-8A34-C87AD50226F7}" sibTransId="{A6656840-E1C7-43FE-9FD9-E67634E26CBB}"/>
    <dgm:cxn modelId="{1236ADB2-FB59-8348-9FCC-E3881AA621C3}" type="presOf" srcId="{23AD5232-DC6C-419B-9EBB-4839413DA872}" destId="{E7DEA616-66B9-854E-B323-D8684BFE5A0C}" srcOrd="0" destOrd="0" presId="urn:microsoft.com/office/officeart/2008/layout/LinedList"/>
    <dgm:cxn modelId="{A8C7B7B6-5D14-4A37-A159-F3EBBC70A01A}" srcId="{CF3027F6-37A3-473D-8508-415403A57B75}" destId="{DC62D70D-03D9-4392-A4D4-D087335F3037}" srcOrd="1" destOrd="0" parTransId="{BDF28BBB-97D9-4AD1-9208-06B8930A3A77}" sibTransId="{66D139FF-ABDD-4DE4-834E-E5B95E19FBC6}"/>
    <dgm:cxn modelId="{AF6495D1-D4A0-EB46-AB6F-4417840AC64E}" type="presOf" srcId="{EC49E124-E100-4028-B927-F0BE0537770F}" destId="{365F2CD1-C215-D943-ACD8-55C669D0F4F5}" srcOrd="0" destOrd="0" presId="urn:microsoft.com/office/officeart/2008/layout/LinedList"/>
    <dgm:cxn modelId="{A15F52D9-EC8E-417A-A1F9-FF5270635A7F}" srcId="{CF3027F6-37A3-473D-8508-415403A57B75}" destId="{23AD5232-DC6C-419B-9EBB-4839413DA872}" srcOrd="5" destOrd="0" parTransId="{23C1586B-11CE-4927-8D20-65B01827C1CA}" sibTransId="{8E32D5C7-07D4-419B-9622-52101B7D6383}"/>
    <dgm:cxn modelId="{7792C1DB-2698-1247-9F94-647F9F14767E}" type="presOf" srcId="{D961CFB3-B427-4C8C-B191-ED0DF038FB52}" destId="{8D8E5C3B-F517-0242-AED3-78E9634EDB60}" srcOrd="0" destOrd="0" presId="urn:microsoft.com/office/officeart/2008/layout/LinedList"/>
    <dgm:cxn modelId="{85B70CDD-3F00-1B4E-8D3A-206F808F17B7}" type="presOf" srcId="{CF3027F6-37A3-473D-8508-415403A57B75}" destId="{0008D893-798E-6C47-BF16-4CA24622061C}" srcOrd="0" destOrd="0" presId="urn:microsoft.com/office/officeart/2008/layout/LinedList"/>
    <dgm:cxn modelId="{E015CDE1-28CC-E643-883D-30C03F24161F}" type="presOf" srcId="{0EE947DB-470A-4D90-83A7-C97FC0A07EC3}" destId="{240EAD32-9D6A-D049-B4C1-EBDAC6CD5EAD}" srcOrd="0" destOrd="0" presId="urn:microsoft.com/office/officeart/2008/layout/LinedList"/>
    <dgm:cxn modelId="{7ADF3EE8-94AB-4364-A6D9-82A2E9B39637}" srcId="{CF3027F6-37A3-473D-8508-415403A57B75}" destId="{0EE947DB-470A-4D90-83A7-C97FC0A07EC3}" srcOrd="8" destOrd="0" parTransId="{98FEC138-CFF4-424C-AEE9-1FCDFBCC7467}" sibTransId="{1F06D962-F5FA-4631-AD25-C2275062DAFC}"/>
    <dgm:cxn modelId="{180C1AEF-6696-4933-AC53-5FABFC0EF0A0}" srcId="{CF3027F6-37A3-473D-8508-415403A57B75}" destId="{FCA9F3D9-F052-499E-AFE9-769F61F62268}" srcOrd="6" destOrd="0" parTransId="{9A33DC71-3654-42D3-8BAA-507D7AD4FF15}" sibTransId="{06AEB4A0-AA4A-4545-A414-454ECB6BC4A8}"/>
    <dgm:cxn modelId="{B60118F9-DCBD-AA44-AD9D-CE694AAFA7D2}" type="presOf" srcId="{761D35AA-42E4-48B1-980B-89E794E04A8F}" destId="{EB1A1EAF-7DAB-2847-BB0E-31CE43E0C2B1}" srcOrd="0" destOrd="0" presId="urn:microsoft.com/office/officeart/2008/layout/LinedList"/>
    <dgm:cxn modelId="{F389158D-9FB5-574B-8CF8-F51CA40652AB}" type="presParOf" srcId="{0008D893-798E-6C47-BF16-4CA24622061C}" destId="{2DA8DCEA-7998-0F4C-93E6-089901DECCDC}" srcOrd="0" destOrd="0" presId="urn:microsoft.com/office/officeart/2008/layout/LinedList"/>
    <dgm:cxn modelId="{9045AA15-7D14-464A-BE63-6662072FB449}" type="presParOf" srcId="{0008D893-798E-6C47-BF16-4CA24622061C}" destId="{6E75AFE9-4B70-1C42-B571-A331E60C5E6E}" srcOrd="1" destOrd="0" presId="urn:microsoft.com/office/officeart/2008/layout/LinedList"/>
    <dgm:cxn modelId="{C2461FEA-7A02-134B-B697-810CFF6A9654}" type="presParOf" srcId="{6E75AFE9-4B70-1C42-B571-A331E60C5E6E}" destId="{8D8E5C3B-F517-0242-AED3-78E9634EDB60}" srcOrd="0" destOrd="0" presId="urn:microsoft.com/office/officeart/2008/layout/LinedList"/>
    <dgm:cxn modelId="{DADEADBE-CD40-144D-8258-8E9918F50ECE}" type="presParOf" srcId="{6E75AFE9-4B70-1C42-B571-A331E60C5E6E}" destId="{CCC526B3-3059-4C4D-AF2A-F2AFB172EB1B}" srcOrd="1" destOrd="0" presId="urn:microsoft.com/office/officeart/2008/layout/LinedList"/>
    <dgm:cxn modelId="{FDCB8756-672C-6446-AF07-9EE2BB085DBF}" type="presParOf" srcId="{0008D893-798E-6C47-BF16-4CA24622061C}" destId="{656436B8-FA3F-9745-9455-F0B8A04A469F}" srcOrd="2" destOrd="0" presId="urn:microsoft.com/office/officeart/2008/layout/LinedList"/>
    <dgm:cxn modelId="{40007754-2DF4-FC4B-889E-5E8E51DC7785}" type="presParOf" srcId="{0008D893-798E-6C47-BF16-4CA24622061C}" destId="{B1A27338-D325-0E44-A14B-1422EB20CAF2}" srcOrd="3" destOrd="0" presId="urn:microsoft.com/office/officeart/2008/layout/LinedList"/>
    <dgm:cxn modelId="{4B4411E6-41F1-2F49-B0F6-A6A8A80DD752}" type="presParOf" srcId="{B1A27338-D325-0E44-A14B-1422EB20CAF2}" destId="{8BE89F36-7204-424E-8E16-F242750A85FD}" srcOrd="0" destOrd="0" presId="urn:microsoft.com/office/officeart/2008/layout/LinedList"/>
    <dgm:cxn modelId="{83465B44-F4DD-024D-B2FA-845BC6CDC3C4}" type="presParOf" srcId="{B1A27338-D325-0E44-A14B-1422EB20CAF2}" destId="{29455CA9-57E2-0D44-81C4-78ABF3C6E7D6}" srcOrd="1" destOrd="0" presId="urn:microsoft.com/office/officeart/2008/layout/LinedList"/>
    <dgm:cxn modelId="{C87FED9E-8A48-3F42-82FA-0CEBB01F2F64}" type="presParOf" srcId="{0008D893-798E-6C47-BF16-4CA24622061C}" destId="{343C09C0-C4B9-F044-91C8-6A2E167ABD4E}" srcOrd="4" destOrd="0" presId="urn:microsoft.com/office/officeart/2008/layout/LinedList"/>
    <dgm:cxn modelId="{4BA58298-9FEF-8E4B-9461-1D988D9995AB}" type="presParOf" srcId="{0008D893-798E-6C47-BF16-4CA24622061C}" destId="{17FECACE-3023-674A-9B30-416B186AE7F0}" srcOrd="5" destOrd="0" presId="urn:microsoft.com/office/officeart/2008/layout/LinedList"/>
    <dgm:cxn modelId="{C7882E0F-A6E1-754C-AB33-6061C91D7988}" type="presParOf" srcId="{17FECACE-3023-674A-9B30-416B186AE7F0}" destId="{EB1A1EAF-7DAB-2847-BB0E-31CE43E0C2B1}" srcOrd="0" destOrd="0" presId="urn:microsoft.com/office/officeart/2008/layout/LinedList"/>
    <dgm:cxn modelId="{7D39B157-0A37-8642-A834-9F68D1787505}" type="presParOf" srcId="{17FECACE-3023-674A-9B30-416B186AE7F0}" destId="{BB0A7918-1BD8-E84C-A002-BAB50FD7E5A1}" srcOrd="1" destOrd="0" presId="urn:microsoft.com/office/officeart/2008/layout/LinedList"/>
    <dgm:cxn modelId="{DADA7936-10FB-FE42-B222-5D5BB44D5CE2}" type="presParOf" srcId="{0008D893-798E-6C47-BF16-4CA24622061C}" destId="{68A929BD-F33D-314A-902A-FB29A69D1B96}" srcOrd="6" destOrd="0" presId="urn:microsoft.com/office/officeart/2008/layout/LinedList"/>
    <dgm:cxn modelId="{7796E764-C5D8-364D-81E8-5EAF7E9F8DFB}" type="presParOf" srcId="{0008D893-798E-6C47-BF16-4CA24622061C}" destId="{9623E169-21DC-8B41-8596-477AED577F6B}" srcOrd="7" destOrd="0" presId="urn:microsoft.com/office/officeart/2008/layout/LinedList"/>
    <dgm:cxn modelId="{609AF8CD-8280-4E4E-81F5-5FEA562250D7}" type="presParOf" srcId="{9623E169-21DC-8B41-8596-477AED577F6B}" destId="{AB2DFEA9-E229-E64F-A35E-97BE8F018439}" srcOrd="0" destOrd="0" presId="urn:microsoft.com/office/officeart/2008/layout/LinedList"/>
    <dgm:cxn modelId="{E54003E5-498B-8F4C-9EC0-B15BBE0258F8}" type="presParOf" srcId="{9623E169-21DC-8B41-8596-477AED577F6B}" destId="{B15009F4-6AB0-6D45-87FD-6BDC802526D6}" srcOrd="1" destOrd="0" presId="urn:microsoft.com/office/officeart/2008/layout/LinedList"/>
    <dgm:cxn modelId="{CE9D1747-813B-394C-B066-7F8138DF66B6}" type="presParOf" srcId="{0008D893-798E-6C47-BF16-4CA24622061C}" destId="{FF2B07B4-84EA-754C-9B6D-276B9DFB43F1}" srcOrd="8" destOrd="0" presId="urn:microsoft.com/office/officeart/2008/layout/LinedList"/>
    <dgm:cxn modelId="{620E5411-C17A-1148-A9EB-D70846DE9D76}" type="presParOf" srcId="{0008D893-798E-6C47-BF16-4CA24622061C}" destId="{365C1D85-9169-C847-8D42-589D48E948CA}" srcOrd="9" destOrd="0" presId="urn:microsoft.com/office/officeart/2008/layout/LinedList"/>
    <dgm:cxn modelId="{F75F6A3F-7B58-9745-A6D2-EFCD859CBC01}" type="presParOf" srcId="{365C1D85-9169-C847-8D42-589D48E948CA}" destId="{F36071AB-E451-2647-BA9F-5491068139AA}" srcOrd="0" destOrd="0" presId="urn:microsoft.com/office/officeart/2008/layout/LinedList"/>
    <dgm:cxn modelId="{D318DE3A-EC2B-2048-ABD3-8808D08ECB1A}" type="presParOf" srcId="{365C1D85-9169-C847-8D42-589D48E948CA}" destId="{FDB99D45-212E-044B-8A36-9C6A04E4A90B}" srcOrd="1" destOrd="0" presId="urn:microsoft.com/office/officeart/2008/layout/LinedList"/>
    <dgm:cxn modelId="{CED70ACC-253D-E048-B66C-E7223C20E5CC}" type="presParOf" srcId="{0008D893-798E-6C47-BF16-4CA24622061C}" destId="{1D067230-52F0-4C49-B06A-8FDA9C8349B9}" srcOrd="10" destOrd="0" presId="urn:microsoft.com/office/officeart/2008/layout/LinedList"/>
    <dgm:cxn modelId="{244D2031-CB7F-3648-AE79-0FE684BF37B6}" type="presParOf" srcId="{0008D893-798E-6C47-BF16-4CA24622061C}" destId="{73DB81CF-4194-E74B-ADEC-7F705F1E7734}" srcOrd="11" destOrd="0" presId="urn:microsoft.com/office/officeart/2008/layout/LinedList"/>
    <dgm:cxn modelId="{577A0D9B-8CDB-C049-8EA7-62D0D8807DF9}" type="presParOf" srcId="{73DB81CF-4194-E74B-ADEC-7F705F1E7734}" destId="{E7DEA616-66B9-854E-B323-D8684BFE5A0C}" srcOrd="0" destOrd="0" presId="urn:microsoft.com/office/officeart/2008/layout/LinedList"/>
    <dgm:cxn modelId="{6D1C29B7-4259-9B40-BE1B-2EABFD013E6D}" type="presParOf" srcId="{73DB81CF-4194-E74B-ADEC-7F705F1E7734}" destId="{3D411A1B-4836-4A4A-B132-8594BAEC563A}" srcOrd="1" destOrd="0" presId="urn:microsoft.com/office/officeart/2008/layout/LinedList"/>
    <dgm:cxn modelId="{6446A4C2-D73A-5A48-937F-4440A3B0AF98}" type="presParOf" srcId="{0008D893-798E-6C47-BF16-4CA24622061C}" destId="{BE3B0E8A-4C3B-9C45-9F96-BEFFB535F1E6}" srcOrd="12" destOrd="0" presId="urn:microsoft.com/office/officeart/2008/layout/LinedList"/>
    <dgm:cxn modelId="{7FA2C205-2499-4842-9D38-3E9A2C1F32CC}" type="presParOf" srcId="{0008D893-798E-6C47-BF16-4CA24622061C}" destId="{131FCAEA-EA8E-8F4E-A824-4ECF05D8EDC3}" srcOrd="13" destOrd="0" presId="urn:microsoft.com/office/officeart/2008/layout/LinedList"/>
    <dgm:cxn modelId="{1FCF3104-6B0C-1E41-A0D4-2E48FB6C88A8}" type="presParOf" srcId="{131FCAEA-EA8E-8F4E-A824-4ECF05D8EDC3}" destId="{C3BA87F9-34F3-4F42-8F7C-C95A6530B6BF}" srcOrd="0" destOrd="0" presId="urn:microsoft.com/office/officeart/2008/layout/LinedList"/>
    <dgm:cxn modelId="{D4FB605B-310A-EE4E-9C3F-F2C2E4F3F0BB}" type="presParOf" srcId="{131FCAEA-EA8E-8F4E-A824-4ECF05D8EDC3}" destId="{D0FA5C31-027D-A048-ADC4-4AAE5A6EA56D}" srcOrd="1" destOrd="0" presId="urn:microsoft.com/office/officeart/2008/layout/LinedList"/>
    <dgm:cxn modelId="{4731EC92-2114-CF4A-BD55-2387E9DB7548}" type="presParOf" srcId="{0008D893-798E-6C47-BF16-4CA24622061C}" destId="{A5E2541D-728F-984E-BC74-60505669F5B4}" srcOrd="14" destOrd="0" presId="urn:microsoft.com/office/officeart/2008/layout/LinedList"/>
    <dgm:cxn modelId="{513D5DDE-447C-0D44-802E-013FD73D2F44}" type="presParOf" srcId="{0008D893-798E-6C47-BF16-4CA24622061C}" destId="{9D0DF096-FC19-7749-89E8-9865DD49DB4D}" srcOrd="15" destOrd="0" presId="urn:microsoft.com/office/officeart/2008/layout/LinedList"/>
    <dgm:cxn modelId="{728E7EE4-1A81-A940-9699-993A23913978}" type="presParOf" srcId="{9D0DF096-FC19-7749-89E8-9865DD49DB4D}" destId="{365F2CD1-C215-D943-ACD8-55C669D0F4F5}" srcOrd="0" destOrd="0" presId="urn:microsoft.com/office/officeart/2008/layout/LinedList"/>
    <dgm:cxn modelId="{1926803B-4208-884A-A0AD-DE1EB1FC5C12}" type="presParOf" srcId="{9D0DF096-FC19-7749-89E8-9865DD49DB4D}" destId="{F8DA3CC9-E879-4844-9574-5863C6C3856A}" srcOrd="1" destOrd="0" presId="urn:microsoft.com/office/officeart/2008/layout/LinedList"/>
    <dgm:cxn modelId="{98C54DB6-3B28-174E-AF3C-53C5F9387F30}" type="presParOf" srcId="{0008D893-798E-6C47-BF16-4CA24622061C}" destId="{4D1A6C68-12CD-5643-B00B-FCEC673DFEB1}" srcOrd="16" destOrd="0" presId="urn:microsoft.com/office/officeart/2008/layout/LinedList"/>
    <dgm:cxn modelId="{0D007CC1-FF25-C04C-B5AF-FF1AD188F0AE}" type="presParOf" srcId="{0008D893-798E-6C47-BF16-4CA24622061C}" destId="{FB76FAAB-8BC9-9747-AF36-001543BAD81C}" srcOrd="17" destOrd="0" presId="urn:microsoft.com/office/officeart/2008/layout/LinedList"/>
    <dgm:cxn modelId="{8FC6D300-DFAA-F642-946E-FC63DFD8A211}" type="presParOf" srcId="{FB76FAAB-8BC9-9747-AF36-001543BAD81C}" destId="{240EAD32-9D6A-D049-B4C1-EBDAC6CD5EAD}" srcOrd="0" destOrd="0" presId="urn:microsoft.com/office/officeart/2008/layout/LinedList"/>
    <dgm:cxn modelId="{44E3BB92-0EB0-3F47-800A-ADBF90DAE6BD}" type="presParOf" srcId="{FB76FAAB-8BC9-9747-AF36-001543BAD81C}" destId="{C576ECAC-1174-C142-B5CA-A752DCBEFEEE}" srcOrd="1" destOrd="0" presId="urn:microsoft.com/office/officeart/2008/layout/LinedList"/>
    <dgm:cxn modelId="{A3CB37CF-015F-0B40-B300-316BBE6B9A79}" type="presParOf" srcId="{0008D893-798E-6C47-BF16-4CA24622061C}" destId="{7177CB56-B76B-9B46-9B09-8B8ADED2DF7C}" srcOrd="18" destOrd="0" presId="urn:microsoft.com/office/officeart/2008/layout/LinedList"/>
    <dgm:cxn modelId="{4C402F36-1073-A546-BA24-F68242AD2C3D}" type="presParOf" srcId="{0008D893-798E-6C47-BF16-4CA24622061C}" destId="{59DB7439-F559-984B-A9C7-97E87C35441E}" srcOrd="19" destOrd="0" presId="urn:microsoft.com/office/officeart/2008/layout/LinedList"/>
    <dgm:cxn modelId="{C447924B-915E-FC4B-BDAE-AA61F405B471}" type="presParOf" srcId="{59DB7439-F559-984B-A9C7-97E87C35441E}" destId="{5B56FF59-9CDE-204B-A2F9-7BA9E578F2F5}" srcOrd="0" destOrd="0" presId="urn:microsoft.com/office/officeart/2008/layout/LinedList"/>
    <dgm:cxn modelId="{9CA61F15-9BD9-524B-BE79-41317865FADE}" type="presParOf" srcId="{59DB7439-F559-984B-A9C7-97E87C35441E}" destId="{0ADAD99A-DF65-2B45-9E57-B0C93458EF1F}"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FDF6ACF-3563-4813-9AD1-3B824B516B96}"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96D6EA79-FBEF-48EB-9BB9-C9D274C67F8C}">
      <dgm:prSet/>
      <dgm:spPr/>
      <dgm:t>
        <a:bodyPr/>
        <a:lstStyle/>
        <a:p>
          <a:r>
            <a:rPr lang="en-CA" dirty="0"/>
            <a:t>LES TRAVAUX PARLEMENTAIRES ET L'ADOPTION DU PROJET DE LOI SUIVANT LE PROCESSUS LÉGISLATIF</a:t>
          </a:r>
          <a:endParaRPr lang="en-US" dirty="0"/>
        </a:p>
      </dgm:t>
    </dgm:pt>
    <dgm:pt modelId="{71E30208-EE99-4C6F-975C-DCDA52C8343D}" type="parTrans" cxnId="{9871EC5B-6264-40D6-844F-DC316F404C83}">
      <dgm:prSet/>
      <dgm:spPr/>
      <dgm:t>
        <a:bodyPr/>
        <a:lstStyle/>
        <a:p>
          <a:endParaRPr lang="en-US"/>
        </a:p>
      </dgm:t>
    </dgm:pt>
    <dgm:pt modelId="{C162BA47-3B9C-45A2-8E17-34FE4B0702EB}" type="sibTrans" cxnId="{9871EC5B-6264-40D6-844F-DC316F404C83}">
      <dgm:prSet/>
      <dgm:spPr/>
      <dgm:t>
        <a:bodyPr/>
        <a:lstStyle/>
        <a:p>
          <a:endParaRPr lang="en-US"/>
        </a:p>
      </dgm:t>
    </dgm:pt>
    <dgm:pt modelId="{ECC797E0-824C-44B0-B813-AE778B253544}">
      <dgm:prSet/>
      <dgm:spPr/>
      <dgm:t>
        <a:bodyPr/>
        <a:lstStyle/>
        <a:p>
          <a:r>
            <a:rPr lang="en-US" dirty="0"/>
            <a:t>CRÉATION DE SANTÉ QUÉBEC, NOMMINATION DU PRÉSIDENT CHEF DE DIRECTION, DU CA ET DU PRÉSIDENT DU CONSEIL D'ADMINISTRATION DE SQ</a:t>
          </a:r>
        </a:p>
      </dgm:t>
    </dgm:pt>
    <dgm:pt modelId="{73654087-996B-42E0-A4E6-2C57B439C2FB}" type="parTrans" cxnId="{F671BF31-907B-4ED1-8238-24B446541462}">
      <dgm:prSet/>
      <dgm:spPr/>
      <dgm:t>
        <a:bodyPr/>
        <a:lstStyle/>
        <a:p>
          <a:endParaRPr lang="en-US"/>
        </a:p>
      </dgm:t>
    </dgm:pt>
    <dgm:pt modelId="{A5E9F208-8756-4C50-AB99-B83AB037C35C}" type="sibTrans" cxnId="{F671BF31-907B-4ED1-8238-24B446541462}">
      <dgm:prSet/>
      <dgm:spPr/>
      <dgm:t>
        <a:bodyPr/>
        <a:lstStyle/>
        <a:p>
          <a:endParaRPr lang="en-US"/>
        </a:p>
      </dgm:t>
    </dgm:pt>
    <dgm:pt modelId="{704045BB-EB22-463F-8E25-1134F00B9971}">
      <dgm:prSet/>
      <dgm:spPr/>
      <dgm:t>
        <a:bodyPr/>
        <a:lstStyle/>
        <a:p>
          <a:r>
            <a:rPr lang="en-US" dirty="0"/>
            <a:t>ENTRÉE EN VIGUEUR PAR ÉTAPES DE LA LOI </a:t>
          </a:r>
          <a:r>
            <a:rPr lang="en-US" dirty="0" err="1"/>
            <a:t>À</a:t>
          </a:r>
          <a:r>
            <a:rPr lang="en-US" dirty="0"/>
            <a:t> COMPTER DE SA SANCTION</a:t>
          </a:r>
        </a:p>
      </dgm:t>
    </dgm:pt>
    <dgm:pt modelId="{8AE8450E-5AA6-4B4F-A34A-E675742FE79F}" type="parTrans" cxnId="{EEBBA6B8-B61E-4CDB-8CDD-2622B2071DAF}">
      <dgm:prSet/>
      <dgm:spPr/>
      <dgm:t>
        <a:bodyPr/>
        <a:lstStyle/>
        <a:p>
          <a:endParaRPr lang="en-US"/>
        </a:p>
      </dgm:t>
    </dgm:pt>
    <dgm:pt modelId="{848C2432-BA17-406C-B684-E87A9CB33544}" type="sibTrans" cxnId="{EEBBA6B8-B61E-4CDB-8CDD-2622B2071DAF}">
      <dgm:prSet/>
      <dgm:spPr/>
      <dgm:t>
        <a:bodyPr/>
        <a:lstStyle/>
        <a:p>
          <a:endParaRPr lang="en-US"/>
        </a:p>
      </dgm:t>
    </dgm:pt>
    <dgm:pt modelId="{74E81066-646F-A340-B4A0-8A6650EA6340}">
      <dgm:prSet/>
      <dgm:spPr/>
      <dgm:t>
        <a:bodyPr/>
        <a:lstStyle/>
        <a:p>
          <a:r>
            <a:rPr lang="en-US" dirty="0"/>
            <a:t>MISE EN PLACE D'UN COMITÉ DE TRANSFORMATION</a:t>
          </a:r>
        </a:p>
      </dgm:t>
    </dgm:pt>
    <dgm:pt modelId="{CCB58E86-92BB-AF44-B9E7-B4B6CA331725}" type="parTrans" cxnId="{064C2585-0380-4741-AFD4-FBF4952583DE}">
      <dgm:prSet/>
      <dgm:spPr/>
      <dgm:t>
        <a:bodyPr/>
        <a:lstStyle/>
        <a:p>
          <a:endParaRPr lang="fr-CA"/>
        </a:p>
      </dgm:t>
    </dgm:pt>
    <dgm:pt modelId="{3F2FFD36-5DD6-1940-A6FA-177F23A33134}" type="sibTrans" cxnId="{064C2585-0380-4741-AFD4-FBF4952583DE}">
      <dgm:prSet/>
      <dgm:spPr/>
      <dgm:t>
        <a:bodyPr/>
        <a:lstStyle/>
        <a:p>
          <a:endParaRPr lang="fr-CA"/>
        </a:p>
      </dgm:t>
    </dgm:pt>
    <dgm:pt modelId="{0AE4F2F2-6A64-0B4A-BC2B-91CD281E75EC}">
      <dgm:prSet/>
      <dgm:spPr/>
      <dgm:t>
        <a:bodyPr/>
        <a:lstStyle/>
        <a:p>
          <a:r>
            <a:rPr lang="en-US" dirty="0"/>
            <a:t>INTÉGRATION DES ÉTABLISSEMENTS ET DES EMPLOYÉS </a:t>
          </a:r>
          <a:r>
            <a:rPr lang="en-US" dirty="0" err="1"/>
            <a:t>À</a:t>
          </a:r>
          <a:r>
            <a:rPr lang="en-US" dirty="0"/>
            <a:t> SANTÉ QUÉBEC</a:t>
          </a:r>
        </a:p>
      </dgm:t>
    </dgm:pt>
    <dgm:pt modelId="{012B2836-E33D-A140-8C8F-7DC2AD85411A}" type="parTrans" cxnId="{A857C205-F46F-024E-B64F-766FC01A90D9}">
      <dgm:prSet/>
      <dgm:spPr/>
      <dgm:t>
        <a:bodyPr/>
        <a:lstStyle/>
        <a:p>
          <a:endParaRPr lang="fr-CA"/>
        </a:p>
      </dgm:t>
    </dgm:pt>
    <dgm:pt modelId="{94A44D3C-8978-D241-98A8-54DB2F5902F0}" type="sibTrans" cxnId="{A857C205-F46F-024E-B64F-766FC01A90D9}">
      <dgm:prSet/>
      <dgm:spPr/>
      <dgm:t>
        <a:bodyPr/>
        <a:lstStyle/>
        <a:p>
          <a:endParaRPr lang="fr-CA"/>
        </a:p>
      </dgm:t>
    </dgm:pt>
    <dgm:pt modelId="{37859947-755E-A64A-9430-FF7562B1AEC6}">
      <dgm:prSet/>
      <dgm:spPr/>
      <dgm:t>
        <a:bodyPr/>
        <a:lstStyle/>
        <a:p>
          <a:r>
            <a:rPr lang="en-US" dirty="0"/>
            <a:t>DÉTERMINATION DES NOUVELLES UNITÉS DE NÉGOCIATION</a:t>
          </a:r>
        </a:p>
      </dgm:t>
    </dgm:pt>
    <dgm:pt modelId="{82D40C78-4469-7046-A10B-0486F7BD76FB}" type="parTrans" cxnId="{A9777A44-1C7E-A946-8869-728D93A4F2EC}">
      <dgm:prSet/>
      <dgm:spPr/>
      <dgm:t>
        <a:bodyPr/>
        <a:lstStyle/>
        <a:p>
          <a:endParaRPr lang="fr-CA"/>
        </a:p>
      </dgm:t>
    </dgm:pt>
    <dgm:pt modelId="{974C757D-39B4-C645-8DE8-1F6C26A1FDD4}" type="sibTrans" cxnId="{A9777A44-1C7E-A946-8869-728D93A4F2EC}">
      <dgm:prSet/>
      <dgm:spPr/>
      <dgm:t>
        <a:bodyPr/>
        <a:lstStyle/>
        <a:p>
          <a:endParaRPr lang="fr-CA"/>
        </a:p>
      </dgm:t>
    </dgm:pt>
    <dgm:pt modelId="{7F7EB1A6-F1D5-E040-B021-2AA794216E10}" type="pres">
      <dgm:prSet presAssocID="{EFDF6ACF-3563-4813-9AD1-3B824B516B96}" presName="linear" presStyleCnt="0">
        <dgm:presLayoutVars>
          <dgm:animLvl val="lvl"/>
          <dgm:resizeHandles val="exact"/>
        </dgm:presLayoutVars>
      </dgm:prSet>
      <dgm:spPr/>
    </dgm:pt>
    <dgm:pt modelId="{AA8E4AC2-8BD3-2B41-8DC2-569D7C030F7C}" type="pres">
      <dgm:prSet presAssocID="{96D6EA79-FBEF-48EB-9BB9-C9D274C67F8C}" presName="parentText" presStyleLbl="node1" presStyleIdx="0" presStyleCnt="6">
        <dgm:presLayoutVars>
          <dgm:chMax val="0"/>
          <dgm:bulletEnabled val="1"/>
        </dgm:presLayoutVars>
      </dgm:prSet>
      <dgm:spPr/>
    </dgm:pt>
    <dgm:pt modelId="{F602D785-7997-2644-B45C-C8BFD806C4BD}" type="pres">
      <dgm:prSet presAssocID="{C162BA47-3B9C-45A2-8E17-34FE4B0702EB}" presName="spacer" presStyleCnt="0"/>
      <dgm:spPr/>
    </dgm:pt>
    <dgm:pt modelId="{AD4DA4FE-DA33-4F43-B138-DDE2895E99E0}" type="pres">
      <dgm:prSet presAssocID="{74E81066-646F-A340-B4A0-8A6650EA6340}" presName="parentText" presStyleLbl="node1" presStyleIdx="1" presStyleCnt="6">
        <dgm:presLayoutVars>
          <dgm:chMax val="0"/>
          <dgm:bulletEnabled val="1"/>
        </dgm:presLayoutVars>
      </dgm:prSet>
      <dgm:spPr/>
    </dgm:pt>
    <dgm:pt modelId="{B7B75088-B092-2646-8E9F-05A7F121E5E7}" type="pres">
      <dgm:prSet presAssocID="{3F2FFD36-5DD6-1940-A6FA-177F23A33134}" presName="spacer" presStyleCnt="0"/>
      <dgm:spPr/>
    </dgm:pt>
    <dgm:pt modelId="{1DCA8A03-B703-E248-999B-614822202A09}" type="pres">
      <dgm:prSet presAssocID="{ECC797E0-824C-44B0-B813-AE778B253544}" presName="parentText" presStyleLbl="node1" presStyleIdx="2" presStyleCnt="6">
        <dgm:presLayoutVars>
          <dgm:chMax val="0"/>
          <dgm:bulletEnabled val="1"/>
        </dgm:presLayoutVars>
      </dgm:prSet>
      <dgm:spPr/>
    </dgm:pt>
    <dgm:pt modelId="{0659A6E9-E8B2-1248-AA50-7D54804D5AFC}" type="pres">
      <dgm:prSet presAssocID="{A5E9F208-8756-4C50-AB99-B83AB037C35C}" presName="spacer" presStyleCnt="0"/>
      <dgm:spPr/>
    </dgm:pt>
    <dgm:pt modelId="{B69BB2A1-B2B4-DC46-A75D-51A9F7CED2EB}" type="pres">
      <dgm:prSet presAssocID="{704045BB-EB22-463F-8E25-1134F00B9971}" presName="parentText" presStyleLbl="node1" presStyleIdx="3" presStyleCnt="6">
        <dgm:presLayoutVars>
          <dgm:chMax val="0"/>
          <dgm:bulletEnabled val="1"/>
        </dgm:presLayoutVars>
      </dgm:prSet>
      <dgm:spPr/>
    </dgm:pt>
    <dgm:pt modelId="{B9933FE3-0171-DC45-B49A-EB5A6F780CC7}" type="pres">
      <dgm:prSet presAssocID="{848C2432-BA17-406C-B684-E87A9CB33544}" presName="spacer" presStyleCnt="0"/>
      <dgm:spPr/>
    </dgm:pt>
    <dgm:pt modelId="{CA2F4B74-8EBB-F84F-B4EF-454F904CEE48}" type="pres">
      <dgm:prSet presAssocID="{0AE4F2F2-6A64-0B4A-BC2B-91CD281E75EC}" presName="parentText" presStyleLbl="node1" presStyleIdx="4" presStyleCnt="6">
        <dgm:presLayoutVars>
          <dgm:chMax val="0"/>
          <dgm:bulletEnabled val="1"/>
        </dgm:presLayoutVars>
      </dgm:prSet>
      <dgm:spPr/>
    </dgm:pt>
    <dgm:pt modelId="{A8EF9E25-8A17-AC46-AA1A-0681D93C19B1}" type="pres">
      <dgm:prSet presAssocID="{94A44D3C-8978-D241-98A8-54DB2F5902F0}" presName="spacer" presStyleCnt="0"/>
      <dgm:spPr/>
    </dgm:pt>
    <dgm:pt modelId="{76DB7390-4016-FD4C-AB0B-002D207B8431}" type="pres">
      <dgm:prSet presAssocID="{37859947-755E-A64A-9430-FF7562B1AEC6}" presName="parentText" presStyleLbl="node1" presStyleIdx="5" presStyleCnt="6">
        <dgm:presLayoutVars>
          <dgm:chMax val="0"/>
          <dgm:bulletEnabled val="1"/>
        </dgm:presLayoutVars>
      </dgm:prSet>
      <dgm:spPr/>
    </dgm:pt>
  </dgm:ptLst>
  <dgm:cxnLst>
    <dgm:cxn modelId="{A857C205-F46F-024E-B64F-766FC01A90D9}" srcId="{EFDF6ACF-3563-4813-9AD1-3B824B516B96}" destId="{0AE4F2F2-6A64-0B4A-BC2B-91CD281E75EC}" srcOrd="4" destOrd="0" parTransId="{012B2836-E33D-A140-8C8F-7DC2AD85411A}" sibTransId="{94A44D3C-8978-D241-98A8-54DB2F5902F0}"/>
    <dgm:cxn modelId="{A841E30C-D6C4-F64A-858E-4649A91B0101}" type="presOf" srcId="{96D6EA79-FBEF-48EB-9BB9-C9D274C67F8C}" destId="{AA8E4AC2-8BD3-2B41-8DC2-569D7C030F7C}" srcOrd="0" destOrd="0" presId="urn:microsoft.com/office/officeart/2005/8/layout/vList2"/>
    <dgm:cxn modelId="{F671BF31-907B-4ED1-8238-24B446541462}" srcId="{EFDF6ACF-3563-4813-9AD1-3B824B516B96}" destId="{ECC797E0-824C-44B0-B813-AE778B253544}" srcOrd="2" destOrd="0" parTransId="{73654087-996B-42E0-A4E6-2C57B439C2FB}" sibTransId="{A5E9F208-8756-4C50-AB99-B83AB037C35C}"/>
    <dgm:cxn modelId="{44D93B3E-EF1B-7140-9065-A36276EB70C1}" type="presOf" srcId="{37859947-755E-A64A-9430-FF7562B1AEC6}" destId="{76DB7390-4016-FD4C-AB0B-002D207B8431}" srcOrd="0" destOrd="0" presId="urn:microsoft.com/office/officeart/2005/8/layout/vList2"/>
    <dgm:cxn modelId="{9871EC5B-6264-40D6-844F-DC316F404C83}" srcId="{EFDF6ACF-3563-4813-9AD1-3B824B516B96}" destId="{96D6EA79-FBEF-48EB-9BB9-C9D274C67F8C}" srcOrd="0" destOrd="0" parTransId="{71E30208-EE99-4C6F-975C-DCDA52C8343D}" sibTransId="{C162BA47-3B9C-45A2-8E17-34FE4B0702EB}"/>
    <dgm:cxn modelId="{A9777A44-1C7E-A946-8869-728D93A4F2EC}" srcId="{EFDF6ACF-3563-4813-9AD1-3B824B516B96}" destId="{37859947-755E-A64A-9430-FF7562B1AEC6}" srcOrd="5" destOrd="0" parTransId="{82D40C78-4469-7046-A10B-0486F7BD76FB}" sibTransId="{974C757D-39B4-C645-8DE8-1F6C26A1FDD4}"/>
    <dgm:cxn modelId="{1B71EA7E-EF93-D04A-B453-187591B65FCD}" type="presOf" srcId="{704045BB-EB22-463F-8E25-1134F00B9971}" destId="{B69BB2A1-B2B4-DC46-A75D-51A9F7CED2EB}" srcOrd="0" destOrd="0" presId="urn:microsoft.com/office/officeart/2005/8/layout/vList2"/>
    <dgm:cxn modelId="{064C2585-0380-4741-AFD4-FBF4952583DE}" srcId="{EFDF6ACF-3563-4813-9AD1-3B824B516B96}" destId="{74E81066-646F-A340-B4A0-8A6650EA6340}" srcOrd="1" destOrd="0" parTransId="{CCB58E86-92BB-AF44-B9E7-B4B6CA331725}" sibTransId="{3F2FFD36-5DD6-1940-A6FA-177F23A33134}"/>
    <dgm:cxn modelId="{EEBBA6B8-B61E-4CDB-8CDD-2622B2071DAF}" srcId="{EFDF6ACF-3563-4813-9AD1-3B824B516B96}" destId="{704045BB-EB22-463F-8E25-1134F00B9971}" srcOrd="3" destOrd="0" parTransId="{8AE8450E-5AA6-4B4F-A34A-E675742FE79F}" sibTransId="{848C2432-BA17-406C-B684-E87A9CB33544}"/>
    <dgm:cxn modelId="{C10874BB-5D24-D84C-B0DB-2BDB426CB4ED}" type="presOf" srcId="{EFDF6ACF-3563-4813-9AD1-3B824B516B96}" destId="{7F7EB1A6-F1D5-E040-B021-2AA794216E10}" srcOrd="0" destOrd="0" presId="urn:microsoft.com/office/officeart/2005/8/layout/vList2"/>
    <dgm:cxn modelId="{0E8022E0-62D9-8547-BBFB-8644DDED1BFD}" type="presOf" srcId="{0AE4F2F2-6A64-0B4A-BC2B-91CD281E75EC}" destId="{CA2F4B74-8EBB-F84F-B4EF-454F904CEE48}" srcOrd="0" destOrd="0" presId="urn:microsoft.com/office/officeart/2005/8/layout/vList2"/>
    <dgm:cxn modelId="{8838FEF5-0FA1-B04E-8A75-88B78DD393E8}" type="presOf" srcId="{ECC797E0-824C-44B0-B813-AE778B253544}" destId="{1DCA8A03-B703-E248-999B-614822202A09}" srcOrd="0" destOrd="0" presId="urn:microsoft.com/office/officeart/2005/8/layout/vList2"/>
    <dgm:cxn modelId="{C0B1BCFA-E3BA-8B42-AEC6-CD064A3DA35C}" type="presOf" srcId="{74E81066-646F-A340-B4A0-8A6650EA6340}" destId="{AD4DA4FE-DA33-4F43-B138-DDE2895E99E0}" srcOrd="0" destOrd="0" presId="urn:microsoft.com/office/officeart/2005/8/layout/vList2"/>
    <dgm:cxn modelId="{4D1708FA-A12A-D04A-9B1F-2FA22E5BD66A}" type="presParOf" srcId="{7F7EB1A6-F1D5-E040-B021-2AA794216E10}" destId="{AA8E4AC2-8BD3-2B41-8DC2-569D7C030F7C}" srcOrd="0" destOrd="0" presId="urn:microsoft.com/office/officeart/2005/8/layout/vList2"/>
    <dgm:cxn modelId="{D61CF3C5-2B23-604C-9263-DB3AFC0B8F6D}" type="presParOf" srcId="{7F7EB1A6-F1D5-E040-B021-2AA794216E10}" destId="{F602D785-7997-2644-B45C-C8BFD806C4BD}" srcOrd="1" destOrd="0" presId="urn:microsoft.com/office/officeart/2005/8/layout/vList2"/>
    <dgm:cxn modelId="{D9ABFAC7-3E7B-7E47-A617-A6DBEE0E7719}" type="presParOf" srcId="{7F7EB1A6-F1D5-E040-B021-2AA794216E10}" destId="{AD4DA4FE-DA33-4F43-B138-DDE2895E99E0}" srcOrd="2" destOrd="0" presId="urn:microsoft.com/office/officeart/2005/8/layout/vList2"/>
    <dgm:cxn modelId="{277EB17B-15DE-F740-B176-CF269839C114}" type="presParOf" srcId="{7F7EB1A6-F1D5-E040-B021-2AA794216E10}" destId="{B7B75088-B092-2646-8E9F-05A7F121E5E7}" srcOrd="3" destOrd="0" presId="urn:microsoft.com/office/officeart/2005/8/layout/vList2"/>
    <dgm:cxn modelId="{BDD83041-6F19-4440-A7B5-726F91494575}" type="presParOf" srcId="{7F7EB1A6-F1D5-E040-B021-2AA794216E10}" destId="{1DCA8A03-B703-E248-999B-614822202A09}" srcOrd="4" destOrd="0" presId="urn:microsoft.com/office/officeart/2005/8/layout/vList2"/>
    <dgm:cxn modelId="{A203E1DA-408F-4140-9F6B-8D815CCD01F8}" type="presParOf" srcId="{7F7EB1A6-F1D5-E040-B021-2AA794216E10}" destId="{0659A6E9-E8B2-1248-AA50-7D54804D5AFC}" srcOrd="5" destOrd="0" presId="urn:microsoft.com/office/officeart/2005/8/layout/vList2"/>
    <dgm:cxn modelId="{D54E2CAB-1E22-1049-AD16-BE863E6FCA2F}" type="presParOf" srcId="{7F7EB1A6-F1D5-E040-B021-2AA794216E10}" destId="{B69BB2A1-B2B4-DC46-A75D-51A9F7CED2EB}" srcOrd="6" destOrd="0" presId="urn:microsoft.com/office/officeart/2005/8/layout/vList2"/>
    <dgm:cxn modelId="{E91F16BF-FAB7-B343-850D-1888D3E8CBC6}" type="presParOf" srcId="{7F7EB1A6-F1D5-E040-B021-2AA794216E10}" destId="{B9933FE3-0171-DC45-B49A-EB5A6F780CC7}" srcOrd="7" destOrd="0" presId="urn:microsoft.com/office/officeart/2005/8/layout/vList2"/>
    <dgm:cxn modelId="{659BE2B2-DB99-9C45-A712-C8F5BD7B2F63}" type="presParOf" srcId="{7F7EB1A6-F1D5-E040-B021-2AA794216E10}" destId="{CA2F4B74-8EBB-F84F-B4EF-454F904CEE48}" srcOrd="8" destOrd="0" presId="urn:microsoft.com/office/officeart/2005/8/layout/vList2"/>
    <dgm:cxn modelId="{1B4F56D6-FEE2-EA4A-958C-8044C7D95443}" type="presParOf" srcId="{7F7EB1A6-F1D5-E040-B021-2AA794216E10}" destId="{A8EF9E25-8A17-AC46-AA1A-0681D93C19B1}" srcOrd="9" destOrd="0" presId="urn:microsoft.com/office/officeart/2005/8/layout/vList2"/>
    <dgm:cxn modelId="{12A385C1-4216-7648-8B95-6F7E13CB0BC8}" type="presParOf" srcId="{7F7EB1A6-F1D5-E040-B021-2AA794216E10}" destId="{76DB7390-4016-FD4C-AB0B-002D207B8431}"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FDF6ACF-3563-4813-9AD1-3B824B516B96}"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96D6EA79-FBEF-48EB-9BB9-C9D274C67F8C}">
      <dgm:prSet/>
      <dgm:spPr/>
      <dgm:t>
        <a:bodyPr/>
        <a:lstStyle/>
        <a:p>
          <a:r>
            <a:rPr lang="en-US" dirty="0"/>
            <a:t>PRÉPARER</a:t>
          </a:r>
          <a:r>
            <a:rPr lang="en-US" baseline="0" dirty="0"/>
            <a:t> NOTRE MÉMOIRE</a:t>
          </a:r>
          <a:endParaRPr lang="en-US" dirty="0"/>
        </a:p>
      </dgm:t>
    </dgm:pt>
    <dgm:pt modelId="{71E30208-EE99-4C6F-975C-DCDA52C8343D}" type="parTrans" cxnId="{9871EC5B-6264-40D6-844F-DC316F404C83}">
      <dgm:prSet/>
      <dgm:spPr/>
      <dgm:t>
        <a:bodyPr/>
        <a:lstStyle/>
        <a:p>
          <a:endParaRPr lang="en-US"/>
        </a:p>
      </dgm:t>
    </dgm:pt>
    <dgm:pt modelId="{C162BA47-3B9C-45A2-8E17-34FE4B0702EB}" type="sibTrans" cxnId="{9871EC5B-6264-40D6-844F-DC316F404C83}">
      <dgm:prSet/>
      <dgm:spPr/>
      <dgm:t>
        <a:bodyPr/>
        <a:lstStyle/>
        <a:p>
          <a:endParaRPr lang="en-US"/>
        </a:p>
      </dgm:t>
    </dgm:pt>
    <dgm:pt modelId="{ECC797E0-824C-44B0-B813-AE778B253544}">
      <dgm:prSet/>
      <dgm:spPr/>
      <dgm:t>
        <a:bodyPr/>
        <a:lstStyle/>
        <a:p>
          <a:r>
            <a:rPr lang="en-US" dirty="0"/>
            <a:t>PRÉSENTATION</a:t>
          </a:r>
          <a:r>
            <a:rPr lang="en-US" baseline="0" dirty="0"/>
            <a:t> EN COMMISSION PARLEMENTAIRE</a:t>
          </a:r>
          <a:endParaRPr lang="en-US" dirty="0"/>
        </a:p>
      </dgm:t>
    </dgm:pt>
    <dgm:pt modelId="{73654087-996B-42E0-A4E6-2C57B439C2FB}" type="parTrans" cxnId="{F671BF31-907B-4ED1-8238-24B446541462}">
      <dgm:prSet/>
      <dgm:spPr/>
      <dgm:t>
        <a:bodyPr/>
        <a:lstStyle/>
        <a:p>
          <a:endParaRPr lang="en-US"/>
        </a:p>
      </dgm:t>
    </dgm:pt>
    <dgm:pt modelId="{A5E9F208-8756-4C50-AB99-B83AB037C35C}" type="sibTrans" cxnId="{F671BF31-907B-4ED1-8238-24B446541462}">
      <dgm:prSet/>
      <dgm:spPr/>
      <dgm:t>
        <a:bodyPr/>
        <a:lstStyle/>
        <a:p>
          <a:endParaRPr lang="en-US"/>
        </a:p>
      </dgm:t>
    </dgm:pt>
    <dgm:pt modelId="{704045BB-EB22-463F-8E25-1134F00B9971}">
      <dgm:prSet/>
      <dgm:spPr/>
      <dgm:t>
        <a:bodyPr/>
        <a:lstStyle/>
        <a:p>
          <a:r>
            <a:rPr lang="en-US" dirty="0"/>
            <a:t>INFORMATIONS</a:t>
          </a:r>
          <a:r>
            <a:rPr lang="en-US" baseline="0" dirty="0"/>
            <a:t> DÉTAILLÉES AU FUR ET </a:t>
          </a:r>
          <a:r>
            <a:rPr lang="en-US" baseline="0" dirty="0" err="1"/>
            <a:t>À</a:t>
          </a:r>
          <a:r>
            <a:rPr lang="en-US" baseline="0" dirty="0"/>
            <a:t> MESURE </a:t>
          </a:r>
          <a:r>
            <a:rPr lang="en-US" baseline="0" dirty="0" err="1"/>
            <a:t>À</a:t>
          </a:r>
          <a:r>
            <a:rPr lang="en-US" baseline="0" dirty="0"/>
            <a:t> NOS MEMBRES</a:t>
          </a:r>
          <a:endParaRPr lang="en-US" dirty="0"/>
        </a:p>
      </dgm:t>
    </dgm:pt>
    <dgm:pt modelId="{8AE8450E-5AA6-4B4F-A34A-E675742FE79F}" type="parTrans" cxnId="{EEBBA6B8-B61E-4CDB-8CDD-2622B2071DAF}">
      <dgm:prSet/>
      <dgm:spPr/>
      <dgm:t>
        <a:bodyPr/>
        <a:lstStyle/>
        <a:p>
          <a:endParaRPr lang="en-US"/>
        </a:p>
      </dgm:t>
    </dgm:pt>
    <dgm:pt modelId="{848C2432-BA17-406C-B684-E87A9CB33544}" type="sibTrans" cxnId="{EEBBA6B8-B61E-4CDB-8CDD-2622B2071DAF}">
      <dgm:prSet/>
      <dgm:spPr/>
      <dgm:t>
        <a:bodyPr/>
        <a:lstStyle/>
        <a:p>
          <a:endParaRPr lang="en-US"/>
        </a:p>
      </dgm:t>
    </dgm:pt>
    <dgm:pt modelId="{74E81066-646F-A340-B4A0-8A6650EA6340}">
      <dgm:prSet/>
      <dgm:spPr/>
      <dgm:t>
        <a:bodyPr/>
        <a:lstStyle/>
        <a:p>
          <a:r>
            <a:rPr lang="en-US" dirty="0"/>
            <a:t>APPEL</a:t>
          </a:r>
          <a:r>
            <a:rPr lang="en-US" baseline="0" dirty="0"/>
            <a:t> </a:t>
          </a:r>
          <a:r>
            <a:rPr lang="en-US" baseline="0" dirty="0" err="1"/>
            <a:t>À</a:t>
          </a:r>
          <a:r>
            <a:rPr lang="en-US" baseline="0" dirty="0"/>
            <a:t> TOUS POUR LES AVANTAGES ET LES DÉSAVANTAGES DE LA CO-GESTION AVEC LES MÉDECINS</a:t>
          </a:r>
          <a:endParaRPr lang="en-US" dirty="0"/>
        </a:p>
      </dgm:t>
    </dgm:pt>
    <dgm:pt modelId="{CCB58E86-92BB-AF44-B9E7-B4B6CA331725}" type="parTrans" cxnId="{064C2585-0380-4741-AFD4-FBF4952583DE}">
      <dgm:prSet/>
      <dgm:spPr/>
      <dgm:t>
        <a:bodyPr/>
        <a:lstStyle/>
        <a:p>
          <a:endParaRPr lang="fr-CA"/>
        </a:p>
      </dgm:t>
    </dgm:pt>
    <dgm:pt modelId="{3F2FFD36-5DD6-1940-A6FA-177F23A33134}" type="sibTrans" cxnId="{064C2585-0380-4741-AFD4-FBF4952583DE}">
      <dgm:prSet/>
      <dgm:spPr/>
      <dgm:t>
        <a:bodyPr/>
        <a:lstStyle/>
        <a:p>
          <a:endParaRPr lang="fr-CA"/>
        </a:p>
      </dgm:t>
    </dgm:pt>
    <dgm:pt modelId="{0AE4F2F2-6A64-0B4A-BC2B-91CD281E75EC}">
      <dgm:prSet/>
      <dgm:spPr/>
      <dgm:t>
        <a:bodyPr/>
        <a:lstStyle/>
        <a:p>
          <a:r>
            <a:rPr lang="en-US" dirty="0"/>
            <a:t>L’APER SERA PRÉSENTE POUR VOUS </a:t>
          </a:r>
          <a:r>
            <a:rPr lang="en-US" dirty="0" err="1"/>
            <a:t>À</a:t>
          </a:r>
          <a:r>
            <a:rPr lang="en-US" dirty="0"/>
            <a:t> TOUTES LES ÉTAPES</a:t>
          </a:r>
        </a:p>
      </dgm:t>
    </dgm:pt>
    <dgm:pt modelId="{012B2836-E33D-A140-8C8F-7DC2AD85411A}" type="parTrans" cxnId="{A857C205-F46F-024E-B64F-766FC01A90D9}">
      <dgm:prSet/>
      <dgm:spPr/>
      <dgm:t>
        <a:bodyPr/>
        <a:lstStyle/>
        <a:p>
          <a:endParaRPr lang="fr-CA"/>
        </a:p>
      </dgm:t>
    </dgm:pt>
    <dgm:pt modelId="{94A44D3C-8978-D241-98A8-54DB2F5902F0}" type="sibTrans" cxnId="{A857C205-F46F-024E-B64F-766FC01A90D9}">
      <dgm:prSet/>
      <dgm:spPr/>
      <dgm:t>
        <a:bodyPr/>
        <a:lstStyle/>
        <a:p>
          <a:endParaRPr lang="fr-CA"/>
        </a:p>
      </dgm:t>
    </dgm:pt>
    <dgm:pt modelId="{7F7EB1A6-F1D5-E040-B021-2AA794216E10}" type="pres">
      <dgm:prSet presAssocID="{EFDF6ACF-3563-4813-9AD1-3B824B516B96}" presName="linear" presStyleCnt="0">
        <dgm:presLayoutVars>
          <dgm:animLvl val="lvl"/>
          <dgm:resizeHandles val="exact"/>
        </dgm:presLayoutVars>
      </dgm:prSet>
      <dgm:spPr/>
    </dgm:pt>
    <dgm:pt modelId="{AA8E4AC2-8BD3-2B41-8DC2-569D7C030F7C}" type="pres">
      <dgm:prSet presAssocID="{96D6EA79-FBEF-48EB-9BB9-C9D274C67F8C}" presName="parentText" presStyleLbl="node1" presStyleIdx="0" presStyleCnt="5">
        <dgm:presLayoutVars>
          <dgm:chMax val="0"/>
          <dgm:bulletEnabled val="1"/>
        </dgm:presLayoutVars>
      </dgm:prSet>
      <dgm:spPr/>
    </dgm:pt>
    <dgm:pt modelId="{F602D785-7997-2644-B45C-C8BFD806C4BD}" type="pres">
      <dgm:prSet presAssocID="{C162BA47-3B9C-45A2-8E17-34FE4B0702EB}" presName="spacer" presStyleCnt="0"/>
      <dgm:spPr/>
    </dgm:pt>
    <dgm:pt modelId="{AD4DA4FE-DA33-4F43-B138-DDE2895E99E0}" type="pres">
      <dgm:prSet presAssocID="{74E81066-646F-A340-B4A0-8A6650EA6340}" presName="parentText" presStyleLbl="node1" presStyleIdx="1" presStyleCnt="5">
        <dgm:presLayoutVars>
          <dgm:chMax val="0"/>
          <dgm:bulletEnabled val="1"/>
        </dgm:presLayoutVars>
      </dgm:prSet>
      <dgm:spPr/>
    </dgm:pt>
    <dgm:pt modelId="{B7B75088-B092-2646-8E9F-05A7F121E5E7}" type="pres">
      <dgm:prSet presAssocID="{3F2FFD36-5DD6-1940-A6FA-177F23A33134}" presName="spacer" presStyleCnt="0"/>
      <dgm:spPr/>
    </dgm:pt>
    <dgm:pt modelId="{1DCA8A03-B703-E248-999B-614822202A09}" type="pres">
      <dgm:prSet presAssocID="{ECC797E0-824C-44B0-B813-AE778B253544}" presName="parentText" presStyleLbl="node1" presStyleIdx="2" presStyleCnt="5">
        <dgm:presLayoutVars>
          <dgm:chMax val="0"/>
          <dgm:bulletEnabled val="1"/>
        </dgm:presLayoutVars>
      </dgm:prSet>
      <dgm:spPr/>
    </dgm:pt>
    <dgm:pt modelId="{0659A6E9-E8B2-1248-AA50-7D54804D5AFC}" type="pres">
      <dgm:prSet presAssocID="{A5E9F208-8756-4C50-AB99-B83AB037C35C}" presName="spacer" presStyleCnt="0"/>
      <dgm:spPr/>
    </dgm:pt>
    <dgm:pt modelId="{B69BB2A1-B2B4-DC46-A75D-51A9F7CED2EB}" type="pres">
      <dgm:prSet presAssocID="{704045BB-EB22-463F-8E25-1134F00B9971}" presName="parentText" presStyleLbl="node1" presStyleIdx="3" presStyleCnt="5">
        <dgm:presLayoutVars>
          <dgm:chMax val="0"/>
          <dgm:bulletEnabled val="1"/>
        </dgm:presLayoutVars>
      </dgm:prSet>
      <dgm:spPr/>
    </dgm:pt>
    <dgm:pt modelId="{B9933FE3-0171-DC45-B49A-EB5A6F780CC7}" type="pres">
      <dgm:prSet presAssocID="{848C2432-BA17-406C-B684-E87A9CB33544}" presName="spacer" presStyleCnt="0"/>
      <dgm:spPr/>
    </dgm:pt>
    <dgm:pt modelId="{CA2F4B74-8EBB-F84F-B4EF-454F904CEE48}" type="pres">
      <dgm:prSet presAssocID="{0AE4F2F2-6A64-0B4A-BC2B-91CD281E75EC}" presName="parentText" presStyleLbl="node1" presStyleIdx="4" presStyleCnt="5">
        <dgm:presLayoutVars>
          <dgm:chMax val="0"/>
          <dgm:bulletEnabled val="1"/>
        </dgm:presLayoutVars>
      </dgm:prSet>
      <dgm:spPr/>
    </dgm:pt>
  </dgm:ptLst>
  <dgm:cxnLst>
    <dgm:cxn modelId="{A857C205-F46F-024E-B64F-766FC01A90D9}" srcId="{EFDF6ACF-3563-4813-9AD1-3B824B516B96}" destId="{0AE4F2F2-6A64-0B4A-BC2B-91CD281E75EC}" srcOrd="4" destOrd="0" parTransId="{012B2836-E33D-A140-8C8F-7DC2AD85411A}" sibTransId="{94A44D3C-8978-D241-98A8-54DB2F5902F0}"/>
    <dgm:cxn modelId="{A841E30C-D6C4-F64A-858E-4649A91B0101}" type="presOf" srcId="{96D6EA79-FBEF-48EB-9BB9-C9D274C67F8C}" destId="{AA8E4AC2-8BD3-2B41-8DC2-569D7C030F7C}" srcOrd="0" destOrd="0" presId="urn:microsoft.com/office/officeart/2005/8/layout/vList2"/>
    <dgm:cxn modelId="{F671BF31-907B-4ED1-8238-24B446541462}" srcId="{EFDF6ACF-3563-4813-9AD1-3B824B516B96}" destId="{ECC797E0-824C-44B0-B813-AE778B253544}" srcOrd="2" destOrd="0" parTransId="{73654087-996B-42E0-A4E6-2C57B439C2FB}" sibTransId="{A5E9F208-8756-4C50-AB99-B83AB037C35C}"/>
    <dgm:cxn modelId="{9871EC5B-6264-40D6-844F-DC316F404C83}" srcId="{EFDF6ACF-3563-4813-9AD1-3B824B516B96}" destId="{96D6EA79-FBEF-48EB-9BB9-C9D274C67F8C}" srcOrd="0" destOrd="0" parTransId="{71E30208-EE99-4C6F-975C-DCDA52C8343D}" sibTransId="{C162BA47-3B9C-45A2-8E17-34FE4B0702EB}"/>
    <dgm:cxn modelId="{1B71EA7E-EF93-D04A-B453-187591B65FCD}" type="presOf" srcId="{704045BB-EB22-463F-8E25-1134F00B9971}" destId="{B69BB2A1-B2B4-DC46-A75D-51A9F7CED2EB}" srcOrd="0" destOrd="0" presId="urn:microsoft.com/office/officeart/2005/8/layout/vList2"/>
    <dgm:cxn modelId="{064C2585-0380-4741-AFD4-FBF4952583DE}" srcId="{EFDF6ACF-3563-4813-9AD1-3B824B516B96}" destId="{74E81066-646F-A340-B4A0-8A6650EA6340}" srcOrd="1" destOrd="0" parTransId="{CCB58E86-92BB-AF44-B9E7-B4B6CA331725}" sibTransId="{3F2FFD36-5DD6-1940-A6FA-177F23A33134}"/>
    <dgm:cxn modelId="{EEBBA6B8-B61E-4CDB-8CDD-2622B2071DAF}" srcId="{EFDF6ACF-3563-4813-9AD1-3B824B516B96}" destId="{704045BB-EB22-463F-8E25-1134F00B9971}" srcOrd="3" destOrd="0" parTransId="{8AE8450E-5AA6-4B4F-A34A-E675742FE79F}" sibTransId="{848C2432-BA17-406C-B684-E87A9CB33544}"/>
    <dgm:cxn modelId="{C10874BB-5D24-D84C-B0DB-2BDB426CB4ED}" type="presOf" srcId="{EFDF6ACF-3563-4813-9AD1-3B824B516B96}" destId="{7F7EB1A6-F1D5-E040-B021-2AA794216E10}" srcOrd="0" destOrd="0" presId="urn:microsoft.com/office/officeart/2005/8/layout/vList2"/>
    <dgm:cxn modelId="{0E8022E0-62D9-8547-BBFB-8644DDED1BFD}" type="presOf" srcId="{0AE4F2F2-6A64-0B4A-BC2B-91CD281E75EC}" destId="{CA2F4B74-8EBB-F84F-B4EF-454F904CEE48}" srcOrd="0" destOrd="0" presId="urn:microsoft.com/office/officeart/2005/8/layout/vList2"/>
    <dgm:cxn modelId="{8838FEF5-0FA1-B04E-8A75-88B78DD393E8}" type="presOf" srcId="{ECC797E0-824C-44B0-B813-AE778B253544}" destId="{1DCA8A03-B703-E248-999B-614822202A09}" srcOrd="0" destOrd="0" presId="urn:microsoft.com/office/officeart/2005/8/layout/vList2"/>
    <dgm:cxn modelId="{C0B1BCFA-E3BA-8B42-AEC6-CD064A3DA35C}" type="presOf" srcId="{74E81066-646F-A340-B4A0-8A6650EA6340}" destId="{AD4DA4FE-DA33-4F43-B138-DDE2895E99E0}" srcOrd="0" destOrd="0" presId="urn:microsoft.com/office/officeart/2005/8/layout/vList2"/>
    <dgm:cxn modelId="{4D1708FA-A12A-D04A-9B1F-2FA22E5BD66A}" type="presParOf" srcId="{7F7EB1A6-F1D5-E040-B021-2AA794216E10}" destId="{AA8E4AC2-8BD3-2B41-8DC2-569D7C030F7C}" srcOrd="0" destOrd="0" presId="urn:microsoft.com/office/officeart/2005/8/layout/vList2"/>
    <dgm:cxn modelId="{D61CF3C5-2B23-604C-9263-DB3AFC0B8F6D}" type="presParOf" srcId="{7F7EB1A6-F1D5-E040-B021-2AA794216E10}" destId="{F602D785-7997-2644-B45C-C8BFD806C4BD}" srcOrd="1" destOrd="0" presId="urn:microsoft.com/office/officeart/2005/8/layout/vList2"/>
    <dgm:cxn modelId="{D9ABFAC7-3E7B-7E47-A617-A6DBEE0E7719}" type="presParOf" srcId="{7F7EB1A6-F1D5-E040-B021-2AA794216E10}" destId="{AD4DA4FE-DA33-4F43-B138-DDE2895E99E0}" srcOrd="2" destOrd="0" presId="urn:microsoft.com/office/officeart/2005/8/layout/vList2"/>
    <dgm:cxn modelId="{277EB17B-15DE-F740-B176-CF269839C114}" type="presParOf" srcId="{7F7EB1A6-F1D5-E040-B021-2AA794216E10}" destId="{B7B75088-B092-2646-8E9F-05A7F121E5E7}" srcOrd="3" destOrd="0" presId="urn:microsoft.com/office/officeart/2005/8/layout/vList2"/>
    <dgm:cxn modelId="{BDD83041-6F19-4440-A7B5-726F91494575}" type="presParOf" srcId="{7F7EB1A6-F1D5-E040-B021-2AA794216E10}" destId="{1DCA8A03-B703-E248-999B-614822202A09}" srcOrd="4" destOrd="0" presId="urn:microsoft.com/office/officeart/2005/8/layout/vList2"/>
    <dgm:cxn modelId="{A203E1DA-408F-4140-9F6B-8D815CCD01F8}" type="presParOf" srcId="{7F7EB1A6-F1D5-E040-B021-2AA794216E10}" destId="{0659A6E9-E8B2-1248-AA50-7D54804D5AFC}" srcOrd="5" destOrd="0" presId="urn:microsoft.com/office/officeart/2005/8/layout/vList2"/>
    <dgm:cxn modelId="{D54E2CAB-1E22-1049-AD16-BE863E6FCA2F}" type="presParOf" srcId="{7F7EB1A6-F1D5-E040-B021-2AA794216E10}" destId="{B69BB2A1-B2B4-DC46-A75D-51A9F7CED2EB}" srcOrd="6" destOrd="0" presId="urn:microsoft.com/office/officeart/2005/8/layout/vList2"/>
    <dgm:cxn modelId="{E91F16BF-FAB7-B343-850D-1888D3E8CBC6}" type="presParOf" srcId="{7F7EB1A6-F1D5-E040-B021-2AA794216E10}" destId="{B9933FE3-0171-DC45-B49A-EB5A6F780CC7}" srcOrd="7" destOrd="0" presId="urn:microsoft.com/office/officeart/2005/8/layout/vList2"/>
    <dgm:cxn modelId="{659BE2B2-DB99-9C45-A712-C8F5BD7B2F63}" type="presParOf" srcId="{7F7EB1A6-F1D5-E040-B021-2AA794216E10}" destId="{CA2F4B74-8EBB-F84F-B4EF-454F904CEE48}"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33488D-3F5F-784E-BD08-729931910211}">
      <dsp:nvSpPr>
        <dsp:cNvPr id="0" name=""/>
        <dsp:cNvSpPr/>
      </dsp:nvSpPr>
      <dsp:spPr>
        <a:xfrm>
          <a:off x="0" y="3465599"/>
          <a:ext cx="6341016" cy="1137487"/>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fr-CA" sz="1400" kern="1200"/>
            <a:t>OK…MAIS ENCORE?</a:t>
          </a:r>
          <a:endParaRPr lang="en-US" sz="1400" kern="1200"/>
        </a:p>
      </dsp:txBody>
      <dsp:txXfrm>
        <a:off x="0" y="3465599"/>
        <a:ext cx="6341016" cy="1137487"/>
      </dsp:txXfrm>
    </dsp:sp>
    <dsp:sp modelId="{26ADA665-F215-9547-BA69-C03B6BA194B7}">
      <dsp:nvSpPr>
        <dsp:cNvPr id="0" name=""/>
        <dsp:cNvSpPr/>
      </dsp:nvSpPr>
      <dsp:spPr>
        <a:xfrm rot="10800000">
          <a:off x="0" y="1733206"/>
          <a:ext cx="6341016" cy="1749455"/>
        </a:xfrm>
        <a:prstGeom prst="upArrowCallou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fr-CA" sz="1400" kern="1200"/>
            <a:t>Il a pour objet de mettre en place un système efficace, notamment en facilitant l’accès des personnes è des services de santé et à des service sociaux sécuritaires et de qualité, en renforçant la coordination des différentes composantes du système et en rapprochant des communautés les décisions liées à l’organisation et à la prestation des services.</a:t>
          </a:r>
          <a:endParaRPr lang="en-US" sz="1400" kern="1200"/>
        </a:p>
      </dsp:txBody>
      <dsp:txXfrm rot="10800000">
        <a:off x="0" y="1733206"/>
        <a:ext cx="6341016" cy="1136743"/>
      </dsp:txXfrm>
    </dsp:sp>
    <dsp:sp modelId="{90D48790-7E05-B44C-A1FE-065D90764579}">
      <dsp:nvSpPr>
        <dsp:cNvPr id="0" name=""/>
        <dsp:cNvSpPr/>
      </dsp:nvSpPr>
      <dsp:spPr>
        <a:xfrm rot="10800000">
          <a:off x="0" y="813"/>
          <a:ext cx="6341016" cy="1749455"/>
        </a:xfrm>
        <a:prstGeom prst="upArrowCallou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fr-CA" sz="1400" kern="1200"/>
            <a:t>LE PL-15 propose de renouveler l’encadrement du système de santé et de services sociaux.</a:t>
          </a:r>
          <a:endParaRPr lang="en-US" sz="1400" kern="1200"/>
        </a:p>
      </dsp:txBody>
      <dsp:txXfrm rot="10800000">
        <a:off x="0" y="813"/>
        <a:ext cx="6341016" cy="113674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DCD407-ED4A-8A41-97CD-B380F37C70E2}">
      <dsp:nvSpPr>
        <dsp:cNvPr id="0" name=""/>
        <dsp:cNvSpPr/>
      </dsp:nvSpPr>
      <dsp:spPr>
        <a:xfrm>
          <a:off x="0" y="288210"/>
          <a:ext cx="6628804" cy="1042470"/>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CA" sz="2700" kern="1200"/>
            <a:t>AXE 1: REVENIR À UNE GESTION DE PROXIMITÉ</a:t>
          </a:r>
          <a:endParaRPr lang="en-US" sz="2700" kern="1200"/>
        </a:p>
      </dsp:txBody>
      <dsp:txXfrm>
        <a:off x="50889" y="339099"/>
        <a:ext cx="6527026" cy="940692"/>
      </dsp:txXfrm>
    </dsp:sp>
    <dsp:sp modelId="{AA8E4AC2-8BD3-2B41-8DC2-569D7C030F7C}">
      <dsp:nvSpPr>
        <dsp:cNvPr id="0" name=""/>
        <dsp:cNvSpPr/>
      </dsp:nvSpPr>
      <dsp:spPr>
        <a:xfrm>
          <a:off x="0" y="1408440"/>
          <a:ext cx="6628804" cy="1042470"/>
        </a:xfrm>
        <a:prstGeom prst="roundRect">
          <a:avLst/>
        </a:prstGeom>
        <a:gradFill rotWithShape="0">
          <a:gsLst>
            <a:gs pos="0">
              <a:schemeClr val="accent2">
                <a:hueOff val="-2396311"/>
                <a:satOff val="-6666"/>
                <a:lumOff val="5817"/>
                <a:alphaOff val="0"/>
                <a:tint val="96000"/>
                <a:lumMod val="100000"/>
              </a:schemeClr>
            </a:gs>
            <a:gs pos="78000">
              <a:schemeClr val="accent2">
                <a:hueOff val="-2396311"/>
                <a:satOff val="-6666"/>
                <a:lumOff val="5817"/>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CA" sz="2700" kern="1200"/>
            <a:t>AXE 2: AMÉLIORER L’ACCÈS AUX SERVICES DE SANTÉ ET AUX SERVICES SOCIAUX</a:t>
          </a:r>
          <a:endParaRPr lang="en-US" sz="2700" kern="1200"/>
        </a:p>
      </dsp:txBody>
      <dsp:txXfrm>
        <a:off x="50889" y="1459329"/>
        <a:ext cx="6527026" cy="940692"/>
      </dsp:txXfrm>
    </dsp:sp>
    <dsp:sp modelId="{1DCA8A03-B703-E248-999B-614822202A09}">
      <dsp:nvSpPr>
        <dsp:cNvPr id="0" name=""/>
        <dsp:cNvSpPr/>
      </dsp:nvSpPr>
      <dsp:spPr>
        <a:xfrm>
          <a:off x="0" y="2528670"/>
          <a:ext cx="6628804" cy="1042470"/>
        </a:xfrm>
        <a:prstGeom prst="roundRect">
          <a:avLst/>
        </a:prstGeom>
        <a:gradFill rotWithShape="0">
          <a:gsLst>
            <a:gs pos="0">
              <a:schemeClr val="accent2">
                <a:hueOff val="-4792622"/>
                <a:satOff val="-13333"/>
                <a:lumOff val="11634"/>
                <a:alphaOff val="0"/>
                <a:tint val="96000"/>
                <a:lumMod val="100000"/>
              </a:schemeClr>
            </a:gs>
            <a:gs pos="78000">
              <a:schemeClr val="accent2">
                <a:hueOff val="-4792622"/>
                <a:satOff val="-13333"/>
                <a:lumOff val="11634"/>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CA" sz="2700" kern="1200"/>
            <a:t>AXE 3: ÊTRE À L’ÉCOUTE DES USAGERS</a:t>
          </a:r>
          <a:endParaRPr lang="en-US" sz="2700" kern="1200"/>
        </a:p>
      </dsp:txBody>
      <dsp:txXfrm>
        <a:off x="50889" y="2579559"/>
        <a:ext cx="6527026" cy="940692"/>
      </dsp:txXfrm>
    </dsp:sp>
    <dsp:sp modelId="{B69BB2A1-B2B4-DC46-A75D-51A9F7CED2EB}">
      <dsp:nvSpPr>
        <dsp:cNvPr id="0" name=""/>
        <dsp:cNvSpPr/>
      </dsp:nvSpPr>
      <dsp:spPr>
        <a:xfrm>
          <a:off x="0" y="3648900"/>
          <a:ext cx="6628804" cy="1042470"/>
        </a:xfrm>
        <a:prstGeom prst="roundRect">
          <a:avLst/>
        </a:prstGeom>
        <a:gradFill rotWithShape="0">
          <a:gsLst>
            <a:gs pos="0">
              <a:schemeClr val="accent2">
                <a:hueOff val="-7188933"/>
                <a:satOff val="-19999"/>
                <a:lumOff val="17451"/>
                <a:alphaOff val="0"/>
                <a:tint val="96000"/>
                <a:lumMod val="100000"/>
              </a:schemeClr>
            </a:gs>
            <a:gs pos="78000">
              <a:schemeClr val="accent2">
                <a:hueOff val="-7188933"/>
                <a:satOff val="-19999"/>
                <a:lumOff val="17451"/>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CA" sz="2700" kern="1200"/>
            <a:t>AXE 4: CRÉER SANTÉ QUÉBEC</a:t>
          </a:r>
          <a:endParaRPr lang="en-US" sz="2700" kern="1200"/>
        </a:p>
      </dsp:txBody>
      <dsp:txXfrm>
        <a:off x="50889" y="3699789"/>
        <a:ext cx="6527026" cy="94069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A8DCEA-7998-0F4C-93E6-089901DECCDC}">
      <dsp:nvSpPr>
        <dsp:cNvPr id="0" name=""/>
        <dsp:cNvSpPr/>
      </dsp:nvSpPr>
      <dsp:spPr>
        <a:xfrm>
          <a:off x="0" y="417"/>
          <a:ext cx="10857331" cy="0"/>
        </a:xfrm>
        <a:prstGeom prst="line">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D8E5C3B-F517-0242-AED3-78E9634EDB60}">
      <dsp:nvSpPr>
        <dsp:cNvPr id="0" name=""/>
        <dsp:cNvSpPr/>
      </dsp:nvSpPr>
      <dsp:spPr>
        <a:xfrm>
          <a:off x="0" y="417"/>
          <a:ext cx="10857331" cy="3415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CA" sz="1600" kern="1200"/>
            <a:t>L’AXE 4 DE LA RÉFORME PRÉVOIT LA CRÉATION DE SANTÉ QUÉBEC.  UN ORGANISME (PERSONNE MORALE) </a:t>
          </a:r>
          <a:endParaRPr lang="en-US" sz="1600" kern="1200"/>
        </a:p>
      </dsp:txBody>
      <dsp:txXfrm>
        <a:off x="0" y="417"/>
        <a:ext cx="10857331" cy="341548"/>
      </dsp:txXfrm>
    </dsp:sp>
    <dsp:sp modelId="{656436B8-FA3F-9745-9455-F0B8A04A469F}">
      <dsp:nvSpPr>
        <dsp:cNvPr id="0" name=""/>
        <dsp:cNvSpPr/>
      </dsp:nvSpPr>
      <dsp:spPr>
        <a:xfrm>
          <a:off x="0" y="341965"/>
          <a:ext cx="10857331" cy="0"/>
        </a:xfrm>
        <a:prstGeom prst="line">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BE89F36-7204-424E-8E16-F242750A85FD}">
      <dsp:nvSpPr>
        <dsp:cNvPr id="0" name=""/>
        <dsp:cNvSpPr/>
      </dsp:nvSpPr>
      <dsp:spPr>
        <a:xfrm>
          <a:off x="0" y="341965"/>
          <a:ext cx="10857331" cy="3415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CA" sz="1600" kern="1200"/>
            <a:t>INDÉPENDANT DU MSSS, MANDATAIRE DE L’ÉTAT ET À QUI LE MINISTRE DÉLÉGUERA L’ENSEMBLE DE SES</a:t>
          </a:r>
          <a:endParaRPr lang="en-US" sz="1600" kern="1200"/>
        </a:p>
      </dsp:txBody>
      <dsp:txXfrm>
        <a:off x="0" y="341965"/>
        <a:ext cx="10857331" cy="341548"/>
      </dsp:txXfrm>
    </dsp:sp>
    <dsp:sp modelId="{343C09C0-C4B9-F044-91C8-6A2E167ABD4E}">
      <dsp:nvSpPr>
        <dsp:cNvPr id="0" name=""/>
        <dsp:cNvSpPr/>
      </dsp:nvSpPr>
      <dsp:spPr>
        <a:xfrm>
          <a:off x="0" y="683514"/>
          <a:ext cx="10857331" cy="0"/>
        </a:xfrm>
        <a:prstGeom prst="line">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B1A1EAF-7DAB-2847-BB0E-31CE43E0C2B1}">
      <dsp:nvSpPr>
        <dsp:cNvPr id="0" name=""/>
        <dsp:cNvSpPr/>
      </dsp:nvSpPr>
      <dsp:spPr>
        <a:xfrm>
          <a:off x="0" y="683514"/>
          <a:ext cx="10857331" cy="3415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CA" sz="1600" kern="1200"/>
            <a:t>RESPONSABILITÉS DE GESTION.</a:t>
          </a:r>
          <a:endParaRPr lang="en-US" sz="1600" kern="1200"/>
        </a:p>
      </dsp:txBody>
      <dsp:txXfrm>
        <a:off x="0" y="683514"/>
        <a:ext cx="10857331" cy="341548"/>
      </dsp:txXfrm>
    </dsp:sp>
    <dsp:sp modelId="{68A929BD-F33D-314A-902A-FB29A69D1B96}">
      <dsp:nvSpPr>
        <dsp:cNvPr id="0" name=""/>
        <dsp:cNvSpPr/>
      </dsp:nvSpPr>
      <dsp:spPr>
        <a:xfrm>
          <a:off x="0" y="1025062"/>
          <a:ext cx="10857331" cy="0"/>
        </a:xfrm>
        <a:prstGeom prst="line">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B2DFEA9-E229-E64F-A35E-97BE8F018439}">
      <dsp:nvSpPr>
        <dsp:cNvPr id="0" name=""/>
        <dsp:cNvSpPr/>
      </dsp:nvSpPr>
      <dsp:spPr>
        <a:xfrm>
          <a:off x="0" y="1025062"/>
          <a:ext cx="10857331" cy="3415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CA" sz="1600" kern="1200"/>
            <a:t>SANTÉ QUÉBEC AURA LA CHARGE ENTRE AUTRES D’OFFRIR DES SERVICES DE SANTÉ ET DES</a:t>
          </a:r>
          <a:endParaRPr lang="en-US" sz="1600" kern="1200"/>
        </a:p>
      </dsp:txBody>
      <dsp:txXfrm>
        <a:off x="0" y="1025062"/>
        <a:ext cx="10857331" cy="341548"/>
      </dsp:txXfrm>
    </dsp:sp>
    <dsp:sp modelId="{FF2B07B4-84EA-754C-9B6D-276B9DFB43F1}">
      <dsp:nvSpPr>
        <dsp:cNvPr id="0" name=""/>
        <dsp:cNvSpPr/>
      </dsp:nvSpPr>
      <dsp:spPr>
        <a:xfrm>
          <a:off x="0" y="1366611"/>
          <a:ext cx="10857331" cy="0"/>
        </a:xfrm>
        <a:prstGeom prst="line">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36071AB-E451-2647-BA9F-5491068139AA}">
      <dsp:nvSpPr>
        <dsp:cNvPr id="0" name=""/>
        <dsp:cNvSpPr/>
      </dsp:nvSpPr>
      <dsp:spPr>
        <a:xfrm>
          <a:off x="0" y="1366611"/>
          <a:ext cx="10857331" cy="3415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CA" sz="1600" kern="1200"/>
            <a:t>SERVICES SOCIAUX PAR L’ENTREMISE D’ÉTABLISSEMENTS PUBLICS AINSI QUE D’ENCADRER ET DE</a:t>
          </a:r>
          <a:endParaRPr lang="en-US" sz="1600" kern="1200"/>
        </a:p>
      </dsp:txBody>
      <dsp:txXfrm>
        <a:off x="0" y="1366611"/>
        <a:ext cx="10857331" cy="341548"/>
      </dsp:txXfrm>
    </dsp:sp>
    <dsp:sp modelId="{1D067230-52F0-4C49-B06A-8FDA9C8349B9}">
      <dsp:nvSpPr>
        <dsp:cNvPr id="0" name=""/>
        <dsp:cNvSpPr/>
      </dsp:nvSpPr>
      <dsp:spPr>
        <a:xfrm>
          <a:off x="0" y="1708159"/>
          <a:ext cx="10857331" cy="0"/>
        </a:xfrm>
        <a:prstGeom prst="line">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7DEA616-66B9-854E-B323-D8684BFE5A0C}">
      <dsp:nvSpPr>
        <dsp:cNvPr id="0" name=""/>
        <dsp:cNvSpPr/>
      </dsp:nvSpPr>
      <dsp:spPr>
        <a:xfrm>
          <a:off x="0" y="1708159"/>
          <a:ext cx="10857331" cy="3415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CA" sz="1600" kern="1200"/>
            <a:t>COORDONNER L’ACTIVITÉ DES ÉTABLISSEMENTS PRIVÉS ET DE CERTAINS PRESTATAIRES DE SERVICE</a:t>
          </a:r>
          <a:endParaRPr lang="en-US" sz="1600" kern="1200"/>
        </a:p>
      </dsp:txBody>
      <dsp:txXfrm>
        <a:off x="0" y="1708159"/>
        <a:ext cx="10857331" cy="341548"/>
      </dsp:txXfrm>
    </dsp:sp>
    <dsp:sp modelId="{BE3B0E8A-4C3B-9C45-9F96-BEFFB535F1E6}">
      <dsp:nvSpPr>
        <dsp:cNvPr id="0" name=""/>
        <dsp:cNvSpPr/>
      </dsp:nvSpPr>
      <dsp:spPr>
        <a:xfrm>
          <a:off x="0" y="2049708"/>
          <a:ext cx="10857331" cy="0"/>
        </a:xfrm>
        <a:prstGeom prst="line">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3BA87F9-34F3-4F42-8F7C-C95A6530B6BF}">
      <dsp:nvSpPr>
        <dsp:cNvPr id="0" name=""/>
        <dsp:cNvSpPr/>
      </dsp:nvSpPr>
      <dsp:spPr>
        <a:xfrm>
          <a:off x="0" y="2049708"/>
          <a:ext cx="10857331" cy="3415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CA" sz="1600" kern="1200"/>
            <a:t>DU DOMAINE DE LA SANTÉ ET DES SERVICES SOCIAUX.</a:t>
          </a:r>
          <a:endParaRPr lang="en-US" sz="1600" kern="1200"/>
        </a:p>
      </dsp:txBody>
      <dsp:txXfrm>
        <a:off x="0" y="2049708"/>
        <a:ext cx="10857331" cy="341548"/>
      </dsp:txXfrm>
    </dsp:sp>
    <dsp:sp modelId="{A5E2541D-728F-984E-BC74-60505669F5B4}">
      <dsp:nvSpPr>
        <dsp:cNvPr id="0" name=""/>
        <dsp:cNvSpPr/>
      </dsp:nvSpPr>
      <dsp:spPr>
        <a:xfrm>
          <a:off x="0" y="2391257"/>
          <a:ext cx="10857331" cy="0"/>
        </a:xfrm>
        <a:prstGeom prst="line">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65F2CD1-C215-D943-ACD8-55C669D0F4F5}">
      <dsp:nvSpPr>
        <dsp:cNvPr id="0" name=""/>
        <dsp:cNvSpPr/>
      </dsp:nvSpPr>
      <dsp:spPr>
        <a:xfrm>
          <a:off x="0" y="2391257"/>
          <a:ext cx="10857331" cy="3415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CA" sz="1600" kern="1200"/>
            <a:t>SANTÉ QUÉBEC ÉTABLIT ÉGALEMENT DES RÈGLES RELATIVES À L’ORGANISATION ET À LA </a:t>
          </a:r>
          <a:endParaRPr lang="en-US" sz="1600" kern="1200"/>
        </a:p>
      </dsp:txBody>
      <dsp:txXfrm>
        <a:off x="0" y="2391257"/>
        <a:ext cx="10857331" cy="341548"/>
      </dsp:txXfrm>
    </dsp:sp>
    <dsp:sp modelId="{4D1A6C68-12CD-5643-B00B-FCEC673DFEB1}">
      <dsp:nvSpPr>
        <dsp:cNvPr id="0" name=""/>
        <dsp:cNvSpPr/>
      </dsp:nvSpPr>
      <dsp:spPr>
        <a:xfrm>
          <a:off x="0" y="2732805"/>
          <a:ext cx="10857331" cy="0"/>
        </a:xfrm>
        <a:prstGeom prst="line">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40EAD32-9D6A-D049-B4C1-EBDAC6CD5EAD}">
      <dsp:nvSpPr>
        <dsp:cNvPr id="0" name=""/>
        <dsp:cNvSpPr/>
      </dsp:nvSpPr>
      <dsp:spPr>
        <a:xfrm>
          <a:off x="0" y="2732805"/>
          <a:ext cx="10857331" cy="3415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CA" sz="1600" kern="1200"/>
            <a:t>GOUVERNANCE DES ÉTABLISSEMENTS QUI PERMETTENT UNE GESTION DE PROXIMITÉ ET FAVORISENT</a:t>
          </a:r>
          <a:endParaRPr lang="en-US" sz="1600" kern="1200"/>
        </a:p>
      </dsp:txBody>
      <dsp:txXfrm>
        <a:off x="0" y="2732805"/>
        <a:ext cx="10857331" cy="341548"/>
      </dsp:txXfrm>
    </dsp:sp>
    <dsp:sp modelId="{7177CB56-B76B-9B46-9B09-8B8ADED2DF7C}">
      <dsp:nvSpPr>
        <dsp:cNvPr id="0" name=""/>
        <dsp:cNvSpPr/>
      </dsp:nvSpPr>
      <dsp:spPr>
        <a:xfrm>
          <a:off x="0" y="3074354"/>
          <a:ext cx="10857331" cy="0"/>
        </a:xfrm>
        <a:prstGeom prst="line">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B56FF59-9CDE-204B-A2F9-7BA9E578F2F5}">
      <dsp:nvSpPr>
        <dsp:cNvPr id="0" name=""/>
        <dsp:cNvSpPr/>
      </dsp:nvSpPr>
      <dsp:spPr>
        <a:xfrm>
          <a:off x="0" y="3074354"/>
          <a:ext cx="10857331" cy="3415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CA" sz="1600" kern="1200"/>
            <a:t>UNE PLUS GRANDE FLUIDITÉ DES SERVICES.</a:t>
          </a:r>
          <a:endParaRPr lang="en-US" sz="1600" kern="1200"/>
        </a:p>
      </dsp:txBody>
      <dsp:txXfrm>
        <a:off x="0" y="3074354"/>
        <a:ext cx="10857331" cy="34154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8E4AC2-8BD3-2B41-8DC2-569D7C030F7C}">
      <dsp:nvSpPr>
        <dsp:cNvPr id="0" name=""/>
        <dsp:cNvSpPr/>
      </dsp:nvSpPr>
      <dsp:spPr>
        <a:xfrm>
          <a:off x="0" y="644340"/>
          <a:ext cx="6628804" cy="579149"/>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CA" sz="1500" kern="1200" dirty="0"/>
            <a:t>LES TRAVAUX PARLEMENTAIRES ET L'ADOPTION DU PROJET DE LOI SUIVANT LE PROCESSUS LÉGISLATIF</a:t>
          </a:r>
          <a:endParaRPr lang="en-US" sz="1500" kern="1200" dirty="0"/>
        </a:p>
      </dsp:txBody>
      <dsp:txXfrm>
        <a:off x="28272" y="672612"/>
        <a:ext cx="6572260" cy="522605"/>
      </dsp:txXfrm>
    </dsp:sp>
    <dsp:sp modelId="{AD4DA4FE-DA33-4F43-B138-DDE2895E99E0}">
      <dsp:nvSpPr>
        <dsp:cNvPr id="0" name=""/>
        <dsp:cNvSpPr/>
      </dsp:nvSpPr>
      <dsp:spPr>
        <a:xfrm>
          <a:off x="0" y="1266690"/>
          <a:ext cx="6628804" cy="579149"/>
        </a:xfrm>
        <a:prstGeom prst="roundRect">
          <a:avLst/>
        </a:prstGeom>
        <a:gradFill rotWithShape="0">
          <a:gsLst>
            <a:gs pos="0">
              <a:schemeClr val="accent2">
                <a:hueOff val="-1437787"/>
                <a:satOff val="-4000"/>
                <a:lumOff val="3490"/>
                <a:alphaOff val="0"/>
                <a:tint val="96000"/>
                <a:lumMod val="100000"/>
              </a:schemeClr>
            </a:gs>
            <a:gs pos="78000">
              <a:schemeClr val="accent2">
                <a:hueOff val="-1437787"/>
                <a:satOff val="-4000"/>
                <a:lumOff val="349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US" sz="1500" kern="1200" dirty="0"/>
            <a:t>MISE EN PLACE D'UN COMITÉ DE TRANSFORMATION</a:t>
          </a:r>
        </a:p>
      </dsp:txBody>
      <dsp:txXfrm>
        <a:off x="28272" y="1294962"/>
        <a:ext cx="6572260" cy="522605"/>
      </dsp:txXfrm>
    </dsp:sp>
    <dsp:sp modelId="{1DCA8A03-B703-E248-999B-614822202A09}">
      <dsp:nvSpPr>
        <dsp:cNvPr id="0" name=""/>
        <dsp:cNvSpPr/>
      </dsp:nvSpPr>
      <dsp:spPr>
        <a:xfrm>
          <a:off x="0" y="1889040"/>
          <a:ext cx="6628804" cy="579149"/>
        </a:xfrm>
        <a:prstGeom prst="roundRect">
          <a:avLst/>
        </a:prstGeom>
        <a:gradFill rotWithShape="0">
          <a:gsLst>
            <a:gs pos="0">
              <a:schemeClr val="accent2">
                <a:hueOff val="-2875573"/>
                <a:satOff val="-8000"/>
                <a:lumOff val="6980"/>
                <a:alphaOff val="0"/>
                <a:tint val="96000"/>
                <a:lumMod val="100000"/>
              </a:schemeClr>
            </a:gs>
            <a:gs pos="78000">
              <a:schemeClr val="accent2">
                <a:hueOff val="-2875573"/>
                <a:satOff val="-8000"/>
                <a:lumOff val="698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US" sz="1500" kern="1200" dirty="0"/>
            <a:t>CRÉATION DE SANTÉ QUÉBEC, NOMMINATION DU PRÉSIDENT CHEF DE DIRECTION, DU CA ET DU PRÉSIDENT DU CONSEIL D'ADMINISTRATION DE SQ</a:t>
          </a:r>
        </a:p>
      </dsp:txBody>
      <dsp:txXfrm>
        <a:off x="28272" y="1917312"/>
        <a:ext cx="6572260" cy="522605"/>
      </dsp:txXfrm>
    </dsp:sp>
    <dsp:sp modelId="{B69BB2A1-B2B4-DC46-A75D-51A9F7CED2EB}">
      <dsp:nvSpPr>
        <dsp:cNvPr id="0" name=""/>
        <dsp:cNvSpPr/>
      </dsp:nvSpPr>
      <dsp:spPr>
        <a:xfrm>
          <a:off x="0" y="2511390"/>
          <a:ext cx="6628804" cy="579149"/>
        </a:xfrm>
        <a:prstGeom prst="roundRect">
          <a:avLst/>
        </a:prstGeom>
        <a:gradFill rotWithShape="0">
          <a:gsLst>
            <a:gs pos="0">
              <a:schemeClr val="accent2">
                <a:hueOff val="-4313360"/>
                <a:satOff val="-11999"/>
                <a:lumOff val="10471"/>
                <a:alphaOff val="0"/>
                <a:tint val="96000"/>
                <a:lumMod val="100000"/>
              </a:schemeClr>
            </a:gs>
            <a:gs pos="78000">
              <a:schemeClr val="accent2">
                <a:hueOff val="-4313360"/>
                <a:satOff val="-11999"/>
                <a:lumOff val="10471"/>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US" sz="1500" kern="1200" dirty="0"/>
            <a:t>ENTRÉE EN VIGUEUR PAR ÉTAPES DE LA LOI </a:t>
          </a:r>
          <a:r>
            <a:rPr lang="en-US" sz="1500" kern="1200" dirty="0" err="1"/>
            <a:t>À</a:t>
          </a:r>
          <a:r>
            <a:rPr lang="en-US" sz="1500" kern="1200" dirty="0"/>
            <a:t> COMPTER DE SA SANCTION</a:t>
          </a:r>
        </a:p>
      </dsp:txBody>
      <dsp:txXfrm>
        <a:off x="28272" y="2539662"/>
        <a:ext cx="6572260" cy="522605"/>
      </dsp:txXfrm>
    </dsp:sp>
    <dsp:sp modelId="{CA2F4B74-8EBB-F84F-B4EF-454F904CEE48}">
      <dsp:nvSpPr>
        <dsp:cNvPr id="0" name=""/>
        <dsp:cNvSpPr/>
      </dsp:nvSpPr>
      <dsp:spPr>
        <a:xfrm>
          <a:off x="0" y="3133740"/>
          <a:ext cx="6628804" cy="579149"/>
        </a:xfrm>
        <a:prstGeom prst="roundRect">
          <a:avLst/>
        </a:prstGeom>
        <a:gradFill rotWithShape="0">
          <a:gsLst>
            <a:gs pos="0">
              <a:schemeClr val="accent2">
                <a:hueOff val="-5751146"/>
                <a:satOff val="-15999"/>
                <a:lumOff val="13961"/>
                <a:alphaOff val="0"/>
                <a:tint val="96000"/>
                <a:lumMod val="100000"/>
              </a:schemeClr>
            </a:gs>
            <a:gs pos="78000">
              <a:schemeClr val="accent2">
                <a:hueOff val="-5751146"/>
                <a:satOff val="-15999"/>
                <a:lumOff val="13961"/>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US" sz="1500" kern="1200" dirty="0"/>
            <a:t>INTÉGRATION DES ÉTABLISSEMENTS ET DES EMPLOYÉS </a:t>
          </a:r>
          <a:r>
            <a:rPr lang="en-US" sz="1500" kern="1200" dirty="0" err="1"/>
            <a:t>À</a:t>
          </a:r>
          <a:r>
            <a:rPr lang="en-US" sz="1500" kern="1200" dirty="0"/>
            <a:t> SANTÉ QUÉBEC</a:t>
          </a:r>
        </a:p>
      </dsp:txBody>
      <dsp:txXfrm>
        <a:off x="28272" y="3162012"/>
        <a:ext cx="6572260" cy="522605"/>
      </dsp:txXfrm>
    </dsp:sp>
    <dsp:sp modelId="{76DB7390-4016-FD4C-AB0B-002D207B8431}">
      <dsp:nvSpPr>
        <dsp:cNvPr id="0" name=""/>
        <dsp:cNvSpPr/>
      </dsp:nvSpPr>
      <dsp:spPr>
        <a:xfrm>
          <a:off x="0" y="3756090"/>
          <a:ext cx="6628804" cy="579149"/>
        </a:xfrm>
        <a:prstGeom prst="roundRect">
          <a:avLst/>
        </a:prstGeom>
        <a:gradFill rotWithShape="0">
          <a:gsLst>
            <a:gs pos="0">
              <a:schemeClr val="accent2">
                <a:hueOff val="-7188933"/>
                <a:satOff val="-19999"/>
                <a:lumOff val="17451"/>
                <a:alphaOff val="0"/>
                <a:tint val="96000"/>
                <a:lumMod val="100000"/>
              </a:schemeClr>
            </a:gs>
            <a:gs pos="78000">
              <a:schemeClr val="accent2">
                <a:hueOff val="-7188933"/>
                <a:satOff val="-19999"/>
                <a:lumOff val="17451"/>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US" sz="1500" kern="1200" dirty="0"/>
            <a:t>DÉTERMINATION DES NOUVELLES UNITÉS DE NÉGOCIATION</a:t>
          </a:r>
        </a:p>
      </dsp:txBody>
      <dsp:txXfrm>
        <a:off x="28272" y="3784362"/>
        <a:ext cx="6572260" cy="52260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8E4AC2-8BD3-2B41-8DC2-569D7C030F7C}">
      <dsp:nvSpPr>
        <dsp:cNvPr id="0" name=""/>
        <dsp:cNvSpPr/>
      </dsp:nvSpPr>
      <dsp:spPr>
        <a:xfrm>
          <a:off x="0" y="473340"/>
          <a:ext cx="6628804" cy="760500"/>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PRÉPARER</a:t>
          </a:r>
          <a:r>
            <a:rPr lang="en-US" sz="2000" kern="1200" baseline="0" dirty="0"/>
            <a:t> NOTRE MÉMOIRE</a:t>
          </a:r>
          <a:endParaRPr lang="en-US" sz="2000" kern="1200" dirty="0"/>
        </a:p>
      </dsp:txBody>
      <dsp:txXfrm>
        <a:off x="37125" y="510465"/>
        <a:ext cx="6554554" cy="686250"/>
      </dsp:txXfrm>
    </dsp:sp>
    <dsp:sp modelId="{AD4DA4FE-DA33-4F43-B138-DDE2895E99E0}">
      <dsp:nvSpPr>
        <dsp:cNvPr id="0" name=""/>
        <dsp:cNvSpPr/>
      </dsp:nvSpPr>
      <dsp:spPr>
        <a:xfrm>
          <a:off x="0" y="1291440"/>
          <a:ext cx="6628804" cy="760500"/>
        </a:xfrm>
        <a:prstGeom prst="roundRect">
          <a:avLst/>
        </a:prstGeom>
        <a:gradFill rotWithShape="0">
          <a:gsLst>
            <a:gs pos="0">
              <a:schemeClr val="accent2">
                <a:hueOff val="-1797233"/>
                <a:satOff val="-5000"/>
                <a:lumOff val="4363"/>
                <a:alphaOff val="0"/>
                <a:tint val="96000"/>
                <a:lumMod val="100000"/>
              </a:schemeClr>
            </a:gs>
            <a:gs pos="78000">
              <a:schemeClr val="accent2">
                <a:hueOff val="-1797233"/>
                <a:satOff val="-5000"/>
                <a:lumOff val="4363"/>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APPEL</a:t>
          </a:r>
          <a:r>
            <a:rPr lang="en-US" sz="2000" kern="1200" baseline="0" dirty="0"/>
            <a:t> </a:t>
          </a:r>
          <a:r>
            <a:rPr lang="en-US" sz="2000" kern="1200" baseline="0" dirty="0" err="1"/>
            <a:t>À</a:t>
          </a:r>
          <a:r>
            <a:rPr lang="en-US" sz="2000" kern="1200" baseline="0" dirty="0"/>
            <a:t> TOUS POUR LES AVANTAGES ET LES DÉSAVANTAGES DE LA CO-GESTION AVEC LES MÉDECINS</a:t>
          </a:r>
          <a:endParaRPr lang="en-US" sz="2000" kern="1200" dirty="0"/>
        </a:p>
      </dsp:txBody>
      <dsp:txXfrm>
        <a:off x="37125" y="1328565"/>
        <a:ext cx="6554554" cy="686250"/>
      </dsp:txXfrm>
    </dsp:sp>
    <dsp:sp modelId="{1DCA8A03-B703-E248-999B-614822202A09}">
      <dsp:nvSpPr>
        <dsp:cNvPr id="0" name=""/>
        <dsp:cNvSpPr/>
      </dsp:nvSpPr>
      <dsp:spPr>
        <a:xfrm>
          <a:off x="0" y="2109540"/>
          <a:ext cx="6628804" cy="760500"/>
        </a:xfrm>
        <a:prstGeom prst="roundRect">
          <a:avLst/>
        </a:prstGeom>
        <a:gradFill rotWithShape="0">
          <a:gsLst>
            <a:gs pos="0">
              <a:schemeClr val="accent2">
                <a:hueOff val="-3594467"/>
                <a:satOff val="-9999"/>
                <a:lumOff val="8726"/>
                <a:alphaOff val="0"/>
                <a:tint val="96000"/>
                <a:lumMod val="100000"/>
              </a:schemeClr>
            </a:gs>
            <a:gs pos="78000">
              <a:schemeClr val="accent2">
                <a:hueOff val="-3594467"/>
                <a:satOff val="-9999"/>
                <a:lumOff val="8726"/>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PRÉSENTATION</a:t>
          </a:r>
          <a:r>
            <a:rPr lang="en-US" sz="2000" kern="1200" baseline="0" dirty="0"/>
            <a:t> EN COMMISSION PARLEMENTAIRE</a:t>
          </a:r>
          <a:endParaRPr lang="en-US" sz="2000" kern="1200" dirty="0"/>
        </a:p>
      </dsp:txBody>
      <dsp:txXfrm>
        <a:off x="37125" y="2146665"/>
        <a:ext cx="6554554" cy="686250"/>
      </dsp:txXfrm>
    </dsp:sp>
    <dsp:sp modelId="{B69BB2A1-B2B4-DC46-A75D-51A9F7CED2EB}">
      <dsp:nvSpPr>
        <dsp:cNvPr id="0" name=""/>
        <dsp:cNvSpPr/>
      </dsp:nvSpPr>
      <dsp:spPr>
        <a:xfrm>
          <a:off x="0" y="2927640"/>
          <a:ext cx="6628804" cy="760500"/>
        </a:xfrm>
        <a:prstGeom prst="roundRect">
          <a:avLst/>
        </a:prstGeom>
        <a:gradFill rotWithShape="0">
          <a:gsLst>
            <a:gs pos="0">
              <a:schemeClr val="accent2">
                <a:hueOff val="-5391700"/>
                <a:satOff val="-14999"/>
                <a:lumOff val="13088"/>
                <a:alphaOff val="0"/>
                <a:tint val="96000"/>
                <a:lumMod val="100000"/>
              </a:schemeClr>
            </a:gs>
            <a:gs pos="78000">
              <a:schemeClr val="accent2">
                <a:hueOff val="-5391700"/>
                <a:satOff val="-14999"/>
                <a:lumOff val="13088"/>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INFORMATIONS</a:t>
          </a:r>
          <a:r>
            <a:rPr lang="en-US" sz="2000" kern="1200" baseline="0" dirty="0"/>
            <a:t> DÉTAILLÉES AU FUR ET </a:t>
          </a:r>
          <a:r>
            <a:rPr lang="en-US" sz="2000" kern="1200" baseline="0" dirty="0" err="1"/>
            <a:t>À</a:t>
          </a:r>
          <a:r>
            <a:rPr lang="en-US" sz="2000" kern="1200" baseline="0" dirty="0"/>
            <a:t> MESURE </a:t>
          </a:r>
          <a:r>
            <a:rPr lang="en-US" sz="2000" kern="1200" baseline="0" dirty="0" err="1"/>
            <a:t>À</a:t>
          </a:r>
          <a:r>
            <a:rPr lang="en-US" sz="2000" kern="1200" baseline="0" dirty="0"/>
            <a:t> NOS MEMBRES</a:t>
          </a:r>
          <a:endParaRPr lang="en-US" sz="2000" kern="1200" dirty="0"/>
        </a:p>
      </dsp:txBody>
      <dsp:txXfrm>
        <a:off x="37125" y="2964765"/>
        <a:ext cx="6554554" cy="686250"/>
      </dsp:txXfrm>
    </dsp:sp>
    <dsp:sp modelId="{CA2F4B74-8EBB-F84F-B4EF-454F904CEE48}">
      <dsp:nvSpPr>
        <dsp:cNvPr id="0" name=""/>
        <dsp:cNvSpPr/>
      </dsp:nvSpPr>
      <dsp:spPr>
        <a:xfrm>
          <a:off x="0" y="3745740"/>
          <a:ext cx="6628804" cy="760500"/>
        </a:xfrm>
        <a:prstGeom prst="roundRect">
          <a:avLst/>
        </a:prstGeom>
        <a:gradFill rotWithShape="0">
          <a:gsLst>
            <a:gs pos="0">
              <a:schemeClr val="accent2">
                <a:hueOff val="-7188933"/>
                <a:satOff val="-19999"/>
                <a:lumOff val="17451"/>
                <a:alphaOff val="0"/>
                <a:tint val="96000"/>
                <a:lumMod val="100000"/>
              </a:schemeClr>
            </a:gs>
            <a:gs pos="78000">
              <a:schemeClr val="accent2">
                <a:hueOff val="-7188933"/>
                <a:satOff val="-19999"/>
                <a:lumOff val="17451"/>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t>L’APER SERA PRÉSENTE POUR VOUS </a:t>
          </a:r>
          <a:r>
            <a:rPr lang="en-US" sz="2000" kern="1200" dirty="0" err="1"/>
            <a:t>À</a:t>
          </a:r>
          <a:r>
            <a:rPr lang="en-US" sz="2000" kern="1200" dirty="0"/>
            <a:t> TOUTES LES ÉTAPES</a:t>
          </a:r>
        </a:p>
      </dsp:txBody>
      <dsp:txXfrm>
        <a:off x="37125" y="3782865"/>
        <a:ext cx="6554554" cy="686250"/>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0B3258C3-57C5-496A-B9B8-F989134590BA}" type="datetimeFigureOut">
              <a:rPr lang="fr-CA" smtClean="0"/>
              <a:t>2023-04-06</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C759E450-7A51-4C13-9576-A402D20264D1}" type="slidenum">
              <a:rPr lang="fr-CA" smtClean="0"/>
              <a:t>‹N°›</a:t>
            </a:fld>
            <a:endParaRPr lang="fr-CA"/>
          </a:p>
        </p:txBody>
      </p:sp>
    </p:spTree>
    <p:extLst>
      <p:ext uri="{BB962C8B-B14F-4D97-AF65-F5344CB8AC3E}">
        <p14:creationId xmlns:p14="http://schemas.microsoft.com/office/powerpoint/2010/main" val="5781660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0B3258C3-57C5-496A-B9B8-F989134590BA}" type="datetimeFigureOut">
              <a:rPr lang="fr-CA" smtClean="0"/>
              <a:t>2023-04-06</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C759E450-7A51-4C13-9576-A402D20264D1}" type="slidenum">
              <a:rPr lang="fr-CA" smtClean="0"/>
              <a:t>‹N°›</a:t>
            </a:fld>
            <a:endParaRPr lang="fr-CA"/>
          </a:p>
        </p:txBody>
      </p:sp>
    </p:spTree>
    <p:extLst>
      <p:ext uri="{BB962C8B-B14F-4D97-AF65-F5344CB8AC3E}">
        <p14:creationId xmlns:p14="http://schemas.microsoft.com/office/powerpoint/2010/main" val="21385168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0B3258C3-57C5-496A-B9B8-F989134590BA}" type="datetimeFigureOut">
              <a:rPr lang="fr-CA" smtClean="0"/>
              <a:t>2023-04-06</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C759E450-7A51-4C13-9576-A402D20264D1}" type="slidenum">
              <a:rPr lang="fr-CA" smtClean="0"/>
              <a:t>‹N°›</a:t>
            </a:fld>
            <a:endParaRPr lang="fr-CA"/>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9036482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0B3258C3-57C5-496A-B9B8-F989134590BA}" type="datetimeFigureOut">
              <a:rPr lang="fr-CA" smtClean="0"/>
              <a:t>2023-04-06</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C759E450-7A51-4C13-9576-A402D20264D1}" type="slidenum">
              <a:rPr lang="fr-CA" smtClean="0"/>
              <a:t>‹N°›</a:t>
            </a:fld>
            <a:endParaRPr lang="fr-CA"/>
          </a:p>
        </p:txBody>
      </p:sp>
    </p:spTree>
    <p:extLst>
      <p:ext uri="{BB962C8B-B14F-4D97-AF65-F5344CB8AC3E}">
        <p14:creationId xmlns:p14="http://schemas.microsoft.com/office/powerpoint/2010/main" val="33987510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0B3258C3-57C5-496A-B9B8-F989134590BA}" type="datetimeFigureOut">
              <a:rPr lang="fr-CA" smtClean="0"/>
              <a:t>2023-04-06</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C759E450-7A51-4C13-9576-A402D20264D1}" type="slidenum">
              <a:rPr lang="fr-CA" smtClean="0"/>
              <a:t>‹N°›</a:t>
            </a:fld>
            <a:endParaRPr lang="fr-CA"/>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7760544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0B3258C3-57C5-496A-B9B8-F989134590BA}" type="datetimeFigureOut">
              <a:rPr lang="fr-CA" smtClean="0"/>
              <a:t>2023-04-06</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C759E450-7A51-4C13-9576-A402D20264D1}" type="slidenum">
              <a:rPr lang="fr-CA" smtClean="0"/>
              <a:t>‹N°›</a:t>
            </a:fld>
            <a:endParaRPr lang="fr-CA"/>
          </a:p>
        </p:txBody>
      </p:sp>
    </p:spTree>
    <p:extLst>
      <p:ext uri="{BB962C8B-B14F-4D97-AF65-F5344CB8AC3E}">
        <p14:creationId xmlns:p14="http://schemas.microsoft.com/office/powerpoint/2010/main" val="23671771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0B3258C3-57C5-496A-B9B8-F989134590BA}" type="datetimeFigureOut">
              <a:rPr lang="fr-CA" smtClean="0"/>
              <a:t>2023-04-06</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C759E450-7A51-4C13-9576-A402D20264D1}" type="slidenum">
              <a:rPr lang="fr-CA" smtClean="0"/>
              <a:t>‹N°›</a:t>
            </a:fld>
            <a:endParaRPr lang="fr-CA"/>
          </a:p>
        </p:txBody>
      </p:sp>
    </p:spTree>
    <p:extLst>
      <p:ext uri="{BB962C8B-B14F-4D97-AF65-F5344CB8AC3E}">
        <p14:creationId xmlns:p14="http://schemas.microsoft.com/office/powerpoint/2010/main" val="29287942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0B3258C3-57C5-496A-B9B8-F989134590BA}" type="datetimeFigureOut">
              <a:rPr lang="fr-CA" smtClean="0"/>
              <a:t>2023-04-06</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C759E450-7A51-4C13-9576-A402D20264D1}" type="slidenum">
              <a:rPr lang="fr-CA" smtClean="0"/>
              <a:t>‹N°›</a:t>
            </a:fld>
            <a:endParaRPr lang="fr-CA"/>
          </a:p>
        </p:txBody>
      </p:sp>
    </p:spTree>
    <p:extLst>
      <p:ext uri="{BB962C8B-B14F-4D97-AF65-F5344CB8AC3E}">
        <p14:creationId xmlns:p14="http://schemas.microsoft.com/office/powerpoint/2010/main" val="16005214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0B3258C3-57C5-496A-B9B8-F989134590BA}" type="datetimeFigureOut">
              <a:rPr lang="fr-CA" smtClean="0"/>
              <a:t>2023-04-06</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C759E450-7A51-4C13-9576-A402D20264D1}" type="slidenum">
              <a:rPr lang="fr-CA" smtClean="0"/>
              <a:t>‹N°›</a:t>
            </a:fld>
            <a:endParaRPr lang="fr-CA"/>
          </a:p>
        </p:txBody>
      </p:sp>
    </p:spTree>
    <p:extLst>
      <p:ext uri="{BB962C8B-B14F-4D97-AF65-F5344CB8AC3E}">
        <p14:creationId xmlns:p14="http://schemas.microsoft.com/office/powerpoint/2010/main" val="4159703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0B3258C3-57C5-496A-B9B8-F989134590BA}" type="datetimeFigureOut">
              <a:rPr lang="fr-CA" smtClean="0"/>
              <a:t>2023-04-06</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C759E450-7A51-4C13-9576-A402D20264D1}" type="slidenum">
              <a:rPr lang="fr-CA" smtClean="0"/>
              <a:t>‹N°›</a:t>
            </a:fld>
            <a:endParaRPr lang="fr-CA"/>
          </a:p>
        </p:txBody>
      </p:sp>
    </p:spTree>
    <p:extLst>
      <p:ext uri="{BB962C8B-B14F-4D97-AF65-F5344CB8AC3E}">
        <p14:creationId xmlns:p14="http://schemas.microsoft.com/office/powerpoint/2010/main" val="8089208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0B3258C3-57C5-496A-B9B8-F989134590BA}" type="datetimeFigureOut">
              <a:rPr lang="fr-CA" smtClean="0"/>
              <a:t>2023-04-06</a:t>
            </a:fld>
            <a:endParaRPr lang="fr-CA"/>
          </a:p>
        </p:txBody>
      </p:sp>
      <p:sp>
        <p:nvSpPr>
          <p:cNvPr id="6" name="Footer Placeholder 5"/>
          <p:cNvSpPr>
            <a:spLocks noGrp="1"/>
          </p:cNvSpPr>
          <p:nvPr>
            <p:ph type="ftr" sz="quarter" idx="11"/>
          </p:nvPr>
        </p:nvSpPr>
        <p:spPr/>
        <p:txBody>
          <a:bodyPr/>
          <a:lstStyle/>
          <a:p>
            <a:endParaRPr lang="fr-CA"/>
          </a:p>
        </p:txBody>
      </p:sp>
      <p:sp>
        <p:nvSpPr>
          <p:cNvPr id="7" name="Slide Number Placeholder 6"/>
          <p:cNvSpPr>
            <a:spLocks noGrp="1"/>
          </p:cNvSpPr>
          <p:nvPr>
            <p:ph type="sldNum" sz="quarter" idx="12"/>
          </p:nvPr>
        </p:nvSpPr>
        <p:spPr/>
        <p:txBody>
          <a:bodyPr/>
          <a:lstStyle/>
          <a:p>
            <a:fld id="{C759E450-7A51-4C13-9576-A402D20264D1}" type="slidenum">
              <a:rPr lang="fr-CA" smtClean="0"/>
              <a:t>‹N°›</a:t>
            </a:fld>
            <a:endParaRPr lang="fr-CA"/>
          </a:p>
        </p:txBody>
      </p:sp>
    </p:spTree>
    <p:extLst>
      <p:ext uri="{BB962C8B-B14F-4D97-AF65-F5344CB8AC3E}">
        <p14:creationId xmlns:p14="http://schemas.microsoft.com/office/powerpoint/2010/main" val="41272734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0B3258C3-57C5-496A-B9B8-F989134590BA}" type="datetimeFigureOut">
              <a:rPr lang="fr-CA" smtClean="0"/>
              <a:t>2023-04-06</a:t>
            </a:fld>
            <a:endParaRPr lang="fr-CA"/>
          </a:p>
        </p:txBody>
      </p:sp>
      <p:sp>
        <p:nvSpPr>
          <p:cNvPr id="8" name="Footer Placeholder 7"/>
          <p:cNvSpPr>
            <a:spLocks noGrp="1"/>
          </p:cNvSpPr>
          <p:nvPr>
            <p:ph type="ftr" sz="quarter" idx="11"/>
          </p:nvPr>
        </p:nvSpPr>
        <p:spPr/>
        <p:txBody>
          <a:bodyPr/>
          <a:lstStyle/>
          <a:p>
            <a:endParaRPr lang="fr-CA"/>
          </a:p>
        </p:txBody>
      </p:sp>
      <p:sp>
        <p:nvSpPr>
          <p:cNvPr id="9" name="Slide Number Placeholder 8"/>
          <p:cNvSpPr>
            <a:spLocks noGrp="1"/>
          </p:cNvSpPr>
          <p:nvPr>
            <p:ph type="sldNum" sz="quarter" idx="12"/>
          </p:nvPr>
        </p:nvSpPr>
        <p:spPr/>
        <p:txBody>
          <a:bodyPr/>
          <a:lstStyle/>
          <a:p>
            <a:fld id="{C759E450-7A51-4C13-9576-A402D20264D1}" type="slidenum">
              <a:rPr lang="fr-CA" smtClean="0"/>
              <a:t>‹N°›</a:t>
            </a:fld>
            <a:endParaRPr lang="fr-CA"/>
          </a:p>
        </p:txBody>
      </p:sp>
    </p:spTree>
    <p:extLst>
      <p:ext uri="{BB962C8B-B14F-4D97-AF65-F5344CB8AC3E}">
        <p14:creationId xmlns:p14="http://schemas.microsoft.com/office/powerpoint/2010/main" val="29116129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0B3258C3-57C5-496A-B9B8-F989134590BA}" type="datetimeFigureOut">
              <a:rPr lang="fr-CA" smtClean="0"/>
              <a:t>2023-04-06</a:t>
            </a:fld>
            <a:endParaRPr lang="fr-CA"/>
          </a:p>
        </p:txBody>
      </p:sp>
      <p:sp>
        <p:nvSpPr>
          <p:cNvPr id="4" name="Footer Placeholder 3"/>
          <p:cNvSpPr>
            <a:spLocks noGrp="1"/>
          </p:cNvSpPr>
          <p:nvPr>
            <p:ph type="ftr" sz="quarter" idx="11"/>
          </p:nvPr>
        </p:nvSpPr>
        <p:spPr/>
        <p:txBody>
          <a:bodyPr/>
          <a:lstStyle/>
          <a:p>
            <a:endParaRPr lang="fr-CA"/>
          </a:p>
        </p:txBody>
      </p:sp>
      <p:sp>
        <p:nvSpPr>
          <p:cNvPr id="5" name="Slide Number Placeholder 4"/>
          <p:cNvSpPr>
            <a:spLocks noGrp="1"/>
          </p:cNvSpPr>
          <p:nvPr>
            <p:ph type="sldNum" sz="quarter" idx="12"/>
          </p:nvPr>
        </p:nvSpPr>
        <p:spPr/>
        <p:txBody>
          <a:bodyPr/>
          <a:lstStyle/>
          <a:p>
            <a:fld id="{C759E450-7A51-4C13-9576-A402D20264D1}" type="slidenum">
              <a:rPr lang="fr-CA" smtClean="0"/>
              <a:t>‹N°›</a:t>
            </a:fld>
            <a:endParaRPr lang="fr-CA"/>
          </a:p>
        </p:txBody>
      </p:sp>
    </p:spTree>
    <p:extLst>
      <p:ext uri="{BB962C8B-B14F-4D97-AF65-F5344CB8AC3E}">
        <p14:creationId xmlns:p14="http://schemas.microsoft.com/office/powerpoint/2010/main" val="574919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3258C3-57C5-496A-B9B8-F989134590BA}" type="datetimeFigureOut">
              <a:rPr lang="fr-CA" smtClean="0"/>
              <a:t>2023-04-06</a:t>
            </a:fld>
            <a:endParaRPr lang="fr-CA"/>
          </a:p>
        </p:txBody>
      </p:sp>
      <p:sp>
        <p:nvSpPr>
          <p:cNvPr id="3" name="Footer Placeholder 2"/>
          <p:cNvSpPr>
            <a:spLocks noGrp="1"/>
          </p:cNvSpPr>
          <p:nvPr>
            <p:ph type="ftr" sz="quarter" idx="11"/>
          </p:nvPr>
        </p:nvSpPr>
        <p:spPr/>
        <p:txBody>
          <a:bodyPr/>
          <a:lstStyle/>
          <a:p>
            <a:endParaRPr lang="fr-CA"/>
          </a:p>
        </p:txBody>
      </p:sp>
      <p:sp>
        <p:nvSpPr>
          <p:cNvPr id="4" name="Slide Number Placeholder 3"/>
          <p:cNvSpPr>
            <a:spLocks noGrp="1"/>
          </p:cNvSpPr>
          <p:nvPr>
            <p:ph type="sldNum" sz="quarter" idx="12"/>
          </p:nvPr>
        </p:nvSpPr>
        <p:spPr/>
        <p:txBody>
          <a:bodyPr/>
          <a:lstStyle/>
          <a:p>
            <a:fld id="{C759E450-7A51-4C13-9576-A402D20264D1}" type="slidenum">
              <a:rPr lang="fr-CA" smtClean="0"/>
              <a:t>‹N°›</a:t>
            </a:fld>
            <a:endParaRPr lang="fr-CA"/>
          </a:p>
        </p:txBody>
      </p:sp>
    </p:spTree>
    <p:extLst>
      <p:ext uri="{BB962C8B-B14F-4D97-AF65-F5344CB8AC3E}">
        <p14:creationId xmlns:p14="http://schemas.microsoft.com/office/powerpoint/2010/main" val="41635205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0B3258C3-57C5-496A-B9B8-F989134590BA}" type="datetimeFigureOut">
              <a:rPr lang="fr-CA" smtClean="0"/>
              <a:t>2023-04-06</a:t>
            </a:fld>
            <a:endParaRPr lang="fr-CA"/>
          </a:p>
        </p:txBody>
      </p:sp>
      <p:sp>
        <p:nvSpPr>
          <p:cNvPr id="6" name="Footer Placeholder 5"/>
          <p:cNvSpPr>
            <a:spLocks noGrp="1"/>
          </p:cNvSpPr>
          <p:nvPr>
            <p:ph type="ftr" sz="quarter" idx="11"/>
          </p:nvPr>
        </p:nvSpPr>
        <p:spPr/>
        <p:txBody>
          <a:bodyPr/>
          <a:lstStyle/>
          <a:p>
            <a:endParaRPr lang="fr-CA"/>
          </a:p>
        </p:txBody>
      </p:sp>
      <p:sp>
        <p:nvSpPr>
          <p:cNvPr id="7" name="Slide Number Placeholder 6"/>
          <p:cNvSpPr>
            <a:spLocks noGrp="1"/>
          </p:cNvSpPr>
          <p:nvPr>
            <p:ph type="sldNum" sz="quarter" idx="12"/>
          </p:nvPr>
        </p:nvSpPr>
        <p:spPr/>
        <p:txBody>
          <a:bodyPr/>
          <a:lstStyle/>
          <a:p>
            <a:fld id="{C759E450-7A51-4C13-9576-A402D20264D1}" type="slidenum">
              <a:rPr lang="fr-CA" smtClean="0"/>
              <a:t>‹N°›</a:t>
            </a:fld>
            <a:endParaRPr lang="fr-CA"/>
          </a:p>
        </p:txBody>
      </p:sp>
    </p:spTree>
    <p:extLst>
      <p:ext uri="{BB962C8B-B14F-4D97-AF65-F5344CB8AC3E}">
        <p14:creationId xmlns:p14="http://schemas.microsoft.com/office/powerpoint/2010/main" val="9447184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0B3258C3-57C5-496A-B9B8-F989134590BA}" type="datetimeFigureOut">
              <a:rPr lang="fr-CA" smtClean="0"/>
              <a:t>2023-04-06</a:t>
            </a:fld>
            <a:endParaRPr lang="fr-CA"/>
          </a:p>
        </p:txBody>
      </p:sp>
      <p:sp>
        <p:nvSpPr>
          <p:cNvPr id="6" name="Footer Placeholder 5"/>
          <p:cNvSpPr>
            <a:spLocks noGrp="1"/>
          </p:cNvSpPr>
          <p:nvPr>
            <p:ph type="ftr" sz="quarter" idx="11"/>
          </p:nvPr>
        </p:nvSpPr>
        <p:spPr/>
        <p:txBody>
          <a:bodyPr/>
          <a:lstStyle/>
          <a:p>
            <a:endParaRPr lang="fr-CA"/>
          </a:p>
        </p:txBody>
      </p:sp>
      <p:sp>
        <p:nvSpPr>
          <p:cNvPr id="7" name="Slide Number Placeholder 6"/>
          <p:cNvSpPr>
            <a:spLocks noGrp="1"/>
          </p:cNvSpPr>
          <p:nvPr>
            <p:ph type="sldNum" sz="quarter" idx="12"/>
          </p:nvPr>
        </p:nvSpPr>
        <p:spPr/>
        <p:txBody>
          <a:bodyPr/>
          <a:lstStyle/>
          <a:p>
            <a:fld id="{C759E450-7A51-4C13-9576-A402D20264D1}" type="slidenum">
              <a:rPr lang="fr-CA" smtClean="0"/>
              <a:t>‹N°›</a:t>
            </a:fld>
            <a:endParaRPr lang="fr-CA"/>
          </a:p>
        </p:txBody>
      </p:sp>
    </p:spTree>
    <p:extLst>
      <p:ext uri="{BB962C8B-B14F-4D97-AF65-F5344CB8AC3E}">
        <p14:creationId xmlns:p14="http://schemas.microsoft.com/office/powerpoint/2010/main" val="29012449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B3258C3-57C5-496A-B9B8-F989134590BA}" type="datetimeFigureOut">
              <a:rPr lang="fr-CA" smtClean="0"/>
              <a:t>2023-04-06</a:t>
            </a:fld>
            <a:endParaRPr lang="fr-CA"/>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CA"/>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759E450-7A51-4C13-9576-A402D20264D1}" type="slidenum">
              <a:rPr lang="fr-CA" smtClean="0"/>
              <a:t>‹N°›</a:t>
            </a:fld>
            <a:endParaRPr lang="fr-CA"/>
          </a:p>
        </p:txBody>
      </p:sp>
    </p:spTree>
    <p:extLst>
      <p:ext uri="{BB962C8B-B14F-4D97-AF65-F5344CB8AC3E}">
        <p14:creationId xmlns:p14="http://schemas.microsoft.com/office/powerpoint/2010/main" val="4164771862"/>
      </p:ext>
    </p:extLst>
  </p:cSld>
  <p:clrMap bg1="lt1" tx1="dk1" bg2="lt2" tx2="dk2" accent1="accent1" accent2="accent2" accent3="accent3" accent4="accent4" accent5="accent5" accent6="accent6" hlink="hlink" folHlink="folHlink"/>
  <p:sldLayoutIdLst>
    <p:sldLayoutId id="2147483741" r:id="rId1"/>
    <p:sldLayoutId id="2147483742" r:id="rId2"/>
    <p:sldLayoutId id="2147483743" r:id="rId3"/>
    <p:sldLayoutId id="2147483744" r:id="rId4"/>
    <p:sldLayoutId id="2147483745" r:id="rId5"/>
    <p:sldLayoutId id="2147483746" r:id="rId6"/>
    <p:sldLayoutId id="2147483747" r:id="rId7"/>
    <p:sldLayoutId id="2147483748" r:id="rId8"/>
    <p:sldLayoutId id="2147483749" r:id="rId9"/>
    <p:sldLayoutId id="2147483750" r:id="rId10"/>
    <p:sldLayoutId id="2147483751" r:id="rId11"/>
    <p:sldLayoutId id="2147483752" r:id="rId12"/>
    <p:sldLayoutId id="2147483753" r:id="rId13"/>
    <p:sldLayoutId id="2147483754" r:id="rId14"/>
    <p:sldLayoutId id="2147483755" r:id="rId15"/>
    <p:sldLayoutId id="214748375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2.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6.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8B10135-CB16-49D9-878B-E8D8217EC9E9}"/>
              </a:ext>
            </a:extLst>
          </p:cNvPr>
          <p:cNvSpPr>
            <a:spLocks noGrp="1"/>
          </p:cNvSpPr>
          <p:nvPr>
            <p:ph type="ctrTitle"/>
          </p:nvPr>
        </p:nvSpPr>
        <p:spPr>
          <a:xfrm>
            <a:off x="1507067" y="1578133"/>
            <a:ext cx="4335468" cy="2875534"/>
          </a:xfrm>
        </p:spPr>
        <p:txBody>
          <a:bodyPr>
            <a:normAutofit/>
          </a:bodyPr>
          <a:lstStyle/>
          <a:p>
            <a:r>
              <a:rPr lang="fr-CA" b="1"/>
              <a:t>PROJET DE LOI 15 </a:t>
            </a:r>
            <a:br>
              <a:rPr lang="fr-CA" b="1"/>
            </a:br>
            <a:r>
              <a:rPr lang="fr-CA" b="1"/>
              <a:t>EN RÉSUMÉ</a:t>
            </a:r>
          </a:p>
        </p:txBody>
      </p:sp>
      <p:sp>
        <p:nvSpPr>
          <p:cNvPr id="3" name="Sous-titre 2">
            <a:extLst>
              <a:ext uri="{FF2B5EF4-FFF2-40B4-BE49-F238E27FC236}">
                <a16:creationId xmlns:a16="http://schemas.microsoft.com/office/drawing/2014/main" id="{DE9778C2-2F4F-4274-8448-EA7B2375D6A4}"/>
              </a:ext>
            </a:extLst>
          </p:cNvPr>
          <p:cNvSpPr>
            <a:spLocks noGrp="1"/>
          </p:cNvSpPr>
          <p:nvPr>
            <p:ph type="subTitle" idx="1"/>
          </p:nvPr>
        </p:nvSpPr>
        <p:spPr>
          <a:xfrm>
            <a:off x="1507067" y="4453667"/>
            <a:ext cx="4335468" cy="1096899"/>
          </a:xfrm>
        </p:spPr>
        <p:txBody>
          <a:bodyPr>
            <a:normAutofit/>
          </a:bodyPr>
          <a:lstStyle/>
          <a:p>
            <a:r>
              <a:rPr lang="fr-CA"/>
              <a:t>ME ANNE-MARIE CHIQUETTE</a:t>
            </a:r>
          </a:p>
        </p:txBody>
      </p:sp>
      <p:pic>
        <p:nvPicPr>
          <p:cNvPr id="5" name="Image 4" descr="Une image contenant texte, signe&#10;&#10;Description générée automatiquement">
            <a:extLst>
              <a:ext uri="{FF2B5EF4-FFF2-40B4-BE49-F238E27FC236}">
                <a16:creationId xmlns:a16="http://schemas.microsoft.com/office/drawing/2014/main" id="{867F520C-AAE5-4173-8E71-0C2F35E606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5998" y="2965638"/>
            <a:ext cx="3280613" cy="1197423"/>
          </a:xfrm>
          <a:prstGeom prst="rect">
            <a:avLst/>
          </a:prstGeom>
        </p:spPr>
      </p:pic>
    </p:spTree>
    <p:extLst>
      <p:ext uri="{BB962C8B-B14F-4D97-AF65-F5344CB8AC3E}">
        <p14:creationId xmlns:p14="http://schemas.microsoft.com/office/powerpoint/2010/main" val="5041128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10BE40E3-5550-4CDD-B4FD-387C33EBF15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1" name="Straight Connector 10">
              <a:extLst>
                <a:ext uri="{FF2B5EF4-FFF2-40B4-BE49-F238E27FC236}">
                  <a16:creationId xmlns:a16="http://schemas.microsoft.com/office/drawing/2014/main" id="{71A6B738-E50C-4653-B343-B9D6A5EA2771}"/>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498768D6-B28C-40A3-B381-39306F5816D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3" name="Rectangle 23">
              <a:extLst>
                <a:ext uri="{FF2B5EF4-FFF2-40B4-BE49-F238E27FC236}">
                  <a16:creationId xmlns:a16="http://schemas.microsoft.com/office/drawing/2014/main" id="{B27C15B9-7795-4321-AB30-DF1DEF65C1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25">
              <a:extLst>
                <a:ext uri="{FF2B5EF4-FFF2-40B4-BE49-F238E27FC236}">
                  <a16:creationId xmlns:a16="http://schemas.microsoft.com/office/drawing/2014/main" id="{578EC957-1F3F-4C00-B023-C8725C2171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Isosceles Triangle 14">
              <a:extLst>
                <a:ext uri="{FF2B5EF4-FFF2-40B4-BE49-F238E27FC236}">
                  <a16:creationId xmlns:a16="http://schemas.microsoft.com/office/drawing/2014/main" id="{3D642632-BBD5-46D6-A91D-9B2BF68219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7">
              <a:extLst>
                <a:ext uri="{FF2B5EF4-FFF2-40B4-BE49-F238E27FC236}">
                  <a16:creationId xmlns:a16="http://schemas.microsoft.com/office/drawing/2014/main" id="{BF9D518D-AFF5-4DE2-AEE2-0EC15479A9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8">
              <a:extLst>
                <a:ext uri="{FF2B5EF4-FFF2-40B4-BE49-F238E27FC236}">
                  <a16:creationId xmlns:a16="http://schemas.microsoft.com/office/drawing/2014/main" id="{14EF979B-B00D-460C-BD56-7EEAFB7E0F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29">
              <a:extLst>
                <a:ext uri="{FF2B5EF4-FFF2-40B4-BE49-F238E27FC236}">
                  <a16:creationId xmlns:a16="http://schemas.microsoft.com/office/drawing/2014/main" id="{3E40F9A1-6B82-400F-9397-26D1D36F1F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a:extLst>
                <a:ext uri="{FF2B5EF4-FFF2-40B4-BE49-F238E27FC236}">
                  <a16:creationId xmlns:a16="http://schemas.microsoft.com/office/drawing/2014/main" id="{2EF7DDF1-FF86-4CA4-B08B-8939557EBDB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Isosceles Triangle 19">
              <a:extLst>
                <a:ext uri="{FF2B5EF4-FFF2-40B4-BE49-F238E27FC236}">
                  <a16:creationId xmlns:a16="http://schemas.microsoft.com/office/drawing/2014/main" id="{6D7C1F89-72B2-4FDC-B9E2-04F52D5C50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pic>
        <p:nvPicPr>
          <p:cNvPr id="6" name="Picture 5">
            <a:extLst>
              <a:ext uri="{FF2B5EF4-FFF2-40B4-BE49-F238E27FC236}">
                <a16:creationId xmlns:a16="http://schemas.microsoft.com/office/drawing/2014/main" id="{70A95147-06E1-3F1F-C6A5-F2F845385F71}"/>
              </a:ext>
            </a:extLst>
          </p:cNvPr>
          <p:cNvPicPr>
            <a:picLocks noChangeAspect="1"/>
          </p:cNvPicPr>
          <p:nvPr/>
        </p:nvPicPr>
        <p:blipFill rotWithShape="1">
          <a:blip r:embed="rId2"/>
          <a:srcRect r="25781" b="1"/>
          <a:stretch/>
        </p:blipFill>
        <p:spPr>
          <a:xfrm>
            <a:off x="4269854" y="-1"/>
            <a:ext cx="7922146" cy="6858001"/>
          </a:xfrm>
          <a:custGeom>
            <a:avLst/>
            <a:gdLst/>
            <a:ahLst/>
            <a:cxnLst/>
            <a:rect l="l" t="t" r="r" b="b"/>
            <a:pathLst>
              <a:path w="7922146" h="6858001">
                <a:moveTo>
                  <a:pt x="379987" y="0"/>
                </a:moveTo>
                <a:lnTo>
                  <a:pt x="5304971" y="0"/>
                </a:lnTo>
                <a:lnTo>
                  <a:pt x="7065281" y="0"/>
                </a:lnTo>
                <a:lnTo>
                  <a:pt x="7397540" y="0"/>
                </a:lnTo>
                <a:lnTo>
                  <a:pt x="7397540" y="1"/>
                </a:lnTo>
                <a:lnTo>
                  <a:pt x="7922146" y="1"/>
                </a:lnTo>
                <a:lnTo>
                  <a:pt x="7922146" y="6858001"/>
                </a:lnTo>
                <a:lnTo>
                  <a:pt x="7065281" y="6858001"/>
                </a:lnTo>
                <a:lnTo>
                  <a:pt x="7065281" y="6858000"/>
                </a:lnTo>
                <a:lnTo>
                  <a:pt x="5932989" y="6858000"/>
                </a:lnTo>
                <a:lnTo>
                  <a:pt x="5932989" y="6858001"/>
                </a:lnTo>
                <a:lnTo>
                  <a:pt x="27809" y="6858001"/>
                </a:lnTo>
                <a:lnTo>
                  <a:pt x="1803228" y="4521201"/>
                </a:lnTo>
                <a:close/>
                <a:moveTo>
                  <a:pt x="0" y="0"/>
                </a:moveTo>
                <a:lnTo>
                  <a:pt x="379987" y="0"/>
                </a:lnTo>
                <a:lnTo>
                  <a:pt x="0" y="407"/>
                </a:lnTo>
                <a:close/>
              </a:path>
            </a:pathLst>
          </a:custGeom>
        </p:spPr>
      </p:pic>
      <p:sp>
        <p:nvSpPr>
          <p:cNvPr id="2" name="Titre 1">
            <a:extLst>
              <a:ext uri="{FF2B5EF4-FFF2-40B4-BE49-F238E27FC236}">
                <a16:creationId xmlns:a16="http://schemas.microsoft.com/office/drawing/2014/main" id="{70D0A3E1-6161-ACBE-6EC0-EFBFC864BFCB}"/>
              </a:ext>
            </a:extLst>
          </p:cNvPr>
          <p:cNvSpPr>
            <a:spLocks noGrp="1"/>
          </p:cNvSpPr>
          <p:nvPr>
            <p:ph type="title"/>
          </p:nvPr>
        </p:nvSpPr>
        <p:spPr>
          <a:xfrm>
            <a:off x="677333" y="609600"/>
            <a:ext cx="3851123" cy="1320800"/>
          </a:xfrm>
        </p:spPr>
        <p:txBody>
          <a:bodyPr vert="horz" lIns="91440" tIns="45720" rIns="91440" bIns="45720" rtlCol="0" anchor="t">
            <a:normAutofit/>
          </a:bodyPr>
          <a:lstStyle/>
          <a:p>
            <a:pPr>
              <a:lnSpc>
                <a:spcPct val="90000"/>
              </a:lnSpc>
            </a:pPr>
            <a:r>
              <a:rPr lang="en-US" sz="2800" dirty="0"/>
              <a:t>AXE 4</a:t>
            </a:r>
            <a:br>
              <a:rPr lang="en-US" sz="2800" dirty="0"/>
            </a:br>
            <a:r>
              <a:rPr lang="en-US" sz="2800" dirty="0"/>
              <a:t>SANTÉ QUÉBEC…C’EST QUI EXACTEMENT?</a:t>
            </a:r>
          </a:p>
        </p:txBody>
      </p:sp>
      <p:sp>
        <p:nvSpPr>
          <p:cNvPr id="4" name="ZoneTexte 3">
            <a:extLst>
              <a:ext uri="{FF2B5EF4-FFF2-40B4-BE49-F238E27FC236}">
                <a16:creationId xmlns:a16="http://schemas.microsoft.com/office/drawing/2014/main" id="{7CEA5ACE-6887-7B3C-5E6E-BDF0A6D21836}"/>
              </a:ext>
            </a:extLst>
          </p:cNvPr>
          <p:cNvSpPr txBox="1"/>
          <p:nvPr/>
        </p:nvSpPr>
        <p:spPr>
          <a:xfrm>
            <a:off x="677334" y="2160589"/>
            <a:ext cx="3851122" cy="3880773"/>
          </a:xfrm>
          <a:prstGeom prst="rect">
            <a:avLst/>
          </a:prstGeom>
        </p:spPr>
        <p:txBody>
          <a:bodyPr vert="horz" lIns="91440" tIns="45720" rIns="91440" bIns="45720" rtlCol="0">
            <a:normAutofit fontScale="92500" lnSpcReduction="10000"/>
          </a:bodyPr>
          <a:lstStyle/>
          <a:p>
            <a:pPr>
              <a:lnSpc>
                <a:spcPct val="90000"/>
              </a:lnSpc>
              <a:spcBef>
                <a:spcPts val="1000"/>
              </a:spcBef>
              <a:buClr>
                <a:schemeClr val="accent1"/>
              </a:buClr>
              <a:buSzPct val="80000"/>
              <a:buFont typeface="Wingdings 3" charset="2"/>
              <a:buChar char=""/>
            </a:pPr>
            <a:r>
              <a:rPr lang="en-US" sz="1400" dirty="0">
                <a:solidFill>
                  <a:schemeClr val="tx1">
                    <a:lumMod val="75000"/>
                    <a:lumOff val="25000"/>
                  </a:schemeClr>
                </a:solidFill>
              </a:rPr>
              <a:t>LES CISSS, LES CIUSSS ET LES ÉTABLISSEMENTS NON FUSIONNÉS DONC:</a:t>
            </a:r>
          </a:p>
          <a:p>
            <a:pPr>
              <a:lnSpc>
                <a:spcPct val="90000"/>
              </a:lnSpc>
              <a:spcBef>
                <a:spcPts val="1000"/>
              </a:spcBef>
              <a:buClr>
                <a:schemeClr val="accent1"/>
              </a:buClr>
              <a:buSzPct val="80000"/>
              <a:buFont typeface="Wingdings 3" charset="2"/>
              <a:buChar char=""/>
            </a:pPr>
            <a:r>
              <a:rPr lang="en-US" sz="1400" b="0" i="0" u="none" strike="noStrike" dirty="0">
                <a:solidFill>
                  <a:schemeClr val="tx1">
                    <a:lumMod val="75000"/>
                    <a:lumOff val="25000"/>
                  </a:schemeClr>
                </a:solidFill>
                <a:effectLst/>
              </a:rPr>
              <a:t>1°  Centre </a:t>
            </a:r>
            <a:r>
              <a:rPr lang="en-US" sz="1400" b="0" i="0" u="none" strike="noStrike" dirty="0" err="1">
                <a:solidFill>
                  <a:schemeClr val="tx1">
                    <a:lumMod val="75000"/>
                    <a:lumOff val="25000"/>
                  </a:schemeClr>
                </a:solidFill>
                <a:effectLst/>
              </a:rPr>
              <a:t>hospitalier</a:t>
            </a:r>
            <a:r>
              <a:rPr lang="en-US" sz="1400" b="0" i="0" u="none" strike="noStrike" dirty="0">
                <a:solidFill>
                  <a:schemeClr val="tx1">
                    <a:lumMod val="75000"/>
                    <a:lumOff val="25000"/>
                  </a:schemeClr>
                </a:solidFill>
                <a:effectLst/>
              </a:rPr>
              <a:t> de </a:t>
            </a:r>
            <a:r>
              <a:rPr lang="en-US" sz="1400" b="0" i="0" u="none" strike="noStrike" dirty="0" err="1">
                <a:solidFill>
                  <a:schemeClr val="tx1">
                    <a:lumMod val="75000"/>
                    <a:lumOff val="25000"/>
                  </a:schemeClr>
                </a:solidFill>
                <a:effectLst/>
              </a:rPr>
              <a:t>l’Université</a:t>
            </a:r>
            <a:r>
              <a:rPr lang="en-US" sz="1400" b="0" i="0" u="none" strike="noStrike" dirty="0">
                <a:solidFill>
                  <a:schemeClr val="tx1">
                    <a:lumMod val="75000"/>
                    <a:lumOff val="25000"/>
                  </a:schemeClr>
                </a:solidFill>
                <a:effectLst/>
              </a:rPr>
              <a:t> de Montréal;</a:t>
            </a:r>
          </a:p>
          <a:p>
            <a:pPr>
              <a:lnSpc>
                <a:spcPct val="90000"/>
              </a:lnSpc>
              <a:spcBef>
                <a:spcPts val="1000"/>
              </a:spcBef>
              <a:buClr>
                <a:schemeClr val="accent1"/>
              </a:buClr>
              <a:buSzPct val="80000"/>
              <a:buFont typeface="Wingdings 3" charset="2"/>
              <a:buChar char=""/>
            </a:pPr>
            <a:r>
              <a:rPr lang="en-US" sz="1400" b="0" i="0" u="none" strike="noStrike" dirty="0">
                <a:solidFill>
                  <a:schemeClr val="tx1">
                    <a:lumMod val="75000"/>
                    <a:lumOff val="25000"/>
                  </a:schemeClr>
                </a:solidFill>
                <a:effectLst/>
              </a:rPr>
              <a:t>2°  Centre </a:t>
            </a:r>
            <a:r>
              <a:rPr lang="en-US" sz="1400" b="0" i="0" u="none" strike="noStrike" dirty="0" err="1">
                <a:solidFill>
                  <a:schemeClr val="tx1">
                    <a:lumMod val="75000"/>
                    <a:lumOff val="25000"/>
                  </a:schemeClr>
                </a:solidFill>
                <a:effectLst/>
              </a:rPr>
              <a:t>hospitalier</a:t>
            </a:r>
            <a:r>
              <a:rPr lang="en-US" sz="1400" b="0" i="0" u="none" strike="noStrike" dirty="0">
                <a:solidFill>
                  <a:schemeClr val="tx1">
                    <a:lumMod val="75000"/>
                    <a:lumOff val="25000"/>
                  </a:schemeClr>
                </a:solidFill>
                <a:effectLst/>
              </a:rPr>
              <a:t> </a:t>
            </a:r>
            <a:r>
              <a:rPr lang="en-US" sz="1400" b="0" i="0" u="none" strike="noStrike" dirty="0" err="1">
                <a:solidFill>
                  <a:schemeClr val="tx1">
                    <a:lumMod val="75000"/>
                    <a:lumOff val="25000"/>
                  </a:schemeClr>
                </a:solidFill>
                <a:effectLst/>
              </a:rPr>
              <a:t>universitaire</a:t>
            </a:r>
            <a:r>
              <a:rPr lang="en-US" sz="1400" b="0" i="0" u="none" strike="noStrike" dirty="0">
                <a:solidFill>
                  <a:schemeClr val="tx1">
                    <a:lumMod val="75000"/>
                    <a:lumOff val="25000"/>
                  </a:schemeClr>
                </a:solidFill>
                <a:effectLst/>
              </a:rPr>
              <a:t> Sainte-Justine;</a:t>
            </a:r>
          </a:p>
          <a:p>
            <a:pPr>
              <a:lnSpc>
                <a:spcPct val="90000"/>
              </a:lnSpc>
              <a:spcBef>
                <a:spcPts val="1000"/>
              </a:spcBef>
              <a:buClr>
                <a:schemeClr val="accent1"/>
              </a:buClr>
              <a:buSzPct val="80000"/>
              <a:buFont typeface="Wingdings 3" charset="2"/>
              <a:buChar char=""/>
            </a:pPr>
            <a:r>
              <a:rPr lang="en-US" sz="1400" b="0" i="0" u="none" strike="noStrike" dirty="0">
                <a:solidFill>
                  <a:schemeClr val="tx1">
                    <a:lumMod val="75000"/>
                    <a:lumOff val="25000"/>
                  </a:schemeClr>
                </a:solidFill>
                <a:effectLst/>
              </a:rPr>
              <a:t>3°  Centre </a:t>
            </a:r>
            <a:r>
              <a:rPr lang="en-US" sz="1400" b="0" i="0" u="none" strike="noStrike" dirty="0" err="1">
                <a:solidFill>
                  <a:schemeClr val="tx1">
                    <a:lumMod val="75000"/>
                    <a:lumOff val="25000"/>
                  </a:schemeClr>
                </a:solidFill>
                <a:effectLst/>
              </a:rPr>
              <a:t>universitaire</a:t>
            </a:r>
            <a:r>
              <a:rPr lang="en-US" sz="1400" b="0" i="0" u="none" strike="noStrike" dirty="0">
                <a:solidFill>
                  <a:schemeClr val="tx1">
                    <a:lumMod val="75000"/>
                    <a:lumOff val="25000"/>
                  </a:schemeClr>
                </a:solidFill>
                <a:effectLst/>
              </a:rPr>
              <a:t> de </a:t>
            </a:r>
            <a:r>
              <a:rPr lang="en-US" sz="1400" b="0" i="0" u="none" strike="noStrike" dirty="0" err="1">
                <a:solidFill>
                  <a:schemeClr val="tx1">
                    <a:lumMod val="75000"/>
                    <a:lumOff val="25000"/>
                  </a:schemeClr>
                </a:solidFill>
                <a:effectLst/>
              </a:rPr>
              <a:t>santé</a:t>
            </a:r>
            <a:r>
              <a:rPr lang="en-US" sz="1400" b="0" i="0" u="none" strike="noStrike" dirty="0">
                <a:solidFill>
                  <a:schemeClr val="tx1">
                    <a:lumMod val="75000"/>
                    <a:lumOff val="25000"/>
                  </a:schemeClr>
                </a:solidFill>
                <a:effectLst/>
              </a:rPr>
              <a:t> McGill;</a:t>
            </a:r>
          </a:p>
          <a:p>
            <a:pPr>
              <a:lnSpc>
                <a:spcPct val="90000"/>
              </a:lnSpc>
              <a:spcBef>
                <a:spcPts val="1000"/>
              </a:spcBef>
              <a:buClr>
                <a:schemeClr val="accent1"/>
              </a:buClr>
              <a:buSzPct val="80000"/>
              <a:buFont typeface="Wingdings 3" charset="2"/>
              <a:buChar char=""/>
            </a:pPr>
            <a:r>
              <a:rPr lang="en-US" sz="1400" b="0" i="0" u="none" strike="noStrike" dirty="0">
                <a:solidFill>
                  <a:schemeClr val="tx1">
                    <a:lumMod val="75000"/>
                    <a:lumOff val="25000"/>
                  </a:schemeClr>
                </a:solidFill>
                <a:effectLst/>
              </a:rPr>
              <a:t>4°  </a:t>
            </a:r>
            <a:r>
              <a:rPr lang="en-US" sz="1400" b="0" i="0" u="none" strike="noStrike" dirty="0" err="1">
                <a:solidFill>
                  <a:schemeClr val="tx1">
                    <a:lumMod val="75000"/>
                    <a:lumOff val="25000"/>
                  </a:schemeClr>
                </a:solidFill>
                <a:effectLst/>
              </a:rPr>
              <a:t>Institut</a:t>
            </a:r>
            <a:r>
              <a:rPr lang="en-US" sz="1400" b="0" i="0" u="none" strike="noStrike" dirty="0">
                <a:solidFill>
                  <a:schemeClr val="tx1">
                    <a:lumMod val="75000"/>
                    <a:lumOff val="25000"/>
                  </a:schemeClr>
                </a:solidFill>
                <a:effectLst/>
              </a:rPr>
              <a:t> de </a:t>
            </a:r>
            <a:r>
              <a:rPr lang="en-US" sz="1400" b="0" i="0" u="none" strike="noStrike" dirty="0" err="1">
                <a:solidFill>
                  <a:schemeClr val="tx1">
                    <a:lumMod val="75000"/>
                    <a:lumOff val="25000"/>
                  </a:schemeClr>
                </a:solidFill>
                <a:effectLst/>
              </a:rPr>
              <a:t>cardiologie</a:t>
            </a:r>
            <a:r>
              <a:rPr lang="en-US" sz="1400" b="0" i="0" u="none" strike="noStrike" dirty="0">
                <a:solidFill>
                  <a:schemeClr val="tx1">
                    <a:lumMod val="75000"/>
                    <a:lumOff val="25000"/>
                  </a:schemeClr>
                </a:solidFill>
                <a:effectLst/>
              </a:rPr>
              <a:t> de Montréal;</a:t>
            </a:r>
          </a:p>
          <a:p>
            <a:pPr>
              <a:lnSpc>
                <a:spcPct val="90000"/>
              </a:lnSpc>
              <a:spcBef>
                <a:spcPts val="1000"/>
              </a:spcBef>
              <a:buClr>
                <a:schemeClr val="accent1"/>
              </a:buClr>
              <a:buSzPct val="80000"/>
              <a:buFont typeface="Wingdings 3" charset="2"/>
              <a:buChar char=""/>
            </a:pPr>
            <a:r>
              <a:rPr lang="en-US" sz="1400" b="0" i="0" u="none" strike="noStrike" dirty="0">
                <a:solidFill>
                  <a:schemeClr val="tx1">
                    <a:lumMod val="75000"/>
                    <a:lumOff val="25000"/>
                  </a:schemeClr>
                </a:solidFill>
                <a:effectLst/>
              </a:rPr>
              <a:t>5°  </a:t>
            </a:r>
            <a:r>
              <a:rPr lang="en-US" sz="1400" b="0" i="0" u="none" strike="noStrike" dirty="0" err="1">
                <a:solidFill>
                  <a:schemeClr val="tx1">
                    <a:lumMod val="75000"/>
                    <a:lumOff val="25000"/>
                  </a:schemeClr>
                </a:solidFill>
                <a:effectLst/>
              </a:rPr>
              <a:t>Institut</a:t>
            </a:r>
            <a:r>
              <a:rPr lang="en-US" sz="1400" b="0" i="0" u="none" strike="noStrike" dirty="0">
                <a:solidFill>
                  <a:schemeClr val="tx1">
                    <a:lumMod val="75000"/>
                    <a:lumOff val="25000"/>
                  </a:schemeClr>
                </a:solidFill>
                <a:effectLst/>
              </a:rPr>
              <a:t> Philippe-</a:t>
            </a:r>
            <a:r>
              <a:rPr lang="en-US" sz="1400" b="0" i="0" u="none" strike="noStrike" dirty="0" err="1">
                <a:solidFill>
                  <a:schemeClr val="tx1">
                    <a:lumMod val="75000"/>
                    <a:lumOff val="25000"/>
                  </a:schemeClr>
                </a:solidFill>
                <a:effectLst/>
              </a:rPr>
              <a:t>Pinel</a:t>
            </a:r>
            <a:r>
              <a:rPr lang="en-US" sz="1400" b="0" i="0" u="none" strike="noStrike" dirty="0">
                <a:solidFill>
                  <a:schemeClr val="tx1">
                    <a:lumMod val="75000"/>
                    <a:lumOff val="25000"/>
                  </a:schemeClr>
                </a:solidFill>
                <a:effectLst/>
              </a:rPr>
              <a:t> de Montréal;</a:t>
            </a:r>
          </a:p>
          <a:p>
            <a:pPr>
              <a:lnSpc>
                <a:spcPct val="90000"/>
              </a:lnSpc>
              <a:spcBef>
                <a:spcPts val="1000"/>
              </a:spcBef>
              <a:buClr>
                <a:schemeClr val="accent1"/>
              </a:buClr>
              <a:buSzPct val="80000"/>
              <a:buFont typeface="Wingdings 3" charset="2"/>
              <a:buChar char=""/>
            </a:pPr>
            <a:r>
              <a:rPr lang="en-US" sz="1400" b="0" i="0" u="none" strike="noStrike" dirty="0">
                <a:solidFill>
                  <a:schemeClr val="tx1">
                    <a:lumMod val="75000"/>
                    <a:lumOff val="25000"/>
                  </a:schemeClr>
                </a:solidFill>
                <a:effectLst/>
              </a:rPr>
              <a:t>6°  CHU de Québec – Université Laval;</a:t>
            </a:r>
          </a:p>
          <a:p>
            <a:pPr>
              <a:lnSpc>
                <a:spcPct val="90000"/>
              </a:lnSpc>
              <a:spcBef>
                <a:spcPts val="1000"/>
              </a:spcBef>
              <a:buClr>
                <a:schemeClr val="accent1"/>
              </a:buClr>
              <a:buSzPct val="80000"/>
              <a:buFont typeface="Wingdings 3" charset="2"/>
              <a:buChar char=""/>
            </a:pPr>
            <a:r>
              <a:rPr lang="en-US" sz="1400" b="0" i="0" u="none" strike="noStrike" dirty="0">
                <a:solidFill>
                  <a:schemeClr val="tx1">
                    <a:lumMod val="75000"/>
                    <a:lumOff val="25000"/>
                  </a:schemeClr>
                </a:solidFill>
                <a:effectLst/>
              </a:rPr>
              <a:t>7°  </a:t>
            </a:r>
            <a:r>
              <a:rPr lang="en-US" sz="1400" b="0" i="0" u="none" strike="noStrike" dirty="0" err="1">
                <a:solidFill>
                  <a:schemeClr val="tx1">
                    <a:lumMod val="75000"/>
                    <a:lumOff val="25000"/>
                  </a:schemeClr>
                </a:solidFill>
                <a:effectLst/>
              </a:rPr>
              <a:t>Institut</a:t>
            </a:r>
            <a:r>
              <a:rPr lang="en-US" sz="1400" b="0" i="0" u="none" strike="noStrike" dirty="0">
                <a:solidFill>
                  <a:schemeClr val="tx1">
                    <a:lumMod val="75000"/>
                    <a:lumOff val="25000"/>
                  </a:schemeClr>
                </a:solidFill>
                <a:effectLst/>
              </a:rPr>
              <a:t> </a:t>
            </a:r>
            <a:r>
              <a:rPr lang="en-US" sz="1400" b="0" i="0" u="none" strike="noStrike" dirty="0" err="1">
                <a:solidFill>
                  <a:schemeClr val="tx1">
                    <a:lumMod val="75000"/>
                    <a:lumOff val="25000"/>
                  </a:schemeClr>
                </a:solidFill>
                <a:effectLst/>
              </a:rPr>
              <a:t>universitaire</a:t>
            </a:r>
            <a:r>
              <a:rPr lang="en-US" sz="1400" b="0" i="0" u="none" strike="noStrike" dirty="0">
                <a:solidFill>
                  <a:schemeClr val="tx1">
                    <a:lumMod val="75000"/>
                    <a:lumOff val="25000"/>
                  </a:schemeClr>
                </a:solidFill>
                <a:effectLst/>
              </a:rPr>
              <a:t> de </a:t>
            </a:r>
            <a:r>
              <a:rPr lang="en-US" sz="1400" b="0" i="0" u="none" strike="noStrike" dirty="0" err="1">
                <a:solidFill>
                  <a:schemeClr val="tx1">
                    <a:lumMod val="75000"/>
                    <a:lumOff val="25000"/>
                  </a:schemeClr>
                </a:solidFill>
                <a:effectLst/>
              </a:rPr>
              <a:t>cardiologie</a:t>
            </a:r>
            <a:r>
              <a:rPr lang="en-US" sz="1400" b="0" i="0" u="none" strike="noStrike" dirty="0">
                <a:solidFill>
                  <a:schemeClr val="tx1">
                    <a:lumMod val="75000"/>
                    <a:lumOff val="25000"/>
                  </a:schemeClr>
                </a:solidFill>
                <a:effectLst/>
              </a:rPr>
              <a:t> et de </a:t>
            </a:r>
            <a:r>
              <a:rPr lang="en-US" sz="1400" b="0" i="0" u="none" strike="noStrike" dirty="0" err="1">
                <a:solidFill>
                  <a:schemeClr val="tx1">
                    <a:lumMod val="75000"/>
                    <a:lumOff val="25000"/>
                  </a:schemeClr>
                </a:solidFill>
                <a:effectLst/>
              </a:rPr>
              <a:t>pneumologie</a:t>
            </a:r>
            <a:r>
              <a:rPr lang="en-US" sz="1400" b="0" i="0" u="none" strike="noStrike" dirty="0">
                <a:solidFill>
                  <a:schemeClr val="tx1">
                    <a:lumMod val="75000"/>
                    <a:lumOff val="25000"/>
                  </a:schemeClr>
                </a:solidFill>
                <a:effectLst/>
              </a:rPr>
              <a:t> de Québec – Université Laval</a:t>
            </a:r>
          </a:p>
          <a:p>
            <a:pPr>
              <a:lnSpc>
                <a:spcPct val="90000"/>
              </a:lnSpc>
              <a:spcBef>
                <a:spcPts val="1000"/>
              </a:spcBef>
              <a:buClr>
                <a:schemeClr val="accent1"/>
              </a:buClr>
              <a:buSzPct val="80000"/>
            </a:pPr>
            <a:r>
              <a:rPr lang="en-US" sz="1400" dirty="0">
                <a:solidFill>
                  <a:schemeClr val="tx1">
                    <a:lumMod val="75000"/>
                    <a:lumOff val="25000"/>
                  </a:schemeClr>
                </a:solidFill>
              </a:rPr>
              <a:t>AINSI QUE LA RÉGIE DU GRAND NORD SONT FUSIONNÉS </a:t>
            </a:r>
            <a:r>
              <a:rPr lang="en-US" sz="1400" dirty="0" err="1">
                <a:solidFill>
                  <a:schemeClr val="tx1">
                    <a:lumMod val="75000"/>
                    <a:lumOff val="25000"/>
                  </a:schemeClr>
                </a:solidFill>
              </a:rPr>
              <a:t>À</a:t>
            </a:r>
            <a:r>
              <a:rPr lang="en-US" sz="1400" dirty="0">
                <a:solidFill>
                  <a:schemeClr val="tx1">
                    <a:lumMod val="75000"/>
                    <a:lumOff val="25000"/>
                  </a:schemeClr>
                </a:solidFill>
              </a:rPr>
              <a:t> SANTÉ QUÉBEC </a:t>
            </a:r>
            <a:r>
              <a:rPr lang="en-US" sz="1400" dirty="0" err="1">
                <a:solidFill>
                  <a:schemeClr val="tx1">
                    <a:lumMod val="75000"/>
                    <a:lumOff val="25000"/>
                  </a:schemeClr>
                </a:solidFill>
              </a:rPr>
              <a:t>À</a:t>
            </a:r>
            <a:r>
              <a:rPr lang="en-US" sz="1400" dirty="0">
                <a:solidFill>
                  <a:schemeClr val="tx1">
                    <a:lumMod val="75000"/>
                    <a:lumOff val="25000"/>
                  </a:schemeClr>
                </a:solidFill>
              </a:rPr>
              <a:t> LA DATE QUI SUIT DE SIX MOIS CELLE FIXÉE PAR LE GOUVERNEMENT ET </a:t>
            </a:r>
            <a:r>
              <a:rPr lang="en-US" sz="1400" b="0" i="0" u="none" strike="noStrike" dirty="0">
                <a:solidFill>
                  <a:schemeClr val="tx1">
                    <a:lumMod val="75000"/>
                    <a:lumOff val="25000"/>
                  </a:schemeClr>
                </a:solidFill>
                <a:effectLst/>
              </a:rPr>
              <a:t>SUITE </a:t>
            </a:r>
            <a:r>
              <a:rPr lang="en-US" sz="1400" b="0" i="0" u="none" strike="noStrike" dirty="0" err="1">
                <a:solidFill>
                  <a:schemeClr val="tx1">
                    <a:lumMod val="75000"/>
                    <a:lumOff val="25000"/>
                  </a:schemeClr>
                </a:solidFill>
                <a:effectLst/>
              </a:rPr>
              <a:t>À</a:t>
            </a:r>
            <a:r>
              <a:rPr lang="en-US" sz="1400" b="0" i="0" u="none" strike="noStrike" dirty="0">
                <a:solidFill>
                  <a:schemeClr val="tx1">
                    <a:lumMod val="75000"/>
                    <a:lumOff val="25000"/>
                  </a:schemeClr>
                </a:solidFill>
                <a:effectLst/>
              </a:rPr>
              <a:t> L’ADOPTION ET LA SANCTION DE PL -15</a:t>
            </a:r>
          </a:p>
          <a:p>
            <a:pPr>
              <a:lnSpc>
                <a:spcPct val="90000"/>
              </a:lnSpc>
              <a:spcBef>
                <a:spcPts val="1000"/>
              </a:spcBef>
              <a:buClr>
                <a:schemeClr val="accent1"/>
              </a:buClr>
              <a:buSzPct val="80000"/>
              <a:buFont typeface="Wingdings 3" charset="2"/>
              <a:buChar char=""/>
            </a:pPr>
            <a:endParaRPr lang="en-US" sz="1100" dirty="0">
              <a:solidFill>
                <a:schemeClr val="tx1">
                  <a:lumMod val="75000"/>
                  <a:lumOff val="25000"/>
                </a:schemeClr>
              </a:solidFill>
            </a:endParaRPr>
          </a:p>
        </p:txBody>
      </p:sp>
      <p:cxnSp>
        <p:nvCxnSpPr>
          <p:cNvPr id="22" name="Straight Connector 21">
            <a:extLst>
              <a:ext uri="{FF2B5EF4-FFF2-40B4-BE49-F238E27FC236}">
                <a16:creationId xmlns:a16="http://schemas.microsoft.com/office/drawing/2014/main" id="{64FA5DFF-7FE6-4855-84E6-DFA78EE978B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2AFD8CBA-54A3-4363-991B-B9C631BBFA7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6" name="Rectangle 23">
            <a:extLst>
              <a:ext uri="{FF2B5EF4-FFF2-40B4-BE49-F238E27FC236}">
                <a16:creationId xmlns:a16="http://schemas.microsoft.com/office/drawing/2014/main" id="{3F088236-D655-4F88-B238-E167623580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5">
            <a:extLst>
              <a:ext uri="{FF2B5EF4-FFF2-40B4-BE49-F238E27FC236}">
                <a16:creationId xmlns:a16="http://schemas.microsoft.com/office/drawing/2014/main" id="{3DAC0C92-199E-475C-9390-119A9B027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Isosceles Triangle 24">
            <a:extLst>
              <a:ext uri="{FF2B5EF4-FFF2-40B4-BE49-F238E27FC236}">
                <a16:creationId xmlns:a16="http://schemas.microsoft.com/office/drawing/2014/main" id="{C4CFB339-0ED8-4FE2-9EF1-6D1375B849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Rectangle 27">
            <a:extLst>
              <a:ext uri="{FF2B5EF4-FFF2-40B4-BE49-F238E27FC236}">
                <a16:creationId xmlns:a16="http://schemas.microsoft.com/office/drawing/2014/main" id="{31896C80-2069-4431-9C19-83B9137344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47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Rectangle 28">
            <a:extLst>
              <a:ext uri="{FF2B5EF4-FFF2-40B4-BE49-F238E27FC236}">
                <a16:creationId xmlns:a16="http://schemas.microsoft.com/office/drawing/2014/main" id="{BF120A21-0841-4823-B0C4-28AEBCEF9B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Rectangle 29">
            <a:extLst>
              <a:ext uri="{FF2B5EF4-FFF2-40B4-BE49-F238E27FC236}">
                <a16:creationId xmlns:a16="http://schemas.microsoft.com/office/drawing/2014/main" id="{DBB05BAE-BBD3-4289-899F-A6851503C6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8" name="Isosceles Triangle 29">
            <a:extLst>
              <a:ext uri="{FF2B5EF4-FFF2-40B4-BE49-F238E27FC236}">
                <a16:creationId xmlns:a16="http://schemas.microsoft.com/office/drawing/2014/main" id="{9874D11C-36F5-4BBE-A490-019A54E953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0088529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43" name="Group 42">
            <a:extLst>
              <a:ext uri="{FF2B5EF4-FFF2-40B4-BE49-F238E27FC236}">
                <a16:creationId xmlns:a16="http://schemas.microsoft.com/office/drawing/2014/main" id="{10BE40E3-5550-4CDD-B4FD-387C33EBF15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44" name="Straight Connector 43">
              <a:extLst>
                <a:ext uri="{FF2B5EF4-FFF2-40B4-BE49-F238E27FC236}">
                  <a16:creationId xmlns:a16="http://schemas.microsoft.com/office/drawing/2014/main" id="{71A6B738-E50C-4653-B343-B9D6A5EA2771}"/>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45" name="Straight Connector 44">
              <a:extLst>
                <a:ext uri="{FF2B5EF4-FFF2-40B4-BE49-F238E27FC236}">
                  <a16:creationId xmlns:a16="http://schemas.microsoft.com/office/drawing/2014/main" id="{498768D6-B28C-40A3-B381-39306F5816D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46" name="Rectangle 23">
              <a:extLst>
                <a:ext uri="{FF2B5EF4-FFF2-40B4-BE49-F238E27FC236}">
                  <a16:creationId xmlns:a16="http://schemas.microsoft.com/office/drawing/2014/main" id="{B27C15B9-7795-4321-AB30-DF1DEF65C1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7" name="Rectangle 25">
              <a:extLst>
                <a:ext uri="{FF2B5EF4-FFF2-40B4-BE49-F238E27FC236}">
                  <a16:creationId xmlns:a16="http://schemas.microsoft.com/office/drawing/2014/main" id="{578EC957-1F3F-4C00-B023-C8725C2171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8" name="Isosceles Triangle 47">
              <a:extLst>
                <a:ext uri="{FF2B5EF4-FFF2-40B4-BE49-F238E27FC236}">
                  <a16:creationId xmlns:a16="http://schemas.microsoft.com/office/drawing/2014/main" id="{3D642632-BBD5-46D6-A91D-9B2BF68219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49" name="Rectangle 27">
              <a:extLst>
                <a:ext uri="{FF2B5EF4-FFF2-40B4-BE49-F238E27FC236}">
                  <a16:creationId xmlns:a16="http://schemas.microsoft.com/office/drawing/2014/main" id="{BF9D518D-AFF5-4DE2-AEE2-0EC15479A9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50" name="Rectangle 28">
              <a:extLst>
                <a:ext uri="{FF2B5EF4-FFF2-40B4-BE49-F238E27FC236}">
                  <a16:creationId xmlns:a16="http://schemas.microsoft.com/office/drawing/2014/main" id="{14EF979B-B00D-460C-BD56-7EEAFB7E0F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51" name="Rectangle 29">
              <a:extLst>
                <a:ext uri="{FF2B5EF4-FFF2-40B4-BE49-F238E27FC236}">
                  <a16:creationId xmlns:a16="http://schemas.microsoft.com/office/drawing/2014/main" id="{3E40F9A1-6B82-400F-9397-26D1D36F1F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52" name="Isosceles Triangle 51">
              <a:extLst>
                <a:ext uri="{FF2B5EF4-FFF2-40B4-BE49-F238E27FC236}">
                  <a16:creationId xmlns:a16="http://schemas.microsoft.com/office/drawing/2014/main" id="{2EF7DDF1-FF86-4CA4-B08B-8939557EBDB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53" name="Isosceles Triangle 52">
              <a:extLst>
                <a:ext uri="{FF2B5EF4-FFF2-40B4-BE49-F238E27FC236}">
                  <a16:creationId xmlns:a16="http://schemas.microsoft.com/office/drawing/2014/main" id="{6D7C1F89-72B2-4FDC-B9E2-04F52D5C50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re 1">
            <a:extLst>
              <a:ext uri="{FF2B5EF4-FFF2-40B4-BE49-F238E27FC236}">
                <a16:creationId xmlns:a16="http://schemas.microsoft.com/office/drawing/2014/main" id="{70D0A3E1-6161-ACBE-6EC0-EFBFC864BFCB}"/>
              </a:ext>
            </a:extLst>
          </p:cNvPr>
          <p:cNvSpPr>
            <a:spLocks noGrp="1"/>
          </p:cNvSpPr>
          <p:nvPr>
            <p:ph type="title"/>
          </p:nvPr>
        </p:nvSpPr>
        <p:spPr>
          <a:xfrm>
            <a:off x="5536734" y="609600"/>
            <a:ext cx="3737268" cy="1320800"/>
          </a:xfrm>
        </p:spPr>
        <p:txBody>
          <a:bodyPr vert="horz" lIns="91440" tIns="45720" rIns="91440" bIns="45720" rtlCol="0" anchor="t">
            <a:normAutofit/>
          </a:bodyPr>
          <a:lstStyle/>
          <a:p>
            <a:pPr>
              <a:lnSpc>
                <a:spcPct val="90000"/>
              </a:lnSpc>
            </a:pPr>
            <a:r>
              <a:rPr lang="en-US" sz="2800" dirty="0"/>
              <a:t>AXE 4</a:t>
            </a:r>
            <a:br>
              <a:rPr lang="en-US" sz="2800" dirty="0"/>
            </a:br>
            <a:r>
              <a:rPr lang="en-US" sz="2800" dirty="0"/>
              <a:t>SANTÉ QUÉBEC…C’EST QUI EXACTEMENT?</a:t>
            </a:r>
          </a:p>
        </p:txBody>
      </p:sp>
      <p:sp>
        <p:nvSpPr>
          <p:cNvPr id="4" name="ZoneTexte 3">
            <a:extLst>
              <a:ext uri="{FF2B5EF4-FFF2-40B4-BE49-F238E27FC236}">
                <a16:creationId xmlns:a16="http://schemas.microsoft.com/office/drawing/2014/main" id="{7CEA5ACE-6887-7B3C-5E6E-BDF0A6D21836}"/>
              </a:ext>
            </a:extLst>
          </p:cNvPr>
          <p:cNvSpPr txBox="1"/>
          <p:nvPr/>
        </p:nvSpPr>
        <p:spPr>
          <a:xfrm>
            <a:off x="5209563" y="2160589"/>
            <a:ext cx="4064439" cy="3880773"/>
          </a:xfrm>
          <a:prstGeom prst="rect">
            <a:avLst/>
          </a:prstGeom>
        </p:spPr>
        <p:txBody>
          <a:bodyPr vert="horz" lIns="91440" tIns="45720" rIns="91440" bIns="45720" rtlCol="0">
            <a:normAutofit/>
          </a:bodyPr>
          <a:lstStyle/>
          <a:p>
            <a:pPr>
              <a:lnSpc>
                <a:spcPct val="90000"/>
              </a:lnSpc>
              <a:spcBef>
                <a:spcPts val="1000"/>
              </a:spcBef>
              <a:buClr>
                <a:schemeClr val="accent1"/>
              </a:buClr>
              <a:buSzPct val="80000"/>
              <a:buFont typeface="Wingdings 3" charset="2"/>
              <a:buChar char=""/>
            </a:pPr>
            <a:r>
              <a:rPr lang="en-US" sz="1100">
                <a:solidFill>
                  <a:schemeClr val="tx1">
                    <a:lumMod val="75000"/>
                    <a:lumOff val="25000"/>
                  </a:schemeClr>
                </a:solidFill>
              </a:rPr>
              <a:t>À COMPTER DE CETTE DATE, CES CENTRES INTÉGRÉS, CES ÉTABLISSEMENTS NON FUSIONNÉS ET CET ÉTABLISSEMENT PUBLIC (GRAND NORD):</a:t>
            </a:r>
          </a:p>
          <a:p>
            <a:pPr>
              <a:lnSpc>
                <a:spcPct val="90000"/>
              </a:lnSpc>
              <a:spcBef>
                <a:spcPts val="1000"/>
              </a:spcBef>
              <a:buClr>
                <a:schemeClr val="accent1"/>
              </a:buClr>
              <a:buSzPct val="80000"/>
              <a:buFont typeface="Wingdings 3" charset="2"/>
              <a:buChar char=""/>
            </a:pPr>
            <a:endParaRPr lang="en-US" sz="1100">
              <a:solidFill>
                <a:schemeClr val="tx1">
                  <a:lumMod val="75000"/>
                  <a:lumOff val="25000"/>
                </a:schemeClr>
              </a:solidFill>
            </a:endParaRPr>
          </a:p>
          <a:p>
            <a:pPr marL="228600" indent="-228600">
              <a:lnSpc>
                <a:spcPct val="90000"/>
              </a:lnSpc>
              <a:spcBef>
                <a:spcPts val="1000"/>
              </a:spcBef>
              <a:buClr>
                <a:schemeClr val="accent1"/>
              </a:buClr>
              <a:buSzPct val="80000"/>
              <a:buFont typeface="Wingdings 3" charset="2"/>
              <a:buChar char=""/>
            </a:pPr>
            <a:r>
              <a:rPr lang="en-US" sz="1100">
                <a:solidFill>
                  <a:schemeClr val="tx1">
                    <a:lumMod val="75000"/>
                    <a:lumOff val="25000"/>
                  </a:schemeClr>
                </a:solidFill>
              </a:rPr>
              <a:t>CONTINUENT LEUR EXISTENCE DANS SANTÉ QUÉBEC ET LEURS PATRIMOINES N’EN FORMENT QU’UN SEUL AVEC CELUI DE SANTÉ QUÉBEC</a:t>
            </a:r>
          </a:p>
          <a:p>
            <a:pPr marL="228600" indent="-228600">
              <a:lnSpc>
                <a:spcPct val="90000"/>
              </a:lnSpc>
              <a:spcBef>
                <a:spcPts val="1000"/>
              </a:spcBef>
              <a:buClr>
                <a:schemeClr val="accent1"/>
              </a:buClr>
              <a:buSzPct val="80000"/>
              <a:buFont typeface="Wingdings 3" charset="2"/>
              <a:buChar char=""/>
            </a:pPr>
            <a:r>
              <a:rPr lang="en-US" sz="1100">
                <a:solidFill>
                  <a:schemeClr val="tx1">
                    <a:lumMod val="75000"/>
                    <a:lumOff val="25000"/>
                  </a:schemeClr>
                </a:solidFill>
              </a:rPr>
              <a:t>DEVIENNENT:</a:t>
            </a:r>
          </a:p>
          <a:p>
            <a:pPr marL="685800" lvl="1" indent="-228600">
              <a:lnSpc>
                <a:spcPct val="90000"/>
              </a:lnSpc>
              <a:spcBef>
                <a:spcPts val="1000"/>
              </a:spcBef>
              <a:buClr>
                <a:schemeClr val="accent1"/>
              </a:buClr>
              <a:buSzPct val="80000"/>
              <a:buFont typeface="Wingdings 3" charset="2"/>
              <a:buChar char=""/>
            </a:pPr>
            <a:r>
              <a:rPr lang="en-US" sz="1100">
                <a:solidFill>
                  <a:schemeClr val="tx1">
                    <a:lumMod val="75000"/>
                    <a:lumOff val="25000"/>
                  </a:schemeClr>
                </a:solidFill>
              </a:rPr>
              <a:t>DES ÉTABLISSEMENTS TERRITORIAUX (CISSS ET CIUSSS)</a:t>
            </a:r>
          </a:p>
          <a:p>
            <a:pPr marL="685800" lvl="1" indent="-228600">
              <a:lnSpc>
                <a:spcPct val="90000"/>
              </a:lnSpc>
              <a:spcBef>
                <a:spcPts val="1000"/>
              </a:spcBef>
              <a:buClr>
                <a:schemeClr val="accent1"/>
              </a:buClr>
              <a:buSzPct val="80000"/>
              <a:buFont typeface="Wingdings 3" charset="2"/>
              <a:buChar char=""/>
            </a:pPr>
            <a:r>
              <a:rPr lang="en-US" sz="1100">
                <a:solidFill>
                  <a:schemeClr val="tx1">
                    <a:lumMod val="75000"/>
                    <a:lumOff val="25000"/>
                  </a:schemeClr>
                </a:solidFill>
              </a:rPr>
              <a:t>DES ÉTABLISSEMENTS AUTRES QUE TERRITORIAUX DANS LE CAS DES ÉTABLISSEMENTS NONS FUSIONNÉS</a:t>
            </a:r>
          </a:p>
          <a:p>
            <a:pPr marL="228600" indent="-228600">
              <a:lnSpc>
                <a:spcPct val="90000"/>
              </a:lnSpc>
              <a:spcBef>
                <a:spcPts val="1000"/>
              </a:spcBef>
              <a:buClr>
                <a:schemeClr val="accent1"/>
              </a:buClr>
              <a:buSzPct val="80000"/>
              <a:buFont typeface="Wingdings 3" charset="2"/>
              <a:buChar char=""/>
            </a:pPr>
            <a:r>
              <a:rPr lang="en-US" sz="1100">
                <a:solidFill>
                  <a:schemeClr val="tx1">
                    <a:lumMod val="75000"/>
                    <a:lumOff val="25000"/>
                  </a:schemeClr>
                </a:solidFill>
              </a:rPr>
              <a:t>LES DROITS ET OBLIGATIONS DES ÉTABLISSEMENTS FUSIONNANTS DEVIENNENT CEUX DE SANTÉ QUÉBEC ET CELLE-CI DEVIENT PARTIE À TOUTE PROCÉDURE JUDICIAIRE OU ADMINISTRATIVE À LAQUELLE CEUX-CI ÉTAIENT PARTIES.</a:t>
            </a:r>
          </a:p>
        </p:txBody>
      </p:sp>
      <p:pic>
        <p:nvPicPr>
          <p:cNvPr id="6" name="Picture 5">
            <a:extLst>
              <a:ext uri="{FF2B5EF4-FFF2-40B4-BE49-F238E27FC236}">
                <a16:creationId xmlns:a16="http://schemas.microsoft.com/office/drawing/2014/main" id="{70A95147-06E1-3F1F-C6A5-F2F845385F71}"/>
              </a:ext>
            </a:extLst>
          </p:cNvPr>
          <p:cNvPicPr>
            <a:picLocks noChangeAspect="1"/>
          </p:cNvPicPr>
          <p:nvPr/>
        </p:nvPicPr>
        <p:blipFill rotWithShape="1">
          <a:blip r:embed="rId2"/>
          <a:srcRect l="5946" r="43511" b="1"/>
          <a:stretch/>
        </p:blipFill>
        <p:spPr>
          <a:xfrm>
            <a:off x="20" y="-1"/>
            <a:ext cx="5394940" cy="6858001"/>
          </a:xfrm>
          <a:custGeom>
            <a:avLst/>
            <a:gdLst/>
            <a:ahLst/>
            <a:cxnLst/>
            <a:rect l="l" t="t" r="r" b="b"/>
            <a:pathLst>
              <a:path w="5394960" h="6858000">
                <a:moveTo>
                  <a:pt x="842596" y="0"/>
                </a:moveTo>
                <a:lnTo>
                  <a:pt x="5394960" y="0"/>
                </a:lnTo>
                <a:lnTo>
                  <a:pt x="5394960" y="21851"/>
                </a:lnTo>
                <a:lnTo>
                  <a:pt x="4365943" y="6858000"/>
                </a:lnTo>
                <a:lnTo>
                  <a:pt x="0" y="6858000"/>
                </a:lnTo>
                <a:lnTo>
                  <a:pt x="0" y="5666154"/>
                </a:lnTo>
                <a:close/>
              </a:path>
            </a:pathLst>
          </a:custGeom>
        </p:spPr>
      </p:pic>
      <p:sp>
        <p:nvSpPr>
          <p:cNvPr id="55" name="Isosceles Triangle 54">
            <a:extLst>
              <a:ext uri="{FF2B5EF4-FFF2-40B4-BE49-F238E27FC236}">
                <a16:creationId xmlns:a16="http://schemas.microsoft.com/office/drawing/2014/main" id="{3BCB5F6A-9EB0-40B0-9D13-3023E9A205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4072474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60" name="Group 59">
            <a:extLst>
              <a:ext uri="{FF2B5EF4-FFF2-40B4-BE49-F238E27FC236}">
                <a16:creationId xmlns:a16="http://schemas.microsoft.com/office/drawing/2014/main" id="{10BE40E3-5550-4CDD-B4FD-387C33EBF15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61" name="Straight Connector 60">
              <a:extLst>
                <a:ext uri="{FF2B5EF4-FFF2-40B4-BE49-F238E27FC236}">
                  <a16:creationId xmlns:a16="http://schemas.microsoft.com/office/drawing/2014/main" id="{71A6B738-E50C-4653-B343-B9D6A5EA2771}"/>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62" name="Straight Connector 61">
              <a:extLst>
                <a:ext uri="{FF2B5EF4-FFF2-40B4-BE49-F238E27FC236}">
                  <a16:creationId xmlns:a16="http://schemas.microsoft.com/office/drawing/2014/main" id="{498768D6-B28C-40A3-B381-39306F5816D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63" name="Rectangle 23">
              <a:extLst>
                <a:ext uri="{FF2B5EF4-FFF2-40B4-BE49-F238E27FC236}">
                  <a16:creationId xmlns:a16="http://schemas.microsoft.com/office/drawing/2014/main" id="{B27C15B9-7795-4321-AB30-DF1DEF65C1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64" name="Rectangle 25">
              <a:extLst>
                <a:ext uri="{FF2B5EF4-FFF2-40B4-BE49-F238E27FC236}">
                  <a16:creationId xmlns:a16="http://schemas.microsoft.com/office/drawing/2014/main" id="{578EC957-1F3F-4C00-B023-C8725C2171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65" name="Isosceles Triangle 64">
              <a:extLst>
                <a:ext uri="{FF2B5EF4-FFF2-40B4-BE49-F238E27FC236}">
                  <a16:creationId xmlns:a16="http://schemas.microsoft.com/office/drawing/2014/main" id="{3D642632-BBD5-46D6-A91D-9B2BF68219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66" name="Rectangle 27">
              <a:extLst>
                <a:ext uri="{FF2B5EF4-FFF2-40B4-BE49-F238E27FC236}">
                  <a16:creationId xmlns:a16="http://schemas.microsoft.com/office/drawing/2014/main" id="{BF9D518D-AFF5-4DE2-AEE2-0EC15479A9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67" name="Rectangle 28">
              <a:extLst>
                <a:ext uri="{FF2B5EF4-FFF2-40B4-BE49-F238E27FC236}">
                  <a16:creationId xmlns:a16="http://schemas.microsoft.com/office/drawing/2014/main" id="{14EF979B-B00D-460C-BD56-7EEAFB7E0F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68" name="Rectangle 29">
              <a:extLst>
                <a:ext uri="{FF2B5EF4-FFF2-40B4-BE49-F238E27FC236}">
                  <a16:creationId xmlns:a16="http://schemas.microsoft.com/office/drawing/2014/main" id="{3E40F9A1-6B82-400F-9397-26D1D36F1F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69" name="Isosceles Triangle 68">
              <a:extLst>
                <a:ext uri="{FF2B5EF4-FFF2-40B4-BE49-F238E27FC236}">
                  <a16:creationId xmlns:a16="http://schemas.microsoft.com/office/drawing/2014/main" id="{2EF7DDF1-FF86-4CA4-B08B-8939557EBDB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70" name="Isosceles Triangle 69">
              <a:extLst>
                <a:ext uri="{FF2B5EF4-FFF2-40B4-BE49-F238E27FC236}">
                  <a16:creationId xmlns:a16="http://schemas.microsoft.com/office/drawing/2014/main" id="{6D7C1F89-72B2-4FDC-B9E2-04F52D5C50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re 1">
            <a:extLst>
              <a:ext uri="{FF2B5EF4-FFF2-40B4-BE49-F238E27FC236}">
                <a16:creationId xmlns:a16="http://schemas.microsoft.com/office/drawing/2014/main" id="{70D0A3E1-6161-ACBE-6EC0-EFBFC864BFCB}"/>
              </a:ext>
            </a:extLst>
          </p:cNvPr>
          <p:cNvSpPr>
            <a:spLocks noGrp="1"/>
          </p:cNvSpPr>
          <p:nvPr>
            <p:ph type="title"/>
          </p:nvPr>
        </p:nvSpPr>
        <p:spPr>
          <a:xfrm>
            <a:off x="2849562" y="609600"/>
            <a:ext cx="6424440" cy="1320800"/>
          </a:xfrm>
        </p:spPr>
        <p:txBody>
          <a:bodyPr vert="horz" lIns="91440" tIns="45720" rIns="91440" bIns="45720" rtlCol="0" anchor="t">
            <a:normAutofit/>
          </a:bodyPr>
          <a:lstStyle/>
          <a:p>
            <a:pPr>
              <a:lnSpc>
                <a:spcPct val="90000"/>
              </a:lnSpc>
            </a:pPr>
            <a:r>
              <a:rPr lang="en-US" sz="2800" dirty="0"/>
              <a:t>AXE 4</a:t>
            </a:r>
            <a:br>
              <a:rPr lang="en-US" sz="2800" dirty="0"/>
            </a:br>
            <a:r>
              <a:rPr lang="en-US" sz="2800" dirty="0"/>
              <a:t>SANTÉ QUÉBEC…C’EST QUI EXACTEMENT?</a:t>
            </a:r>
          </a:p>
        </p:txBody>
      </p:sp>
      <p:pic>
        <p:nvPicPr>
          <p:cNvPr id="6" name="Picture 5">
            <a:extLst>
              <a:ext uri="{FF2B5EF4-FFF2-40B4-BE49-F238E27FC236}">
                <a16:creationId xmlns:a16="http://schemas.microsoft.com/office/drawing/2014/main" id="{70A95147-06E1-3F1F-C6A5-F2F845385F71}"/>
              </a:ext>
            </a:extLst>
          </p:cNvPr>
          <p:cNvPicPr>
            <a:picLocks noChangeAspect="1"/>
          </p:cNvPicPr>
          <p:nvPr/>
        </p:nvPicPr>
        <p:blipFill rotWithShape="1">
          <a:blip r:embed="rId2"/>
          <a:srcRect l="21673" t="141" r="52785" b="-1"/>
          <a:stretch/>
        </p:blipFill>
        <p:spPr>
          <a:xfrm>
            <a:off x="20" y="10"/>
            <a:ext cx="2734036" cy="6867719"/>
          </a:xfrm>
          <a:custGeom>
            <a:avLst/>
            <a:gdLst/>
            <a:ahLst/>
            <a:cxnLst/>
            <a:rect l="l" t="t" r="r" b="b"/>
            <a:pathLst>
              <a:path w="2734056" h="6858000">
                <a:moveTo>
                  <a:pt x="0" y="0"/>
                </a:moveTo>
                <a:lnTo>
                  <a:pt x="1674254" y="0"/>
                </a:lnTo>
                <a:lnTo>
                  <a:pt x="2734056" y="6850199"/>
                </a:lnTo>
                <a:lnTo>
                  <a:pt x="2734056" y="6858000"/>
                </a:lnTo>
                <a:lnTo>
                  <a:pt x="461457" y="6858000"/>
                </a:lnTo>
                <a:lnTo>
                  <a:pt x="0" y="4134118"/>
                </a:lnTo>
                <a:close/>
              </a:path>
            </a:pathLst>
          </a:custGeom>
        </p:spPr>
      </p:pic>
      <p:sp>
        <p:nvSpPr>
          <p:cNvPr id="72" name="Isosceles Triangle 71">
            <a:extLst>
              <a:ext uri="{FF2B5EF4-FFF2-40B4-BE49-F238E27FC236}">
                <a16:creationId xmlns:a16="http://schemas.microsoft.com/office/drawing/2014/main" id="{EB6743CF-E74B-4A3C-A785-599069DB89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013201"/>
            <a:ext cx="476655" cy="2844800"/>
          </a:xfrm>
          <a:prstGeom prst="triangle">
            <a:avLst>
              <a:gd name="adj" fmla="val 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4" name="ZoneTexte 3">
            <a:extLst>
              <a:ext uri="{FF2B5EF4-FFF2-40B4-BE49-F238E27FC236}">
                <a16:creationId xmlns:a16="http://schemas.microsoft.com/office/drawing/2014/main" id="{7CEA5ACE-6887-7B3C-5E6E-BDF0A6D21836}"/>
              </a:ext>
            </a:extLst>
          </p:cNvPr>
          <p:cNvSpPr txBox="1"/>
          <p:nvPr/>
        </p:nvSpPr>
        <p:spPr>
          <a:xfrm>
            <a:off x="2849562" y="1839686"/>
            <a:ext cx="6424440" cy="4775427"/>
          </a:xfrm>
          <a:prstGeom prst="rect">
            <a:avLst/>
          </a:prstGeom>
        </p:spPr>
        <p:txBody>
          <a:bodyPr vert="horz" lIns="91440" tIns="45720" rIns="91440" bIns="45720" rtlCol="0">
            <a:noAutofit/>
          </a:bodyPr>
          <a:lstStyle/>
          <a:p>
            <a:pPr>
              <a:lnSpc>
                <a:spcPct val="90000"/>
              </a:lnSpc>
              <a:spcBef>
                <a:spcPts val="1000"/>
              </a:spcBef>
              <a:buClr>
                <a:schemeClr val="accent1"/>
              </a:buClr>
              <a:buSzPct val="80000"/>
              <a:buFont typeface="Wingdings 3" charset="2"/>
              <a:buChar char=""/>
            </a:pPr>
            <a:r>
              <a:rPr lang="en-US" sz="1100" b="1" dirty="0">
                <a:solidFill>
                  <a:schemeClr val="tx1">
                    <a:lumMod val="75000"/>
                    <a:lumOff val="25000"/>
                  </a:schemeClr>
                </a:solidFill>
              </a:rPr>
              <a:t>LES EMPLOYÉS D’UN ÉTABLISSEMENT REGROUPÉ DEVIENNENT, SANS AUTRE FORMALITÉ, LES EMPLOYÉS DE SANTÉ QUÉBEC.  LES ÉTABLISSEMENTS REGROUPÉS SONT:</a:t>
            </a:r>
          </a:p>
          <a:p>
            <a:pPr>
              <a:lnSpc>
                <a:spcPct val="90000"/>
              </a:lnSpc>
              <a:spcBef>
                <a:spcPts val="1000"/>
              </a:spcBef>
              <a:buClr>
                <a:schemeClr val="accent1"/>
              </a:buClr>
              <a:buSzPct val="80000"/>
              <a:buFont typeface="Wingdings 3" charset="2"/>
              <a:buChar char=""/>
            </a:pPr>
            <a:r>
              <a:rPr lang="en-US" sz="1100" b="1" dirty="0">
                <a:solidFill>
                  <a:schemeClr val="tx1">
                    <a:lumMod val="75000"/>
                    <a:lumOff val="25000"/>
                  </a:schemeClr>
                </a:solidFill>
              </a:rPr>
              <a:t>HOPITAL JEFFERY HALE</a:t>
            </a:r>
          </a:p>
          <a:p>
            <a:pPr>
              <a:lnSpc>
                <a:spcPct val="90000"/>
              </a:lnSpc>
              <a:spcBef>
                <a:spcPts val="1000"/>
              </a:spcBef>
              <a:buClr>
                <a:schemeClr val="accent1"/>
              </a:buClr>
              <a:buSzPct val="80000"/>
              <a:buFont typeface="Wingdings 3" charset="2"/>
              <a:buChar char=""/>
            </a:pPr>
            <a:r>
              <a:rPr lang="en-US" sz="1100" b="1" dirty="0">
                <a:solidFill>
                  <a:schemeClr val="tx1">
                    <a:lumMod val="75000"/>
                    <a:lumOff val="25000"/>
                  </a:schemeClr>
                </a:solidFill>
              </a:rPr>
              <a:t>CENTRE DE RÉADAPTATION EN DÉFICIENCE INTELLECTUELLE DE L’ESTRIE</a:t>
            </a:r>
          </a:p>
          <a:p>
            <a:pPr>
              <a:lnSpc>
                <a:spcPct val="90000"/>
              </a:lnSpc>
              <a:spcBef>
                <a:spcPts val="1000"/>
              </a:spcBef>
              <a:buClr>
                <a:schemeClr val="accent1"/>
              </a:buClr>
              <a:buSzPct val="80000"/>
              <a:buFont typeface="Wingdings 3" charset="2"/>
              <a:buChar char=""/>
            </a:pPr>
            <a:r>
              <a:rPr lang="en-US" sz="1100" b="1" dirty="0">
                <a:solidFill>
                  <a:schemeClr val="tx1">
                    <a:lumMod val="75000"/>
                    <a:lumOff val="25000"/>
                  </a:schemeClr>
                </a:solidFill>
              </a:rPr>
              <a:t>INSTITUT UNIVERSITAIRE EN GÉRIATRIE DE SHERBROOKE</a:t>
            </a:r>
          </a:p>
          <a:p>
            <a:pPr>
              <a:lnSpc>
                <a:spcPct val="90000"/>
              </a:lnSpc>
              <a:spcBef>
                <a:spcPts val="1000"/>
              </a:spcBef>
              <a:buClr>
                <a:schemeClr val="accent1"/>
              </a:buClr>
              <a:buSzPct val="80000"/>
              <a:buFont typeface="Wingdings 3" charset="2"/>
              <a:buChar char=""/>
            </a:pPr>
            <a:r>
              <a:rPr lang="en-US" sz="1100" b="1" dirty="0">
                <a:solidFill>
                  <a:schemeClr val="tx1">
                    <a:lumMod val="75000"/>
                    <a:lumOff val="25000"/>
                  </a:schemeClr>
                </a:solidFill>
              </a:rPr>
              <a:t>INSTITUT DOUGLAS</a:t>
            </a:r>
          </a:p>
          <a:p>
            <a:pPr>
              <a:lnSpc>
                <a:spcPct val="90000"/>
              </a:lnSpc>
              <a:spcBef>
                <a:spcPts val="1000"/>
              </a:spcBef>
              <a:buClr>
                <a:schemeClr val="accent1"/>
              </a:buClr>
              <a:buSzPct val="80000"/>
              <a:buFont typeface="Wingdings 3" charset="2"/>
              <a:buChar char=""/>
            </a:pPr>
            <a:r>
              <a:rPr lang="en-US" sz="1100" b="1" dirty="0">
                <a:solidFill>
                  <a:schemeClr val="tx1">
                    <a:lumMod val="75000"/>
                    <a:lumOff val="25000"/>
                  </a:schemeClr>
                </a:solidFill>
              </a:rPr>
              <a:t>CH ST,MARY</a:t>
            </a:r>
          </a:p>
          <a:p>
            <a:pPr>
              <a:lnSpc>
                <a:spcPct val="90000"/>
              </a:lnSpc>
              <a:spcBef>
                <a:spcPts val="1000"/>
              </a:spcBef>
              <a:buClr>
                <a:schemeClr val="accent1"/>
              </a:buClr>
              <a:buSzPct val="80000"/>
              <a:buFont typeface="Wingdings 3" charset="2"/>
              <a:buChar char=""/>
            </a:pPr>
            <a:r>
              <a:rPr lang="en-US" sz="1100" b="1" dirty="0">
                <a:solidFill>
                  <a:schemeClr val="tx1">
                    <a:lumMod val="75000"/>
                    <a:lumOff val="25000"/>
                  </a:schemeClr>
                </a:solidFill>
              </a:rPr>
              <a:t>HÔPITAL GÉNÉRAL JUIF MORTIMER B. DAVIS</a:t>
            </a:r>
          </a:p>
          <a:p>
            <a:pPr>
              <a:lnSpc>
                <a:spcPct val="90000"/>
              </a:lnSpc>
              <a:spcBef>
                <a:spcPts val="1000"/>
              </a:spcBef>
              <a:buClr>
                <a:schemeClr val="accent1"/>
              </a:buClr>
              <a:buSzPct val="80000"/>
              <a:buFont typeface="Wingdings 3" charset="2"/>
              <a:buChar char=""/>
            </a:pPr>
            <a:r>
              <a:rPr lang="en-US" sz="1100" b="1" dirty="0">
                <a:solidFill>
                  <a:schemeClr val="tx1">
                    <a:lumMod val="75000"/>
                    <a:lumOff val="25000"/>
                  </a:schemeClr>
                </a:solidFill>
              </a:rPr>
              <a:t>CENTRE MIRIAM</a:t>
            </a:r>
          </a:p>
          <a:p>
            <a:pPr>
              <a:lnSpc>
                <a:spcPct val="90000"/>
              </a:lnSpc>
              <a:spcBef>
                <a:spcPts val="1000"/>
              </a:spcBef>
              <a:buClr>
                <a:schemeClr val="accent1"/>
              </a:buClr>
              <a:buSzPct val="80000"/>
              <a:buFont typeface="Wingdings 3" charset="2"/>
              <a:buChar char=""/>
            </a:pPr>
            <a:r>
              <a:rPr lang="en-US" sz="1100" b="1" dirty="0">
                <a:solidFill>
                  <a:schemeClr val="tx1">
                    <a:lumMod val="75000"/>
                    <a:lumOff val="25000"/>
                  </a:schemeClr>
                </a:solidFill>
              </a:rPr>
              <a:t>CHSLD JUIF DE MONTRÉAL</a:t>
            </a:r>
          </a:p>
          <a:p>
            <a:pPr>
              <a:lnSpc>
                <a:spcPct val="90000"/>
              </a:lnSpc>
              <a:spcBef>
                <a:spcPts val="1000"/>
              </a:spcBef>
              <a:buClr>
                <a:schemeClr val="accent1"/>
              </a:buClr>
              <a:buSzPct val="80000"/>
              <a:buFont typeface="Wingdings 3" charset="2"/>
              <a:buChar char=""/>
            </a:pPr>
            <a:r>
              <a:rPr lang="en-US" sz="1100" b="1" dirty="0">
                <a:solidFill>
                  <a:schemeClr val="tx1">
                    <a:lumMod val="75000"/>
                    <a:lumOff val="25000"/>
                  </a:schemeClr>
                </a:solidFill>
              </a:rPr>
              <a:t>HÔPITAL MONT-SINAÏ</a:t>
            </a:r>
          </a:p>
          <a:p>
            <a:pPr>
              <a:lnSpc>
                <a:spcPct val="90000"/>
              </a:lnSpc>
              <a:spcBef>
                <a:spcPts val="1000"/>
              </a:spcBef>
              <a:buClr>
                <a:schemeClr val="accent1"/>
              </a:buClr>
              <a:buSzPct val="80000"/>
              <a:buFont typeface="Wingdings 3" charset="2"/>
              <a:buChar char=""/>
            </a:pPr>
            <a:r>
              <a:rPr lang="en-US" sz="1100" b="1" dirty="0">
                <a:solidFill>
                  <a:schemeClr val="tx1">
                    <a:lumMod val="75000"/>
                    <a:lumOff val="25000"/>
                  </a:schemeClr>
                </a:solidFill>
              </a:rPr>
              <a:t>MAIMONIDES</a:t>
            </a:r>
          </a:p>
          <a:p>
            <a:pPr>
              <a:lnSpc>
                <a:spcPct val="90000"/>
              </a:lnSpc>
              <a:spcBef>
                <a:spcPts val="1000"/>
              </a:spcBef>
              <a:buClr>
                <a:schemeClr val="accent1"/>
              </a:buClr>
              <a:buSzPct val="80000"/>
              <a:buFont typeface="Wingdings 3" charset="2"/>
              <a:buChar char=""/>
            </a:pPr>
            <a:r>
              <a:rPr lang="en-US" sz="1100" b="1" dirty="0">
                <a:solidFill>
                  <a:schemeClr val="tx1">
                    <a:lumMod val="75000"/>
                    <a:lumOff val="25000"/>
                  </a:schemeClr>
                </a:solidFill>
              </a:rPr>
              <a:t>CR LETHBRIDGE-LAYTON-MACKAY</a:t>
            </a:r>
          </a:p>
          <a:p>
            <a:pPr>
              <a:lnSpc>
                <a:spcPct val="90000"/>
              </a:lnSpc>
              <a:spcBef>
                <a:spcPts val="1000"/>
              </a:spcBef>
              <a:buClr>
                <a:schemeClr val="accent1"/>
              </a:buClr>
              <a:buSzPct val="80000"/>
              <a:buFont typeface="Wingdings 3" charset="2"/>
              <a:buChar char=""/>
            </a:pPr>
            <a:r>
              <a:rPr lang="en-US" sz="1100" b="1" dirty="0">
                <a:solidFill>
                  <a:schemeClr val="tx1">
                    <a:lumMod val="75000"/>
                    <a:lumOff val="25000"/>
                  </a:schemeClr>
                </a:solidFill>
              </a:rPr>
              <a:t>HÔPITAL CHINOIS DE MONTRÉAL</a:t>
            </a:r>
          </a:p>
          <a:p>
            <a:pPr>
              <a:lnSpc>
                <a:spcPct val="90000"/>
              </a:lnSpc>
              <a:spcBef>
                <a:spcPts val="1000"/>
              </a:spcBef>
              <a:buClr>
                <a:schemeClr val="accent1"/>
              </a:buClr>
              <a:buSzPct val="80000"/>
              <a:buFont typeface="Wingdings 3" charset="2"/>
              <a:buChar char=""/>
            </a:pPr>
            <a:r>
              <a:rPr lang="en-US" sz="1100" b="1" dirty="0">
                <a:solidFill>
                  <a:schemeClr val="tx1">
                    <a:lumMod val="75000"/>
                    <a:lumOff val="25000"/>
                  </a:schemeClr>
                </a:solidFill>
              </a:rPr>
              <a:t>HÔPITAL SANTA CABRINI</a:t>
            </a:r>
          </a:p>
          <a:p>
            <a:pPr>
              <a:lnSpc>
                <a:spcPct val="90000"/>
              </a:lnSpc>
              <a:spcBef>
                <a:spcPts val="1000"/>
              </a:spcBef>
              <a:buClr>
                <a:schemeClr val="accent1"/>
              </a:buClr>
              <a:buSzPct val="80000"/>
              <a:buFont typeface="Wingdings 3" charset="2"/>
              <a:buChar char=""/>
            </a:pPr>
            <a:r>
              <a:rPr lang="en-US" sz="1100" b="1" dirty="0">
                <a:solidFill>
                  <a:schemeClr val="tx1">
                    <a:lumMod val="75000"/>
                    <a:lumOff val="25000"/>
                  </a:schemeClr>
                </a:solidFill>
              </a:rPr>
              <a:t>HÔPITAL JUIF DE RÉADAPTATION</a:t>
            </a:r>
          </a:p>
          <a:p>
            <a:pPr>
              <a:lnSpc>
                <a:spcPct val="90000"/>
              </a:lnSpc>
              <a:spcBef>
                <a:spcPts val="1000"/>
              </a:spcBef>
              <a:buClr>
                <a:schemeClr val="accent1"/>
              </a:buClr>
              <a:buSzPct val="80000"/>
              <a:buFont typeface="Wingdings 3" charset="2"/>
              <a:buChar char=""/>
            </a:pPr>
            <a:r>
              <a:rPr lang="en-US" sz="1100" b="1" dirty="0">
                <a:solidFill>
                  <a:schemeClr val="tx1">
                    <a:lumMod val="75000"/>
                    <a:lumOff val="25000"/>
                  </a:schemeClr>
                </a:solidFill>
              </a:rPr>
              <a:t>LA RÉSIDENCE LACHUTE</a:t>
            </a:r>
          </a:p>
          <a:p>
            <a:pPr>
              <a:lnSpc>
                <a:spcPct val="90000"/>
              </a:lnSpc>
              <a:spcBef>
                <a:spcPts val="1000"/>
              </a:spcBef>
              <a:buClr>
                <a:schemeClr val="accent1"/>
              </a:buClr>
              <a:buSzPct val="80000"/>
              <a:buFont typeface="Wingdings 3" charset="2"/>
              <a:buChar char=""/>
            </a:pPr>
            <a:r>
              <a:rPr lang="en-US" sz="1100" b="1" dirty="0">
                <a:solidFill>
                  <a:schemeClr val="tx1">
                    <a:lumMod val="75000"/>
                    <a:lumOff val="25000"/>
                  </a:schemeClr>
                </a:solidFill>
              </a:rPr>
              <a:t>CSSS DU HAUT SAINT-LAURENT</a:t>
            </a:r>
          </a:p>
        </p:txBody>
      </p:sp>
    </p:spTree>
    <p:extLst>
      <p:ext uri="{BB962C8B-B14F-4D97-AF65-F5344CB8AC3E}">
        <p14:creationId xmlns:p14="http://schemas.microsoft.com/office/powerpoint/2010/main" val="31758075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0D0A3E1-6161-ACBE-6EC0-EFBFC864BFCB}"/>
              </a:ext>
            </a:extLst>
          </p:cNvPr>
          <p:cNvSpPr>
            <a:spLocks noGrp="1"/>
          </p:cNvSpPr>
          <p:nvPr>
            <p:ph type="title"/>
          </p:nvPr>
        </p:nvSpPr>
        <p:spPr/>
        <p:txBody>
          <a:bodyPr/>
          <a:lstStyle/>
          <a:p>
            <a:pPr algn="ctr"/>
            <a:r>
              <a:rPr lang="en-CA" dirty="0"/>
              <a:t>AXE 4</a:t>
            </a:r>
            <a:br>
              <a:rPr lang="en-CA" dirty="0"/>
            </a:br>
            <a:r>
              <a:rPr lang="en-CA" dirty="0"/>
              <a:t>SANTÉ QUÉBEC</a:t>
            </a:r>
          </a:p>
        </p:txBody>
      </p:sp>
      <p:sp>
        <p:nvSpPr>
          <p:cNvPr id="3" name="ZoneTexte 2">
            <a:extLst>
              <a:ext uri="{FF2B5EF4-FFF2-40B4-BE49-F238E27FC236}">
                <a16:creationId xmlns:a16="http://schemas.microsoft.com/office/drawing/2014/main" id="{324A1584-45F4-9FB1-5239-62762EDB4903}"/>
              </a:ext>
            </a:extLst>
          </p:cNvPr>
          <p:cNvSpPr txBox="1"/>
          <p:nvPr/>
        </p:nvSpPr>
        <p:spPr>
          <a:xfrm>
            <a:off x="1121229" y="2547257"/>
            <a:ext cx="8669681" cy="2862322"/>
          </a:xfrm>
          <a:prstGeom prst="rect">
            <a:avLst/>
          </a:prstGeom>
          <a:noFill/>
        </p:spPr>
        <p:txBody>
          <a:bodyPr wrap="none" rtlCol="0">
            <a:spAutoFit/>
          </a:bodyPr>
          <a:lstStyle/>
          <a:p>
            <a:r>
              <a:rPr lang="en-CA" dirty="0"/>
              <a:t>SANTÉ QUÉBEC AURA SON PROPRE CONSEIL D’ADMINISTRATION </a:t>
            </a:r>
          </a:p>
          <a:p>
            <a:endParaRPr lang="en-CA" dirty="0"/>
          </a:p>
          <a:p>
            <a:r>
              <a:rPr lang="en-CA" dirty="0"/>
              <a:t>LES EMPLOYÉS DU MSSS POURRONT ÊTRE TRANSFÉRÉS </a:t>
            </a:r>
            <a:r>
              <a:rPr lang="en-CA" dirty="0" err="1"/>
              <a:t>À</a:t>
            </a:r>
            <a:r>
              <a:rPr lang="en-CA" dirty="0"/>
              <a:t> SANTÉ QUÉBEC.</a:t>
            </a:r>
          </a:p>
          <a:p>
            <a:endParaRPr lang="en-CA" dirty="0"/>
          </a:p>
          <a:p>
            <a:r>
              <a:rPr lang="en-CA" dirty="0"/>
              <a:t>LE SIÈGE SOCIAL DE SANTÉ QUÉBEC DEVRA ÊTRE </a:t>
            </a:r>
            <a:r>
              <a:rPr lang="en-CA" dirty="0" err="1"/>
              <a:t>À</a:t>
            </a:r>
            <a:r>
              <a:rPr lang="en-CA" dirty="0"/>
              <a:t> QUÉBEC</a:t>
            </a:r>
          </a:p>
          <a:p>
            <a:endParaRPr lang="en-CA" dirty="0"/>
          </a:p>
          <a:p>
            <a:r>
              <a:rPr lang="en-CA" dirty="0"/>
              <a:t>LES EMPLOYÉS ET LES CADRES SERONT </a:t>
            </a:r>
            <a:r>
              <a:rPr lang="en-CA" dirty="0" err="1"/>
              <a:t>À</a:t>
            </a:r>
            <a:r>
              <a:rPr lang="en-CA" dirty="0"/>
              <a:t> TERMES LES EMPLOYÉS DE SANTÉ QUÉBEC</a:t>
            </a:r>
          </a:p>
          <a:p>
            <a:r>
              <a:rPr lang="en-CA" dirty="0"/>
              <a:t>AVEC LES ANNÉES DE SERVICE (ANCIENNETÉ) GLOBALE DE TOUT LE RÉSEAU</a:t>
            </a:r>
          </a:p>
          <a:p>
            <a:endParaRPr lang="en-CA" dirty="0"/>
          </a:p>
          <a:p>
            <a:endParaRPr lang="en-CA" dirty="0"/>
          </a:p>
        </p:txBody>
      </p:sp>
    </p:spTree>
    <p:extLst>
      <p:ext uri="{BB962C8B-B14F-4D97-AF65-F5344CB8AC3E}">
        <p14:creationId xmlns:p14="http://schemas.microsoft.com/office/powerpoint/2010/main" val="10732552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10BE40E3-5550-4CDD-B4FD-387C33EBF15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71A6B738-E50C-4653-B343-B9D6A5EA2771}"/>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498768D6-B28C-40A3-B381-39306F5816D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B27C15B9-7795-4321-AB30-DF1DEF65C1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25">
              <a:extLst>
                <a:ext uri="{FF2B5EF4-FFF2-40B4-BE49-F238E27FC236}">
                  <a16:creationId xmlns:a16="http://schemas.microsoft.com/office/drawing/2014/main" id="{578EC957-1F3F-4C00-B023-C8725C2171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3">
              <a:extLst>
                <a:ext uri="{FF2B5EF4-FFF2-40B4-BE49-F238E27FC236}">
                  <a16:creationId xmlns:a16="http://schemas.microsoft.com/office/drawing/2014/main" id="{3D642632-BBD5-46D6-A91D-9B2BF68219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7">
              <a:extLst>
                <a:ext uri="{FF2B5EF4-FFF2-40B4-BE49-F238E27FC236}">
                  <a16:creationId xmlns:a16="http://schemas.microsoft.com/office/drawing/2014/main" id="{BF9D518D-AFF5-4DE2-AEE2-0EC15479A9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8">
              <a:extLst>
                <a:ext uri="{FF2B5EF4-FFF2-40B4-BE49-F238E27FC236}">
                  <a16:creationId xmlns:a16="http://schemas.microsoft.com/office/drawing/2014/main" id="{14EF979B-B00D-460C-BD56-7EEAFB7E0F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9">
              <a:extLst>
                <a:ext uri="{FF2B5EF4-FFF2-40B4-BE49-F238E27FC236}">
                  <a16:creationId xmlns:a16="http://schemas.microsoft.com/office/drawing/2014/main" id="{3E40F9A1-6B82-400F-9397-26D1D36F1F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2EF7DDF1-FF86-4CA4-B08B-8939557EBDB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a:extLst>
                <a:ext uri="{FF2B5EF4-FFF2-40B4-BE49-F238E27FC236}">
                  <a16:creationId xmlns:a16="http://schemas.microsoft.com/office/drawing/2014/main" id="{6D7C1F89-72B2-4FDC-B9E2-04F52D5C50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re 1">
            <a:extLst>
              <a:ext uri="{FF2B5EF4-FFF2-40B4-BE49-F238E27FC236}">
                <a16:creationId xmlns:a16="http://schemas.microsoft.com/office/drawing/2014/main" id="{70D0A3E1-6161-ACBE-6EC0-EFBFC864BFCB}"/>
              </a:ext>
            </a:extLst>
          </p:cNvPr>
          <p:cNvSpPr>
            <a:spLocks noGrp="1"/>
          </p:cNvSpPr>
          <p:nvPr>
            <p:ph type="title"/>
          </p:nvPr>
        </p:nvSpPr>
        <p:spPr>
          <a:xfrm>
            <a:off x="2849562" y="609600"/>
            <a:ext cx="6424440" cy="1320800"/>
          </a:xfrm>
        </p:spPr>
        <p:txBody>
          <a:bodyPr vert="horz" lIns="91440" tIns="45720" rIns="91440" bIns="45720" rtlCol="0" anchor="t">
            <a:normAutofit/>
          </a:bodyPr>
          <a:lstStyle/>
          <a:p>
            <a:r>
              <a:rPr lang="en-US"/>
              <a:t>AXE 4</a:t>
            </a:r>
            <a:br>
              <a:rPr lang="en-US"/>
            </a:br>
            <a:r>
              <a:rPr lang="en-US"/>
              <a:t>SANTÉ QUÉBEC</a:t>
            </a:r>
          </a:p>
        </p:txBody>
      </p:sp>
      <p:pic>
        <p:nvPicPr>
          <p:cNvPr id="5" name="Picture 4">
            <a:extLst>
              <a:ext uri="{FF2B5EF4-FFF2-40B4-BE49-F238E27FC236}">
                <a16:creationId xmlns:a16="http://schemas.microsoft.com/office/drawing/2014/main" id="{193A0EE0-B2C1-2821-9DDC-E3E9D42CC1FE}"/>
              </a:ext>
            </a:extLst>
          </p:cNvPr>
          <p:cNvPicPr>
            <a:picLocks noChangeAspect="1"/>
          </p:cNvPicPr>
          <p:nvPr/>
        </p:nvPicPr>
        <p:blipFill rotWithShape="1">
          <a:blip r:embed="rId2"/>
          <a:srcRect l="40643" r="37661" b="-1"/>
          <a:stretch/>
        </p:blipFill>
        <p:spPr>
          <a:xfrm>
            <a:off x="20" y="10"/>
            <a:ext cx="2734036" cy="6867719"/>
          </a:xfrm>
          <a:custGeom>
            <a:avLst/>
            <a:gdLst/>
            <a:ahLst/>
            <a:cxnLst/>
            <a:rect l="l" t="t" r="r" b="b"/>
            <a:pathLst>
              <a:path w="2734056" h="6858000">
                <a:moveTo>
                  <a:pt x="0" y="0"/>
                </a:moveTo>
                <a:lnTo>
                  <a:pt x="1674254" y="0"/>
                </a:lnTo>
                <a:lnTo>
                  <a:pt x="2734056" y="6850199"/>
                </a:lnTo>
                <a:lnTo>
                  <a:pt x="2734056" y="6858000"/>
                </a:lnTo>
                <a:lnTo>
                  <a:pt x="461457" y="6858000"/>
                </a:lnTo>
                <a:lnTo>
                  <a:pt x="0" y="4134118"/>
                </a:lnTo>
                <a:close/>
              </a:path>
            </a:pathLst>
          </a:custGeom>
        </p:spPr>
      </p:pic>
      <p:sp>
        <p:nvSpPr>
          <p:cNvPr id="21" name="Isosceles Triangle 20">
            <a:extLst>
              <a:ext uri="{FF2B5EF4-FFF2-40B4-BE49-F238E27FC236}">
                <a16:creationId xmlns:a16="http://schemas.microsoft.com/office/drawing/2014/main" id="{EB6743CF-E74B-4A3C-A785-599069DB89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013201"/>
            <a:ext cx="476655" cy="2844800"/>
          </a:xfrm>
          <a:prstGeom prst="triangle">
            <a:avLst>
              <a:gd name="adj" fmla="val 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3" name="ZoneTexte 2">
            <a:extLst>
              <a:ext uri="{FF2B5EF4-FFF2-40B4-BE49-F238E27FC236}">
                <a16:creationId xmlns:a16="http://schemas.microsoft.com/office/drawing/2014/main" id="{324A1584-45F4-9FB1-5239-62762EDB4903}"/>
              </a:ext>
            </a:extLst>
          </p:cNvPr>
          <p:cNvSpPr txBox="1"/>
          <p:nvPr/>
        </p:nvSpPr>
        <p:spPr>
          <a:xfrm>
            <a:off x="2849562" y="2160589"/>
            <a:ext cx="6424440" cy="3880773"/>
          </a:xfrm>
          <a:prstGeom prst="rect">
            <a:avLst/>
          </a:prstGeom>
        </p:spPr>
        <p:txBody>
          <a:bodyPr vert="horz" lIns="91440" tIns="45720" rIns="91440" bIns="45720" rtlCol="0">
            <a:normAutofit fontScale="92500" lnSpcReduction="20000"/>
          </a:bodyPr>
          <a:lstStyle/>
          <a:p>
            <a:pPr>
              <a:spcBef>
                <a:spcPts val="1000"/>
              </a:spcBef>
              <a:buClr>
                <a:schemeClr val="accent1"/>
              </a:buClr>
              <a:buSzPct val="80000"/>
              <a:buFont typeface="Wingdings 3" charset="2"/>
              <a:buChar char=""/>
            </a:pPr>
            <a:r>
              <a:rPr lang="en-US" sz="2400" dirty="0">
                <a:solidFill>
                  <a:schemeClr val="tx1">
                    <a:lumMod val="75000"/>
                    <a:lumOff val="25000"/>
                  </a:schemeClr>
                </a:solidFill>
              </a:rPr>
              <a:t>LES DISPOSITIONS DU RÈGLEMENT DE CONDITIONS DE TRAVAIL DES CADRES DES AGENCES ET DES ÉTABLISSEMENTS DE SANTÉ ET DE SERVICES SOCIAUX CONTINUENT D’ÊTRE APPLICABLES JUSQU’À CE QU’UN RÈGLEMENT EN SEMBLABLE MATIÈRE SOIT PRIS EN VERTU DE LA LOI.</a:t>
            </a:r>
          </a:p>
          <a:p>
            <a:pPr>
              <a:spcBef>
                <a:spcPts val="1000"/>
              </a:spcBef>
              <a:buClr>
                <a:schemeClr val="accent1"/>
              </a:buClr>
              <a:buSzPct val="80000"/>
              <a:buFont typeface="Wingdings 3" charset="2"/>
              <a:buChar char=""/>
            </a:pPr>
            <a:endParaRPr lang="en-US" sz="2400" dirty="0">
              <a:solidFill>
                <a:schemeClr val="tx1">
                  <a:lumMod val="75000"/>
                  <a:lumOff val="25000"/>
                </a:schemeClr>
              </a:solidFill>
            </a:endParaRPr>
          </a:p>
          <a:p>
            <a:pPr>
              <a:spcBef>
                <a:spcPts val="1000"/>
              </a:spcBef>
              <a:buClr>
                <a:schemeClr val="accent1"/>
              </a:buClr>
              <a:buSzPct val="80000"/>
              <a:buFont typeface="Wingdings 3" charset="2"/>
              <a:buChar char=""/>
            </a:pPr>
            <a:r>
              <a:rPr lang="en-US" sz="2400" dirty="0">
                <a:solidFill>
                  <a:schemeClr val="tx1">
                    <a:lumMod val="75000"/>
                    <a:lumOff val="25000"/>
                  </a:schemeClr>
                </a:solidFill>
              </a:rPr>
              <a:t>IL N’Y AURA DONC AUCUNE MODIFICATION DES CONDITIONS DE TRAVAIL ET DE RÉMUNÉRATION DE CADRES ET DES HORS-CADRES DU RÉSEAU.  ALLÉLUIA!!</a:t>
            </a:r>
          </a:p>
          <a:p>
            <a:pPr>
              <a:spcBef>
                <a:spcPts val="1000"/>
              </a:spcBef>
              <a:buClr>
                <a:schemeClr val="accent1"/>
              </a:buClr>
              <a:buSzPct val="80000"/>
              <a:buFont typeface="Wingdings 3" charset="2"/>
              <a:buChar char=""/>
            </a:pPr>
            <a:endParaRPr lang="en-US" dirty="0">
              <a:solidFill>
                <a:schemeClr val="tx1">
                  <a:lumMod val="75000"/>
                  <a:lumOff val="25000"/>
                </a:schemeClr>
              </a:solidFill>
            </a:endParaRPr>
          </a:p>
        </p:txBody>
      </p:sp>
    </p:spTree>
    <p:extLst>
      <p:ext uri="{BB962C8B-B14F-4D97-AF65-F5344CB8AC3E}">
        <p14:creationId xmlns:p14="http://schemas.microsoft.com/office/powerpoint/2010/main" val="28367616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5DF78D7-184F-C25D-2A11-C5779CAB8AEF}"/>
              </a:ext>
            </a:extLst>
          </p:cNvPr>
          <p:cNvSpPr>
            <a:spLocks noGrp="1"/>
          </p:cNvSpPr>
          <p:nvPr>
            <p:ph type="title"/>
          </p:nvPr>
        </p:nvSpPr>
        <p:spPr/>
        <p:txBody>
          <a:bodyPr>
            <a:normAutofit fontScale="90000"/>
          </a:bodyPr>
          <a:lstStyle/>
          <a:p>
            <a:r>
              <a:rPr lang="en-CA" dirty="0"/>
              <a:t>LES PROBLÈMES QUE NOUS VOYONS:</a:t>
            </a:r>
            <a:br>
              <a:rPr lang="en-CA" dirty="0"/>
            </a:br>
            <a:br>
              <a:rPr lang="en-CA" dirty="0"/>
            </a:br>
            <a:br>
              <a:rPr lang="en-CA" sz="2400" dirty="0"/>
            </a:br>
            <a:br>
              <a:rPr lang="en-CA" sz="2400" dirty="0"/>
            </a:br>
            <a:br>
              <a:rPr lang="en-CA" sz="2400" dirty="0"/>
            </a:br>
            <a:r>
              <a:rPr lang="en-CA" sz="2400" dirty="0"/>
              <a:t>1.	LA FUSION DES ACCRÉDITATIONS POUR 4 ACCRÉDITATIONS SEULEMENT VA CRÉER UN CLIMAT CHAOTIQUE EN PLEINE PÉRIODE DE NÉGOCIATION DE SURCOIT.</a:t>
            </a:r>
            <a:br>
              <a:rPr lang="en-CA" sz="2400" dirty="0"/>
            </a:br>
            <a:br>
              <a:rPr lang="en-CA" sz="2400" dirty="0"/>
            </a:br>
            <a:r>
              <a:rPr lang="en-CA" sz="2400" dirty="0"/>
              <a:t>2.	IL Y AURA UN SYNDICAT PAR CATÉGORIE D’EMPLOIS POUR UN TOTAL D’AU PLUS QUATRE SYNDICATS.</a:t>
            </a:r>
            <a:br>
              <a:rPr lang="en-CA" sz="2400" dirty="0"/>
            </a:br>
            <a:br>
              <a:rPr lang="en-CA" sz="2400" dirty="0"/>
            </a:br>
            <a:r>
              <a:rPr lang="en-CA" sz="2400" dirty="0"/>
              <a:t>3.	LES IMPACTS DE L’ANCIENNETÉ GLOBALE SUR LA STABILITÉ DES ÉQUIPES…?</a:t>
            </a:r>
            <a:br>
              <a:rPr lang="en-CA" sz="2400" dirty="0"/>
            </a:br>
            <a:br>
              <a:rPr lang="en-CA" sz="2400" dirty="0"/>
            </a:br>
            <a:endParaRPr lang="en-CA" dirty="0"/>
          </a:p>
        </p:txBody>
      </p:sp>
    </p:spTree>
    <p:extLst>
      <p:ext uri="{BB962C8B-B14F-4D97-AF65-F5344CB8AC3E}">
        <p14:creationId xmlns:p14="http://schemas.microsoft.com/office/powerpoint/2010/main" val="14676721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5DF78D7-184F-C25D-2A11-C5779CAB8AEF}"/>
              </a:ext>
            </a:extLst>
          </p:cNvPr>
          <p:cNvSpPr>
            <a:spLocks noGrp="1"/>
          </p:cNvSpPr>
          <p:nvPr>
            <p:ph type="title"/>
          </p:nvPr>
        </p:nvSpPr>
        <p:spPr/>
        <p:txBody>
          <a:bodyPr>
            <a:normAutofit fontScale="90000"/>
          </a:bodyPr>
          <a:lstStyle/>
          <a:p>
            <a:r>
              <a:rPr lang="en-CA" dirty="0"/>
              <a:t>LES PROBLÈMES QUE NOUS VOYONS:</a:t>
            </a:r>
            <a:br>
              <a:rPr lang="en-CA" dirty="0"/>
            </a:br>
            <a:br>
              <a:rPr lang="en-CA" dirty="0"/>
            </a:br>
            <a:br>
              <a:rPr lang="en-CA" sz="2400" dirty="0"/>
            </a:br>
            <a:r>
              <a:rPr lang="en-CA" sz="2400" dirty="0"/>
              <a:t>1.	ON PARLE TRÈS PEU DE LA RÉADAPTATION, DES SERVICES SOCIAUX, DE LA PROTECTION DE LA JEUNESSE AUTREMENT QU’EN NOMMANT UN DIRECTEUR DU PERSONNEL MULTIDISCIPLINAIRE DES SERVICES SOCIAUX…</a:t>
            </a:r>
            <a:br>
              <a:rPr lang="en-CA" sz="2400" dirty="0"/>
            </a:br>
            <a:br>
              <a:rPr lang="en-CA" sz="2400" dirty="0"/>
            </a:br>
            <a:r>
              <a:rPr lang="en-CA" sz="2400" dirty="0"/>
              <a:t>2.	LE PL-15 EST EN FAIT TRÈS MÉDICAL</a:t>
            </a:r>
            <a:br>
              <a:rPr lang="en-CA" sz="2400" dirty="0"/>
            </a:br>
            <a:br>
              <a:rPr lang="en-CA" sz="2400" dirty="0"/>
            </a:br>
            <a:r>
              <a:rPr kumimoji="0" lang="en-CA" sz="2400" b="0" i="0" u="none" strike="noStrike" kern="1200" cap="none" spc="0" normalizeH="0" baseline="0" noProof="0" dirty="0">
                <a:ln>
                  <a:noFill/>
                </a:ln>
                <a:solidFill>
                  <a:srgbClr val="00AB84"/>
                </a:solidFill>
                <a:effectLst/>
                <a:uLnTx/>
                <a:uFillTx/>
                <a:latin typeface="Trebuchet MS" panose="020B0603020202020204"/>
                <a:ea typeface="+mj-ea"/>
                <a:cs typeface="+mj-cs"/>
              </a:rPr>
              <a:t>3.	LES NOUVELLES RESPONSABILITÉS DE GESTION DÉVOLUENT AUX MÉDECINS QUI SERONT DIRECTEUR DE DÉPARTEMENT ET CHEF DE SERVICE.  LE PL-15 PRÉVOIT QUE CES 2 CADRES MÉDECINS GÈRERONT LES PROFESSIONNELS DU SERVICE ET NON PLUS SEULEMENT LES MÉDECINS ET DENTISTES…OUF!!!</a:t>
            </a:r>
            <a:endParaRPr lang="en-CA" dirty="0"/>
          </a:p>
        </p:txBody>
      </p:sp>
    </p:spTree>
    <p:extLst>
      <p:ext uri="{BB962C8B-B14F-4D97-AF65-F5344CB8AC3E}">
        <p14:creationId xmlns:p14="http://schemas.microsoft.com/office/powerpoint/2010/main" val="14933410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8AC24BB6-AEA7-8198-7C93-2ACBFC7FC0D8}"/>
              </a:ext>
            </a:extLst>
          </p:cNvPr>
          <p:cNvSpPr txBox="1"/>
          <p:nvPr/>
        </p:nvSpPr>
        <p:spPr>
          <a:xfrm>
            <a:off x="652481" y="1382486"/>
            <a:ext cx="3547581" cy="4093028"/>
          </a:xfrm>
          <a:prstGeom prst="rect">
            <a:avLst/>
          </a:prstGeom>
        </p:spPr>
        <p:txBody>
          <a:bodyPr vert="horz" lIns="91440" tIns="45720" rIns="91440" bIns="45720" rtlCol="0" anchor="ctr">
            <a:normAutofit/>
          </a:bodyPr>
          <a:lstStyle/>
          <a:p>
            <a:pPr>
              <a:spcBef>
                <a:spcPct val="0"/>
              </a:spcBef>
              <a:spcAft>
                <a:spcPts val="600"/>
              </a:spcAft>
            </a:pPr>
            <a:r>
              <a:rPr lang="en-US" sz="4400" dirty="0">
                <a:solidFill>
                  <a:schemeClr val="accent1"/>
                </a:solidFill>
                <a:latin typeface="+mj-lt"/>
                <a:ea typeface="+mj-ea"/>
                <a:cs typeface="+mj-cs"/>
              </a:rPr>
              <a:t>LES PROCHAINES ÉTAPES</a:t>
            </a:r>
          </a:p>
        </p:txBody>
      </p:sp>
      <p:graphicFrame>
        <p:nvGraphicFramePr>
          <p:cNvPr id="5" name="ZoneTexte 2">
            <a:extLst>
              <a:ext uri="{FF2B5EF4-FFF2-40B4-BE49-F238E27FC236}">
                <a16:creationId xmlns:a16="http://schemas.microsoft.com/office/drawing/2014/main" id="{408FE8A4-696C-36D6-6214-AC5DCD6C4156}"/>
              </a:ext>
            </a:extLst>
          </p:cNvPr>
          <p:cNvGraphicFramePr/>
          <p:nvPr>
            <p:extLst>
              <p:ext uri="{D42A27DB-BD31-4B8C-83A1-F6EECF244321}">
                <p14:modId xmlns:p14="http://schemas.microsoft.com/office/powerpoint/2010/main" val="2447839652"/>
              </p:ext>
            </p:extLst>
          </p:nvPr>
        </p:nvGraphicFramePr>
        <p:xfrm>
          <a:off x="4916553" y="944563"/>
          <a:ext cx="6628804" cy="49795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498825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8AC24BB6-AEA7-8198-7C93-2ACBFC7FC0D8}"/>
              </a:ext>
            </a:extLst>
          </p:cNvPr>
          <p:cNvSpPr txBox="1"/>
          <p:nvPr/>
        </p:nvSpPr>
        <p:spPr>
          <a:xfrm>
            <a:off x="652481" y="1382486"/>
            <a:ext cx="3547581" cy="4093028"/>
          </a:xfrm>
          <a:prstGeom prst="rect">
            <a:avLst/>
          </a:prstGeom>
        </p:spPr>
        <p:txBody>
          <a:bodyPr vert="horz" lIns="91440" tIns="45720" rIns="91440" bIns="45720" rtlCol="0" anchor="ctr">
            <a:normAutofit/>
          </a:bodyPr>
          <a:lstStyle/>
          <a:p>
            <a:pPr>
              <a:spcBef>
                <a:spcPct val="0"/>
              </a:spcBef>
              <a:spcAft>
                <a:spcPts val="600"/>
              </a:spcAft>
            </a:pPr>
            <a:r>
              <a:rPr lang="en-US" sz="4400" dirty="0">
                <a:solidFill>
                  <a:schemeClr val="accent1"/>
                </a:solidFill>
                <a:latin typeface="+mj-lt"/>
                <a:ea typeface="+mj-ea"/>
                <a:cs typeface="+mj-cs"/>
              </a:rPr>
              <a:t>LES PROCHAINES ÉTAPES DE L’APER</a:t>
            </a:r>
          </a:p>
        </p:txBody>
      </p:sp>
      <p:graphicFrame>
        <p:nvGraphicFramePr>
          <p:cNvPr id="5" name="ZoneTexte 2">
            <a:extLst>
              <a:ext uri="{FF2B5EF4-FFF2-40B4-BE49-F238E27FC236}">
                <a16:creationId xmlns:a16="http://schemas.microsoft.com/office/drawing/2014/main" id="{408FE8A4-696C-36D6-6214-AC5DCD6C4156}"/>
              </a:ext>
            </a:extLst>
          </p:cNvPr>
          <p:cNvGraphicFramePr/>
          <p:nvPr>
            <p:extLst>
              <p:ext uri="{D42A27DB-BD31-4B8C-83A1-F6EECF244321}">
                <p14:modId xmlns:p14="http://schemas.microsoft.com/office/powerpoint/2010/main" val="3445221278"/>
              </p:ext>
            </p:extLst>
          </p:nvPr>
        </p:nvGraphicFramePr>
        <p:xfrm>
          <a:off x="4916553" y="944563"/>
          <a:ext cx="6628804" cy="49795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624071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AD20A5E8-151E-AA17-8865-CA4AD316B52B}"/>
              </a:ext>
            </a:extLst>
          </p:cNvPr>
          <p:cNvSpPr>
            <a:spLocks noGrp="1"/>
          </p:cNvSpPr>
          <p:nvPr>
            <p:ph idx="1"/>
          </p:nvPr>
        </p:nvSpPr>
        <p:spPr>
          <a:xfrm>
            <a:off x="671361" y="2160589"/>
            <a:ext cx="2930517" cy="3880773"/>
          </a:xfrm>
        </p:spPr>
        <p:txBody>
          <a:bodyPr>
            <a:normAutofit/>
          </a:bodyPr>
          <a:lstStyle/>
          <a:p>
            <a:pPr marL="0" indent="0">
              <a:buNone/>
            </a:pPr>
            <a:r>
              <a:rPr lang="en-CA" sz="4000" dirty="0"/>
              <a:t>OUF…!!!</a:t>
            </a:r>
          </a:p>
        </p:txBody>
      </p:sp>
      <p:pic>
        <p:nvPicPr>
          <p:cNvPr id="9" name="Espace réservé du contenu 8">
            <a:extLst>
              <a:ext uri="{FF2B5EF4-FFF2-40B4-BE49-F238E27FC236}">
                <a16:creationId xmlns:a16="http://schemas.microsoft.com/office/drawing/2014/main" id="{CE8F5EA1-BBA9-4DB3-BE4F-DB7F11E36995}"/>
              </a:ext>
            </a:extLst>
          </p:cNvPr>
          <p:cNvPicPr>
            <a:picLocks noChangeAspect="1"/>
          </p:cNvPicPr>
          <p:nvPr/>
        </p:nvPicPr>
        <p:blipFill>
          <a:blip r:embed="rId2">
            <a:extLst>
              <a:ext uri="{28A0092B-C50C-407E-A947-70E740481C1C}">
                <a14:useLocalDpi xmlns:a14="http://schemas.microsoft.com/office/drawing/2010/main" val="0"/>
              </a:ext>
            </a:extLst>
          </a:blip>
          <a:stretch/>
        </p:blipFill>
        <p:spPr>
          <a:xfrm>
            <a:off x="3854337" y="921112"/>
            <a:ext cx="5421162" cy="1978723"/>
          </a:xfrm>
          <a:prstGeom prst="rect">
            <a:avLst/>
          </a:prstGeom>
        </p:spPr>
      </p:pic>
      <p:pic>
        <p:nvPicPr>
          <p:cNvPr id="3076" name="Picture 4" descr="Emoji 🥴 Visage étourdi à copier/coller - wpRock">
            <a:extLst>
              <a:ext uri="{FF2B5EF4-FFF2-40B4-BE49-F238E27FC236}">
                <a16:creationId xmlns:a16="http://schemas.microsoft.com/office/drawing/2014/main" id="{11E90F21-F9AE-A1E4-0C57-68AF858C570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999537" y="2839425"/>
            <a:ext cx="2602341" cy="26023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95686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BDB1638-8685-49C4-92F7-A7B362E7DDDE}"/>
              </a:ext>
            </a:extLst>
          </p:cNvPr>
          <p:cNvSpPr>
            <a:spLocks noGrp="1"/>
          </p:cNvSpPr>
          <p:nvPr>
            <p:ph type="title"/>
          </p:nvPr>
        </p:nvSpPr>
        <p:spPr>
          <a:xfrm>
            <a:off x="677334" y="609600"/>
            <a:ext cx="2938468" cy="5431762"/>
          </a:xfrm>
        </p:spPr>
        <p:txBody>
          <a:bodyPr anchor="ctr">
            <a:normAutofit/>
          </a:bodyPr>
          <a:lstStyle/>
          <a:p>
            <a:r>
              <a:rPr lang="fr-CA" b="1" dirty="0"/>
              <a:t>PL -15</a:t>
            </a:r>
            <a:br>
              <a:rPr lang="fr-CA" b="1" dirty="0"/>
            </a:br>
            <a:r>
              <a:rPr lang="fr-CA" b="1" dirty="0"/>
              <a:t>SON NOM</a:t>
            </a:r>
          </a:p>
        </p:txBody>
      </p:sp>
      <p:sp>
        <p:nvSpPr>
          <p:cNvPr id="3" name="Espace réservé du contenu 2">
            <a:extLst>
              <a:ext uri="{FF2B5EF4-FFF2-40B4-BE49-F238E27FC236}">
                <a16:creationId xmlns:a16="http://schemas.microsoft.com/office/drawing/2014/main" id="{748DF031-11A5-47C3-8C9C-F0130E27BE9B}"/>
              </a:ext>
            </a:extLst>
          </p:cNvPr>
          <p:cNvSpPr>
            <a:spLocks noGrp="1"/>
          </p:cNvSpPr>
          <p:nvPr>
            <p:ph idx="1"/>
          </p:nvPr>
        </p:nvSpPr>
        <p:spPr>
          <a:xfrm>
            <a:off x="3846889" y="609602"/>
            <a:ext cx="5424112" cy="3208334"/>
          </a:xfrm>
        </p:spPr>
        <p:txBody>
          <a:bodyPr>
            <a:normAutofit/>
          </a:bodyPr>
          <a:lstStyle/>
          <a:p>
            <a:r>
              <a:rPr lang="fr-CA" dirty="0"/>
              <a:t>LOI SUR LA GOUVERNANCE DU SYSTÈME DE SANTÉ ET DE SERVICES SOCIAUX</a:t>
            </a:r>
            <a:endParaRPr lang="fr-CA"/>
          </a:p>
          <a:p>
            <a:r>
              <a:rPr lang="fr-CA" dirty="0"/>
              <a:t>Elle remplace la Loi sur les services de santé et les services sociaux (communément appelée la L4S) sauf dans la mesure où cette loi s’appliques aux territoires (</a:t>
            </a:r>
            <a:r>
              <a:rPr lang="fr-CA" dirty="0" err="1"/>
              <a:t>Kativik</a:t>
            </a:r>
            <a:r>
              <a:rPr lang="fr-CA" dirty="0"/>
              <a:t>, Villages nordiques, Nunavik, Naskapi)</a:t>
            </a:r>
            <a:endParaRPr lang="fr-CA"/>
          </a:p>
          <a:p>
            <a:r>
              <a:rPr lang="fr-CA" dirty="0"/>
              <a:t>La loi sur les services de santé et les services sociaux pour les autochtones cris et ses règlements demeurent en application</a:t>
            </a:r>
            <a:endParaRPr lang="fr-CA"/>
          </a:p>
          <a:p>
            <a:endParaRPr lang="fr-CA"/>
          </a:p>
        </p:txBody>
      </p:sp>
      <p:pic>
        <p:nvPicPr>
          <p:cNvPr id="4" name="Image 3">
            <a:extLst>
              <a:ext uri="{FF2B5EF4-FFF2-40B4-BE49-F238E27FC236}">
                <a16:creationId xmlns:a16="http://schemas.microsoft.com/office/drawing/2014/main" id="{30341325-D21A-4450-89E9-A61230DA522D}"/>
              </a:ext>
            </a:extLst>
          </p:cNvPr>
          <p:cNvPicPr>
            <a:picLocks noChangeAspect="1"/>
          </p:cNvPicPr>
          <p:nvPr/>
        </p:nvPicPr>
        <p:blipFill>
          <a:blip r:embed="rId2"/>
          <a:stretch>
            <a:fillRect/>
          </a:stretch>
        </p:blipFill>
        <p:spPr>
          <a:xfrm>
            <a:off x="3846889" y="4048918"/>
            <a:ext cx="5424112" cy="1979800"/>
          </a:xfrm>
          <a:prstGeom prst="rect">
            <a:avLst/>
          </a:prstGeom>
        </p:spPr>
      </p:pic>
    </p:spTree>
    <p:extLst>
      <p:ext uri="{BB962C8B-B14F-4D97-AF65-F5344CB8AC3E}">
        <p14:creationId xmlns:p14="http://schemas.microsoft.com/office/powerpoint/2010/main" val="34938711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7">
            <a:extLst>
              <a:ext uri="{FF2B5EF4-FFF2-40B4-BE49-F238E27FC236}">
                <a16:creationId xmlns:a16="http://schemas.microsoft.com/office/drawing/2014/main" id="{603AE127-802C-459A-A612-DB85B67F0D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5BDB1638-8685-49C4-92F7-A7B362E7DDDE}"/>
              </a:ext>
            </a:extLst>
          </p:cNvPr>
          <p:cNvSpPr>
            <a:spLocks noGrp="1"/>
          </p:cNvSpPr>
          <p:nvPr>
            <p:ph type="title"/>
          </p:nvPr>
        </p:nvSpPr>
        <p:spPr>
          <a:xfrm>
            <a:off x="1043950" y="1179151"/>
            <a:ext cx="3300646" cy="4463889"/>
          </a:xfrm>
        </p:spPr>
        <p:txBody>
          <a:bodyPr anchor="ctr">
            <a:normAutofit/>
          </a:bodyPr>
          <a:lstStyle/>
          <a:p>
            <a:r>
              <a:rPr lang="fr-CA" b="1" dirty="0"/>
              <a:t>PL -15</a:t>
            </a:r>
            <a:br>
              <a:rPr lang="fr-CA" b="1" dirty="0"/>
            </a:br>
            <a:r>
              <a:rPr lang="fr-CA" b="1" dirty="0"/>
              <a:t>SON BUT</a:t>
            </a:r>
          </a:p>
        </p:txBody>
      </p:sp>
      <p:sp>
        <p:nvSpPr>
          <p:cNvPr id="16" name="Isosceles Triangle 9">
            <a:extLst>
              <a:ext uri="{FF2B5EF4-FFF2-40B4-BE49-F238E27FC236}">
                <a16:creationId xmlns:a16="http://schemas.microsoft.com/office/drawing/2014/main" id="{9323D83D-50D6-4040-A58B-FCEA340F88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cxnSp>
        <p:nvCxnSpPr>
          <p:cNvPr id="17" name="Straight Connector 11">
            <a:extLst>
              <a:ext uri="{FF2B5EF4-FFF2-40B4-BE49-F238E27FC236}">
                <a16:creationId xmlns:a16="http://schemas.microsoft.com/office/drawing/2014/main" id="{1A1FE6BB-DFB2-4080-9B5E-076EF5DDE67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6670" y="1442595"/>
            <a:ext cx="0" cy="3937000"/>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21" name="Espace réservé du contenu 2">
            <a:extLst>
              <a:ext uri="{FF2B5EF4-FFF2-40B4-BE49-F238E27FC236}">
                <a16:creationId xmlns:a16="http://schemas.microsoft.com/office/drawing/2014/main" id="{DD70C5FB-19D3-9D07-E7C7-7A1676CFC1D9}"/>
              </a:ext>
            </a:extLst>
          </p:cNvPr>
          <p:cNvGraphicFramePr>
            <a:graphicFrameLocks noGrp="1"/>
          </p:cNvGraphicFramePr>
          <p:nvPr>
            <p:ph idx="1"/>
          </p:nvPr>
        </p:nvGraphicFramePr>
        <p:xfrm>
          <a:off x="4978918" y="1109145"/>
          <a:ext cx="6341016" cy="46039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4" name="Isosceles Triangle 13">
            <a:extLst>
              <a:ext uri="{FF2B5EF4-FFF2-40B4-BE49-F238E27FC236}">
                <a16:creationId xmlns:a16="http://schemas.microsoft.com/office/drawing/2014/main" id="{F10FD715-4DCE-4779-B634-EC78315EA2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11364139" y="0"/>
            <a:ext cx="842596" cy="4616289"/>
          </a:xfrm>
          <a:prstGeom prst="triangle">
            <a:avLst>
              <a:gd name="adj" fmla="val 10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pic>
        <p:nvPicPr>
          <p:cNvPr id="4" name="Image 3">
            <a:extLst>
              <a:ext uri="{FF2B5EF4-FFF2-40B4-BE49-F238E27FC236}">
                <a16:creationId xmlns:a16="http://schemas.microsoft.com/office/drawing/2014/main" id="{30341325-D21A-4450-89E9-A61230DA522D}"/>
              </a:ext>
            </a:extLst>
          </p:cNvPr>
          <p:cNvPicPr>
            <a:picLocks noChangeAspect="1"/>
          </p:cNvPicPr>
          <p:nvPr/>
        </p:nvPicPr>
        <p:blipFill>
          <a:blip r:embed="rId7"/>
          <a:stretch>
            <a:fillRect/>
          </a:stretch>
        </p:blipFill>
        <p:spPr>
          <a:xfrm>
            <a:off x="9072855" y="5738704"/>
            <a:ext cx="2991957" cy="1093637"/>
          </a:xfrm>
          <a:prstGeom prst="rect">
            <a:avLst/>
          </a:prstGeom>
        </p:spPr>
      </p:pic>
    </p:spTree>
    <p:extLst>
      <p:ext uri="{BB962C8B-B14F-4D97-AF65-F5344CB8AC3E}">
        <p14:creationId xmlns:p14="http://schemas.microsoft.com/office/powerpoint/2010/main" val="4525787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7">
            <a:extLst>
              <a:ext uri="{FF2B5EF4-FFF2-40B4-BE49-F238E27FC236}">
                <a16:creationId xmlns:a16="http://schemas.microsoft.com/office/drawing/2014/main" id="{603AE127-802C-459A-A612-DB85B67F0D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5BDB1638-8685-49C4-92F7-A7B362E7DDDE}"/>
              </a:ext>
            </a:extLst>
          </p:cNvPr>
          <p:cNvSpPr>
            <a:spLocks noGrp="1"/>
          </p:cNvSpPr>
          <p:nvPr>
            <p:ph type="title"/>
          </p:nvPr>
        </p:nvSpPr>
        <p:spPr>
          <a:xfrm>
            <a:off x="1043950" y="1179151"/>
            <a:ext cx="3300646" cy="4463889"/>
          </a:xfrm>
        </p:spPr>
        <p:txBody>
          <a:bodyPr anchor="ctr">
            <a:normAutofit/>
          </a:bodyPr>
          <a:lstStyle/>
          <a:p>
            <a:r>
              <a:rPr lang="fr-CA" b="1" dirty="0"/>
              <a:t>PL -15</a:t>
            </a:r>
            <a:br>
              <a:rPr lang="fr-CA" b="1" dirty="0"/>
            </a:br>
            <a:r>
              <a:rPr lang="fr-CA" sz="2000" b="1" dirty="0"/>
              <a:t>POUR UN MINISTRE QUI NE VOULAIT PAS FAIRE DE RÉFORME…!</a:t>
            </a:r>
          </a:p>
        </p:txBody>
      </p:sp>
      <p:sp>
        <p:nvSpPr>
          <p:cNvPr id="16" name="Isosceles Triangle 9">
            <a:extLst>
              <a:ext uri="{FF2B5EF4-FFF2-40B4-BE49-F238E27FC236}">
                <a16:creationId xmlns:a16="http://schemas.microsoft.com/office/drawing/2014/main" id="{9323D83D-50D6-4040-A58B-FCEA340F88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cxnSp>
        <p:nvCxnSpPr>
          <p:cNvPr id="17" name="Straight Connector 11">
            <a:extLst>
              <a:ext uri="{FF2B5EF4-FFF2-40B4-BE49-F238E27FC236}">
                <a16:creationId xmlns:a16="http://schemas.microsoft.com/office/drawing/2014/main" id="{1A1FE6BB-DFB2-4080-9B5E-076EF5DDE67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6670" y="1442595"/>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3" name="Espace réservé du contenu 2">
            <a:extLst>
              <a:ext uri="{FF2B5EF4-FFF2-40B4-BE49-F238E27FC236}">
                <a16:creationId xmlns:a16="http://schemas.microsoft.com/office/drawing/2014/main" id="{748DF031-11A5-47C3-8C9C-F0130E27BE9B}"/>
              </a:ext>
            </a:extLst>
          </p:cNvPr>
          <p:cNvSpPr>
            <a:spLocks noGrp="1"/>
          </p:cNvSpPr>
          <p:nvPr>
            <p:ph idx="1"/>
          </p:nvPr>
        </p:nvSpPr>
        <p:spPr>
          <a:xfrm>
            <a:off x="4978918" y="1109145"/>
            <a:ext cx="6341016" cy="4603900"/>
          </a:xfrm>
        </p:spPr>
        <p:txBody>
          <a:bodyPr anchor="ctr">
            <a:normAutofit/>
          </a:bodyPr>
          <a:lstStyle/>
          <a:p>
            <a:pPr algn="just"/>
            <a:r>
              <a:rPr lang="fr-CA" dirty="0"/>
              <a:t>1180 articles dans le PL-15</a:t>
            </a:r>
          </a:p>
          <a:p>
            <a:pPr algn="just"/>
            <a:r>
              <a:rPr lang="fr-CA" dirty="0"/>
              <a:t>308 pages</a:t>
            </a:r>
          </a:p>
          <a:p>
            <a:pPr algn="just"/>
            <a:r>
              <a:rPr lang="fr-CA" dirty="0"/>
              <a:t>Abroge partiellement la LSSSS</a:t>
            </a:r>
          </a:p>
          <a:p>
            <a:pPr algn="just"/>
            <a:r>
              <a:rPr lang="fr-CA" b="1" dirty="0"/>
              <a:t>ABROGE COMPLÈTEMENT </a:t>
            </a:r>
            <a:r>
              <a:rPr lang="fr-CA" dirty="0"/>
              <a:t>LA LOI MODIFIANT L’ORGANISATION ET LA GOUVERNANCE DU RÉSEAU DE LA SANTÉ ET DES SERVICES SOCIAUX NOTAMMENT PAR L’ABOLITION DES AGENCES RÉGIONALES…LA LOI 10 (BARRETTE)</a:t>
            </a:r>
          </a:p>
          <a:p>
            <a:pPr algn="just"/>
            <a:r>
              <a:rPr lang="fr-CA" dirty="0"/>
              <a:t>Modifie plus de 35 lois dont la Loi sur la protection de la jeunesse, la Loi sur le régime de négociation des conventions collectives et la Loi concernant les unités de négociation dans le secteur des affaires sociales</a:t>
            </a:r>
          </a:p>
        </p:txBody>
      </p:sp>
      <p:sp>
        <p:nvSpPr>
          <p:cNvPr id="14" name="Isosceles Triangle 13">
            <a:extLst>
              <a:ext uri="{FF2B5EF4-FFF2-40B4-BE49-F238E27FC236}">
                <a16:creationId xmlns:a16="http://schemas.microsoft.com/office/drawing/2014/main" id="{F10FD715-4DCE-4779-B634-EC78315EA2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11364139" y="0"/>
            <a:ext cx="842596" cy="4616289"/>
          </a:xfrm>
          <a:prstGeom prst="triangle">
            <a:avLst>
              <a:gd name="adj" fmla="val 10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pic>
        <p:nvPicPr>
          <p:cNvPr id="4" name="Image 3">
            <a:extLst>
              <a:ext uri="{FF2B5EF4-FFF2-40B4-BE49-F238E27FC236}">
                <a16:creationId xmlns:a16="http://schemas.microsoft.com/office/drawing/2014/main" id="{30341325-D21A-4450-89E9-A61230DA522D}"/>
              </a:ext>
            </a:extLst>
          </p:cNvPr>
          <p:cNvPicPr>
            <a:picLocks noChangeAspect="1"/>
          </p:cNvPicPr>
          <p:nvPr/>
        </p:nvPicPr>
        <p:blipFill>
          <a:blip r:embed="rId2"/>
          <a:stretch>
            <a:fillRect/>
          </a:stretch>
        </p:blipFill>
        <p:spPr>
          <a:xfrm>
            <a:off x="9072855" y="5738704"/>
            <a:ext cx="2991957" cy="1093637"/>
          </a:xfrm>
          <a:prstGeom prst="rect">
            <a:avLst/>
          </a:prstGeom>
        </p:spPr>
      </p:pic>
    </p:spTree>
    <p:extLst>
      <p:ext uri="{BB962C8B-B14F-4D97-AF65-F5344CB8AC3E}">
        <p14:creationId xmlns:p14="http://schemas.microsoft.com/office/powerpoint/2010/main" val="27099792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28" name="Rectangle 1030">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029" name="Rectangle 1032">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35" name="Straight Connector 1034">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111313"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037" name="Straight Connector 1036">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3290979"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039"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82568"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1"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4534"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3" name="Isosceles Triangle 1042">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33425"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5"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5592"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7" name="Isosceles Triangle 1046">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72758"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9" name="Freeform: Shape 1048">
            <a:extLst>
              <a:ext uri="{FF2B5EF4-FFF2-40B4-BE49-F238E27FC236}">
                <a16:creationId xmlns:a16="http://schemas.microsoft.com/office/drawing/2014/main" id="{A5EC319D-0FEA-4B95-A3EA-01E35672C9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97631" y="-8467"/>
            <a:ext cx="5994369" cy="6866467"/>
          </a:xfrm>
          <a:custGeom>
            <a:avLst/>
            <a:gdLst>
              <a:gd name="connsiteX0" fmla="*/ 0 w 5994369"/>
              <a:gd name="connsiteY0" fmla="*/ 0 h 6866467"/>
              <a:gd name="connsiteX1" fmla="*/ 1249825 w 5994369"/>
              <a:gd name="connsiteY1" fmla="*/ 0 h 6866467"/>
              <a:gd name="connsiteX2" fmla="*/ 1249825 w 5994369"/>
              <a:gd name="connsiteY2" fmla="*/ 8467 h 6866467"/>
              <a:gd name="connsiteX3" fmla="*/ 5994369 w 5994369"/>
              <a:gd name="connsiteY3" fmla="*/ 8467 h 6866467"/>
              <a:gd name="connsiteX4" fmla="*/ 5994369 w 5994369"/>
              <a:gd name="connsiteY4" fmla="*/ 6866467 h 6866467"/>
              <a:gd name="connsiteX5" fmla="*/ 1249825 w 5994369"/>
              <a:gd name="connsiteY5" fmla="*/ 6866467 h 6866467"/>
              <a:gd name="connsiteX6" fmla="*/ 1109382 w 5994369"/>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994369" h="6866467">
                <a:moveTo>
                  <a:pt x="0" y="0"/>
                </a:moveTo>
                <a:lnTo>
                  <a:pt x="1249825" y="0"/>
                </a:lnTo>
                <a:lnTo>
                  <a:pt x="1249825" y="8467"/>
                </a:lnTo>
                <a:lnTo>
                  <a:pt x="5994369" y="8467"/>
                </a:lnTo>
                <a:lnTo>
                  <a:pt x="5994369" y="6866467"/>
                </a:lnTo>
                <a:lnTo>
                  <a:pt x="1249825" y="6866467"/>
                </a:lnTo>
                <a:lnTo>
                  <a:pt x="1109382" y="6866467"/>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re 1">
            <a:extLst>
              <a:ext uri="{FF2B5EF4-FFF2-40B4-BE49-F238E27FC236}">
                <a16:creationId xmlns:a16="http://schemas.microsoft.com/office/drawing/2014/main" id="{E803C938-FD79-75B3-957B-30FA01AE8D09}"/>
              </a:ext>
            </a:extLst>
          </p:cNvPr>
          <p:cNvSpPr>
            <a:spLocks noGrp="1"/>
          </p:cNvSpPr>
          <p:nvPr>
            <p:ph type="title"/>
          </p:nvPr>
        </p:nvSpPr>
        <p:spPr>
          <a:xfrm>
            <a:off x="7181723" y="609600"/>
            <a:ext cx="4512989" cy="2227730"/>
          </a:xfrm>
        </p:spPr>
        <p:txBody>
          <a:bodyPr anchor="ctr">
            <a:normAutofit/>
          </a:bodyPr>
          <a:lstStyle/>
          <a:p>
            <a:r>
              <a:rPr lang="en-CA">
                <a:solidFill>
                  <a:srgbClr val="FFFFFF"/>
                </a:solidFill>
              </a:rPr>
              <a:t>C’EST UN MAMMOUTH…</a:t>
            </a:r>
          </a:p>
        </p:txBody>
      </p:sp>
      <p:pic>
        <p:nvPicPr>
          <p:cNvPr id="1026" name="Picture 2" descr="Chasseurs de mammouths | Page de stresshumain.ca">
            <a:extLst>
              <a:ext uri="{FF2B5EF4-FFF2-40B4-BE49-F238E27FC236}">
                <a16:creationId xmlns:a16="http://schemas.microsoft.com/office/drawing/2014/main" id="{E9988032-9F88-F3B0-F026-30B57A653E18}"/>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57251" y="1545062"/>
            <a:ext cx="3856774" cy="3856774"/>
          </a:xfrm>
          <a:prstGeom prst="rect">
            <a:avLst/>
          </a:prstGeom>
          <a:noFill/>
          <a:extLst>
            <a:ext uri="{909E8E84-426E-40DD-AFC4-6F175D3DCCD1}">
              <a14:hiddenFill xmlns:a14="http://schemas.microsoft.com/office/drawing/2010/main">
                <a:solidFill>
                  <a:srgbClr val="FFFFFF"/>
                </a:solidFill>
              </a14:hiddenFill>
            </a:ext>
          </a:extLst>
        </p:spPr>
      </p:pic>
      <p:sp>
        <p:nvSpPr>
          <p:cNvPr id="3" name="Espace réservé du contenu 2">
            <a:extLst>
              <a:ext uri="{FF2B5EF4-FFF2-40B4-BE49-F238E27FC236}">
                <a16:creationId xmlns:a16="http://schemas.microsoft.com/office/drawing/2014/main" id="{8E24BE60-E701-4FED-96B2-6CD8CAEE78CC}"/>
              </a:ext>
            </a:extLst>
          </p:cNvPr>
          <p:cNvSpPr>
            <a:spLocks noGrp="1"/>
          </p:cNvSpPr>
          <p:nvPr>
            <p:ph idx="1"/>
          </p:nvPr>
        </p:nvSpPr>
        <p:spPr>
          <a:xfrm>
            <a:off x="7181725" y="2837329"/>
            <a:ext cx="4512988" cy="3317938"/>
          </a:xfrm>
        </p:spPr>
        <p:txBody>
          <a:bodyPr anchor="t">
            <a:normAutofit/>
          </a:bodyPr>
          <a:lstStyle/>
          <a:p>
            <a:r>
              <a:rPr lang="en-CA">
                <a:solidFill>
                  <a:srgbClr val="FFFFFF"/>
                </a:solidFill>
              </a:rPr>
              <a:t>Seulement 8 ans après la dernière!</a:t>
            </a:r>
          </a:p>
          <a:p>
            <a:endParaRPr lang="en-CA">
              <a:solidFill>
                <a:srgbClr val="FFFFFF"/>
              </a:solidFill>
            </a:endParaRPr>
          </a:p>
          <a:p>
            <a:pPr marL="0" indent="0">
              <a:buNone/>
            </a:pPr>
            <a:endParaRPr lang="en-CA">
              <a:solidFill>
                <a:srgbClr val="FFFFFF"/>
              </a:solidFill>
            </a:endParaRPr>
          </a:p>
        </p:txBody>
      </p:sp>
    </p:spTree>
    <p:extLst>
      <p:ext uri="{BB962C8B-B14F-4D97-AF65-F5344CB8AC3E}">
        <p14:creationId xmlns:p14="http://schemas.microsoft.com/office/powerpoint/2010/main" val="18236329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D920209C-E85B-4D6F-A56F-724F5ADA811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9125522E-1DFD-4F78-912B-B922A2D39DA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FDA72C10-FE9D-49B3-80CB-A7EE8BCB38F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6E7DF470-1055-45E4-AB9D-11E42EC538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25">
              <a:extLst>
                <a:ext uri="{FF2B5EF4-FFF2-40B4-BE49-F238E27FC236}">
                  <a16:creationId xmlns:a16="http://schemas.microsoft.com/office/drawing/2014/main" id="{6AA35CFF-3837-4B7F-B875-718AC2E14E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3">
              <a:extLst>
                <a:ext uri="{FF2B5EF4-FFF2-40B4-BE49-F238E27FC236}">
                  <a16:creationId xmlns:a16="http://schemas.microsoft.com/office/drawing/2014/main" id="{62F41804-A347-47E3-8BD8-BD00CF2F64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7">
              <a:extLst>
                <a:ext uri="{FF2B5EF4-FFF2-40B4-BE49-F238E27FC236}">
                  <a16:creationId xmlns:a16="http://schemas.microsoft.com/office/drawing/2014/main" id="{76894B81-EE9C-4546-BCFA-DD9ED2C0AD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8">
              <a:extLst>
                <a:ext uri="{FF2B5EF4-FFF2-40B4-BE49-F238E27FC236}">
                  <a16:creationId xmlns:a16="http://schemas.microsoft.com/office/drawing/2014/main" id="{3AF181D1-71AC-43D8-A6E1-D4C488D5DC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9">
              <a:extLst>
                <a:ext uri="{FF2B5EF4-FFF2-40B4-BE49-F238E27FC236}">
                  <a16:creationId xmlns:a16="http://schemas.microsoft.com/office/drawing/2014/main" id="{4132D661-917C-4D2D-8E37-8590B55D91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7969643D-8B71-434D-A235-68CB241F9D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a:extLst>
                <a:ext uri="{FF2B5EF4-FFF2-40B4-BE49-F238E27FC236}">
                  <a16:creationId xmlns:a16="http://schemas.microsoft.com/office/drawing/2014/main" id="{DF15C24A-4BCF-47C0-B2FA-76A0EF3384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21" name="Rectangle 20">
            <a:extLst>
              <a:ext uri="{FF2B5EF4-FFF2-40B4-BE49-F238E27FC236}">
                <a16:creationId xmlns:a16="http://schemas.microsoft.com/office/drawing/2014/main" id="{655AE6B0-AC9E-4167-806F-E9DB135FC4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ZoneTexte 1">
            <a:extLst>
              <a:ext uri="{FF2B5EF4-FFF2-40B4-BE49-F238E27FC236}">
                <a16:creationId xmlns:a16="http://schemas.microsoft.com/office/drawing/2014/main" id="{8AC24BB6-AEA7-8198-7C93-2ACBFC7FC0D8}"/>
              </a:ext>
            </a:extLst>
          </p:cNvPr>
          <p:cNvSpPr txBox="1"/>
          <p:nvPr/>
        </p:nvSpPr>
        <p:spPr>
          <a:xfrm>
            <a:off x="652481" y="1382486"/>
            <a:ext cx="3547581" cy="4093028"/>
          </a:xfrm>
          <a:prstGeom prst="rect">
            <a:avLst/>
          </a:prstGeom>
        </p:spPr>
        <p:txBody>
          <a:bodyPr vert="horz" lIns="91440" tIns="45720" rIns="91440" bIns="45720" rtlCol="0" anchor="ctr">
            <a:normAutofit/>
          </a:bodyPr>
          <a:lstStyle/>
          <a:p>
            <a:pPr>
              <a:spcBef>
                <a:spcPct val="0"/>
              </a:spcBef>
              <a:spcAft>
                <a:spcPts val="600"/>
              </a:spcAft>
            </a:pPr>
            <a:r>
              <a:rPr lang="en-US" sz="4400">
                <a:solidFill>
                  <a:schemeClr val="accent1"/>
                </a:solidFill>
                <a:latin typeface="+mj-lt"/>
                <a:ea typeface="+mj-ea"/>
                <a:cs typeface="+mj-cs"/>
              </a:rPr>
              <a:t>LES QUATRE PRINCIPAUX AXES PROPOSÉS</a:t>
            </a:r>
          </a:p>
        </p:txBody>
      </p:sp>
      <p:grpSp>
        <p:nvGrpSpPr>
          <p:cNvPr id="23" name="Group 22">
            <a:extLst>
              <a:ext uri="{FF2B5EF4-FFF2-40B4-BE49-F238E27FC236}">
                <a16:creationId xmlns:a16="http://schemas.microsoft.com/office/drawing/2014/main" id="{3523416A-383B-4FDC-B4C9-D8EDDFE9C0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29267" y="-8467"/>
            <a:ext cx="4766733" cy="6866467"/>
            <a:chOff x="7425267" y="-8467"/>
            <a:chExt cx="4766733" cy="6866467"/>
          </a:xfrm>
        </p:grpSpPr>
        <p:cxnSp>
          <p:nvCxnSpPr>
            <p:cNvPr id="24" name="Straight Connector 23">
              <a:extLst>
                <a:ext uri="{FF2B5EF4-FFF2-40B4-BE49-F238E27FC236}">
                  <a16:creationId xmlns:a16="http://schemas.microsoft.com/office/drawing/2014/main" id="{CB0D29D5-3F7C-4197-821B-6D60A66CC04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25" name="Straight Connector 24">
              <a:extLst>
                <a:ext uri="{FF2B5EF4-FFF2-40B4-BE49-F238E27FC236}">
                  <a16:creationId xmlns:a16="http://schemas.microsoft.com/office/drawing/2014/main" id="{347FB49A-3541-428A-AADE-682A3C5056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26" name="Rectangle 23">
              <a:extLst>
                <a:ext uri="{FF2B5EF4-FFF2-40B4-BE49-F238E27FC236}">
                  <a16:creationId xmlns:a16="http://schemas.microsoft.com/office/drawing/2014/main" id="{D96F53DC-08F1-42C6-B558-B83D54B276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5">
              <a:extLst>
                <a:ext uri="{FF2B5EF4-FFF2-40B4-BE49-F238E27FC236}">
                  <a16:creationId xmlns:a16="http://schemas.microsoft.com/office/drawing/2014/main" id="{AFE48CAF-A51C-463F-A570-ED99439A5C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a:extLst>
                <a:ext uri="{FF2B5EF4-FFF2-40B4-BE49-F238E27FC236}">
                  <a16:creationId xmlns:a16="http://schemas.microsoft.com/office/drawing/2014/main" id="{01F0C48B-50FF-4351-8207-16D0960483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7">
              <a:extLst>
                <a:ext uri="{FF2B5EF4-FFF2-40B4-BE49-F238E27FC236}">
                  <a16:creationId xmlns:a16="http://schemas.microsoft.com/office/drawing/2014/main" id="{300384B6-5ED6-4F91-A548-B706D83751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8">
              <a:extLst>
                <a:ext uri="{FF2B5EF4-FFF2-40B4-BE49-F238E27FC236}">
                  <a16:creationId xmlns:a16="http://schemas.microsoft.com/office/drawing/2014/main" id="{337AFFAE-C182-463C-9459-8AB3C69D9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Rectangle 29">
              <a:extLst>
                <a:ext uri="{FF2B5EF4-FFF2-40B4-BE49-F238E27FC236}">
                  <a16:creationId xmlns:a16="http://schemas.microsoft.com/office/drawing/2014/main" id="{510ACF17-C3F0-42BF-BDEB-D079277121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Isosceles Triangle 31">
              <a:extLst>
                <a:ext uri="{FF2B5EF4-FFF2-40B4-BE49-F238E27FC236}">
                  <a16:creationId xmlns:a16="http://schemas.microsoft.com/office/drawing/2014/main" id="{E804EFD0-B84E-476F-9FC6-6C4A42EA00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34" name="Rectangle 33">
            <a:extLst>
              <a:ext uri="{FF2B5EF4-FFF2-40B4-BE49-F238E27FC236}">
                <a16:creationId xmlns:a16="http://schemas.microsoft.com/office/drawing/2014/main" id="{87BD1F4E-A66D-4C06-86DA-8D56CA7A3B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77719" y="0"/>
            <a:ext cx="621428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ZoneTexte 2">
            <a:extLst>
              <a:ext uri="{FF2B5EF4-FFF2-40B4-BE49-F238E27FC236}">
                <a16:creationId xmlns:a16="http://schemas.microsoft.com/office/drawing/2014/main" id="{408FE8A4-696C-36D6-6214-AC5DCD6C4156}"/>
              </a:ext>
            </a:extLst>
          </p:cNvPr>
          <p:cNvGraphicFramePr/>
          <p:nvPr>
            <p:extLst>
              <p:ext uri="{D42A27DB-BD31-4B8C-83A1-F6EECF244321}">
                <p14:modId xmlns:p14="http://schemas.microsoft.com/office/powerpoint/2010/main" val="287117878"/>
              </p:ext>
            </p:extLst>
          </p:nvPr>
        </p:nvGraphicFramePr>
        <p:xfrm>
          <a:off x="4916553" y="944563"/>
          <a:ext cx="6628804" cy="49795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515651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4A59140-1B0A-4D68-BE97-27EBF7D30702}"/>
              </a:ext>
            </a:extLst>
          </p:cNvPr>
          <p:cNvSpPr>
            <a:spLocks noGrp="1"/>
          </p:cNvSpPr>
          <p:nvPr>
            <p:ph type="title"/>
          </p:nvPr>
        </p:nvSpPr>
        <p:spPr>
          <a:xfrm>
            <a:off x="677334" y="609600"/>
            <a:ext cx="8596668" cy="1320800"/>
          </a:xfrm>
        </p:spPr>
        <p:txBody>
          <a:bodyPr anchor="t">
            <a:normAutofit/>
          </a:bodyPr>
          <a:lstStyle/>
          <a:p>
            <a:pPr>
              <a:lnSpc>
                <a:spcPct val="90000"/>
              </a:lnSpc>
            </a:pPr>
            <a:r>
              <a:rPr lang="fr-CA" sz="2800" b="1">
                <a:latin typeface="Trebuchet MS" panose="020B0603020202020204"/>
              </a:rPr>
              <a:t>D’ABORD, LES BONNES NOUVELLES!</a:t>
            </a:r>
            <a:br>
              <a:rPr lang="fr-CA" sz="2800" b="1">
                <a:latin typeface="Trebuchet MS" panose="020B0603020202020204"/>
              </a:rPr>
            </a:br>
            <a:br>
              <a:rPr lang="fr-CA" sz="2800" b="1">
                <a:latin typeface="Trebuchet MS" panose="020B0603020202020204"/>
              </a:rPr>
            </a:br>
            <a:endParaRPr lang="fr-CA" sz="2800"/>
          </a:p>
        </p:txBody>
      </p:sp>
      <p:pic>
        <p:nvPicPr>
          <p:cNvPr id="4" name="Image 3">
            <a:extLst>
              <a:ext uri="{FF2B5EF4-FFF2-40B4-BE49-F238E27FC236}">
                <a16:creationId xmlns:a16="http://schemas.microsoft.com/office/drawing/2014/main" id="{5CC4E828-D90F-436C-806D-4DD982B52D68}"/>
              </a:ext>
            </a:extLst>
          </p:cNvPr>
          <p:cNvPicPr>
            <a:picLocks noChangeAspect="1"/>
          </p:cNvPicPr>
          <p:nvPr/>
        </p:nvPicPr>
        <p:blipFill>
          <a:blip r:embed="rId2"/>
          <a:stretch>
            <a:fillRect/>
          </a:stretch>
        </p:blipFill>
        <p:spPr>
          <a:xfrm>
            <a:off x="817474" y="2159331"/>
            <a:ext cx="2915973" cy="1064329"/>
          </a:xfrm>
          <a:prstGeom prst="rect">
            <a:avLst/>
          </a:prstGeom>
        </p:spPr>
      </p:pic>
      <p:sp>
        <p:nvSpPr>
          <p:cNvPr id="3" name="Espace réservé du contenu 2">
            <a:extLst>
              <a:ext uri="{FF2B5EF4-FFF2-40B4-BE49-F238E27FC236}">
                <a16:creationId xmlns:a16="http://schemas.microsoft.com/office/drawing/2014/main" id="{E45CF7B7-5DB6-45A3-AD12-6BABBBA9E075}"/>
              </a:ext>
            </a:extLst>
          </p:cNvPr>
          <p:cNvSpPr>
            <a:spLocks noGrp="1"/>
          </p:cNvSpPr>
          <p:nvPr>
            <p:ph idx="1"/>
          </p:nvPr>
        </p:nvSpPr>
        <p:spPr>
          <a:xfrm>
            <a:off x="4063160" y="2160589"/>
            <a:ext cx="5207839" cy="3880773"/>
          </a:xfrm>
        </p:spPr>
        <p:txBody>
          <a:bodyPr>
            <a:normAutofit/>
          </a:bodyPr>
          <a:lstStyle/>
          <a:p>
            <a:pPr marL="0" indent="0">
              <a:lnSpc>
                <a:spcPct val="90000"/>
              </a:lnSpc>
              <a:buNone/>
            </a:pPr>
            <a:endParaRPr lang="fr-CA" sz="1500" b="1"/>
          </a:p>
          <a:p>
            <a:pPr>
              <a:lnSpc>
                <a:spcPct val="90000"/>
              </a:lnSpc>
            </a:pPr>
            <a:r>
              <a:rPr lang="fr-CA" sz="1500"/>
              <a:t>IL N’Y AURA PAS DE RÉORGANISATION ADMINISTRATIVE AVEC ABOLITION DE POSTES DE CADRE</a:t>
            </a:r>
          </a:p>
          <a:p>
            <a:pPr>
              <a:lnSpc>
                <a:spcPct val="90000"/>
              </a:lnSpc>
            </a:pPr>
            <a:r>
              <a:rPr lang="fr-CA" sz="1500"/>
              <a:t>IL N’Y AURA PAS D’ABOLITION DE POSTES DE CADRE</a:t>
            </a:r>
          </a:p>
          <a:p>
            <a:pPr>
              <a:lnSpc>
                <a:spcPct val="90000"/>
              </a:lnSpc>
            </a:pPr>
            <a:r>
              <a:rPr lang="fr-CA" sz="1500"/>
              <a:t>LES PDG, PDGA, DGA, DIRECTEURS ET CADRES DEMEURENT LES MÊMES.  TOUS RESTENT EN POSTE</a:t>
            </a:r>
          </a:p>
          <a:p>
            <a:pPr>
              <a:lnSpc>
                <a:spcPct val="90000"/>
              </a:lnSpc>
            </a:pPr>
            <a:r>
              <a:rPr lang="fr-CA" sz="1500"/>
              <a:t>L’AXE DE GESTION DE PROXIMITÉ ENTRAINE L’AJOUT DE CENTAINES DE POSTES DE CADRES INTERMÉDIAIRES DANS LE RÉSEAU</a:t>
            </a:r>
          </a:p>
          <a:p>
            <a:pPr>
              <a:lnSpc>
                <a:spcPct val="90000"/>
              </a:lnSpc>
            </a:pPr>
            <a:r>
              <a:rPr lang="fr-CA" sz="1500"/>
              <a:t>PAR CONSÉQUENT, L’EFFICACITÉ DU RÉSEAU PASSE OBLIGATOIREMENT PAR LES CADRES.  PRENEZ LE COMPLIMENT, IL VOUS REVIENT DE PLEIN DROIT</a:t>
            </a:r>
          </a:p>
          <a:p>
            <a:pPr>
              <a:lnSpc>
                <a:spcPct val="90000"/>
              </a:lnSpc>
            </a:pPr>
            <a:r>
              <a:rPr lang="fr-CA" sz="1500"/>
              <a:t>ABOLITION DES TERMES CISSS ET CIUSSS…on ne versera pas de larmes!</a:t>
            </a:r>
          </a:p>
        </p:txBody>
      </p:sp>
    </p:spTree>
    <p:extLst>
      <p:ext uri="{BB962C8B-B14F-4D97-AF65-F5344CB8AC3E}">
        <p14:creationId xmlns:p14="http://schemas.microsoft.com/office/powerpoint/2010/main" val="8990126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75" name="Rectangle 2054">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76" name="Rectangle 2056">
            <a:extLst>
              <a:ext uri="{FF2B5EF4-FFF2-40B4-BE49-F238E27FC236}">
                <a16:creationId xmlns:a16="http://schemas.microsoft.com/office/drawing/2014/main" id="{62423CA5-E2E1-4789-B759-9906C1C940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
            <a:ext cx="4660126"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077" name="Isosceles Triangle 2058">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4660127" y="-3"/>
            <a:ext cx="1056745" cy="6858001"/>
          </a:xfrm>
          <a:prstGeom prst="triangle">
            <a:avLst>
              <a:gd name="adj" fmla="val 100000"/>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 name="Titre 1">
            <a:extLst>
              <a:ext uri="{FF2B5EF4-FFF2-40B4-BE49-F238E27FC236}">
                <a16:creationId xmlns:a16="http://schemas.microsoft.com/office/drawing/2014/main" id="{76919DA3-A3AE-3F80-1DE4-8D61F3208C19}"/>
              </a:ext>
            </a:extLst>
          </p:cNvPr>
          <p:cNvSpPr>
            <a:spLocks noGrp="1"/>
          </p:cNvSpPr>
          <p:nvPr>
            <p:ph type="title"/>
          </p:nvPr>
        </p:nvSpPr>
        <p:spPr>
          <a:xfrm>
            <a:off x="673754" y="643467"/>
            <a:ext cx="4203045" cy="1375608"/>
          </a:xfrm>
        </p:spPr>
        <p:txBody>
          <a:bodyPr anchor="ctr">
            <a:normAutofit/>
          </a:bodyPr>
          <a:lstStyle/>
          <a:p>
            <a:pPr>
              <a:lnSpc>
                <a:spcPct val="90000"/>
              </a:lnSpc>
            </a:pPr>
            <a:r>
              <a:rPr lang="en-CA" sz="2800">
                <a:solidFill>
                  <a:schemeClr val="bg1"/>
                </a:solidFill>
              </a:rPr>
              <a:t>AXE 1 </a:t>
            </a:r>
            <a:br>
              <a:rPr lang="en-CA" sz="2800">
                <a:solidFill>
                  <a:schemeClr val="bg1"/>
                </a:solidFill>
              </a:rPr>
            </a:br>
            <a:r>
              <a:rPr lang="en-CA" sz="2800">
                <a:solidFill>
                  <a:schemeClr val="bg1"/>
                </a:solidFill>
              </a:rPr>
              <a:t>REVENIR À UNE GESTION DE PROXIMITÉ</a:t>
            </a:r>
          </a:p>
        </p:txBody>
      </p:sp>
      <p:sp>
        <p:nvSpPr>
          <p:cNvPr id="3" name="Espace réservé du contenu 2">
            <a:extLst>
              <a:ext uri="{FF2B5EF4-FFF2-40B4-BE49-F238E27FC236}">
                <a16:creationId xmlns:a16="http://schemas.microsoft.com/office/drawing/2014/main" id="{CB298AF8-5435-6E78-5718-E2E37EF9A4FF}"/>
              </a:ext>
            </a:extLst>
          </p:cNvPr>
          <p:cNvSpPr>
            <a:spLocks noGrp="1"/>
          </p:cNvSpPr>
          <p:nvPr>
            <p:ph idx="1"/>
          </p:nvPr>
        </p:nvSpPr>
        <p:spPr>
          <a:xfrm>
            <a:off x="673754" y="2160590"/>
            <a:ext cx="3973943" cy="3440110"/>
          </a:xfrm>
        </p:spPr>
        <p:txBody>
          <a:bodyPr>
            <a:normAutofit fontScale="85000" lnSpcReduction="20000"/>
          </a:bodyPr>
          <a:lstStyle/>
          <a:p>
            <a:r>
              <a:rPr lang="fr-CA" b="0" i="0" u="none" strike="noStrike" dirty="0">
                <a:solidFill>
                  <a:schemeClr val="bg1"/>
                </a:solidFill>
                <a:effectLst/>
                <a:latin typeface="Google Sans"/>
              </a:rPr>
              <a:t>Art. 132 de PL-15: Lorsqu’il détermine l’organisation administrative, professionnelle et scientifique de l’établissement, le PDG de Santé Québec doit favoriser la gestion de proximité.</a:t>
            </a:r>
          </a:p>
          <a:p>
            <a:r>
              <a:rPr lang="fr-CA" b="0" i="0" u="none" strike="noStrike" dirty="0">
                <a:solidFill>
                  <a:schemeClr val="bg1"/>
                </a:solidFill>
                <a:effectLst/>
                <a:latin typeface="Google Sans"/>
              </a:rPr>
              <a:t>À cette fin, il doit notamment s’assurer de la désignation, pour chaque installation maintenue par l’établissement, d’au moins une personne responsable de veiller à la bonne marche des activités de l’établissement et à la détection en temps utile des situations anormales.</a:t>
            </a:r>
          </a:p>
          <a:p>
            <a:r>
              <a:rPr lang="fr-CA" dirty="0">
                <a:solidFill>
                  <a:schemeClr val="bg1"/>
                </a:solidFill>
                <a:latin typeface="Google Sans"/>
              </a:rPr>
              <a:t>Cette personne doit disposer de l’autorité nécessaire pour remédier avec diligence à une telle situation ou d’un libre accès à la personne disposant d’une telle autorité.</a:t>
            </a:r>
            <a:endParaRPr lang="fr-CA" b="0" i="0" u="none" strike="noStrike" dirty="0">
              <a:solidFill>
                <a:schemeClr val="bg1"/>
              </a:solidFill>
              <a:effectLst/>
              <a:latin typeface="Google Sans"/>
            </a:endParaRPr>
          </a:p>
          <a:p>
            <a:endParaRPr lang="fr-CA" b="0" i="0" u="none" strike="noStrike" dirty="0">
              <a:solidFill>
                <a:schemeClr val="bg1"/>
              </a:solidFill>
              <a:effectLst/>
              <a:latin typeface="Google Sans"/>
            </a:endParaRPr>
          </a:p>
          <a:p>
            <a:pPr marL="0" indent="0">
              <a:buNone/>
            </a:pPr>
            <a:endParaRPr lang="en-CA" dirty="0">
              <a:solidFill>
                <a:schemeClr val="bg1"/>
              </a:solidFill>
            </a:endParaRPr>
          </a:p>
        </p:txBody>
      </p:sp>
      <p:pic>
        <p:nvPicPr>
          <p:cNvPr id="2050" name="Picture 2" descr="Québec devrait favoriser une gestion de proximité en santé, préconise un  rapport | Le Devoir">
            <a:extLst>
              <a:ext uri="{FF2B5EF4-FFF2-40B4-BE49-F238E27FC236}">
                <a16:creationId xmlns:a16="http://schemas.microsoft.com/office/drawing/2014/main" id="{C08A6061-63F8-AEA5-EC97-5D4D3CC6CA42}"/>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096001" y="1775358"/>
            <a:ext cx="5143500" cy="3294768"/>
          </a:xfrm>
          <a:prstGeom prst="rect">
            <a:avLst/>
          </a:prstGeom>
          <a:noFill/>
          <a:extLst>
            <a:ext uri="{909E8E84-426E-40DD-AFC4-6F175D3DCCD1}">
              <a14:hiddenFill xmlns:a14="http://schemas.microsoft.com/office/drawing/2010/main">
                <a:solidFill>
                  <a:srgbClr val="FFFFFF"/>
                </a:solidFill>
              </a14:hiddenFill>
            </a:ext>
          </a:extLst>
        </p:spPr>
      </p:pic>
      <p:sp>
        <p:nvSpPr>
          <p:cNvPr id="2078" name="Isosceles Triangle 2060">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55696"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Tree>
    <p:extLst>
      <p:ext uri="{BB962C8B-B14F-4D97-AF65-F5344CB8AC3E}">
        <p14:creationId xmlns:p14="http://schemas.microsoft.com/office/powerpoint/2010/main" val="3624727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0D0A3E1-6161-ACBE-6EC0-EFBFC864BFCB}"/>
              </a:ext>
            </a:extLst>
          </p:cNvPr>
          <p:cNvSpPr>
            <a:spLocks noGrp="1"/>
          </p:cNvSpPr>
          <p:nvPr>
            <p:ph type="title"/>
          </p:nvPr>
        </p:nvSpPr>
        <p:spPr/>
        <p:txBody>
          <a:bodyPr/>
          <a:lstStyle/>
          <a:p>
            <a:pPr algn="ctr"/>
            <a:r>
              <a:rPr lang="en-CA"/>
              <a:t>AXE 4</a:t>
            </a:r>
            <a:br>
              <a:rPr lang="en-CA"/>
            </a:br>
            <a:r>
              <a:rPr lang="en-CA"/>
              <a:t>SANTÉ QUÉBEC</a:t>
            </a:r>
            <a:endParaRPr lang="en-CA" dirty="0"/>
          </a:p>
        </p:txBody>
      </p:sp>
      <p:graphicFrame>
        <p:nvGraphicFramePr>
          <p:cNvPr id="6" name="ZoneTexte 2">
            <a:extLst>
              <a:ext uri="{FF2B5EF4-FFF2-40B4-BE49-F238E27FC236}">
                <a16:creationId xmlns:a16="http://schemas.microsoft.com/office/drawing/2014/main" id="{6689B00B-14B3-D92C-562C-1DDF23759EF3}"/>
              </a:ext>
            </a:extLst>
          </p:cNvPr>
          <p:cNvGraphicFramePr/>
          <p:nvPr/>
        </p:nvGraphicFramePr>
        <p:xfrm>
          <a:off x="1121229" y="2547257"/>
          <a:ext cx="10857331" cy="34163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22469093"/>
      </p:ext>
    </p:extLst>
  </p:cSld>
  <p:clrMapOvr>
    <a:masterClrMapping/>
  </p:clrMapOvr>
</p:sld>
</file>

<file path=ppt/theme/theme1.xml><?xml version="1.0" encoding="utf-8"?>
<a:theme xmlns:a="http://schemas.openxmlformats.org/drawingml/2006/main" name="Facette">
  <a:themeElements>
    <a:clrScheme name="Personnalisé 12">
      <a:dk1>
        <a:sysClr val="windowText" lastClr="000000"/>
      </a:dk1>
      <a:lt1>
        <a:sysClr val="window" lastClr="FFFFFF"/>
      </a:lt1>
      <a:dk2>
        <a:srgbClr val="2C3C43"/>
      </a:dk2>
      <a:lt2>
        <a:srgbClr val="EBEBEB"/>
      </a:lt2>
      <a:accent1>
        <a:srgbClr val="00AB84"/>
      </a:accent1>
      <a:accent2>
        <a:srgbClr val="00AB84"/>
      </a:accent2>
      <a:accent3>
        <a:srgbClr val="E6B91E"/>
      </a:accent3>
      <a:accent4>
        <a:srgbClr val="E76618"/>
      </a:accent4>
      <a:accent5>
        <a:srgbClr val="C42F1A"/>
      </a:accent5>
      <a:accent6>
        <a:srgbClr val="918655"/>
      </a:accent6>
      <a:hlink>
        <a:srgbClr val="99CA3C"/>
      </a:hlink>
      <a:folHlink>
        <a:srgbClr val="B9D181"/>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8A67F5C32D2594096DA3F3CBB46BCCC" ma:contentTypeVersion="13" ma:contentTypeDescription="Crée un document." ma:contentTypeScope="" ma:versionID="56358bcf6f5e03e5373e5037b7f129dc">
  <xsd:schema xmlns:xsd="http://www.w3.org/2001/XMLSchema" xmlns:xs="http://www.w3.org/2001/XMLSchema" xmlns:p="http://schemas.microsoft.com/office/2006/metadata/properties" xmlns:ns2="5c4272b6-d353-46f0-bc47-097c8dbd3ed1" xmlns:ns3="f1153d20-b836-4d77-bc86-1afc02ae23e6" targetNamespace="http://schemas.microsoft.com/office/2006/metadata/properties" ma:root="true" ma:fieldsID="fe585b263b89afff70660553634bb2fb" ns2:_="" ns3:_="">
    <xsd:import namespace="5c4272b6-d353-46f0-bc47-097c8dbd3ed1"/>
    <xsd:import namespace="f1153d20-b836-4d77-bc86-1afc02ae23e6"/>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DateTaken" minOccurs="0"/>
                <xsd:element ref="ns2:MediaServiceOCR" minOccurs="0"/>
                <xsd:element ref="ns2:MediaServiceLocation" minOccurs="0"/>
                <xsd:element ref="ns2:MediaServiceGenerationTime" minOccurs="0"/>
                <xsd:element ref="ns2:MediaServiceEventHashCode" minOccurs="0"/>
                <xsd:element ref="ns2:MediaServiceAutoKeyPoints" minOccurs="0"/>
                <xsd:element ref="ns2:MediaServiceKeyPoint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c4272b6-d353-46f0-bc47-097c8dbd3ed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f1153d20-b836-4d77-bc86-1afc02ae23e6" elementFormDefault="qualified">
    <xsd:import namespace="http://schemas.microsoft.com/office/2006/documentManagement/types"/>
    <xsd:import namespace="http://schemas.microsoft.com/office/infopath/2007/PartnerControls"/>
    <xsd:element name="SharedWithUsers" ma:index="10"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Partagé avec dé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DAD50FC-CD91-49D4-9B9E-9B7F94E83EB8}">
  <ds:schemaRefs>
    <ds:schemaRef ds:uri="http://purl.org/dc/dcmitype/"/>
    <ds:schemaRef ds:uri="http://schemas.microsoft.com/office/2006/documentManagement/types"/>
    <ds:schemaRef ds:uri="http://schemas.openxmlformats.org/package/2006/metadata/core-properties"/>
    <ds:schemaRef ds:uri="http://purl.org/dc/elements/1.1/"/>
    <ds:schemaRef ds:uri="http://schemas.microsoft.com/office/2006/metadata/properties"/>
    <ds:schemaRef ds:uri="5c4272b6-d353-46f0-bc47-097c8dbd3ed1"/>
    <ds:schemaRef ds:uri="http://www.w3.org/XML/1998/namespace"/>
    <ds:schemaRef ds:uri="http://purl.org/dc/terms/"/>
    <ds:schemaRef ds:uri="http://schemas.microsoft.com/office/infopath/2007/PartnerControls"/>
    <ds:schemaRef ds:uri="f1153d20-b836-4d77-bc86-1afc02ae23e6"/>
  </ds:schemaRefs>
</ds:datastoreItem>
</file>

<file path=customXml/itemProps2.xml><?xml version="1.0" encoding="utf-8"?>
<ds:datastoreItem xmlns:ds="http://schemas.openxmlformats.org/officeDocument/2006/customXml" ds:itemID="{C476DDE2-764F-4884-B83D-18E21B44287E}">
  <ds:schemaRefs>
    <ds:schemaRef ds:uri="http://schemas.microsoft.com/sharepoint/v3/contenttype/forms"/>
  </ds:schemaRefs>
</ds:datastoreItem>
</file>

<file path=customXml/itemProps3.xml><?xml version="1.0" encoding="utf-8"?>
<ds:datastoreItem xmlns:ds="http://schemas.openxmlformats.org/officeDocument/2006/customXml" ds:itemID="{AFFCA127-F89B-42E1-AF3D-9C64B3B6B4F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c4272b6-d353-46f0-bc47-097c8dbd3ed1"/>
    <ds:schemaRef ds:uri="f1153d20-b836-4d77-bc86-1afc02ae23e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247</TotalTime>
  <Words>1384</Words>
  <Application>Microsoft Office PowerPoint</Application>
  <PresentationFormat>Grand écran</PresentationFormat>
  <Paragraphs>111</Paragraphs>
  <Slides>19</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19</vt:i4>
      </vt:variant>
    </vt:vector>
  </HeadingPairs>
  <TitlesOfParts>
    <vt:vector size="24" baseType="lpstr">
      <vt:lpstr>Arial</vt:lpstr>
      <vt:lpstr>Google Sans</vt:lpstr>
      <vt:lpstr>Trebuchet MS</vt:lpstr>
      <vt:lpstr>Wingdings 3</vt:lpstr>
      <vt:lpstr>Facette</vt:lpstr>
      <vt:lpstr>PROJET DE LOI 15  EN RÉSUMÉ</vt:lpstr>
      <vt:lpstr>PL -15 SON NOM</vt:lpstr>
      <vt:lpstr>PL -15 SON BUT</vt:lpstr>
      <vt:lpstr>PL -15 POUR UN MINISTRE QUI NE VOULAIT PAS FAIRE DE RÉFORME…!</vt:lpstr>
      <vt:lpstr>C’EST UN MAMMOUTH…</vt:lpstr>
      <vt:lpstr>Présentation PowerPoint</vt:lpstr>
      <vt:lpstr>D’ABORD, LES BONNES NOUVELLES!  </vt:lpstr>
      <vt:lpstr>AXE 1  REVENIR À UNE GESTION DE PROXIMITÉ</vt:lpstr>
      <vt:lpstr>AXE 4 SANTÉ QUÉBEC</vt:lpstr>
      <vt:lpstr>AXE 4 SANTÉ QUÉBEC…C’EST QUI EXACTEMENT?</vt:lpstr>
      <vt:lpstr>AXE 4 SANTÉ QUÉBEC…C’EST QUI EXACTEMENT?</vt:lpstr>
      <vt:lpstr>AXE 4 SANTÉ QUÉBEC…C’EST QUI EXACTEMENT?</vt:lpstr>
      <vt:lpstr>AXE 4 SANTÉ QUÉBEC</vt:lpstr>
      <vt:lpstr>AXE 4 SANTÉ QUÉBEC</vt:lpstr>
      <vt:lpstr>LES PROBLÈMES QUE NOUS VOYONS:     1. LA FUSION DES ACCRÉDITATIONS POUR 4 ACCRÉDITATIONS SEULEMENT VA CRÉER UN CLIMAT CHAOTIQUE EN PLEINE PÉRIODE DE NÉGOCIATION DE SURCOIT.  2. IL Y AURA UN SYNDICAT PAR CATÉGORIE D’EMPLOIS POUR UN TOTAL D’AU PLUS QUATRE SYNDICATS.  3. LES IMPACTS DE L’ANCIENNETÉ GLOBALE SUR LA STABILITÉ DES ÉQUIPES…?  </vt:lpstr>
      <vt:lpstr>LES PROBLÈMES QUE NOUS VOYONS:   1. ON PARLE TRÈS PEU DE LA RÉADAPTATION, DES SERVICES SOCIAUX, DE LA PROTECTION DE LA JEUNESSE AUTREMENT QU’EN NOMMANT UN DIRECTEUR DU PERSONNEL MULTIDISCIPLINAIRE DES SERVICES SOCIAUX…  2. LE PL-15 EST EN FAIT TRÈS MÉDICAL  3. LES NOUVELLES RESPONSABILITÉS DE GESTION DÉVOLUENT AUX MÉDECINS QUI SERONT DIRECTEUR DE DÉPARTEMENT ET CHEF DE SERVICE.  LE PL-15 PRÉVOIT QUE CES 2 CADRES MÉDECINS GÈRERONT LES PROFESSIONNELS DU SERVICE ET NON PLUS SEULEMENT LES MÉDECINS ET DENTISTES…OUF!!!</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Assemblée générale annuelle</dc:title>
  <dc:creator>Isabelle Palardy</dc:creator>
  <cp:lastModifiedBy>Association</cp:lastModifiedBy>
  <cp:revision>7</cp:revision>
  <dcterms:created xsi:type="dcterms:W3CDTF">2020-11-09T20:48:55Z</dcterms:created>
  <dcterms:modified xsi:type="dcterms:W3CDTF">2023-04-06T11:47:10Z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0x01010088A67F5C32D2594096DA3F3CBB46BCCC</vt:lpwstr>
  </property>
</Properties>
</file>