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Lst>
  <p:sldIdLst>
    <p:sldId id="256" r:id="rId5"/>
    <p:sldId id="257" r:id="rId6"/>
    <p:sldId id="270" r:id="rId7"/>
    <p:sldId id="301" r:id="rId8"/>
    <p:sldId id="285" r:id="rId9"/>
    <p:sldId id="271" r:id="rId10"/>
    <p:sldId id="302" r:id="rId11"/>
    <p:sldId id="303" r:id="rId12"/>
    <p:sldId id="304" r:id="rId13"/>
    <p:sldId id="320" r:id="rId14"/>
    <p:sldId id="321" r:id="rId15"/>
    <p:sldId id="306" r:id="rId16"/>
    <p:sldId id="307" r:id="rId17"/>
    <p:sldId id="312" r:id="rId18"/>
    <p:sldId id="305" r:id="rId19"/>
    <p:sldId id="314" r:id="rId20"/>
    <p:sldId id="315" r:id="rId21"/>
    <p:sldId id="316" r:id="rId22"/>
    <p:sldId id="308" r:id="rId23"/>
    <p:sldId id="309" r:id="rId24"/>
    <p:sldId id="310" r:id="rId25"/>
    <p:sldId id="317" r:id="rId26"/>
    <p:sldId id="319" r:id="rId27"/>
    <p:sldId id="318" r:id="rId28"/>
    <p:sldId id="322" r:id="rId29"/>
    <p:sldId id="324" r:id="rId30"/>
    <p:sldId id="323" r:id="rId31"/>
    <p:sldId id="325" r:id="rId32"/>
    <p:sldId id="326" r:id="rId33"/>
    <p:sldId id="328" r:id="rId34"/>
    <p:sldId id="329" r:id="rId35"/>
    <p:sldId id="272" r:id="rId36"/>
    <p:sldId id="278" r:id="rId37"/>
    <p:sldId id="279" r:id="rId38"/>
    <p:sldId id="330" r:id="rId39"/>
    <p:sldId id="332" r:id="rId40"/>
    <p:sldId id="333" r:id="rId41"/>
    <p:sldId id="334" r:id="rId42"/>
    <p:sldId id="335" r:id="rId43"/>
    <p:sldId id="336" r:id="rId44"/>
    <p:sldId id="337" r:id="rId45"/>
    <p:sldId id="338" r:id="rId46"/>
    <p:sldId id="339" r:id="rId47"/>
    <p:sldId id="340" r:id="rId48"/>
    <p:sldId id="341" r:id="rId49"/>
    <p:sldId id="342" r:id="rId50"/>
    <p:sldId id="343" r:id="rId51"/>
    <p:sldId id="344" r:id="rId52"/>
    <p:sldId id="345" r:id="rId53"/>
    <p:sldId id="346" r:id="rId54"/>
    <p:sldId id="347" r:id="rId55"/>
    <p:sldId id="348" r:id="rId56"/>
    <p:sldId id="349" r:id="rId57"/>
    <p:sldId id="300" r:id="rId58"/>
    <p:sldId id="269"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B84"/>
    <a:srgbClr val="4255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60"/>
  </p:normalViewPr>
  <p:slideViewPr>
    <p:cSldViewPr snapToGrid="0">
      <p:cViewPr varScale="1">
        <p:scale>
          <a:sx n="83" d="100"/>
          <a:sy n="83" d="100"/>
        </p:scale>
        <p:origin x="64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12.xml.rels><?xml version="1.0" encoding="UTF-8" standalone="yes"?>
<Relationships xmlns="http://schemas.openxmlformats.org/package/2006/relationships"><Relationship Id="rId1" Type="http://schemas.openxmlformats.org/officeDocument/2006/relationships/hyperlink" Target="https://www.legisquebec.gouv.qc.ca/fr/document/rc/S-4.2,%20r.%205.1%20/#se:29_0_1"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2.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3.png"/><Relationship Id="rId12" Type="http://schemas.openxmlformats.org/officeDocument/2006/relationships/image" Target="../media/image27.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svg"/><Relationship Id="rId4" Type="http://schemas.openxmlformats.org/officeDocument/2006/relationships/image" Target="../media/image20.svg"/><Relationship Id="rId9" Type="http://schemas.openxmlformats.org/officeDocument/2006/relationships/image" Target="../media/image24.png"/><Relationship Id="rId14" Type="http://schemas.openxmlformats.org/officeDocument/2006/relationships/image" Target="../media/image29.svg"/></Relationships>
</file>

<file path=ppt/diagrams/_rels/data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ata2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36.png"/><Relationship Id="rId7" Type="http://schemas.openxmlformats.org/officeDocument/2006/relationships/image" Target="../media/image19.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26.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43.svg"/><Relationship Id="rId2" Type="http://schemas.openxmlformats.org/officeDocument/2006/relationships/image" Target="../media/image19.png"/><Relationship Id="rId1" Type="http://schemas.openxmlformats.org/officeDocument/2006/relationships/hyperlink" Target="mailto:ASSOCIATION@APER.QC.CA" TargetMode="Externa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2.xml.rels><?xml version="1.0" encoding="UTF-8" standalone="yes"?>
<Relationships xmlns="http://schemas.openxmlformats.org/package/2006/relationships"><Relationship Id="rId1" Type="http://schemas.openxmlformats.org/officeDocument/2006/relationships/hyperlink" Target="https://www.legisquebec.gouv.qc.ca/fr/document/rc/S-4.2,%20r.%205.1%20/#se:29_0_1"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2.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3.png"/><Relationship Id="rId12" Type="http://schemas.openxmlformats.org/officeDocument/2006/relationships/image" Target="../media/image27.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svg"/><Relationship Id="rId4" Type="http://schemas.openxmlformats.org/officeDocument/2006/relationships/image" Target="../media/image20.svg"/><Relationship Id="rId9" Type="http://schemas.openxmlformats.org/officeDocument/2006/relationships/image" Target="../media/image24.png"/><Relationship Id="rId14" Type="http://schemas.openxmlformats.org/officeDocument/2006/relationships/image" Target="../media/image29.svg"/></Relationships>
</file>

<file path=ppt/diagrams/_rels/drawing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2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36.png"/><Relationship Id="rId7" Type="http://schemas.openxmlformats.org/officeDocument/2006/relationships/image" Target="../media/image19.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2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hyperlink" Target="mailto:ASSOCIATION@APER.QC.CA" TargetMode="External"/><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6A1CAA-6C37-4E84-AD81-26BCC40DA5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8F82D4-6729-45BB-9503-290E10237B71}">
      <dgm:prSet/>
      <dgm:spPr/>
      <dgm:t>
        <a:bodyPr/>
        <a:lstStyle/>
        <a:p>
          <a:pPr algn="just"/>
          <a:r>
            <a:rPr lang="fr-CA" dirty="0">
              <a:solidFill>
                <a:schemeClr val="bg1"/>
              </a:solidFill>
            </a:rPr>
            <a:t>Le règlement est d’ordre public, c’est-à-dire qu’il est obligatoire dans son application… ce que l’on appelle un décret de conditions de travail.</a:t>
          </a:r>
          <a:endParaRPr lang="en-US" dirty="0"/>
        </a:p>
      </dgm:t>
    </dgm:pt>
    <dgm:pt modelId="{D33F76C6-9BE9-4720-AF05-3426B64F3277}" type="parTrans" cxnId="{C9C97F9A-57BC-4233-91B7-668E00CEC15C}">
      <dgm:prSet/>
      <dgm:spPr/>
      <dgm:t>
        <a:bodyPr/>
        <a:lstStyle/>
        <a:p>
          <a:endParaRPr lang="en-US"/>
        </a:p>
      </dgm:t>
    </dgm:pt>
    <dgm:pt modelId="{A5ABBFD6-658A-4D6A-A60C-980F9E85D6D1}" type="sibTrans" cxnId="{C9C97F9A-57BC-4233-91B7-668E00CEC15C}">
      <dgm:prSet/>
      <dgm:spPr/>
      <dgm:t>
        <a:bodyPr/>
        <a:lstStyle/>
        <a:p>
          <a:endParaRPr lang="en-US"/>
        </a:p>
      </dgm:t>
    </dgm:pt>
    <dgm:pt modelId="{7BA097F0-1DDC-451B-B32C-ADA026E75511}">
      <dgm:prSet/>
      <dgm:spPr/>
      <dgm:t>
        <a:bodyPr/>
        <a:lstStyle/>
        <a:p>
          <a:pPr algn="just"/>
          <a:r>
            <a:rPr lang="fr-CA" b="0" i="0" u="none" dirty="0"/>
            <a:t>Les cadres du réseau de la santé et des services sociaux, contrairement aux syndiqués, aux policiers, aux pompiers ne peuvent négocier leurs conditions de travail et de rémunération.</a:t>
          </a:r>
          <a:endParaRPr lang="en-US" dirty="0"/>
        </a:p>
      </dgm:t>
    </dgm:pt>
    <dgm:pt modelId="{701FE761-DA49-43B7-B325-C7BD970BC2F3}" type="parTrans" cxnId="{B38874B1-4EF3-4B8B-9177-8B610FF6D68A}">
      <dgm:prSet/>
      <dgm:spPr/>
      <dgm:t>
        <a:bodyPr/>
        <a:lstStyle/>
        <a:p>
          <a:endParaRPr lang="en-US"/>
        </a:p>
      </dgm:t>
    </dgm:pt>
    <dgm:pt modelId="{12D03DE4-779F-4CD3-9E4D-FBCBCE8077C2}" type="sibTrans" cxnId="{B38874B1-4EF3-4B8B-9177-8B610FF6D68A}">
      <dgm:prSet/>
      <dgm:spPr/>
      <dgm:t>
        <a:bodyPr/>
        <a:lstStyle/>
        <a:p>
          <a:endParaRPr lang="en-US"/>
        </a:p>
      </dgm:t>
    </dgm:pt>
    <dgm:pt modelId="{3C247338-ED5F-4DB8-9B4F-93284731676B}">
      <dgm:prSet/>
      <dgm:spPr/>
      <dgm:t>
        <a:bodyPr/>
        <a:lstStyle/>
        <a:p>
          <a:pPr algn="just"/>
          <a:r>
            <a:rPr lang="fr-CA" noProof="0" dirty="0"/>
            <a:t>La</a:t>
          </a:r>
          <a:r>
            <a:rPr lang="fr-CA" baseline="0" noProof="0" dirty="0"/>
            <a:t> seule chose que le MSSS a fait depuis 2015 avec les associations de cadres…était de les “consulter”…essentiellement ça veut dire: parlez toujours, on fait ce que l’on veut…</a:t>
          </a:r>
          <a:endParaRPr lang="fr-CA" noProof="0" dirty="0"/>
        </a:p>
      </dgm:t>
    </dgm:pt>
    <dgm:pt modelId="{F39BF010-8908-45FA-95D8-1973285CE8B6}" type="parTrans" cxnId="{C50FE752-7FF5-49DA-BA0E-CB991D393820}">
      <dgm:prSet/>
      <dgm:spPr/>
      <dgm:t>
        <a:bodyPr/>
        <a:lstStyle/>
        <a:p>
          <a:endParaRPr lang="en-US"/>
        </a:p>
      </dgm:t>
    </dgm:pt>
    <dgm:pt modelId="{4F25FCA9-32D4-4C20-9D2D-78C8EFF885D9}" type="sibTrans" cxnId="{C50FE752-7FF5-49DA-BA0E-CB991D393820}">
      <dgm:prSet/>
      <dgm:spPr/>
      <dgm:t>
        <a:bodyPr/>
        <a:lstStyle/>
        <a:p>
          <a:endParaRPr lang="en-US"/>
        </a:p>
      </dgm:t>
    </dgm:pt>
    <dgm:pt modelId="{88867639-794A-644B-9E41-1A8E571DD710}" type="pres">
      <dgm:prSet presAssocID="{716A1CAA-6C37-4E84-AD81-26BCC40DA5BA}" presName="linear" presStyleCnt="0">
        <dgm:presLayoutVars>
          <dgm:animLvl val="lvl"/>
          <dgm:resizeHandles val="exact"/>
        </dgm:presLayoutVars>
      </dgm:prSet>
      <dgm:spPr/>
    </dgm:pt>
    <dgm:pt modelId="{3F90E9A4-394E-CA4D-946C-DA089A4712DE}" type="pres">
      <dgm:prSet presAssocID="{628F82D4-6729-45BB-9503-290E10237B71}" presName="parentText" presStyleLbl="node1" presStyleIdx="0" presStyleCnt="3">
        <dgm:presLayoutVars>
          <dgm:chMax val="0"/>
          <dgm:bulletEnabled val="1"/>
        </dgm:presLayoutVars>
      </dgm:prSet>
      <dgm:spPr/>
    </dgm:pt>
    <dgm:pt modelId="{B4750BC8-0A8D-E543-A627-00BDA6CEA860}" type="pres">
      <dgm:prSet presAssocID="{A5ABBFD6-658A-4D6A-A60C-980F9E85D6D1}" presName="spacer" presStyleCnt="0"/>
      <dgm:spPr/>
    </dgm:pt>
    <dgm:pt modelId="{2C7B25D1-9024-0846-965F-EF9D1718D345}" type="pres">
      <dgm:prSet presAssocID="{7BA097F0-1DDC-451B-B32C-ADA026E75511}" presName="parentText" presStyleLbl="node1" presStyleIdx="1" presStyleCnt="3">
        <dgm:presLayoutVars>
          <dgm:chMax val="0"/>
          <dgm:bulletEnabled val="1"/>
        </dgm:presLayoutVars>
      </dgm:prSet>
      <dgm:spPr/>
    </dgm:pt>
    <dgm:pt modelId="{FEEB3D3D-BAAC-3C47-A7EF-084004476A20}" type="pres">
      <dgm:prSet presAssocID="{12D03DE4-779F-4CD3-9E4D-FBCBCE8077C2}" presName="spacer" presStyleCnt="0"/>
      <dgm:spPr/>
    </dgm:pt>
    <dgm:pt modelId="{86C6D846-7D4A-A24F-94E6-F322B1ED9541}" type="pres">
      <dgm:prSet presAssocID="{3C247338-ED5F-4DB8-9B4F-93284731676B}" presName="parentText" presStyleLbl="node1" presStyleIdx="2" presStyleCnt="3">
        <dgm:presLayoutVars>
          <dgm:chMax val="0"/>
          <dgm:bulletEnabled val="1"/>
        </dgm:presLayoutVars>
      </dgm:prSet>
      <dgm:spPr/>
    </dgm:pt>
  </dgm:ptLst>
  <dgm:cxnLst>
    <dgm:cxn modelId="{C50FE752-7FF5-49DA-BA0E-CB991D393820}" srcId="{716A1CAA-6C37-4E84-AD81-26BCC40DA5BA}" destId="{3C247338-ED5F-4DB8-9B4F-93284731676B}" srcOrd="2" destOrd="0" parTransId="{F39BF010-8908-45FA-95D8-1973285CE8B6}" sibTransId="{4F25FCA9-32D4-4C20-9D2D-78C8EFF885D9}"/>
    <dgm:cxn modelId="{CE6D7F53-15E8-EE41-8830-4FE3C27689F1}" type="presOf" srcId="{3C247338-ED5F-4DB8-9B4F-93284731676B}" destId="{86C6D846-7D4A-A24F-94E6-F322B1ED9541}" srcOrd="0" destOrd="0" presId="urn:microsoft.com/office/officeart/2005/8/layout/vList2"/>
    <dgm:cxn modelId="{91D23B7B-4283-7244-B3D9-C9D5F3FAABAB}" type="presOf" srcId="{7BA097F0-1DDC-451B-B32C-ADA026E75511}" destId="{2C7B25D1-9024-0846-965F-EF9D1718D345}" srcOrd="0" destOrd="0" presId="urn:microsoft.com/office/officeart/2005/8/layout/vList2"/>
    <dgm:cxn modelId="{C9C97F9A-57BC-4233-91B7-668E00CEC15C}" srcId="{716A1CAA-6C37-4E84-AD81-26BCC40DA5BA}" destId="{628F82D4-6729-45BB-9503-290E10237B71}" srcOrd="0" destOrd="0" parTransId="{D33F76C6-9BE9-4720-AF05-3426B64F3277}" sibTransId="{A5ABBFD6-658A-4D6A-A60C-980F9E85D6D1}"/>
    <dgm:cxn modelId="{B38874B1-4EF3-4B8B-9177-8B610FF6D68A}" srcId="{716A1CAA-6C37-4E84-AD81-26BCC40DA5BA}" destId="{7BA097F0-1DDC-451B-B32C-ADA026E75511}" srcOrd="1" destOrd="0" parTransId="{701FE761-DA49-43B7-B325-C7BD970BC2F3}" sibTransId="{12D03DE4-779F-4CD3-9E4D-FBCBCE8077C2}"/>
    <dgm:cxn modelId="{941AB9C6-D177-1C46-A956-85EF03E26777}" type="presOf" srcId="{716A1CAA-6C37-4E84-AD81-26BCC40DA5BA}" destId="{88867639-794A-644B-9E41-1A8E571DD710}" srcOrd="0" destOrd="0" presId="urn:microsoft.com/office/officeart/2005/8/layout/vList2"/>
    <dgm:cxn modelId="{6FF94BFA-3A22-A248-8D95-222E6FA2CAC5}" type="presOf" srcId="{628F82D4-6729-45BB-9503-290E10237B71}" destId="{3F90E9A4-394E-CA4D-946C-DA089A4712DE}" srcOrd="0" destOrd="0" presId="urn:microsoft.com/office/officeart/2005/8/layout/vList2"/>
    <dgm:cxn modelId="{C4BB02E3-E4E1-D04C-8667-4AA25DA03C3A}" type="presParOf" srcId="{88867639-794A-644B-9E41-1A8E571DD710}" destId="{3F90E9A4-394E-CA4D-946C-DA089A4712DE}" srcOrd="0" destOrd="0" presId="urn:microsoft.com/office/officeart/2005/8/layout/vList2"/>
    <dgm:cxn modelId="{C27718D5-7B65-DC49-88AD-1F880B6D1633}" type="presParOf" srcId="{88867639-794A-644B-9E41-1A8E571DD710}" destId="{B4750BC8-0A8D-E543-A627-00BDA6CEA860}" srcOrd="1" destOrd="0" presId="urn:microsoft.com/office/officeart/2005/8/layout/vList2"/>
    <dgm:cxn modelId="{EB8D26C9-FE28-5642-98A1-85CA09901349}" type="presParOf" srcId="{88867639-794A-644B-9E41-1A8E571DD710}" destId="{2C7B25D1-9024-0846-965F-EF9D1718D345}" srcOrd="2" destOrd="0" presId="urn:microsoft.com/office/officeart/2005/8/layout/vList2"/>
    <dgm:cxn modelId="{26472A65-3160-5748-92B8-E4578DF50171}" type="presParOf" srcId="{88867639-794A-644B-9E41-1A8E571DD710}" destId="{FEEB3D3D-BAAC-3C47-A7EF-084004476A20}" srcOrd="3" destOrd="0" presId="urn:microsoft.com/office/officeart/2005/8/layout/vList2"/>
    <dgm:cxn modelId="{AAA14F87-F854-E044-8396-F5C0D3A95268}" type="presParOf" srcId="{88867639-794A-644B-9E41-1A8E571DD710}" destId="{86C6D846-7D4A-A24F-94E6-F322B1ED954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255068-0BA6-470A-92CE-3016EC4FC05D}">
      <dgm:prSet custT="1"/>
      <dgm:spPr/>
      <dgm:t>
        <a:bodyPr/>
        <a:lstStyle/>
        <a:p>
          <a:pPr algn="just">
            <a:buSzPts val="1150"/>
            <a:buFont typeface="Arial" panose="020B0604020202020204" pitchFamily="34" charset="0"/>
            <a:buChar char="-"/>
          </a:pPr>
          <a:r>
            <a:rPr lang="fr-CA" sz="1600" noProof="0" dirty="0"/>
            <a:t>Le règlement est modifié </a:t>
          </a:r>
          <a:r>
            <a:rPr lang="fr-CA" sz="1600" u="sng" noProof="0" dirty="0"/>
            <a:t>rétroactivement au 24 octobre 2021</a:t>
          </a:r>
          <a:r>
            <a:rPr lang="fr-CA" sz="1600" u="none" noProof="0" dirty="0"/>
            <a:t> afin de permettre à un cadre de la profession infirmier ou inhalothérapeute, supervisant des personnes salariées des titres d’emploi infirmier ou infirmier clinicien à l’Institut Philippe-Pinel, de recevoir une allocation de 2% de son salaire, sauf s’il supervise également une unité ou un service où des personnes salariées bénéficiant d’un horaire de travail régulier rehaussé, comme prévu à l’article 24.</a:t>
          </a:r>
        </a:p>
        <a:p>
          <a:pPr algn="just">
            <a:buSzPts val="1150"/>
            <a:buFont typeface="Arial" panose="020B0604020202020204" pitchFamily="34" charset="0"/>
            <a:buChar char="-"/>
          </a:pPr>
          <a:endParaRPr lang="fr-CA" sz="1600" u="none" noProof="0" dirty="0"/>
        </a:p>
        <a:p>
          <a:pPr algn="just">
            <a:buSzPts val="1150"/>
            <a:buFont typeface="Arial" panose="020B0604020202020204" pitchFamily="34" charset="0"/>
            <a:buChar char="-"/>
          </a:pPr>
          <a:r>
            <a:rPr lang="fr-CA" sz="1600" b="1" u="none" noProof="0" dirty="0">
              <a:solidFill>
                <a:srgbClr val="FF0000"/>
              </a:solidFill>
            </a:rPr>
            <a:t>Donc, seulement quelques cadres de l’Institut Philippe-Pinel ont encore droit à cette allocation, les autres cadres y ayant eu droit, reçoive l’application de l’article 24, maintenant.</a:t>
          </a:r>
          <a:endParaRPr lang="fr-CA" sz="1600" b="1" u="sng" noProof="0" dirty="0">
            <a:solidFill>
              <a:srgbClr val="FF0000"/>
            </a:solidFill>
          </a:endParaRPr>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BE2756C9-1B32-4344-B279-5D851C235C60}" type="pres">
      <dgm:prSet presAssocID="{71DE8333-29B8-4487-BC18-8558855385D5}" presName="diagram" presStyleCnt="0">
        <dgm:presLayoutVars>
          <dgm:dir/>
          <dgm:resizeHandles val="exact"/>
        </dgm:presLayoutVars>
      </dgm:prSet>
      <dgm:spPr/>
    </dgm:pt>
    <dgm:pt modelId="{4F61E395-2F4D-D444-B4A2-7AD66BD9F181}" type="pres">
      <dgm:prSet presAssocID="{39255068-0BA6-470A-92CE-3016EC4FC05D}" presName="node" presStyleLbl="node1" presStyleIdx="0" presStyleCnt="1" custScaleX="141047">
        <dgm:presLayoutVars>
          <dgm:bulletEnabled val="1"/>
        </dgm:presLayoutVars>
      </dgm:prSet>
      <dgm:spPr/>
    </dgm:pt>
  </dgm:ptLst>
  <dgm:cxnLst>
    <dgm:cxn modelId="{8E08E600-8BA0-D844-8F5D-5B0060A8BD76}" type="presOf" srcId="{71DE8333-29B8-4487-BC18-8558855385D5}" destId="{BE2756C9-1B32-4344-B279-5D851C235C60}" srcOrd="0" destOrd="0" presId="urn:microsoft.com/office/officeart/2005/8/layout/default"/>
    <dgm:cxn modelId="{87261D75-D545-E944-A8F5-FECFE2B4A7CF}" type="presOf" srcId="{39255068-0BA6-470A-92CE-3016EC4FC05D}" destId="{4F61E395-2F4D-D444-B4A2-7AD66BD9F181}"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7BC50CB6-452D-F642-93E7-365AEA572205}" type="presParOf" srcId="{BE2756C9-1B32-4344-B279-5D851C235C60}" destId="{4F61E395-2F4D-D444-B4A2-7AD66BD9F18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255068-0BA6-470A-92CE-3016EC4FC05D}">
      <dgm:prSet custT="1"/>
      <dgm:spPr/>
      <dgm:t>
        <a:bodyPr/>
        <a:lstStyle/>
        <a:p>
          <a:pPr algn="just">
            <a:buSzPts val="1150"/>
            <a:buFont typeface="Arial" panose="020B0604020202020204" pitchFamily="34" charset="0"/>
            <a:buChar char="-"/>
          </a:pPr>
          <a:r>
            <a:rPr lang="fr-CA" sz="2000" noProof="0" dirty="0"/>
            <a:t>Le règlement est modifié </a:t>
          </a:r>
          <a:r>
            <a:rPr lang="fr-CA" sz="2000" u="sng" noProof="0" dirty="0"/>
            <a:t>rétroactivement au 7 novembre 2021 </a:t>
          </a:r>
          <a:r>
            <a:rPr lang="fr-CA" sz="2000" b="1" u="none" noProof="0" dirty="0">
              <a:solidFill>
                <a:srgbClr val="FF0000"/>
              </a:solidFill>
            </a:rPr>
            <a:t>afin d’inclure dans l’article 29.0.1 les services d’évacuations </a:t>
          </a:r>
          <a:r>
            <a:rPr lang="fr-CA" sz="2000" b="1" u="none" noProof="0" dirty="0" err="1">
              <a:solidFill>
                <a:srgbClr val="FF0000"/>
              </a:solidFill>
            </a:rPr>
            <a:t>aéromédicales</a:t>
          </a:r>
          <a:r>
            <a:rPr lang="fr-CA" sz="2000" b="1" u="none" noProof="0" dirty="0">
              <a:solidFill>
                <a:srgbClr val="FF0000"/>
              </a:solidFill>
            </a:rPr>
            <a:t> du Québec (ÉVAQ) parmi les centres d’activités qu’un cadre peut superviser directement pour avoir accès à l’allocation de 14%.</a:t>
          </a:r>
        </a:p>
        <a:p>
          <a:pPr algn="just">
            <a:buSzPts val="1150"/>
            <a:buFont typeface="Arial" panose="020B0604020202020204" pitchFamily="34" charset="0"/>
            <a:buChar char="-"/>
          </a:pPr>
          <a:endParaRPr lang="fr-CA" sz="1600" u="none" noProof="0" dirty="0"/>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BE2756C9-1B32-4344-B279-5D851C235C60}" type="pres">
      <dgm:prSet presAssocID="{71DE8333-29B8-4487-BC18-8558855385D5}" presName="diagram" presStyleCnt="0">
        <dgm:presLayoutVars>
          <dgm:dir/>
          <dgm:resizeHandles val="exact"/>
        </dgm:presLayoutVars>
      </dgm:prSet>
      <dgm:spPr/>
    </dgm:pt>
    <dgm:pt modelId="{4F61E395-2F4D-D444-B4A2-7AD66BD9F181}" type="pres">
      <dgm:prSet presAssocID="{39255068-0BA6-470A-92CE-3016EC4FC05D}" presName="node" presStyleLbl="node1" presStyleIdx="0" presStyleCnt="1" custScaleX="141047">
        <dgm:presLayoutVars>
          <dgm:bulletEnabled val="1"/>
        </dgm:presLayoutVars>
      </dgm:prSet>
      <dgm:spPr/>
    </dgm:pt>
  </dgm:ptLst>
  <dgm:cxnLst>
    <dgm:cxn modelId="{8E08E600-8BA0-D844-8F5D-5B0060A8BD76}" type="presOf" srcId="{71DE8333-29B8-4487-BC18-8558855385D5}" destId="{BE2756C9-1B32-4344-B279-5D851C235C60}" srcOrd="0" destOrd="0" presId="urn:microsoft.com/office/officeart/2005/8/layout/default"/>
    <dgm:cxn modelId="{87261D75-D545-E944-A8F5-FECFE2B4A7CF}" type="presOf" srcId="{39255068-0BA6-470A-92CE-3016EC4FC05D}" destId="{4F61E395-2F4D-D444-B4A2-7AD66BD9F181}"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7BC50CB6-452D-F642-93E7-365AEA572205}" type="presParOf" srcId="{BE2756C9-1B32-4344-B279-5D851C235C60}" destId="{4F61E395-2F4D-D444-B4A2-7AD66BD9F18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255068-0BA6-470A-92CE-3016EC4FC05D}">
      <dgm:prSet custT="1"/>
      <dgm:spPr/>
      <dgm:t>
        <a:bodyPr/>
        <a:lstStyle/>
        <a:p>
          <a:pPr algn="just">
            <a:buSzPts val="1150"/>
            <a:buFont typeface="Arial" panose="020B0604020202020204" pitchFamily="34" charset="0"/>
            <a:buChar char="-"/>
          </a:pPr>
          <a:r>
            <a:rPr lang="fr-CA" sz="2000" noProof="0" dirty="0"/>
            <a:t>Le règlement est modifié </a:t>
          </a:r>
          <a:r>
            <a:rPr lang="fr-CA" sz="2000" u="sng" noProof="0" dirty="0"/>
            <a:t>rétroactivement au 7 novembre 2021</a:t>
          </a:r>
        </a:p>
        <a:p>
          <a:pPr algn="just">
            <a:buSzPts val="1150"/>
            <a:buFont typeface="Arial" panose="020B0604020202020204" pitchFamily="34" charset="0"/>
            <a:buChar char="-"/>
          </a:pPr>
          <a:r>
            <a:rPr lang="fr-CA" sz="2000" b="1" i="0" dirty="0">
              <a:hlinkClick xmlns:r="http://schemas.openxmlformats.org/officeDocument/2006/relationships" r:id="rId1"/>
            </a:rPr>
            <a:t>29.0.1.</a:t>
          </a:r>
          <a:r>
            <a:rPr lang="fr-CA" sz="2000" b="0" i="0" u="none" dirty="0"/>
            <a:t> </a:t>
          </a:r>
          <a:r>
            <a:rPr lang="fr-CA" sz="1200" b="1" i="0" u="none" dirty="0">
              <a:solidFill>
                <a:srgbClr val="FF0000"/>
              </a:solidFill>
            </a:rPr>
            <a:t>À compter du 7 novembre 2021, un </a:t>
          </a:r>
          <a:r>
            <a:rPr lang="fr-CA" sz="1200" b="0" i="0" u="none" dirty="0"/>
            <a:t>cadre reçoit une allocation de soins critiques de 14% de son salaire lorsque qu’il supervise directement l’un des centres d’activités suivants:</a:t>
          </a:r>
        </a:p>
        <a:p>
          <a:pPr algn="just">
            <a:buSzPts val="1150"/>
            <a:buFont typeface="Arial" panose="020B0604020202020204" pitchFamily="34" charset="0"/>
            <a:buChar char="-"/>
          </a:pPr>
          <a:r>
            <a:rPr lang="fr-CA" sz="1200" b="0" i="0" u="none" dirty="0"/>
            <a:t>1°  unité coronarienne</a:t>
          </a:r>
        </a:p>
        <a:p>
          <a:pPr algn="just">
            <a:buSzPts val="1150"/>
            <a:buFont typeface="Arial" panose="020B0604020202020204" pitchFamily="34" charset="0"/>
            <a:buChar char="-"/>
          </a:pPr>
          <a:r>
            <a:rPr lang="fr-CA" sz="1200" b="0" i="0" u="none" dirty="0"/>
            <a:t>2    urgence;</a:t>
          </a:r>
        </a:p>
        <a:p>
          <a:pPr algn="just"/>
          <a:r>
            <a:rPr lang="fr-CA" sz="1200" b="0" i="0" u="none" dirty="0"/>
            <a:t>3°  unité de soins intensifs;</a:t>
          </a:r>
        </a:p>
        <a:p>
          <a:pPr algn="just"/>
          <a:r>
            <a:rPr lang="fr-CA" sz="1200" b="0" i="0" u="none" dirty="0"/>
            <a:t>4°  unité néonatale;</a:t>
          </a:r>
        </a:p>
        <a:p>
          <a:pPr algn="just"/>
          <a:r>
            <a:rPr lang="fr-CA" sz="1200" b="0" i="0" u="none" dirty="0"/>
            <a:t>5°  unité des grands brûlés</a:t>
          </a:r>
        </a:p>
        <a:p>
          <a:pPr algn="just"/>
          <a:r>
            <a:rPr lang="fr-CA" sz="1200" b="1" i="0" u="none" dirty="0">
              <a:solidFill>
                <a:srgbClr val="FF0000"/>
              </a:solidFill>
            </a:rPr>
            <a:t>6    Services d’évacuations </a:t>
          </a:r>
          <a:r>
            <a:rPr lang="fr-CA" sz="1200" b="1" i="0" u="none" dirty="0" err="1">
              <a:solidFill>
                <a:srgbClr val="FF0000"/>
              </a:solidFill>
            </a:rPr>
            <a:t>aéromédicales</a:t>
          </a:r>
          <a:r>
            <a:rPr lang="fr-CA" sz="1200" b="1" i="0" u="none" dirty="0">
              <a:solidFill>
                <a:srgbClr val="FF0000"/>
              </a:solidFill>
            </a:rPr>
            <a:t> du Québec</a:t>
          </a:r>
        </a:p>
        <a:p>
          <a:pPr algn="just"/>
          <a:r>
            <a:rPr lang="fr-CA" sz="1200" b="1" i="0" u="none" dirty="0">
              <a:solidFill>
                <a:srgbClr val="FF0000"/>
              </a:solidFill>
            </a:rPr>
            <a:t>À compter de cette même date, </a:t>
          </a:r>
          <a:r>
            <a:rPr lang="fr-CA" sz="1200" b="0" i="0" u="none" dirty="0"/>
            <a:t>le cadre qui occupe une fonction de conseiller-cadre en soins infirmiers ayant pour mandat de superviser la qualité de la pratique et dont les attributions habituelles de sa fonction sont exercées à plus de 50% dans une unité ou un centre d’activité visé au premier ou au deuxième alinéa, reçoit une allocation de soins critiques de 14% de son salaire. À compter de cette même date, le cadre qui coordonne les activités de soir, de nuit, de fin de semaine ou de congé férié d’une unité ou d’un centre d’activité visé au premier ou deuxième alinéa, reçoit 25% de cette allocation.</a:t>
          </a:r>
        </a:p>
        <a:p>
          <a:pPr algn="just"/>
          <a:r>
            <a:rPr lang="fr-CA" sz="1200" b="0" i="0" u="none" dirty="0"/>
            <a:t>Ces allocations sont versées au cadre sous la forme d’un montant forfaitaire au prorata du temps travaillé et selon les modalités du système de paie de l’employeur. Un congé férié, un congé mobile, un congé annuel et un congé social sont considérés comme du temps travaillé.</a:t>
          </a:r>
          <a:endParaRPr lang="fr-CA" sz="1200" u="none" noProof="0" dirty="0"/>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BE2756C9-1B32-4344-B279-5D851C235C60}" type="pres">
      <dgm:prSet presAssocID="{71DE8333-29B8-4487-BC18-8558855385D5}" presName="diagram" presStyleCnt="0">
        <dgm:presLayoutVars>
          <dgm:dir/>
          <dgm:resizeHandles val="exact"/>
        </dgm:presLayoutVars>
      </dgm:prSet>
      <dgm:spPr/>
    </dgm:pt>
    <dgm:pt modelId="{4F61E395-2F4D-D444-B4A2-7AD66BD9F181}" type="pres">
      <dgm:prSet presAssocID="{39255068-0BA6-470A-92CE-3016EC4FC05D}" presName="node" presStyleLbl="node1" presStyleIdx="0" presStyleCnt="1" custScaleX="141047">
        <dgm:presLayoutVars>
          <dgm:bulletEnabled val="1"/>
        </dgm:presLayoutVars>
      </dgm:prSet>
      <dgm:spPr/>
    </dgm:pt>
  </dgm:ptLst>
  <dgm:cxnLst>
    <dgm:cxn modelId="{8E08E600-8BA0-D844-8F5D-5B0060A8BD76}" type="presOf" srcId="{71DE8333-29B8-4487-BC18-8558855385D5}" destId="{BE2756C9-1B32-4344-B279-5D851C235C60}" srcOrd="0" destOrd="0" presId="urn:microsoft.com/office/officeart/2005/8/layout/default"/>
    <dgm:cxn modelId="{87261D75-D545-E944-A8F5-FECFE2B4A7CF}" type="presOf" srcId="{39255068-0BA6-470A-92CE-3016EC4FC05D}" destId="{4F61E395-2F4D-D444-B4A2-7AD66BD9F181}"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7BC50CB6-452D-F642-93E7-365AEA572205}" type="presParOf" srcId="{BE2756C9-1B32-4344-B279-5D851C235C60}" destId="{4F61E395-2F4D-D444-B4A2-7AD66BD9F18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255068-0BA6-470A-92CE-3016EC4FC05D}">
      <dgm:prSet custT="1"/>
      <dgm:spPr/>
      <dgm:t>
        <a:bodyPr/>
        <a:lstStyle/>
        <a:p>
          <a:pPr algn="just">
            <a:buSzPts val="1150"/>
            <a:buFont typeface="Arial" panose="020B0604020202020204" pitchFamily="34" charset="0"/>
            <a:buNone/>
          </a:pPr>
          <a:endParaRPr lang="fr-CA" sz="1800" u="none" noProof="0" dirty="0"/>
        </a:p>
        <a:p>
          <a:pPr algn="just">
            <a:buSzPts val="1150"/>
            <a:buFont typeface="Arial" panose="020B0604020202020204" pitchFamily="34" charset="0"/>
            <a:buChar char="-"/>
          </a:pPr>
          <a:r>
            <a:rPr lang="fr-CA" sz="1800" u="none" noProof="0" dirty="0"/>
            <a:t>À compter du 20 octobre 2021, l’article 29.0.1.1 est modifié afin d’inclure, parmi les centres d’activités qu’un cadre peut superviser directement pour avoir accès à l’allocation de 7%, les services du bloc opératoire incluant la salle réveil, le bloc obstétrical, mais uniquement en ce qui concerne la salle d’opération aménagée pour effectuer les césariennes ainsi que les unités de soins obstétricaux (mère-enfant).</a:t>
          </a:r>
        </a:p>
        <a:p>
          <a:pPr algn="just">
            <a:buSzPts val="1150"/>
            <a:buFont typeface="Arial" panose="020B0604020202020204" pitchFamily="34" charset="0"/>
            <a:buChar char="-"/>
          </a:pPr>
          <a:endParaRPr lang="fr-CA" sz="1800" u="none" noProof="0" dirty="0"/>
        </a:p>
        <a:p>
          <a:pPr algn="just">
            <a:buSzPts val="1150"/>
            <a:buFont typeface="Arial" panose="020B0604020202020204" pitchFamily="34" charset="0"/>
            <a:buChar char="-"/>
          </a:pPr>
          <a:r>
            <a:rPr lang="fr-CA" sz="1800" u="none" noProof="0" dirty="0"/>
            <a:t>Il est à noter que ces pourcentages ne sont pas cumulables.  Un cadre qui supervise directement au moins deux centres d’activités visés par l’allocation de 14% et de 7% reçoit l’allocation de 14%</a:t>
          </a:r>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BE2756C9-1B32-4344-B279-5D851C235C60}" type="pres">
      <dgm:prSet presAssocID="{71DE8333-29B8-4487-BC18-8558855385D5}" presName="diagram" presStyleCnt="0">
        <dgm:presLayoutVars>
          <dgm:dir/>
          <dgm:resizeHandles val="exact"/>
        </dgm:presLayoutVars>
      </dgm:prSet>
      <dgm:spPr/>
    </dgm:pt>
    <dgm:pt modelId="{4F61E395-2F4D-D444-B4A2-7AD66BD9F181}" type="pres">
      <dgm:prSet presAssocID="{39255068-0BA6-470A-92CE-3016EC4FC05D}" presName="node" presStyleLbl="node1" presStyleIdx="0" presStyleCnt="1" custScaleX="141047">
        <dgm:presLayoutVars>
          <dgm:bulletEnabled val="1"/>
        </dgm:presLayoutVars>
      </dgm:prSet>
      <dgm:spPr/>
    </dgm:pt>
  </dgm:ptLst>
  <dgm:cxnLst>
    <dgm:cxn modelId="{8E08E600-8BA0-D844-8F5D-5B0060A8BD76}" type="presOf" srcId="{71DE8333-29B8-4487-BC18-8558855385D5}" destId="{BE2756C9-1B32-4344-B279-5D851C235C60}" srcOrd="0" destOrd="0" presId="urn:microsoft.com/office/officeart/2005/8/layout/default"/>
    <dgm:cxn modelId="{87261D75-D545-E944-A8F5-FECFE2B4A7CF}" type="presOf" srcId="{39255068-0BA6-470A-92CE-3016EC4FC05D}" destId="{4F61E395-2F4D-D444-B4A2-7AD66BD9F181}"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7BC50CB6-452D-F642-93E7-365AEA572205}" type="presParOf" srcId="{BE2756C9-1B32-4344-B279-5D851C235C60}" destId="{4F61E395-2F4D-D444-B4A2-7AD66BD9F18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255068-0BA6-470A-92CE-3016EC4FC05D}">
      <dgm:prSet custT="1"/>
      <dgm:spPr/>
      <dgm:t>
        <a:bodyPr/>
        <a:lstStyle/>
        <a:p>
          <a:pPr algn="just">
            <a:buSzPts val="1150"/>
            <a:buFont typeface="Arial" panose="020B0604020202020204" pitchFamily="34" charset="0"/>
            <a:buNone/>
          </a:pPr>
          <a:r>
            <a:rPr lang="fr-CA" sz="1400" b="0" i="0" u="none" dirty="0"/>
            <a:t>29.0.1.1: </a:t>
          </a:r>
          <a:r>
            <a:rPr lang="fr-CA" sz="1400" b="1" i="0" u="none" dirty="0">
              <a:solidFill>
                <a:srgbClr val="FF0000"/>
              </a:solidFill>
            </a:rPr>
            <a:t>À compter du 10 octobre 2021, </a:t>
          </a:r>
          <a:r>
            <a:rPr lang="fr-CA" sz="1400" b="0" i="0" u="none" dirty="0"/>
            <a:t>un cadre reçoit une allocation de soins critiques de 7% de son salaire lorsqu’il supervise directement l’un des centres d’activités suivants:</a:t>
          </a:r>
        </a:p>
        <a:p>
          <a:pPr algn="just">
            <a:buSzPts val="1150"/>
            <a:buFont typeface="Arial" panose="020B0604020202020204" pitchFamily="34" charset="0"/>
            <a:buChar char="-"/>
          </a:pPr>
          <a:endParaRPr lang="fr-CA" sz="1400" b="0" i="0" u="none" dirty="0"/>
        </a:p>
        <a:p>
          <a:pPr algn="just">
            <a:buSzPts val="1150"/>
            <a:buFont typeface="Arial" panose="020B0604020202020204" pitchFamily="34" charset="0"/>
            <a:buChar char="-"/>
          </a:pPr>
          <a:r>
            <a:rPr lang="fr-CA" sz="1400" b="0" i="0" u="none" dirty="0"/>
            <a:t>1.	bloc opératoire</a:t>
          </a:r>
          <a:r>
            <a:rPr lang="fr-CA" sz="1400" b="1" i="0" u="none" dirty="0">
              <a:solidFill>
                <a:srgbClr val="FF0000"/>
              </a:solidFill>
            </a:rPr>
            <a:t>, incluant la salle de réveil</a:t>
          </a:r>
        </a:p>
        <a:p>
          <a:pPr algn="just">
            <a:buSzPts val="1150"/>
            <a:buFont typeface="Arial" panose="020B0604020202020204" pitchFamily="34" charset="0"/>
            <a:buChar char="-"/>
          </a:pPr>
          <a:r>
            <a:rPr lang="fr-CA" sz="1400" b="0" i="0" u="none" dirty="0"/>
            <a:t>2.	bloc obstétrical, </a:t>
          </a:r>
          <a:r>
            <a:rPr lang="fr-CA" sz="1400" b="1" i="0" u="none" dirty="0">
              <a:solidFill>
                <a:srgbClr val="FF0000"/>
              </a:solidFill>
            </a:rPr>
            <a:t>mais uniquement en ce qui concerne les activités effectuées dans une salle d’opération aménagée pour effectuer les césariennes;</a:t>
          </a:r>
        </a:p>
        <a:p>
          <a:pPr algn="just">
            <a:buSzPts val="1150"/>
            <a:buFont typeface="Arial" panose="020B0604020202020204" pitchFamily="34" charset="0"/>
            <a:buChar char="-"/>
          </a:pPr>
          <a:r>
            <a:rPr lang="fr-CA" sz="1400" b="0" i="0" u="none" dirty="0"/>
            <a:t>3.	</a:t>
          </a:r>
          <a:r>
            <a:rPr lang="fr-CA" sz="1400" b="1" i="0" u="none" dirty="0">
              <a:solidFill>
                <a:srgbClr val="FF0000"/>
              </a:solidFill>
            </a:rPr>
            <a:t>unité de soins obstétricaux (mère-enfant);</a:t>
          </a:r>
        </a:p>
        <a:p>
          <a:pPr algn="just">
            <a:buSzPts val="1150"/>
            <a:buFont typeface="Arial" panose="020B0604020202020204" pitchFamily="34" charset="0"/>
            <a:buChar char="-"/>
          </a:pPr>
          <a:r>
            <a:rPr lang="fr-CA" sz="1400" b="0" i="0" u="none" dirty="0"/>
            <a:t>4.	service d’</a:t>
          </a:r>
          <a:r>
            <a:rPr lang="fr-CA" sz="1400" b="0" i="0" u="none" dirty="0" err="1"/>
            <a:t>hémodynamie</a:t>
          </a:r>
          <a:r>
            <a:rPr lang="fr-CA" sz="1400" b="0" i="0" u="none" dirty="0"/>
            <a:t>.</a:t>
          </a:r>
        </a:p>
        <a:p>
          <a:pPr algn="just">
            <a:buSzPts val="1150"/>
            <a:buFont typeface="Arial" panose="020B0604020202020204" pitchFamily="34" charset="0"/>
            <a:buChar char="-"/>
          </a:pPr>
          <a:r>
            <a:rPr lang="fr-CA" sz="1400" b="0" i="0" u="none" strike="sngStrike" dirty="0"/>
            <a:t>À compter du 1</a:t>
          </a:r>
          <a:r>
            <a:rPr lang="fr-CA" sz="1400" b="0" i="0" u="none" strike="sngStrike" baseline="30000" dirty="0"/>
            <a:t>er</a:t>
          </a:r>
          <a:r>
            <a:rPr lang="fr-CA" sz="1400" b="0" i="0" u="none" strike="sngStrike" dirty="0"/>
            <a:t> avril 2017, </a:t>
          </a:r>
          <a:r>
            <a:rPr lang="fr-CA" sz="1400" b="0" i="0" u="none" dirty="0"/>
            <a:t>Le cadre qui occupe une fonction de conseiller-cadre en soins infirmiers ayant pour mandat de superviser la qualité de la pratique et dont les attributions habituelles de sa fonction sont exercées à plus de 50% dans un centre d’activités visé au premier alinéa reçoit également cette allocation.</a:t>
          </a:r>
        </a:p>
        <a:p>
          <a:pPr algn="just"/>
          <a:r>
            <a:rPr lang="fr-CA" sz="1400" b="0" i="0" u="none" dirty="0"/>
            <a:t>Cette allocation est versée au cadre sous la forme d’un montant forfaitaire au prorata du temps travaillé et selon les modalités du système de paie de l’employeur. Un congé férié, un congé mobile, un congé annuel et un congé social sont considérés comme du temps travaillé</a:t>
          </a:r>
          <a:endParaRPr lang="fr-CA" sz="1400" u="none" noProof="0" dirty="0"/>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BE2756C9-1B32-4344-B279-5D851C235C60}" type="pres">
      <dgm:prSet presAssocID="{71DE8333-29B8-4487-BC18-8558855385D5}" presName="diagram" presStyleCnt="0">
        <dgm:presLayoutVars>
          <dgm:dir/>
          <dgm:resizeHandles val="exact"/>
        </dgm:presLayoutVars>
      </dgm:prSet>
      <dgm:spPr/>
    </dgm:pt>
    <dgm:pt modelId="{4F61E395-2F4D-D444-B4A2-7AD66BD9F181}" type="pres">
      <dgm:prSet presAssocID="{39255068-0BA6-470A-92CE-3016EC4FC05D}" presName="node" presStyleLbl="node1" presStyleIdx="0" presStyleCnt="1" custScaleX="141047">
        <dgm:presLayoutVars>
          <dgm:bulletEnabled val="1"/>
        </dgm:presLayoutVars>
      </dgm:prSet>
      <dgm:spPr/>
    </dgm:pt>
  </dgm:ptLst>
  <dgm:cxnLst>
    <dgm:cxn modelId="{8E08E600-8BA0-D844-8F5D-5B0060A8BD76}" type="presOf" srcId="{71DE8333-29B8-4487-BC18-8558855385D5}" destId="{BE2756C9-1B32-4344-B279-5D851C235C60}" srcOrd="0" destOrd="0" presId="urn:microsoft.com/office/officeart/2005/8/layout/default"/>
    <dgm:cxn modelId="{87261D75-D545-E944-A8F5-FECFE2B4A7CF}" type="presOf" srcId="{39255068-0BA6-470A-92CE-3016EC4FC05D}" destId="{4F61E395-2F4D-D444-B4A2-7AD66BD9F181}"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7BC50CB6-452D-F642-93E7-365AEA572205}" type="presParOf" srcId="{BE2756C9-1B32-4344-B279-5D851C235C60}" destId="{4F61E395-2F4D-D444-B4A2-7AD66BD9F18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255068-0BA6-470A-92CE-3016EC4FC05D}">
      <dgm:prSet custT="1"/>
      <dgm:spPr/>
      <dgm:t>
        <a:bodyPr/>
        <a:lstStyle/>
        <a:p>
          <a:pPr algn="just"/>
          <a:r>
            <a:rPr lang="fr-FR" sz="1200" dirty="0"/>
            <a:t>L’article 29.1 du Règlement des cadres est modifié afin de prévoir qu’à compter du </a:t>
          </a:r>
          <a:r>
            <a:rPr lang="fr-FR" sz="1200" b="1" dirty="0">
              <a:solidFill>
                <a:srgbClr val="FF0000"/>
              </a:solidFill>
            </a:rPr>
            <a:t>7 novembre 2021</a:t>
          </a:r>
          <a:r>
            <a:rPr lang="fr-FR" sz="1200" dirty="0"/>
            <a:t>, les cadres qui supervisent directement et de façon régulière des salariés affectés à la réadaptation, aux soins et à la surveillance des personnes bénéficiaires et qui œuvrent dans les centres et sous-centres d’activités suivants, reçoivent les mêmes primes que ces salariés :</a:t>
          </a:r>
          <a:endParaRPr lang="fr-CA" sz="1200" dirty="0"/>
        </a:p>
        <a:p>
          <a:pPr algn="just"/>
          <a:endParaRPr lang="fr-CA" sz="1200" dirty="0"/>
        </a:p>
        <a:p>
          <a:pPr algn="just"/>
          <a:r>
            <a:rPr lang="fr-FR" sz="1200" dirty="0"/>
            <a:t>1°	Soutien dans la communauté aux personnes souffrant d’un trouble mental grave; </a:t>
          </a:r>
        </a:p>
        <a:p>
          <a:pPr algn="just"/>
          <a:r>
            <a:rPr lang="fr-FR" sz="1200" dirty="0"/>
            <a:t>2°	Suivi intensif dans la communauté (SIM);</a:t>
          </a:r>
          <a:endParaRPr lang="fr-CA" sz="1200" dirty="0"/>
        </a:p>
        <a:p>
          <a:pPr algn="just"/>
          <a:r>
            <a:rPr lang="fr-FR" sz="1200" dirty="0"/>
            <a:t>3°	Soutien d’intensité variable dans la communauté (SIV); </a:t>
          </a:r>
        </a:p>
        <a:p>
          <a:pPr algn="just"/>
          <a:r>
            <a:rPr lang="fr-FR" sz="1200" dirty="0"/>
            <a:t>4°	Hôpital de jour en santé mentale;</a:t>
          </a:r>
          <a:endParaRPr lang="fr-CA" sz="1200" dirty="0"/>
        </a:p>
        <a:p>
          <a:pPr algn="just"/>
          <a:r>
            <a:rPr lang="fr-FR" sz="1200" dirty="0"/>
            <a:t>5°	Hôpital de jour en pédopsychiatrie;</a:t>
          </a:r>
          <a:endParaRPr lang="fr-CA" sz="1200" dirty="0"/>
        </a:p>
        <a:p>
          <a:pPr algn="just"/>
          <a:r>
            <a:rPr lang="fr-FR" sz="1200" dirty="0"/>
            <a:t>6°	Hôpital de jour en santé mentale adulte;</a:t>
          </a:r>
          <a:endParaRPr lang="fr-CA" sz="1200" dirty="0"/>
        </a:p>
        <a:p>
          <a:pPr algn="just"/>
          <a:r>
            <a:rPr lang="fr-FR" sz="1200" dirty="0"/>
            <a:t>7°	Services d’évaluation et de traitement de 2e et 3e ligne en santé mentale;</a:t>
          </a:r>
          <a:endParaRPr lang="fr-CA" sz="1200" dirty="0"/>
        </a:p>
        <a:p>
          <a:pPr algn="just"/>
          <a:r>
            <a:rPr lang="fr-FR" sz="1200" dirty="0"/>
            <a:t>8°	Services d’évaluation et de traitement de 2e et 3e ligne en santé mentale — Jeunes;</a:t>
          </a:r>
          <a:endParaRPr lang="fr-CA" sz="1200" dirty="0"/>
        </a:p>
        <a:p>
          <a:pPr algn="just"/>
          <a:r>
            <a:rPr lang="fr-FR" sz="1200" dirty="0"/>
            <a:t>9°	Services d’évaluation et de traitement de 2e et 3e ligne en santé mentale — Adultes;</a:t>
          </a:r>
          <a:endParaRPr lang="fr-CA" sz="1200" dirty="0"/>
        </a:p>
        <a:p>
          <a:pPr algn="just"/>
          <a:r>
            <a:rPr lang="fr-FR" sz="1200"/>
            <a:t>10°	Ressources </a:t>
          </a:r>
          <a:r>
            <a:rPr lang="fr-FR" sz="1200" dirty="0"/>
            <a:t>résidentielles — assistance résidentielle continue (santé mentale).</a:t>
          </a:r>
          <a:endParaRPr lang="fr-CA" sz="1200" dirty="0"/>
        </a:p>
        <a:p>
          <a:pPr algn="just"/>
          <a:endParaRPr lang="fr-CA" sz="1200" dirty="0"/>
        </a:p>
        <a:p>
          <a:pPr algn="just"/>
          <a:r>
            <a:rPr lang="fr-FR" sz="1200" dirty="0"/>
            <a:t>Ainsi, les termes et conditions prévues dans les conventions collectives du secteur de la santé et des services sociaux pour ces congés et ces primes s’appliquent au cadre, compte tenu des adaptations nécessaires.</a:t>
          </a:r>
          <a:endParaRPr lang="fr-CA" sz="1200" dirty="0"/>
        </a:p>
        <a:p>
          <a:pPr algn="just"/>
          <a:r>
            <a:rPr lang="fr-FR" sz="1200" dirty="0"/>
            <a:t>Par ailleurs, un cadre qui occupe une fonction de conseiller-cadre et dont les attributions habituelles de son poste sont exercées à plus de 50% dans un milieu psychiatrique reçoit les congés prévus au premier alinéa de l’article 29.1.</a:t>
          </a:r>
          <a:endParaRPr lang="fr-CA" sz="1200" b="1" u="sng" noProof="0" dirty="0">
            <a:solidFill>
              <a:srgbClr val="FF0000"/>
            </a:solidFill>
          </a:endParaRPr>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BE2756C9-1B32-4344-B279-5D851C235C60}" type="pres">
      <dgm:prSet presAssocID="{71DE8333-29B8-4487-BC18-8558855385D5}" presName="diagram" presStyleCnt="0">
        <dgm:presLayoutVars>
          <dgm:dir/>
          <dgm:resizeHandles val="exact"/>
        </dgm:presLayoutVars>
      </dgm:prSet>
      <dgm:spPr/>
    </dgm:pt>
    <dgm:pt modelId="{4F61E395-2F4D-D444-B4A2-7AD66BD9F181}" type="pres">
      <dgm:prSet presAssocID="{39255068-0BA6-470A-92CE-3016EC4FC05D}" presName="node" presStyleLbl="node1" presStyleIdx="0" presStyleCnt="1" custScaleX="141047">
        <dgm:presLayoutVars>
          <dgm:bulletEnabled val="1"/>
        </dgm:presLayoutVars>
      </dgm:prSet>
      <dgm:spPr/>
    </dgm:pt>
  </dgm:ptLst>
  <dgm:cxnLst>
    <dgm:cxn modelId="{8E08E600-8BA0-D844-8F5D-5B0060A8BD76}" type="presOf" srcId="{71DE8333-29B8-4487-BC18-8558855385D5}" destId="{BE2756C9-1B32-4344-B279-5D851C235C60}" srcOrd="0" destOrd="0" presId="urn:microsoft.com/office/officeart/2005/8/layout/default"/>
    <dgm:cxn modelId="{87261D75-D545-E944-A8F5-FECFE2B4A7CF}" type="presOf" srcId="{39255068-0BA6-470A-92CE-3016EC4FC05D}" destId="{4F61E395-2F4D-D444-B4A2-7AD66BD9F181}"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7BC50CB6-452D-F642-93E7-365AEA572205}" type="presParOf" srcId="{BE2756C9-1B32-4344-B279-5D851C235C60}" destId="{4F61E395-2F4D-D444-B4A2-7AD66BD9F18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255068-0BA6-470A-92CE-3016EC4FC05D}">
      <dgm:prSet custT="1"/>
      <dgm:spPr/>
      <dgm:t>
        <a:bodyPr/>
        <a:lstStyle/>
        <a:p>
          <a:pPr algn="just"/>
          <a:r>
            <a:rPr lang="fr-FR" sz="1600" dirty="0"/>
            <a:t>Ajout de l’article 29.0.11 du Règlement des cadres qui prévoit </a:t>
          </a:r>
          <a:r>
            <a:rPr lang="fr-FR" sz="1600" b="1" dirty="0">
              <a:solidFill>
                <a:srgbClr val="FF0000"/>
              </a:solidFill>
            </a:rPr>
            <a:t>qu’à compter du 7 novembre 2021</a:t>
          </a:r>
          <a:r>
            <a:rPr lang="fr-FR" sz="1600" dirty="0"/>
            <a:t>, un cadre reçoit </a:t>
          </a:r>
          <a:r>
            <a:rPr lang="fr-FR" sz="1600" b="1" dirty="0">
              <a:solidFill>
                <a:srgbClr val="FF0000"/>
              </a:solidFill>
            </a:rPr>
            <a:t>une allocation correspondant à 4% </a:t>
          </a:r>
          <a:r>
            <a:rPr lang="fr-FR" sz="1600" dirty="0"/>
            <a:t>de son salaire lorsqu’il supervise directement des salariés affectés à la surveillance ou à la réadaptation de la clientèle en centre jeunesse ou des salariés œuvrant en mission centre jeunesse.</a:t>
          </a:r>
          <a:endParaRPr lang="fr-CA" sz="1600" dirty="0"/>
        </a:p>
        <a:p>
          <a:pPr algn="just"/>
          <a:endParaRPr lang="fr-CA" sz="1600" dirty="0"/>
        </a:p>
        <a:p>
          <a:pPr algn="just"/>
          <a:r>
            <a:rPr lang="fr-FR" sz="1600" dirty="0"/>
            <a:t>Par ailleurs, le cadre qui occupe une fonction de conseiller-cadre en centre jeunesse ou en mission centre jeunesse et ayant pour mandat de superviser la qualité de la pratique et dont les attributions habituelles de sa fonction sont exercées à plus de 50% en centre jeunesse ou en mission centre jeunesse, reçoit, à compter du 7 novembre 2021, une allocation de 4% de son salaire.</a:t>
          </a:r>
          <a:endParaRPr lang="fr-CA" sz="1600" dirty="0"/>
        </a:p>
        <a:p>
          <a:pPr algn="just"/>
          <a:endParaRPr lang="fr-CA" sz="1600" dirty="0"/>
        </a:p>
        <a:p>
          <a:pPr algn="just"/>
          <a:r>
            <a:rPr lang="fr-FR" sz="1600" dirty="0"/>
            <a:t>Il en est de même pour le cadre qui coordonne les activités de soir, de nuit, de fin de semaine ou de congé férié en centre jeunesse ou en mission centre jeunesse.</a:t>
          </a:r>
        </a:p>
        <a:p>
          <a:pPr algn="just"/>
          <a:r>
            <a:rPr lang="fr-FR" sz="1600" dirty="0"/>
            <a:t>Cette allocation est versée au cadre sous la forme d’un montant forfaitaire au prorata du temps travaillé et selon les modalités du système de paie de l’employeur. Un congé férié, un congé mobile, un congé annuel et un congé social sont considérés comme du temps travaillé.</a:t>
          </a:r>
          <a:endParaRPr lang="fr-CA" sz="1600" b="1" u="sng" noProof="0" dirty="0">
            <a:solidFill>
              <a:srgbClr val="FF0000"/>
            </a:solidFill>
          </a:endParaRPr>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BE2756C9-1B32-4344-B279-5D851C235C60}" type="pres">
      <dgm:prSet presAssocID="{71DE8333-29B8-4487-BC18-8558855385D5}" presName="diagram" presStyleCnt="0">
        <dgm:presLayoutVars>
          <dgm:dir/>
          <dgm:resizeHandles val="exact"/>
        </dgm:presLayoutVars>
      </dgm:prSet>
      <dgm:spPr/>
    </dgm:pt>
    <dgm:pt modelId="{4F61E395-2F4D-D444-B4A2-7AD66BD9F181}" type="pres">
      <dgm:prSet presAssocID="{39255068-0BA6-470A-92CE-3016EC4FC05D}" presName="node" presStyleLbl="node1" presStyleIdx="0" presStyleCnt="1" custScaleX="141047">
        <dgm:presLayoutVars>
          <dgm:bulletEnabled val="1"/>
        </dgm:presLayoutVars>
      </dgm:prSet>
      <dgm:spPr/>
    </dgm:pt>
  </dgm:ptLst>
  <dgm:cxnLst>
    <dgm:cxn modelId="{8E08E600-8BA0-D844-8F5D-5B0060A8BD76}" type="presOf" srcId="{71DE8333-29B8-4487-BC18-8558855385D5}" destId="{BE2756C9-1B32-4344-B279-5D851C235C60}" srcOrd="0" destOrd="0" presId="urn:microsoft.com/office/officeart/2005/8/layout/default"/>
    <dgm:cxn modelId="{87261D75-D545-E944-A8F5-FECFE2B4A7CF}" type="presOf" srcId="{39255068-0BA6-470A-92CE-3016EC4FC05D}" destId="{4F61E395-2F4D-D444-B4A2-7AD66BD9F181}"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7BC50CB6-452D-F642-93E7-365AEA572205}" type="presParOf" srcId="{BE2756C9-1B32-4344-B279-5D851C235C60}" destId="{4F61E395-2F4D-D444-B4A2-7AD66BD9F18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255068-0BA6-470A-92CE-3016EC4FC05D}">
      <dgm:prSet custT="1"/>
      <dgm:spPr/>
      <dgm:t>
        <a:bodyPr/>
        <a:lstStyle/>
        <a:p>
          <a:pPr algn="just"/>
          <a:r>
            <a:rPr lang="fr-FR" sz="1400" dirty="0"/>
            <a:t>Ajout de l’article 29.0.12 du Règlement des cadres qui prévoit  </a:t>
          </a:r>
          <a:r>
            <a:rPr lang="fr-FR" sz="1400" b="1" dirty="0">
              <a:solidFill>
                <a:srgbClr val="FF0000"/>
              </a:solidFill>
            </a:rPr>
            <a:t>qu’à compter du 7 novembre 2021, </a:t>
          </a:r>
          <a:r>
            <a:rPr lang="fr-FR" sz="1400" dirty="0"/>
            <a:t>un cadre reçoit </a:t>
          </a:r>
          <a:r>
            <a:rPr lang="fr-FR" sz="1400" b="1" dirty="0">
              <a:solidFill>
                <a:srgbClr val="FF0000"/>
              </a:solidFill>
            </a:rPr>
            <a:t>une allocation correspondant à 3% </a:t>
          </a:r>
          <a:r>
            <a:rPr lang="fr-FR" sz="1400" dirty="0"/>
            <a:t>de son salaire lorsqu’il supervise directement l’un des secteurs suivants :</a:t>
          </a:r>
          <a:endParaRPr lang="fr-CA" sz="1400" dirty="0"/>
        </a:p>
        <a:p>
          <a:pPr algn="just"/>
          <a:r>
            <a:rPr lang="fr-FR" sz="1400" dirty="0"/>
            <a:t>1°	accueil à la jeunesse; </a:t>
          </a:r>
        </a:p>
        <a:p>
          <a:pPr algn="just"/>
          <a:r>
            <a:rPr lang="fr-FR" sz="1400" dirty="0"/>
            <a:t>2°	évaluation;</a:t>
          </a:r>
          <a:endParaRPr lang="fr-CA" sz="1400" dirty="0"/>
        </a:p>
        <a:p>
          <a:pPr algn="just"/>
          <a:r>
            <a:rPr lang="fr-FR" sz="1400" dirty="0"/>
            <a:t>3°	orientation;</a:t>
          </a:r>
          <a:endParaRPr lang="fr-CA" sz="1400" dirty="0"/>
        </a:p>
        <a:p>
          <a:pPr algn="just"/>
          <a:r>
            <a:rPr lang="fr-FR" sz="1400" dirty="0"/>
            <a:t>4°	assistance et support aux jeunes et à la famille (LPJ, LSJPA-LSSSS) ; </a:t>
          </a:r>
        </a:p>
        <a:p>
          <a:pPr algn="just"/>
          <a:r>
            <a:rPr lang="fr-FR" sz="1400" dirty="0"/>
            <a:t>5°	révision des mesures.</a:t>
          </a:r>
          <a:endParaRPr lang="fr-CA" sz="1400" dirty="0"/>
        </a:p>
        <a:p>
          <a:pPr algn="just"/>
          <a:endParaRPr lang="fr-CA" sz="1400" dirty="0"/>
        </a:p>
        <a:p>
          <a:pPr algn="just"/>
          <a:r>
            <a:rPr lang="fr-FR" sz="1400" dirty="0"/>
            <a:t>Le cadre qui occupe une fonction de conseiller-cadre ayant pour mandat de superviser la qualité de la pratique et dont les attributions habituelles de sa fonction sont exercées à plus de 50 % dans l’un des secteurs ci-dessus, reçoit, pour la même période, l’allocation de 3 % mentionnée précédemment.</a:t>
          </a:r>
          <a:endParaRPr lang="fr-CA" sz="1400" dirty="0"/>
        </a:p>
        <a:p>
          <a:pPr algn="just"/>
          <a:r>
            <a:rPr lang="fr-FR" sz="1400" dirty="0"/>
            <a:t>Il en est de même pour le cadre qui coordonne les activités de soir, de nuit, de fin de semaine ou de congé férié dans un tel secteur.</a:t>
          </a:r>
          <a:endParaRPr lang="fr-CA" sz="1400" dirty="0"/>
        </a:p>
        <a:p>
          <a:pPr algn="just"/>
          <a:r>
            <a:rPr lang="fr-FR" sz="1400" dirty="0"/>
            <a:t>Cette allocation est versée au cadre sous la forme d’un montant forfaitaire au prorata du temps travaillé et selon les modalités du système de paie de l’employeur. Un congé férié, un congé mobile, un congé annuel et un congé social sont considérés comme du temps travaillé.</a:t>
          </a:r>
          <a:endParaRPr lang="fr-CA" sz="1400" b="1" u="sng" noProof="0" dirty="0">
            <a:solidFill>
              <a:srgbClr val="FF0000"/>
            </a:solidFill>
          </a:endParaRPr>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BE2756C9-1B32-4344-B279-5D851C235C60}" type="pres">
      <dgm:prSet presAssocID="{71DE8333-29B8-4487-BC18-8558855385D5}" presName="diagram" presStyleCnt="0">
        <dgm:presLayoutVars>
          <dgm:dir/>
          <dgm:resizeHandles val="exact"/>
        </dgm:presLayoutVars>
      </dgm:prSet>
      <dgm:spPr/>
    </dgm:pt>
    <dgm:pt modelId="{4F61E395-2F4D-D444-B4A2-7AD66BD9F181}" type="pres">
      <dgm:prSet presAssocID="{39255068-0BA6-470A-92CE-3016EC4FC05D}" presName="node" presStyleLbl="node1" presStyleIdx="0" presStyleCnt="1" custScaleX="141047">
        <dgm:presLayoutVars>
          <dgm:bulletEnabled val="1"/>
        </dgm:presLayoutVars>
      </dgm:prSet>
      <dgm:spPr/>
    </dgm:pt>
  </dgm:ptLst>
  <dgm:cxnLst>
    <dgm:cxn modelId="{8E08E600-8BA0-D844-8F5D-5B0060A8BD76}" type="presOf" srcId="{71DE8333-29B8-4487-BC18-8558855385D5}" destId="{BE2756C9-1B32-4344-B279-5D851C235C60}" srcOrd="0" destOrd="0" presId="urn:microsoft.com/office/officeart/2005/8/layout/default"/>
    <dgm:cxn modelId="{87261D75-D545-E944-A8F5-FECFE2B4A7CF}" type="presOf" srcId="{39255068-0BA6-470A-92CE-3016EC4FC05D}" destId="{4F61E395-2F4D-D444-B4A2-7AD66BD9F181}"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7BC50CB6-452D-F642-93E7-365AEA572205}" type="presParOf" srcId="{BE2756C9-1B32-4344-B279-5D851C235C60}" destId="{4F61E395-2F4D-D444-B4A2-7AD66BD9F18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255068-0BA6-470A-92CE-3016EC4FC05D}">
      <dgm:prSet custT="1"/>
      <dgm:spPr/>
      <dgm:t>
        <a:bodyPr/>
        <a:lstStyle/>
        <a:p>
          <a:pPr algn="just"/>
          <a:r>
            <a:rPr lang="fr-FR" sz="1400" dirty="0"/>
            <a:t>Ajout de l’article 29.1.1 du Règlement des cadres qui prévoit  </a:t>
          </a:r>
          <a:r>
            <a:rPr lang="fr-FR" sz="1400" b="1" dirty="0">
              <a:solidFill>
                <a:srgbClr val="FF0000"/>
              </a:solidFill>
            </a:rPr>
            <a:t>qu’à compter du 29 mai 2021 et  du 7 novembre 2021, un cadre qui supervise directement et de façon régulière des salariés travaillant en centre d’hébergement et de soins de longue durée (CHSLD), reçoit les mêmes primes que ces salariés.</a:t>
          </a:r>
        </a:p>
        <a:p>
          <a:pPr algn="just"/>
          <a:endParaRPr lang="fr-FR" sz="1400" b="1" u="sng" noProof="0" dirty="0">
            <a:solidFill>
              <a:srgbClr val="FF0000"/>
            </a:solidFill>
          </a:endParaRPr>
        </a:p>
        <a:p>
          <a:pPr algn="just"/>
          <a:r>
            <a:rPr lang="fr-FR" sz="1400" dirty="0"/>
            <a:t>Les termes et conditions prévues dans les conventions collectives du secteur de la santé et des services sociaux pour ces primes s’appliquent au cadre, compte tenu des adaptations nécessaires.</a:t>
          </a:r>
          <a:endParaRPr lang="fr-CA" sz="1400" dirty="0"/>
        </a:p>
        <a:p>
          <a:pPr algn="just"/>
          <a:endParaRPr lang="fr-CA" sz="1400" dirty="0"/>
        </a:p>
        <a:p>
          <a:pPr algn="just"/>
          <a:r>
            <a:rPr lang="fr-FR" sz="1400" b="1" dirty="0">
              <a:solidFill>
                <a:srgbClr val="FF0000"/>
              </a:solidFill>
            </a:rPr>
            <a:t>Par ailleurs, un cadre qui occupe une fonction de conseiller-cadre ayant pour mandat de superviser la qualité de la pratique et dont les attributions habituelles de sa fonction sont exercées à plus de 50% dans un CHSLD reçoit les primes mentionnées ci-dessus.</a:t>
          </a:r>
          <a:endParaRPr lang="fr-CA" sz="1400" b="1" dirty="0">
            <a:solidFill>
              <a:srgbClr val="FF0000"/>
            </a:solidFill>
          </a:endParaRPr>
        </a:p>
        <a:p>
          <a:pPr algn="just"/>
          <a:endParaRPr lang="fr-CA" sz="1400" b="1" dirty="0">
            <a:solidFill>
              <a:srgbClr val="FF0000"/>
            </a:solidFill>
          </a:endParaRPr>
        </a:p>
        <a:p>
          <a:pPr algn="just"/>
          <a:r>
            <a:rPr lang="fr-FR" sz="1400" b="1" dirty="0">
              <a:solidFill>
                <a:srgbClr val="FF0000"/>
              </a:solidFill>
            </a:rPr>
            <a:t>En outre, un cadre reçoit la même prime lorsqu’il coordonne les activités de soir, de nuit, de fin de semaine ou de congé férié dans un CHLSD.</a:t>
          </a:r>
          <a:endParaRPr lang="fr-CA" sz="1400" b="1" u="sng" noProof="0" dirty="0">
            <a:solidFill>
              <a:srgbClr val="FF0000"/>
            </a:solidFill>
          </a:endParaRPr>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BE2756C9-1B32-4344-B279-5D851C235C60}" type="pres">
      <dgm:prSet presAssocID="{71DE8333-29B8-4487-BC18-8558855385D5}" presName="diagram" presStyleCnt="0">
        <dgm:presLayoutVars>
          <dgm:dir/>
          <dgm:resizeHandles val="exact"/>
        </dgm:presLayoutVars>
      </dgm:prSet>
      <dgm:spPr/>
    </dgm:pt>
    <dgm:pt modelId="{4F61E395-2F4D-D444-B4A2-7AD66BD9F181}" type="pres">
      <dgm:prSet presAssocID="{39255068-0BA6-470A-92CE-3016EC4FC05D}" presName="node" presStyleLbl="node1" presStyleIdx="0" presStyleCnt="1" custScaleX="141047">
        <dgm:presLayoutVars>
          <dgm:bulletEnabled val="1"/>
        </dgm:presLayoutVars>
      </dgm:prSet>
      <dgm:spPr/>
    </dgm:pt>
  </dgm:ptLst>
  <dgm:cxnLst>
    <dgm:cxn modelId="{8E08E600-8BA0-D844-8F5D-5B0060A8BD76}" type="presOf" srcId="{71DE8333-29B8-4487-BC18-8558855385D5}" destId="{BE2756C9-1B32-4344-B279-5D851C235C60}" srcOrd="0" destOrd="0" presId="urn:microsoft.com/office/officeart/2005/8/layout/default"/>
    <dgm:cxn modelId="{87261D75-D545-E944-A8F5-FECFE2B4A7CF}" type="presOf" srcId="{39255068-0BA6-470A-92CE-3016EC4FC05D}" destId="{4F61E395-2F4D-D444-B4A2-7AD66BD9F181}"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7BC50CB6-452D-F642-93E7-365AEA572205}" type="presParOf" srcId="{BE2756C9-1B32-4344-B279-5D851C235C60}" destId="{4F61E395-2F4D-D444-B4A2-7AD66BD9F18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255068-0BA6-470A-92CE-3016EC4FC05D}">
      <dgm:prSet custT="1"/>
      <dgm:spPr/>
      <dgm:t>
        <a:bodyPr/>
        <a:lstStyle/>
        <a:p>
          <a:pPr algn="just"/>
          <a:r>
            <a:rPr lang="fr-FR" sz="1400" dirty="0"/>
            <a:t>Ajout de l’article 29.3 du Règlement des cadres qui prévoit </a:t>
          </a:r>
          <a:r>
            <a:rPr lang="fr-FR" sz="1400" b="1" dirty="0">
              <a:solidFill>
                <a:srgbClr val="FF0000"/>
              </a:solidFill>
            </a:rPr>
            <a:t>qu’à compter du 1</a:t>
          </a:r>
          <a:r>
            <a:rPr lang="fr-FR" sz="1400" b="1" baseline="30000" dirty="0">
              <a:solidFill>
                <a:srgbClr val="FF0000"/>
              </a:solidFill>
            </a:rPr>
            <a:t>er</a:t>
          </a:r>
          <a:r>
            <a:rPr lang="fr-FR" sz="1400" b="1" dirty="0">
              <a:solidFill>
                <a:srgbClr val="FF0000"/>
              </a:solidFill>
            </a:rPr>
            <a:t> avril 2022, un cadre a droit à une allocation de 5 % de son salaire lorsqu’il se voit confier par son employeur le rôle d’améliorer et d’assurer la fluidité des soins et services dans le cadre de la gestion de proximité découlant du Plan pour mettre en œuvre les changements nécessaires en santé du gouvernement du Québec du 29 mars 2022, notamment par la coordination des séjours, la gestion des lits, la coordination des soins et services sur le territoire, les liens avec les acteurs territoriaux ou les services dans la communauté.</a:t>
          </a:r>
          <a:endParaRPr lang="fr-CA" sz="1400" b="1" dirty="0">
            <a:solidFill>
              <a:srgbClr val="FF0000"/>
            </a:solidFill>
          </a:endParaRPr>
        </a:p>
        <a:p>
          <a:pPr algn="just"/>
          <a:endParaRPr lang="fr-CA" sz="1400" dirty="0"/>
        </a:p>
        <a:p>
          <a:pPr algn="just"/>
          <a:r>
            <a:rPr lang="fr-FR" sz="1400" b="1" dirty="0">
              <a:solidFill>
                <a:srgbClr val="FF0000"/>
              </a:solidFill>
            </a:rPr>
            <a:t>L’octroi de cette allocation doit avoir fait l’objet d’une autorisation du ministre. Sa durée maximale est de 12 mois et elle peut être renouvelée pour des périodes successives de 12 mois, avec l’autorisation du ministre.</a:t>
          </a:r>
          <a:endParaRPr lang="fr-CA" sz="1400" b="1" dirty="0">
            <a:solidFill>
              <a:srgbClr val="FF0000"/>
            </a:solidFill>
          </a:endParaRPr>
        </a:p>
        <a:p>
          <a:pPr algn="just"/>
          <a:endParaRPr lang="fr-CA" sz="1400" dirty="0"/>
        </a:p>
        <a:p>
          <a:pPr algn="just"/>
          <a:r>
            <a:rPr lang="fr-FR" sz="1400" dirty="0"/>
            <a:t>Cette allocation est versée au cadre sous la forme d’un montant forfaitaire au prorata du temps travaillé et selon les modalités du système de paie de l’employeur. Un congé férié, un congé mobile, un congé annuel et un congé social sont considérés comme du temps travaillé.</a:t>
          </a:r>
          <a:endParaRPr lang="fr-CA" sz="1400" b="1" u="sng" noProof="0" dirty="0">
            <a:solidFill>
              <a:srgbClr val="FF0000"/>
            </a:solidFill>
          </a:endParaRPr>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BE2756C9-1B32-4344-B279-5D851C235C60}" type="pres">
      <dgm:prSet presAssocID="{71DE8333-29B8-4487-BC18-8558855385D5}" presName="diagram" presStyleCnt="0">
        <dgm:presLayoutVars>
          <dgm:dir/>
          <dgm:resizeHandles val="exact"/>
        </dgm:presLayoutVars>
      </dgm:prSet>
      <dgm:spPr/>
    </dgm:pt>
    <dgm:pt modelId="{4F61E395-2F4D-D444-B4A2-7AD66BD9F181}" type="pres">
      <dgm:prSet presAssocID="{39255068-0BA6-470A-92CE-3016EC4FC05D}" presName="node" presStyleLbl="node1" presStyleIdx="0" presStyleCnt="1" custScaleX="141047">
        <dgm:presLayoutVars>
          <dgm:bulletEnabled val="1"/>
        </dgm:presLayoutVars>
      </dgm:prSet>
      <dgm:spPr/>
    </dgm:pt>
  </dgm:ptLst>
  <dgm:cxnLst>
    <dgm:cxn modelId="{8E08E600-8BA0-D844-8F5D-5B0060A8BD76}" type="presOf" srcId="{71DE8333-29B8-4487-BC18-8558855385D5}" destId="{BE2756C9-1B32-4344-B279-5D851C235C60}" srcOrd="0" destOrd="0" presId="urn:microsoft.com/office/officeart/2005/8/layout/default"/>
    <dgm:cxn modelId="{87261D75-D545-E944-A8F5-FECFE2B4A7CF}" type="presOf" srcId="{39255068-0BA6-470A-92CE-3016EC4FC05D}" destId="{4F61E395-2F4D-D444-B4A2-7AD66BD9F181}"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7BC50CB6-452D-F642-93E7-365AEA572205}" type="presParOf" srcId="{BE2756C9-1B32-4344-B279-5D851C235C60}" destId="{4F61E395-2F4D-D444-B4A2-7AD66BD9F18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6A1CAA-6C37-4E84-AD81-26BCC40DA5B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28F82D4-6729-45BB-9503-290E10237B71}">
      <dgm:prSet/>
      <dgm:spPr/>
      <dgm:t>
        <a:bodyPr/>
        <a:lstStyle/>
        <a:p>
          <a:pPr>
            <a:lnSpc>
              <a:spcPct val="100000"/>
            </a:lnSpc>
          </a:pPr>
          <a:r>
            <a:rPr lang="fr-CA" noProof="0"/>
            <a:t>Donc, pas de négociation pour les cadres, ce qui veut dire l’effritement de vos conditions de travail depuis 1996…</a:t>
          </a:r>
        </a:p>
      </dgm:t>
    </dgm:pt>
    <dgm:pt modelId="{D33F76C6-9BE9-4720-AF05-3426B64F3277}" type="parTrans" cxnId="{C9C97F9A-57BC-4233-91B7-668E00CEC15C}">
      <dgm:prSet/>
      <dgm:spPr/>
      <dgm:t>
        <a:bodyPr/>
        <a:lstStyle/>
        <a:p>
          <a:endParaRPr lang="en-US"/>
        </a:p>
      </dgm:t>
    </dgm:pt>
    <dgm:pt modelId="{A5ABBFD6-658A-4D6A-A60C-980F9E85D6D1}" type="sibTrans" cxnId="{C9C97F9A-57BC-4233-91B7-668E00CEC15C}">
      <dgm:prSet/>
      <dgm:spPr/>
      <dgm:t>
        <a:bodyPr/>
        <a:lstStyle/>
        <a:p>
          <a:endParaRPr lang="en-US"/>
        </a:p>
      </dgm:t>
    </dgm:pt>
    <dgm:pt modelId="{7BA097F0-1DDC-451B-B32C-ADA026E75511}">
      <dgm:prSet/>
      <dgm:spPr/>
      <dgm:t>
        <a:bodyPr/>
        <a:lstStyle/>
        <a:p>
          <a:pPr>
            <a:lnSpc>
              <a:spcPct val="100000"/>
            </a:lnSpc>
          </a:pPr>
          <a:r>
            <a:rPr lang="fr-CA" noProof="0"/>
            <a:t>Et</a:t>
          </a:r>
          <a:r>
            <a:rPr lang="fr-CA" baseline="0" noProof="0"/>
            <a:t> ceci, malgré les décisions du BIT de 2004 et 2006, la décision du TAT, la décision de la cour d’appel de 2022 et les différentes décisions depuis 2015, de la Cour suprême du Canada.</a:t>
          </a:r>
          <a:endParaRPr lang="fr-CA" noProof="0"/>
        </a:p>
      </dgm:t>
    </dgm:pt>
    <dgm:pt modelId="{701FE761-DA49-43B7-B325-C7BD970BC2F3}" type="parTrans" cxnId="{B38874B1-4EF3-4B8B-9177-8B610FF6D68A}">
      <dgm:prSet/>
      <dgm:spPr/>
      <dgm:t>
        <a:bodyPr/>
        <a:lstStyle/>
        <a:p>
          <a:endParaRPr lang="en-US"/>
        </a:p>
      </dgm:t>
    </dgm:pt>
    <dgm:pt modelId="{12D03DE4-779F-4CD3-9E4D-FBCBCE8077C2}" type="sibTrans" cxnId="{B38874B1-4EF3-4B8B-9177-8B610FF6D68A}">
      <dgm:prSet/>
      <dgm:spPr/>
      <dgm:t>
        <a:bodyPr/>
        <a:lstStyle/>
        <a:p>
          <a:endParaRPr lang="en-US"/>
        </a:p>
      </dgm:t>
    </dgm:pt>
    <dgm:pt modelId="{3C247338-ED5F-4DB8-9B4F-93284731676B}">
      <dgm:prSet/>
      <dgm:spPr/>
      <dgm:t>
        <a:bodyPr/>
        <a:lstStyle/>
        <a:p>
          <a:pPr>
            <a:lnSpc>
              <a:spcPct val="100000"/>
            </a:lnSpc>
          </a:pPr>
          <a:r>
            <a:rPr lang="fr-CA" noProof="0"/>
            <a:t>En juin dernier, la Cour suprême du Canada a entendu la cause des cadres de Loto-QC concernant leur droit fondamental à la véritable négociation de leurs conditions de travail…à suivre.</a:t>
          </a:r>
        </a:p>
      </dgm:t>
    </dgm:pt>
    <dgm:pt modelId="{F39BF010-8908-45FA-95D8-1973285CE8B6}" type="parTrans" cxnId="{C50FE752-7FF5-49DA-BA0E-CB991D393820}">
      <dgm:prSet/>
      <dgm:spPr/>
      <dgm:t>
        <a:bodyPr/>
        <a:lstStyle/>
        <a:p>
          <a:endParaRPr lang="en-US"/>
        </a:p>
      </dgm:t>
    </dgm:pt>
    <dgm:pt modelId="{4F25FCA9-32D4-4C20-9D2D-78C8EFF885D9}" type="sibTrans" cxnId="{C50FE752-7FF5-49DA-BA0E-CB991D393820}">
      <dgm:prSet/>
      <dgm:spPr/>
      <dgm:t>
        <a:bodyPr/>
        <a:lstStyle/>
        <a:p>
          <a:endParaRPr lang="en-US"/>
        </a:p>
      </dgm:t>
    </dgm:pt>
    <dgm:pt modelId="{07C09C7E-E244-421B-AD06-E269591721BD}" type="pres">
      <dgm:prSet presAssocID="{716A1CAA-6C37-4E84-AD81-26BCC40DA5BA}" presName="root" presStyleCnt="0">
        <dgm:presLayoutVars>
          <dgm:dir/>
          <dgm:resizeHandles val="exact"/>
        </dgm:presLayoutVars>
      </dgm:prSet>
      <dgm:spPr/>
    </dgm:pt>
    <dgm:pt modelId="{92AE1E27-1277-4F41-96F4-D57F80FA285A}" type="pres">
      <dgm:prSet presAssocID="{628F82D4-6729-45BB-9503-290E10237B71}" presName="compNode" presStyleCnt="0"/>
      <dgm:spPr/>
    </dgm:pt>
    <dgm:pt modelId="{1A54B784-2D5C-4557-92B0-15B72489F9CA}" type="pres">
      <dgm:prSet presAssocID="{628F82D4-6729-45BB-9503-290E10237B71}" presName="bgRect" presStyleLbl="bgShp" presStyleIdx="0" presStyleCnt="3"/>
      <dgm:spPr/>
    </dgm:pt>
    <dgm:pt modelId="{C8B51C69-BA09-4D60-B6CB-D1E89C027EC1}" type="pres">
      <dgm:prSet presAssocID="{628F82D4-6729-45BB-9503-290E10237B7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oignée de main"/>
        </a:ext>
      </dgm:extLst>
    </dgm:pt>
    <dgm:pt modelId="{829D374E-03D7-40CC-91AD-018B5673C762}" type="pres">
      <dgm:prSet presAssocID="{628F82D4-6729-45BB-9503-290E10237B71}" presName="spaceRect" presStyleCnt="0"/>
      <dgm:spPr/>
    </dgm:pt>
    <dgm:pt modelId="{79ECFC66-71FA-444F-81BB-C0C023A488AE}" type="pres">
      <dgm:prSet presAssocID="{628F82D4-6729-45BB-9503-290E10237B71}" presName="parTx" presStyleLbl="revTx" presStyleIdx="0" presStyleCnt="3">
        <dgm:presLayoutVars>
          <dgm:chMax val="0"/>
          <dgm:chPref val="0"/>
        </dgm:presLayoutVars>
      </dgm:prSet>
      <dgm:spPr/>
    </dgm:pt>
    <dgm:pt modelId="{317B7D67-82BD-4DCD-A2F9-33EECFDC0EF3}" type="pres">
      <dgm:prSet presAssocID="{A5ABBFD6-658A-4D6A-A60C-980F9E85D6D1}" presName="sibTrans" presStyleCnt="0"/>
      <dgm:spPr/>
    </dgm:pt>
    <dgm:pt modelId="{EFA19018-904E-4EA5-8046-61892385825A}" type="pres">
      <dgm:prSet presAssocID="{7BA097F0-1DDC-451B-B32C-ADA026E75511}" presName="compNode" presStyleCnt="0"/>
      <dgm:spPr/>
    </dgm:pt>
    <dgm:pt modelId="{7F11E6DA-1B98-479B-B57F-F2666E455B40}" type="pres">
      <dgm:prSet presAssocID="{7BA097F0-1DDC-451B-B32C-ADA026E75511}" presName="bgRect" presStyleLbl="bgShp" presStyleIdx="1" presStyleCnt="3"/>
      <dgm:spPr/>
    </dgm:pt>
    <dgm:pt modelId="{A646FDE3-A85D-498E-93C4-D5282D59A721}" type="pres">
      <dgm:prSet presAssocID="{7BA097F0-1DDC-451B-B32C-ADA026E7551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itations"/>
        </a:ext>
      </dgm:extLst>
    </dgm:pt>
    <dgm:pt modelId="{23A07388-38F2-4277-A5BC-9C655CDC1EA3}" type="pres">
      <dgm:prSet presAssocID="{7BA097F0-1DDC-451B-B32C-ADA026E75511}" presName="spaceRect" presStyleCnt="0"/>
      <dgm:spPr/>
    </dgm:pt>
    <dgm:pt modelId="{EE88CD0F-22FA-4D1E-B286-31858DCF253A}" type="pres">
      <dgm:prSet presAssocID="{7BA097F0-1DDC-451B-B32C-ADA026E75511}" presName="parTx" presStyleLbl="revTx" presStyleIdx="1" presStyleCnt="3">
        <dgm:presLayoutVars>
          <dgm:chMax val="0"/>
          <dgm:chPref val="0"/>
        </dgm:presLayoutVars>
      </dgm:prSet>
      <dgm:spPr/>
    </dgm:pt>
    <dgm:pt modelId="{A68C0814-4F88-4294-8B0E-8D0CAFE2E3D1}" type="pres">
      <dgm:prSet presAssocID="{12D03DE4-779F-4CD3-9E4D-FBCBCE8077C2}" presName="sibTrans" presStyleCnt="0"/>
      <dgm:spPr/>
    </dgm:pt>
    <dgm:pt modelId="{0EFD439D-8A27-412C-8B57-CC2B3A1631AF}" type="pres">
      <dgm:prSet presAssocID="{3C247338-ED5F-4DB8-9B4F-93284731676B}" presName="compNode" presStyleCnt="0"/>
      <dgm:spPr/>
    </dgm:pt>
    <dgm:pt modelId="{A4DDE578-193A-4589-B4FB-B10B466BD36A}" type="pres">
      <dgm:prSet presAssocID="{3C247338-ED5F-4DB8-9B4F-93284731676B}" presName="bgRect" presStyleLbl="bgShp" presStyleIdx="2" presStyleCnt="3"/>
      <dgm:spPr/>
    </dgm:pt>
    <dgm:pt modelId="{BC27C9DB-7D65-4214-B151-44F763853C3C}" type="pres">
      <dgm:prSet presAssocID="{3C247338-ED5F-4DB8-9B4F-93284731676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laying Cards"/>
        </a:ext>
      </dgm:extLst>
    </dgm:pt>
    <dgm:pt modelId="{3703B0A1-FB28-4916-AA1B-24E2989C1331}" type="pres">
      <dgm:prSet presAssocID="{3C247338-ED5F-4DB8-9B4F-93284731676B}" presName="spaceRect" presStyleCnt="0"/>
      <dgm:spPr/>
    </dgm:pt>
    <dgm:pt modelId="{763FC611-5AED-4EAD-8061-761C6FE2863C}" type="pres">
      <dgm:prSet presAssocID="{3C247338-ED5F-4DB8-9B4F-93284731676B}" presName="parTx" presStyleLbl="revTx" presStyleIdx="2" presStyleCnt="3">
        <dgm:presLayoutVars>
          <dgm:chMax val="0"/>
          <dgm:chPref val="0"/>
        </dgm:presLayoutVars>
      </dgm:prSet>
      <dgm:spPr/>
    </dgm:pt>
  </dgm:ptLst>
  <dgm:cxnLst>
    <dgm:cxn modelId="{B65C981B-2BFC-D244-A9D5-CDCF276BEC64}" type="presOf" srcId="{3C247338-ED5F-4DB8-9B4F-93284731676B}" destId="{763FC611-5AED-4EAD-8061-761C6FE2863C}" srcOrd="0" destOrd="0" presId="urn:microsoft.com/office/officeart/2018/2/layout/IconVerticalSolidList"/>
    <dgm:cxn modelId="{322AE31C-49BA-C34C-8EA8-80EFD4E13CF6}" type="presOf" srcId="{716A1CAA-6C37-4E84-AD81-26BCC40DA5BA}" destId="{07C09C7E-E244-421B-AD06-E269591721BD}" srcOrd="0" destOrd="0" presId="urn:microsoft.com/office/officeart/2018/2/layout/IconVerticalSolidList"/>
    <dgm:cxn modelId="{11B7E251-0B78-BE46-BA91-2DBAB4619507}" type="presOf" srcId="{7BA097F0-1DDC-451B-B32C-ADA026E75511}" destId="{EE88CD0F-22FA-4D1E-B286-31858DCF253A}" srcOrd="0" destOrd="0" presId="urn:microsoft.com/office/officeart/2018/2/layout/IconVerticalSolidList"/>
    <dgm:cxn modelId="{C50FE752-7FF5-49DA-BA0E-CB991D393820}" srcId="{716A1CAA-6C37-4E84-AD81-26BCC40DA5BA}" destId="{3C247338-ED5F-4DB8-9B4F-93284731676B}" srcOrd="2" destOrd="0" parTransId="{F39BF010-8908-45FA-95D8-1973285CE8B6}" sibTransId="{4F25FCA9-32D4-4C20-9D2D-78C8EFF885D9}"/>
    <dgm:cxn modelId="{8531EC56-4030-114D-8F5C-5DDD886298E9}" type="presOf" srcId="{628F82D4-6729-45BB-9503-290E10237B71}" destId="{79ECFC66-71FA-444F-81BB-C0C023A488AE}" srcOrd="0" destOrd="0" presId="urn:microsoft.com/office/officeart/2018/2/layout/IconVerticalSolidList"/>
    <dgm:cxn modelId="{C9C97F9A-57BC-4233-91B7-668E00CEC15C}" srcId="{716A1CAA-6C37-4E84-AD81-26BCC40DA5BA}" destId="{628F82D4-6729-45BB-9503-290E10237B71}" srcOrd="0" destOrd="0" parTransId="{D33F76C6-9BE9-4720-AF05-3426B64F3277}" sibTransId="{A5ABBFD6-658A-4D6A-A60C-980F9E85D6D1}"/>
    <dgm:cxn modelId="{B38874B1-4EF3-4B8B-9177-8B610FF6D68A}" srcId="{716A1CAA-6C37-4E84-AD81-26BCC40DA5BA}" destId="{7BA097F0-1DDC-451B-B32C-ADA026E75511}" srcOrd="1" destOrd="0" parTransId="{701FE761-DA49-43B7-B325-C7BD970BC2F3}" sibTransId="{12D03DE4-779F-4CD3-9E4D-FBCBCE8077C2}"/>
    <dgm:cxn modelId="{5DE07D00-49B6-8D45-8559-494AF3175175}" type="presParOf" srcId="{07C09C7E-E244-421B-AD06-E269591721BD}" destId="{92AE1E27-1277-4F41-96F4-D57F80FA285A}" srcOrd="0" destOrd="0" presId="urn:microsoft.com/office/officeart/2018/2/layout/IconVerticalSolidList"/>
    <dgm:cxn modelId="{8C7355C1-AAEF-B647-9D4B-D4E3B0F3BD86}" type="presParOf" srcId="{92AE1E27-1277-4F41-96F4-D57F80FA285A}" destId="{1A54B784-2D5C-4557-92B0-15B72489F9CA}" srcOrd="0" destOrd="0" presId="urn:microsoft.com/office/officeart/2018/2/layout/IconVerticalSolidList"/>
    <dgm:cxn modelId="{92080AC5-B9DD-B641-8E1A-09195208C17A}" type="presParOf" srcId="{92AE1E27-1277-4F41-96F4-D57F80FA285A}" destId="{C8B51C69-BA09-4D60-B6CB-D1E89C027EC1}" srcOrd="1" destOrd="0" presId="urn:microsoft.com/office/officeart/2018/2/layout/IconVerticalSolidList"/>
    <dgm:cxn modelId="{5999955C-7456-2E4E-BA8C-472F78327D7A}" type="presParOf" srcId="{92AE1E27-1277-4F41-96F4-D57F80FA285A}" destId="{829D374E-03D7-40CC-91AD-018B5673C762}" srcOrd="2" destOrd="0" presId="urn:microsoft.com/office/officeart/2018/2/layout/IconVerticalSolidList"/>
    <dgm:cxn modelId="{190D1AC9-E587-8646-B280-DB43745F1573}" type="presParOf" srcId="{92AE1E27-1277-4F41-96F4-D57F80FA285A}" destId="{79ECFC66-71FA-444F-81BB-C0C023A488AE}" srcOrd="3" destOrd="0" presId="urn:microsoft.com/office/officeart/2018/2/layout/IconVerticalSolidList"/>
    <dgm:cxn modelId="{32DCDB8C-3D18-AF4A-9228-F6EFCE095DAC}" type="presParOf" srcId="{07C09C7E-E244-421B-AD06-E269591721BD}" destId="{317B7D67-82BD-4DCD-A2F9-33EECFDC0EF3}" srcOrd="1" destOrd="0" presId="urn:microsoft.com/office/officeart/2018/2/layout/IconVerticalSolidList"/>
    <dgm:cxn modelId="{0F5CF5F7-3475-0D42-A480-E07B3214C773}" type="presParOf" srcId="{07C09C7E-E244-421B-AD06-E269591721BD}" destId="{EFA19018-904E-4EA5-8046-61892385825A}" srcOrd="2" destOrd="0" presId="urn:microsoft.com/office/officeart/2018/2/layout/IconVerticalSolidList"/>
    <dgm:cxn modelId="{344239A4-4611-2B41-9D4A-FF1ED7685E23}" type="presParOf" srcId="{EFA19018-904E-4EA5-8046-61892385825A}" destId="{7F11E6DA-1B98-479B-B57F-F2666E455B40}" srcOrd="0" destOrd="0" presId="urn:microsoft.com/office/officeart/2018/2/layout/IconVerticalSolidList"/>
    <dgm:cxn modelId="{14197281-464D-E248-9B21-E4B82184B0B0}" type="presParOf" srcId="{EFA19018-904E-4EA5-8046-61892385825A}" destId="{A646FDE3-A85D-498E-93C4-D5282D59A721}" srcOrd="1" destOrd="0" presId="urn:microsoft.com/office/officeart/2018/2/layout/IconVerticalSolidList"/>
    <dgm:cxn modelId="{433B0A6B-EE0E-1C41-95EB-AB17C012729C}" type="presParOf" srcId="{EFA19018-904E-4EA5-8046-61892385825A}" destId="{23A07388-38F2-4277-A5BC-9C655CDC1EA3}" srcOrd="2" destOrd="0" presId="urn:microsoft.com/office/officeart/2018/2/layout/IconVerticalSolidList"/>
    <dgm:cxn modelId="{6C39D159-4C26-0F44-A58C-5F1B5B31F959}" type="presParOf" srcId="{EFA19018-904E-4EA5-8046-61892385825A}" destId="{EE88CD0F-22FA-4D1E-B286-31858DCF253A}" srcOrd="3" destOrd="0" presId="urn:microsoft.com/office/officeart/2018/2/layout/IconVerticalSolidList"/>
    <dgm:cxn modelId="{24E1C704-541C-0C44-9DD4-AC401C033DBE}" type="presParOf" srcId="{07C09C7E-E244-421B-AD06-E269591721BD}" destId="{A68C0814-4F88-4294-8B0E-8D0CAFE2E3D1}" srcOrd="3" destOrd="0" presId="urn:microsoft.com/office/officeart/2018/2/layout/IconVerticalSolidList"/>
    <dgm:cxn modelId="{368E109A-F922-FF4A-BFED-2CCBBFF668D9}" type="presParOf" srcId="{07C09C7E-E244-421B-AD06-E269591721BD}" destId="{0EFD439D-8A27-412C-8B57-CC2B3A1631AF}" srcOrd="4" destOrd="0" presId="urn:microsoft.com/office/officeart/2018/2/layout/IconVerticalSolidList"/>
    <dgm:cxn modelId="{03FD524D-277F-6644-A2AA-316519A16AA5}" type="presParOf" srcId="{0EFD439D-8A27-412C-8B57-CC2B3A1631AF}" destId="{A4DDE578-193A-4589-B4FB-B10B466BD36A}" srcOrd="0" destOrd="0" presId="urn:microsoft.com/office/officeart/2018/2/layout/IconVerticalSolidList"/>
    <dgm:cxn modelId="{CFF4EB13-AA92-954B-951A-BBBAA0454F3F}" type="presParOf" srcId="{0EFD439D-8A27-412C-8B57-CC2B3A1631AF}" destId="{BC27C9DB-7D65-4214-B151-44F763853C3C}" srcOrd="1" destOrd="0" presId="urn:microsoft.com/office/officeart/2018/2/layout/IconVerticalSolidList"/>
    <dgm:cxn modelId="{27122DB5-DCD5-0140-9AF6-8851E372DE4B}" type="presParOf" srcId="{0EFD439D-8A27-412C-8B57-CC2B3A1631AF}" destId="{3703B0A1-FB28-4916-AA1B-24E2989C1331}" srcOrd="2" destOrd="0" presId="urn:microsoft.com/office/officeart/2018/2/layout/IconVerticalSolidList"/>
    <dgm:cxn modelId="{A575DAFE-70F6-F345-BE84-C139D8DD22FD}" type="presParOf" srcId="{0EFD439D-8A27-412C-8B57-CC2B3A1631AF}" destId="{763FC611-5AED-4EAD-8061-761C6FE2863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87033E4A-FC96-9C4C-BA9B-0F2487A78B96}">
      <dgm:prSet/>
      <dgm:spPr/>
      <dgm:t>
        <a:bodyPr/>
        <a:lstStyle/>
        <a:p>
          <a:r>
            <a:rPr lang="fr-FR" dirty="0"/>
            <a:t>L’article 29.0.9.1 du Règlement des cadres, lequel vise certains cadres supérieurs, prévoit qu’à compter du 1</a:t>
          </a:r>
          <a:r>
            <a:rPr lang="fr-FR" baseline="30000" dirty="0"/>
            <a:t>er</a:t>
          </a:r>
          <a:r>
            <a:rPr lang="fr-FR" dirty="0"/>
            <a:t> avril 2022, le cadre supérieur a droit à une allocation de disponibilité accrue lorsque sa fonction exige qu’il soit en disponibilité accrue, en dehors de son horaire habituel de travail à une fréquence qui excède une durée de 28 jours, consécutifs ou non, dans une même année financière, et ce, afin d’assurer la continuité dans la dispensation de services de santé ou de services sociaux et d’éviter toute rupture de ceux-ci.  Cette allocation de disponibilité accrue correspond à 10% du salaire du cadre pour une période c’excédant pas 8 semaines dans une année financière.</a:t>
          </a:r>
          <a:endParaRPr lang="fr-CA" dirty="0"/>
        </a:p>
      </dgm:t>
    </dgm:pt>
    <dgm:pt modelId="{32CD3050-2B7B-0445-B90B-DBFABA39C157}" type="parTrans" cxnId="{C8F30494-FF10-E147-8B2D-2446A1071C26}">
      <dgm:prSet/>
      <dgm:spPr/>
      <dgm:t>
        <a:bodyPr/>
        <a:lstStyle/>
        <a:p>
          <a:endParaRPr lang="fr-CA"/>
        </a:p>
      </dgm:t>
    </dgm:pt>
    <dgm:pt modelId="{237C79FD-C469-C14F-8684-046E98481FBD}" type="sibTrans" cxnId="{C8F30494-FF10-E147-8B2D-2446A1071C26}">
      <dgm:prSet/>
      <dgm:spPr/>
      <dgm:t>
        <a:bodyPr/>
        <a:lstStyle/>
        <a:p>
          <a:endParaRPr lang="fr-CA"/>
        </a:p>
      </dgm:t>
    </dgm:pt>
    <dgm:pt modelId="{BE2756C9-1B32-4344-B279-5D851C235C60}" type="pres">
      <dgm:prSet presAssocID="{71DE8333-29B8-4487-BC18-8558855385D5}" presName="diagram" presStyleCnt="0">
        <dgm:presLayoutVars>
          <dgm:dir/>
          <dgm:resizeHandles val="exact"/>
        </dgm:presLayoutVars>
      </dgm:prSet>
      <dgm:spPr/>
    </dgm:pt>
    <dgm:pt modelId="{21AC6FDE-EE08-6D40-8EB3-688F62917479}" type="pres">
      <dgm:prSet presAssocID="{87033E4A-FC96-9C4C-BA9B-0F2487A78B96}" presName="node" presStyleLbl="node1" presStyleIdx="0" presStyleCnt="1">
        <dgm:presLayoutVars>
          <dgm:bulletEnabled val="1"/>
        </dgm:presLayoutVars>
      </dgm:prSet>
      <dgm:spPr/>
    </dgm:pt>
  </dgm:ptLst>
  <dgm:cxnLst>
    <dgm:cxn modelId="{8E08E600-8BA0-D844-8F5D-5B0060A8BD76}" type="presOf" srcId="{71DE8333-29B8-4487-BC18-8558855385D5}" destId="{BE2756C9-1B32-4344-B279-5D851C235C60}" srcOrd="0" destOrd="0" presId="urn:microsoft.com/office/officeart/2005/8/layout/default"/>
    <dgm:cxn modelId="{65055752-5DEC-D043-B673-FBDCC4AA9278}" type="presOf" srcId="{87033E4A-FC96-9C4C-BA9B-0F2487A78B96}" destId="{21AC6FDE-EE08-6D40-8EB3-688F62917479}" srcOrd="0" destOrd="0" presId="urn:microsoft.com/office/officeart/2005/8/layout/default"/>
    <dgm:cxn modelId="{C8F30494-FF10-E147-8B2D-2446A1071C26}" srcId="{71DE8333-29B8-4487-BC18-8558855385D5}" destId="{87033E4A-FC96-9C4C-BA9B-0F2487A78B96}" srcOrd="0" destOrd="0" parTransId="{32CD3050-2B7B-0445-B90B-DBFABA39C157}" sibTransId="{237C79FD-C469-C14F-8684-046E98481FBD}"/>
    <dgm:cxn modelId="{79B78FF5-3CAD-0849-8D08-EFAEED9CE3CD}" type="presParOf" srcId="{BE2756C9-1B32-4344-B279-5D851C235C60}" destId="{21AC6FDE-EE08-6D40-8EB3-688F62917479}"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FDF6ACF-3563-4813-9AD1-3B824B516B9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04876D5-AD53-4C14-A77E-FFB45AECA189}">
      <dgm:prSet/>
      <dgm:spPr/>
      <dgm:t>
        <a:bodyPr/>
        <a:lstStyle/>
        <a:p>
          <a:r>
            <a:rPr lang="en-CA" dirty="0"/>
            <a:t>AXE 1: Modifications au regime </a:t>
          </a:r>
          <a:r>
            <a:rPr lang="en-CA" dirty="0" err="1"/>
            <a:t>d’assurance</a:t>
          </a:r>
          <a:r>
            <a:rPr lang="en-CA" dirty="0"/>
            <a:t> collective</a:t>
          </a:r>
          <a:endParaRPr lang="en-US" dirty="0"/>
        </a:p>
      </dgm:t>
    </dgm:pt>
    <dgm:pt modelId="{19EDCE30-0661-40E9-9F2C-91AA8049C37E}" type="parTrans" cxnId="{18A698F9-2952-47BC-84D8-EB6618E405BA}">
      <dgm:prSet/>
      <dgm:spPr/>
      <dgm:t>
        <a:bodyPr/>
        <a:lstStyle/>
        <a:p>
          <a:endParaRPr lang="en-US"/>
        </a:p>
      </dgm:t>
    </dgm:pt>
    <dgm:pt modelId="{0501C77D-C5FE-4A6A-BBDA-0A6CB77CADC6}" type="sibTrans" cxnId="{18A698F9-2952-47BC-84D8-EB6618E405BA}">
      <dgm:prSet/>
      <dgm:spPr/>
      <dgm:t>
        <a:bodyPr/>
        <a:lstStyle/>
        <a:p>
          <a:endParaRPr lang="en-US"/>
        </a:p>
      </dgm:t>
    </dgm:pt>
    <dgm:pt modelId="{96D6EA79-FBEF-48EB-9BB9-C9D274C67F8C}">
      <dgm:prSet/>
      <dgm:spPr/>
      <dgm:t>
        <a:bodyPr/>
        <a:lstStyle/>
        <a:p>
          <a:r>
            <a:rPr lang="fr-CA" noProof="0" dirty="0"/>
            <a:t>AXE 2: Modifications aux Politiques locales de gestion (PLG) dont les mesures ont une incidence monétaire.</a:t>
          </a:r>
        </a:p>
      </dgm:t>
    </dgm:pt>
    <dgm:pt modelId="{71E30208-EE99-4C6F-975C-DCDA52C8343D}" type="parTrans" cxnId="{9871EC5B-6264-40D6-844F-DC316F404C83}">
      <dgm:prSet/>
      <dgm:spPr/>
      <dgm:t>
        <a:bodyPr/>
        <a:lstStyle/>
        <a:p>
          <a:endParaRPr lang="en-US"/>
        </a:p>
      </dgm:t>
    </dgm:pt>
    <dgm:pt modelId="{C162BA47-3B9C-45A2-8E17-34FE4B0702EB}" type="sibTrans" cxnId="{9871EC5B-6264-40D6-844F-DC316F404C83}">
      <dgm:prSet/>
      <dgm:spPr/>
      <dgm:t>
        <a:bodyPr/>
        <a:lstStyle/>
        <a:p>
          <a:endParaRPr lang="en-US"/>
        </a:p>
      </dgm:t>
    </dgm:pt>
    <dgm:pt modelId="{7F7EB1A6-F1D5-E040-B021-2AA794216E10}" type="pres">
      <dgm:prSet presAssocID="{EFDF6ACF-3563-4813-9AD1-3B824B516B96}" presName="linear" presStyleCnt="0">
        <dgm:presLayoutVars>
          <dgm:animLvl val="lvl"/>
          <dgm:resizeHandles val="exact"/>
        </dgm:presLayoutVars>
      </dgm:prSet>
      <dgm:spPr/>
    </dgm:pt>
    <dgm:pt modelId="{33DCD407-ED4A-8A41-97CD-B380F37C70E2}" type="pres">
      <dgm:prSet presAssocID="{504876D5-AD53-4C14-A77E-FFB45AECA189}" presName="parentText" presStyleLbl="node1" presStyleIdx="0" presStyleCnt="2">
        <dgm:presLayoutVars>
          <dgm:chMax val="0"/>
          <dgm:bulletEnabled val="1"/>
        </dgm:presLayoutVars>
      </dgm:prSet>
      <dgm:spPr/>
    </dgm:pt>
    <dgm:pt modelId="{AE22CF56-8FD3-2C42-B424-DFB7E22BFAE0}" type="pres">
      <dgm:prSet presAssocID="{0501C77D-C5FE-4A6A-BBDA-0A6CB77CADC6}" presName="spacer" presStyleCnt="0"/>
      <dgm:spPr/>
    </dgm:pt>
    <dgm:pt modelId="{AA8E4AC2-8BD3-2B41-8DC2-569D7C030F7C}" type="pres">
      <dgm:prSet presAssocID="{96D6EA79-FBEF-48EB-9BB9-C9D274C67F8C}" presName="parentText" presStyleLbl="node1" presStyleIdx="1" presStyleCnt="2">
        <dgm:presLayoutVars>
          <dgm:chMax val="0"/>
          <dgm:bulletEnabled val="1"/>
        </dgm:presLayoutVars>
      </dgm:prSet>
      <dgm:spPr/>
    </dgm:pt>
  </dgm:ptLst>
  <dgm:cxnLst>
    <dgm:cxn modelId="{A841E30C-D6C4-F64A-858E-4649A91B0101}" type="presOf" srcId="{96D6EA79-FBEF-48EB-9BB9-C9D274C67F8C}" destId="{AA8E4AC2-8BD3-2B41-8DC2-569D7C030F7C}" srcOrd="0" destOrd="0" presId="urn:microsoft.com/office/officeart/2005/8/layout/vList2"/>
    <dgm:cxn modelId="{9871EC5B-6264-40D6-844F-DC316F404C83}" srcId="{EFDF6ACF-3563-4813-9AD1-3B824B516B96}" destId="{96D6EA79-FBEF-48EB-9BB9-C9D274C67F8C}" srcOrd="1" destOrd="0" parTransId="{71E30208-EE99-4C6F-975C-DCDA52C8343D}" sibTransId="{C162BA47-3B9C-45A2-8E17-34FE4B0702EB}"/>
    <dgm:cxn modelId="{C10874BB-5D24-D84C-B0DB-2BDB426CB4ED}" type="presOf" srcId="{EFDF6ACF-3563-4813-9AD1-3B824B516B96}" destId="{7F7EB1A6-F1D5-E040-B021-2AA794216E10}" srcOrd="0" destOrd="0" presId="urn:microsoft.com/office/officeart/2005/8/layout/vList2"/>
    <dgm:cxn modelId="{18A698F9-2952-47BC-84D8-EB6618E405BA}" srcId="{EFDF6ACF-3563-4813-9AD1-3B824B516B96}" destId="{504876D5-AD53-4C14-A77E-FFB45AECA189}" srcOrd="0" destOrd="0" parTransId="{19EDCE30-0661-40E9-9F2C-91AA8049C37E}" sibTransId="{0501C77D-C5FE-4A6A-BBDA-0A6CB77CADC6}"/>
    <dgm:cxn modelId="{F28D95FD-6656-CC45-8AF2-C9FAAFC120E0}" type="presOf" srcId="{504876D5-AD53-4C14-A77E-FFB45AECA189}" destId="{33DCD407-ED4A-8A41-97CD-B380F37C70E2}" srcOrd="0" destOrd="0" presId="urn:microsoft.com/office/officeart/2005/8/layout/vList2"/>
    <dgm:cxn modelId="{BB598BF4-1507-BB4F-8756-9302AAD3819F}" type="presParOf" srcId="{7F7EB1A6-F1D5-E040-B021-2AA794216E10}" destId="{33DCD407-ED4A-8A41-97CD-B380F37C70E2}" srcOrd="0" destOrd="0" presId="urn:microsoft.com/office/officeart/2005/8/layout/vList2"/>
    <dgm:cxn modelId="{5F7E3D86-A552-1C4B-A4C2-C4F8DF63AA2B}" type="presParOf" srcId="{7F7EB1A6-F1D5-E040-B021-2AA794216E10}" destId="{AE22CF56-8FD3-2C42-B424-DFB7E22BFAE0}" srcOrd="1" destOrd="0" presId="urn:microsoft.com/office/officeart/2005/8/layout/vList2"/>
    <dgm:cxn modelId="{4D1708FA-A12A-D04A-9B1F-2FA22E5BD66A}" type="presParOf" srcId="{7F7EB1A6-F1D5-E040-B021-2AA794216E10}" destId="{AA8E4AC2-8BD3-2B41-8DC2-569D7C030F7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C161744-EA01-4DBF-B674-1C27CDF728F2}"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63E5EFA-3039-4E53-BC21-9FC6DFCE4697}">
      <dgm:prSet/>
      <dgm:spPr/>
      <dgm:t>
        <a:bodyPr/>
        <a:lstStyle/>
        <a:p>
          <a:pPr>
            <a:lnSpc>
              <a:spcPct val="100000"/>
            </a:lnSpc>
          </a:pPr>
          <a:r>
            <a:rPr lang="en-US"/>
            <a:t>VACANCES ANNUELLES</a:t>
          </a:r>
        </a:p>
      </dgm:t>
    </dgm:pt>
    <dgm:pt modelId="{C9FA03A5-1E81-41AB-A73E-08884C842987}" type="parTrans" cxnId="{5C28DCEF-B9B9-4654-BE61-2E268F02D224}">
      <dgm:prSet/>
      <dgm:spPr/>
      <dgm:t>
        <a:bodyPr/>
        <a:lstStyle/>
        <a:p>
          <a:endParaRPr lang="en-US"/>
        </a:p>
      </dgm:t>
    </dgm:pt>
    <dgm:pt modelId="{900BFBDC-ECE9-4797-961E-376149E96A6D}" type="sibTrans" cxnId="{5C28DCEF-B9B9-4654-BE61-2E268F02D224}">
      <dgm:prSet/>
      <dgm:spPr/>
      <dgm:t>
        <a:bodyPr/>
        <a:lstStyle/>
        <a:p>
          <a:endParaRPr lang="en-US"/>
        </a:p>
      </dgm:t>
    </dgm:pt>
    <dgm:pt modelId="{6285A138-9DAE-4EA2-A2CC-786393C13B18}">
      <dgm:prSet/>
      <dgm:spPr/>
      <dgm:t>
        <a:bodyPr/>
        <a:lstStyle/>
        <a:p>
          <a:pPr>
            <a:lnSpc>
              <a:spcPct val="100000"/>
            </a:lnSpc>
          </a:pPr>
          <a:r>
            <a:rPr lang="en-US"/>
            <a:t>CONGÉS FÉRIÉS</a:t>
          </a:r>
        </a:p>
      </dgm:t>
    </dgm:pt>
    <dgm:pt modelId="{2EC02780-9AC1-4CAB-8FEB-6DA1338E00F9}" type="parTrans" cxnId="{00F471FD-81F7-446B-99C6-83E481F4D4EE}">
      <dgm:prSet/>
      <dgm:spPr/>
      <dgm:t>
        <a:bodyPr/>
        <a:lstStyle/>
        <a:p>
          <a:endParaRPr lang="en-US"/>
        </a:p>
      </dgm:t>
    </dgm:pt>
    <dgm:pt modelId="{A774C7C0-CC3D-4630-BB35-E716C4094EEB}" type="sibTrans" cxnId="{00F471FD-81F7-446B-99C6-83E481F4D4EE}">
      <dgm:prSet/>
      <dgm:spPr/>
      <dgm:t>
        <a:bodyPr/>
        <a:lstStyle/>
        <a:p>
          <a:endParaRPr lang="en-US"/>
        </a:p>
      </dgm:t>
    </dgm:pt>
    <dgm:pt modelId="{F9DCDD0F-79CA-48BC-ACE7-220E844D5541}">
      <dgm:prSet/>
      <dgm:spPr/>
      <dgm:t>
        <a:bodyPr/>
        <a:lstStyle/>
        <a:p>
          <a:pPr>
            <a:lnSpc>
              <a:spcPct val="100000"/>
            </a:lnSpc>
          </a:pPr>
          <a:r>
            <a:rPr lang="en-US"/>
            <a:t>CONGÉS SOCIAUX</a:t>
          </a:r>
        </a:p>
      </dgm:t>
    </dgm:pt>
    <dgm:pt modelId="{2FF36370-C9C8-436C-86DD-BC589728C833}" type="parTrans" cxnId="{6320C02E-D265-4748-A54F-2E77DD4E9DAE}">
      <dgm:prSet/>
      <dgm:spPr/>
      <dgm:t>
        <a:bodyPr/>
        <a:lstStyle/>
        <a:p>
          <a:endParaRPr lang="en-US"/>
        </a:p>
      </dgm:t>
    </dgm:pt>
    <dgm:pt modelId="{7A899A0F-5E03-452B-BB3E-994EFD29A926}" type="sibTrans" cxnId="{6320C02E-D265-4748-A54F-2E77DD4E9DAE}">
      <dgm:prSet/>
      <dgm:spPr/>
      <dgm:t>
        <a:bodyPr/>
        <a:lstStyle/>
        <a:p>
          <a:endParaRPr lang="en-US"/>
        </a:p>
      </dgm:t>
    </dgm:pt>
    <dgm:pt modelId="{F9C71668-BE17-4777-BC3B-5EDE26C97F45}">
      <dgm:prSet/>
      <dgm:spPr/>
      <dgm:t>
        <a:bodyPr/>
        <a:lstStyle/>
        <a:p>
          <a:pPr>
            <a:lnSpc>
              <a:spcPct val="100000"/>
            </a:lnSpc>
          </a:pPr>
          <a:r>
            <a:rPr lang="en-US"/>
            <a:t>CONGÉS POUR VIE ASSOCIATIVE ET AFFAIRES PROFESSIONNELLES</a:t>
          </a:r>
        </a:p>
      </dgm:t>
    </dgm:pt>
    <dgm:pt modelId="{90868492-F166-4B05-95A1-6E651F071DD1}" type="parTrans" cxnId="{D06894B4-8FEF-4D4F-920C-0594A7C3E2A2}">
      <dgm:prSet/>
      <dgm:spPr/>
      <dgm:t>
        <a:bodyPr/>
        <a:lstStyle/>
        <a:p>
          <a:endParaRPr lang="en-US"/>
        </a:p>
      </dgm:t>
    </dgm:pt>
    <dgm:pt modelId="{C2B55616-802A-4FCB-951A-171317DF5F16}" type="sibTrans" cxnId="{D06894B4-8FEF-4D4F-920C-0594A7C3E2A2}">
      <dgm:prSet/>
      <dgm:spPr/>
      <dgm:t>
        <a:bodyPr/>
        <a:lstStyle/>
        <a:p>
          <a:endParaRPr lang="en-US"/>
        </a:p>
      </dgm:t>
    </dgm:pt>
    <dgm:pt modelId="{1543B69E-44DB-43A7-8FC9-CFD444EF97A5}">
      <dgm:prSet/>
      <dgm:spPr/>
      <dgm:t>
        <a:bodyPr/>
        <a:lstStyle/>
        <a:p>
          <a:pPr>
            <a:lnSpc>
              <a:spcPct val="100000"/>
            </a:lnSpc>
          </a:pPr>
          <a:r>
            <a:rPr lang="en-US"/>
            <a:t>CONGÉS POUR FORMATION ET PERFECTIONNEMENT</a:t>
          </a:r>
        </a:p>
      </dgm:t>
    </dgm:pt>
    <dgm:pt modelId="{E05C580E-DB56-4A89-9F49-17D1E42DAEB9}" type="parTrans" cxnId="{57886C71-3946-4DCA-8290-8CF2C95ED161}">
      <dgm:prSet/>
      <dgm:spPr/>
      <dgm:t>
        <a:bodyPr/>
        <a:lstStyle/>
        <a:p>
          <a:endParaRPr lang="en-US"/>
        </a:p>
      </dgm:t>
    </dgm:pt>
    <dgm:pt modelId="{116C2EC6-EEBC-4FE6-B755-FE8AAD60EC1B}" type="sibTrans" cxnId="{57886C71-3946-4DCA-8290-8CF2C95ED161}">
      <dgm:prSet/>
      <dgm:spPr/>
      <dgm:t>
        <a:bodyPr/>
        <a:lstStyle/>
        <a:p>
          <a:endParaRPr lang="en-US"/>
        </a:p>
      </dgm:t>
    </dgm:pt>
    <dgm:pt modelId="{1F23FF48-056E-4F1F-BC9F-C907FFE2F787}">
      <dgm:prSet/>
      <dgm:spPr/>
      <dgm:t>
        <a:bodyPr/>
        <a:lstStyle/>
        <a:p>
          <a:pPr>
            <a:lnSpc>
              <a:spcPct val="100000"/>
            </a:lnSpc>
          </a:pPr>
          <a:r>
            <a:rPr lang="en-US"/>
            <a:t>TEMPS SUPPLÉMENTAIRE EN SITUATION EXCEPTIONNELLE</a:t>
          </a:r>
        </a:p>
      </dgm:t>
    </dgm:pt>
    <dgm:pt modelId="{468A96AA-0001-47E6-AD58-33B52F6911C5}" type="parTrans" cxnId="{55E639B4-4B96-44FE-A776-D5DE5CA95F46}">
      <dgm:prSet/>
      <dgm:spPr/>
      <dgm:t>
        <a:bodyPr/>
        <a:lstStyle/>
        <a:p>
          <a:endParaRPr lang="en-US"/>
        </a:p>
      </dgm:t>
    </dgm:pt>
    <dgm:pt modelId="{80B84784-F594-45D2-B89F-E8B1720CB340}" type="sibTrans" cxnId="{55E639B4-4B96-44FE-A776-D5DE5CA95F46}">
      <dgm:prSet/>
      <dgm:spPr/>
      <dgm:t>
        <a:bodyPr/>
        <a:lstStyle/>
        <a:p>
          <a:endParaRPr lang="en-US"/>
        </a:p>
      </dgm:t>
    </dgm:pt>
    <dgm:pt modelId="{15A80F04-42DC-433E-9F76-C538A193DD5F}">
      <dgm:prSet/>
      <dgm:spPr/>
      <dgm:t>
        <a:bodyPr/>
        <a:lstStyle/>
        <a:p>
          <a:pPr>
            <a:lnSpc>
              <a:spcPct val="100000"/>
            </a:lnSpc>
          </a:pPr>
          <a:r>
            <a:rPr lang="en-US"/>
            <a:t>AUTRES </a:t>
          </a:r>
        </a:p>
      </dgm:t>
    </dgm:pt>
    <dgm:pt modelId="{8C680D0F-725B-4C48-A3D7-BA17ECABE5D2}" type="parTrans" cxnId="{9AB58487-50BF-449A-A276-E366CE0B2ECE}">
      <dgm:prSet/>
      <dgm:spPr/>
      <dgm:t>
        <a:bodyPr/>
        <a:lstStyle/>
        <a:p>
          <a:endParaRPr lang="en-US"/>
        </a:p>
      </dgm:t>
    </dgm:pt>
    <dgm:pt modelId="{E427EAE8-C152-43FD-A6DD-290FAFE3C722}" type="sibTrans" cxnId="{9AB58487-50BF-449A-A276-E366CE0B2ECE}">
      <dgm:prSet/>
      <dgm:spPr/>
      <dgm:t>
        <a:bodyPr/>
        <a:lstStyle/>
        <a:p>
          <a:endParaRPr lang="en-US"/>
        </a:p>
      </dgm:t>
    </dgm:pt>
    <dgm:pt modelId="{67F591DB-5816-49C0-A18D-961479BE482A}" type="pres">
      <dgm:prSet presAssocID="{BC161744-EA01-4DBF-B674-1C27CDF728F2}" presName="root" presStyleCnt="0">
        <dgm:presLayoutVars>
          <dgm:dir/>
          <dgm:resizeHandles val="exact"/>
        </dgm:presLayoutVars>
      </dgm:prSet>
      <dgm:spPr/>
    </dgm:pt>
    <dgm:pt modelId="{334CDFAF-16D5-44F6-AE67-AF28930710C1}" type="pres">
      <dgm:prSet presAssocID="{B63E5EFA-3039-4E53-BC21-9FC6DFCE4697}" presName="compNode" presStyleCnt="0"/>
      <dgm:spPr/>
    </dgm:pt>
    <dgm:pt modelId="{FF66CC2D-48D9-4D7A-80A2-7CD958295D80}" type="pres">
      <dgm:prSet presAssocID="{B63E5EFA-3039-4E53-BC21-9FC6DFCE4697}"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locon de neige"/>
        </a:ext>
      </dgm:extLst>
    </dgm:pt>
    <dgm:pt modelId="{482F943B-A673-4194-A7DA-969119F24343}" type="pres">
      <dgm:prSet presAssocID="{B63E5EFA-3039-4E53-BC21-9FC6DFCE4697}" presName="spaceRect" presStyleCnt="0"/>
      <dgm:spPr/>
    </dgm:pt>
    <dgm:pt modelId="{51C86053-E6BA-4475-BCA7-A0C297EDD01E}" type="pres">
      <dgm:prSet presAssocID="{B63E5EFA-3039-4E53-BC21-9FC6DFCE4697}" presName="textRect" presStyleLbl="revTx" presStyleIdx="0" presStyleCnt="7">
        <dgm:presLayoutVars>
          <dgm:chMax val="1"/>
          <dgm:chPref val="1"/>
        </dgm:presLayoutVars>
      </dgm:prSet>
      <dgm:spPr/>
    </dgm:pt>
    <dgm:pt modelId="{F051A43C-7EB5-44A2-A962-359E61D88C7B}" type="pres">
      <dgm:prSet presAssocID="{900BFBDC-ECE9-4797-961E-376149E96A6D}" presName="sibTrans" presStyleCnt="0"/>
      <dgm:spPr/>
    </dgm:pt>
    <dgm:pt modelId="{690CEF69-79E0-468F-8B14-5D7F5DC6FF0B}" type="pres">
      <dgm:prSet presAssocID="{6285A138-9DAE-4EA2-A2CC-786393C13B18}" presName="compNode" presStyleCnt="0"/>
      <dgm:spPr/>
    </dgm:pt>
    <dgm:pt modelId="{8DFA6570-FC91-4150-BA21-FA6799F39B01}" type="pres">
      <dgm:prSet presAssocID="{6285A138-9DAE-4EA2-A2CC-786393C13B1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che"/>
        </a:ext>
      </dgm:extLst>
    </dgm:pt>
    <dgm:pt modelId="{90CF3CCF-7B0C-4EF3-91D9-AF81C924524D}" type="pres">
      <dgm:prSet presAssocID="{6285A138-9DAE-4EA2-A2CC-786393C13B18}" presName="spaceRect" presStyleCnt="0"/>
      <dgm:spPr/>
    </dgm:pt>
    <dgm:pt modelId="{1CDB2B1B-1E75-4694-9CC3-2662F50663D0}" type="pres">
      <dgm:prSet presAssocID="{6285A138-9DAE-4EA2-A2CC-786393C13B18}" presName="textRect" presStyleLbl="revTx" presStyleIdx="1" presStyleCnt="7">
        <dgm:presLayoutVars>
          <dgm:chMax val="1"/>
          <dgm:chPref val="1"/>
        </dgm:presLayoutVars>
      </dgm:prSet>
      <dgm:spPr/>
    </dgm:pt>
    <dgm:pt modelId="{ED5FEBFF-089B-4E41-B22E-7D2D324D899B}" type="pres">
      <dgm:prSet presAssocID="{A774C7C0-CC3D-4630-BB35-E716C4094EEB}" presName="sibTrans" presStyleCnt="0"/>
      <dgm:spPr/>
    </dgm:pt>
    <dgm:pt modelId="{32B21F91-3C6F-48AE-A777-FECEE68D9F02}" type="pres">
      <dgm:prSet presAssocID="{F9DCDD0F-79CA-48BC-ACE7-220E844D5541}" presName="compNode" presStyleCnt="0"/>
      <dgm:spPr/>
    </dgm:pt>
    <dgm:pt modelId="{FEFB8230-7821-4377-8B4E-864CF35A147D}" type="pres">
      <dgm:prSet presAssocID="{F9DCDD0F-79CA-48BC-ACE7-220E844D5541}"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e"/>
        </a:ext>
      </dgm:extLst>
    </dgm:pt>
    <dgm:pt modelId="{C115CDAF-92E3-40D8-8F92-533857C1EBDB}" type="pres">
      <dgm:prSet presAssocID="{F9DCDD0F-79CA-48BC-ACE7-220E844D5541}" presName="spaceRect" presStyleCnt="0"/>
      <dgm:spPr/>
    </dgm:pt>
    <dgm:pt modelId="{F4662A02-F6FF-4954-B7B6-583ABD851D80}" type="pres">
      <dgm:prSet presAssocID="{F9DCDD0F-79CA-48BC-ACE7-220E844D5541}" presName="textRect" presStyleLbl="revTx" presStyleIdx="2" presStyleCnt="7">
        <dgm:presLayoutVars>
          <dgm:chMax val="1"/>
          <dgm:chPref val="1"/>
        </dgm:presLayoutVars>
      </dgm:prSet>
      <dgm:spPr/>
    </dgm:pt>
    <dgm:pt modelId="{B348B5D4-4709-45B7-B5D3-553011FFA822}" type="pres">
      <dgm:prSet presAssocID="{7A899A0F-5E03-452B-BB3E-994EFD29A926}" presName="sibTrans" presStyleCnt="0"/>
      <dgm:spPr/>
    </dgm:pt>
    <dgm:pt modelId="{146DE7C5-C9BF-4452-9BCF-D48BCA3F7EFC}" type="pres">
      <dgm:prSet presAssocID="{F9C71668-BE17-4777-BC3B-5EDE26C97F45}" presName="compNode" presStyleCnt="0"/>
      <dgm:spPr/>
    </dgm:pt>
    <dgm:pt modelId="{6D832632-9C7E-40D0-A39E-AF4E76BD6CA3}" type="pres">
      <dgm:prSet presAssocID="{F9C71668-BE17-4777-BC3B-5EDE26C97F45}"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oignée de main"/>
        </a:ext>
      </dgm:extLst>
    </dgm:pt>
    <dgm:pt modelId="{A2A7FCFD-7E20-4853-BA34-54EF917D1267}" type="pres">
      <dgm:prSet presAssocID="{F9C71668-BE17-4777-BC3B-5EDE26C97F45}" presName="spaceRect" presStyleCnt="0"/>
      <dgm:spPr/>
    </dgm:pt>
    <dgm:pt modelId="{3DE39219-1C7E-42C0-946A-C0AA8968AE93}" type="pres">
      <dgm:prSet presAssocID="{F9C71668-BE17-4777-BC3B-5EDE26C97F45}" presName="textRect" presStyleLbl="revTx" presStyleIdx="3" presStyleCnt="7">
        <dgm:presLayoutVars>
          <dgm:chMax val="1"/>
          <dgm:chPref val="1"/>
        </dgm:presLayoutVars>
      </dgm:prSet>
      <dgm:spPr/>
    </dgm:pt>
    <dgm:pt modelId="{318799D6-7D76-4FA3-802C-12178DB5603E}" type="pres">
      <dgm:prSet presAssocID="{C2B55616-802A-4FCB-951A-171317DF5F16}" presName="sibTrans" presStyleCnt="0"/>
      <dgm:spPr/>
    </dgm:pt>
    <dgm:pt modelId="{E48D25B7-DC42-4327-A9F1-9DBE98813727}" type="pres">
      <dgm:prSet presAssocID="{1543B69E-44DB-43A7-8FC9-CFD444EF97A5}" presName="compNode" presStyleCnt="0"/>
      <dgm:spPr/>
    </dgm:pt>
    <dgm:pt modelId="{227559FA-72F1-4CC6-8726-4433CA3B83C8}" type="pres">
      <dgm:prSet presAssocID="{1543B69E-44DB-43A7-8FC9-CFD444EF97A5}"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Enseignant"/>
        </a:ext>
      </dgm:extLst>
    </dgm:pt>
    <dgm:pt modelId="{1B3D23D0-FAF2-4BD1-92FC-C25F1AF9183C}" type="pres">
      <dgm:prSet presAssocID="{1543B69E-44DB-43A7-8FC9-CFD444EF97A5}" presName="spaceRect" presStyleCnt="0"/>
      <dgm:spPr/>
    </dgm:pt>
    <dgm:pt modelId="{FEB663D7-A809-416C-A86E-930411D59FC6}" type="pres">
      <dgm:prSet presAssocID="{1543B69E-44DB-43A7-8FC9-CFD444EF97A5}" presName="textRect" presStyleLbl="revTx" presStyleIdx="4" presStyleCnt="7">
        <dgm:presLayoutVars>
          <dgm:chMax val="1"/>
          <dgm:chPref val="1"/>
        </dgm:presLayoutVars>
      </dgm:prSet>
      <dgm:spPr/>
    </dgm:pt>
    <dgm:pt modelId="{FB812B44-5EC6-42B9-83D9-FD1F8CAE9037}" type="pres">
      <dgm:prSet presAssocID="{116C2EC6-EEBC-4FE6-B755-FE8AAD60EC1B}" presName="sibTrans" presStyleCnt="0"/>
      <dgm:spPr/>
    </dgm:pt>
    <dgm:pt modelId="{DD4FC366-0899-44F7-8CA1-A355FF2F25C7}" type="pres">
      <dgm:prSet presAssocID="{1F23FF48-056E-4F1F-BC9F-C907FFE2F787}" presName="compNode" presStyleCnt="0"/>
      <dgm:spPr/>
    </dgm:pt>
    <dgm:pt modelId="{E7413C9F-E573-48D7-9152-BFC53FD2DC0C}" type="pres">
      <dgm:prSet presAssocID="{1F23FF48-056E-4F1F-BC9F-C907FFE2F787}"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Soleil"/>
        </a:ext>
      </dgm:extLst>
    </dgm:pt>
    <dgm:pt modelId="{FC073FCD-DEBC-4DB6-A831-ED570FC626ED}" type="pres">
      <dgm:prSet presAssocID="{1F23FF48-056E-4F1F-BC9F-C907FFE2F787}" presName="spaceRect" presStyleCnt="0"/>
      <dgm:spPr/>
    </dgm:pt>
    <dgm:pt modelId="{E55395B0-003A-42D0-A8E9-C95A43001B36}" type="pres">
      <dgm:prSet presAssocID="{1F23FF48-056E-4F1F-BC9F-C907FFE2F787}" presName="textRect" presStyleLbl="revTx" presStyleIdx="5" presStyleCnt="7">
        <dgm:presLayoutVars>
          <dgm:chMax val="1"/>
          <dgm:chPref val="1"/>
        </dgm:presLayoutVars>
      </dgm:prSet>
      <dgm:spPr/>
    </dgm:pt>
    <dgm:pt modelId="{98178809-C608-4880-8F95-9034C0EA1766}" type="pres">
      <dgm:prSet presAssocID="{80B84784-F594-45D2-B89F-E8B1720CB340}" presName="sibTrans" presStyleCnt="0"/>
      <dgm:spPr/>
    </dgm:pt>
    <dgm:pt modelId="{5B8A4ED5-F20D-4B5E-B0F3-141A174C461F}" type="pres">
      <dgm:prSet presAssocID="{15A80F04-42DC-433E-9F76-C538A193DD5F}" presName="compNode" presStyleCnt="0"/>
      <dgm:spPr/>
    </dgm:pt>
    <dgm:pt modelId="{B879CFEC-AEE9-4F57-8C1B-8EDF46BB12CF}" type="pres">
      <dgm:prSet presAssocID="{15A80F04-42DC-433E-9F76-C538A193DD5F}"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Groupe d’hommes"/>
        </a:ext>
      </dgm:extLst>
    </dgm:pt>
    <dgm:pt modelId="{F6568B32-0A96-412C-9D6B-8A2FE934B77E}" type="pres">
      <dgm:prSet presAssocID="{15A80F04-42DC-433E-9F76-C538A193DD5F}" presName="spaceRect" presStyleCnt="0"/>
      <dgm:spPr/>
    </dgm:pt>
    <dgm:pt modelId="{654E8A01-15B5-431E-9E1E-1AF29BA08277}" type="pres">
      <dgm:prSet presAssocID="{15A80F04-42DC-433E-9F76-C538A193DD5F}" presName="textRect" presStyleLbl="revTx" presStyleIdx="6" presStyleCnt="7">
        <dgm:presLayoutVars>
          <dgm:chMax val="1"/>
          <dgm:chPref val="1"/>
        </dgm:presLayoutVars>
      </dgm:prSet>
      <dgm:spPr/>
    </dgm:pt>
  </dgm:ptLst>
  <dgm:cxnLst>
    <dgm:cxn modelId="{97D17116-B1F5-4961-9303-1AFAA7B77158}" type="presOf" srcId="{F9DCDD0F-79CA-48BC-ACE7-220E844D5541}" destId="{F4662A02-F6FF-4954-B7B6-583ABD851D80}" srcOrd="0" destOrd="0" presId="urn:microsoft.com/office/officeart/2018/2/layout/IconLabelList"/>
    <dgm:cxn modelId="{E4DF7027-C972-4BAB-851F-F23D8003309D}" type="presOf" srcId="{15A80F04-42DC-433E-9F76-C538A193DD5F}" destId="{654E8A01-15B5-431E-9E1E-1AF29BA08277}" srcOrd="0" destOrd="0" presId="urn:microsoft.com/office/officeart/2018/2/layout/IconLabelList"/>
    <dgm:cxn modelId="{E493A92C-E8F2-4C65-80E1-03599E189DE8}" type="presOf" srcId="{6285A138-9DAE-4EA2-A2CC-786393C13B18}" destId="{1CDB2B1B-1E75-4694-9CC3-2662F50663D0}" srcOrd="0" destOrd="0" presId="urn:microsoft.com/office/officeart/2018/2/layout/IconLabelList"/>
    <dgm:cxn modelId="{6320C02E-D265-4748-A54F-2E77DD4E9DAE}" srcId="{BC161744-EA01-4DBF-B674-1C27CDF728F2}" destId="{F9DCDD0F-79CA-48BC-ACE7-220E844D5541}" srcOrd="2" destOrd="0" parTransId="{2FF36370-C9C8-436C-86DD-BC589728C833}" sibTransId="{7A899A0F-5E03-452B-BB3E-994EFD29A926}"/>
    <dgm:cxn modelId="{F71A9532-54C4-4A9B-8B47-DDBD2D4130B6}" type="presOf" srcId="{1543B69E-44DB-43A7-8FC9-CFD444EF97A5}" destId="{FEB663D7-A809-416C-A86E-930411D59FC6}" srcOrd="0" destOrd="0" presId="urn:microsoft.com/office/officeart/2018/2/layout/IconLabelList"/>
    <dgm:cxn modelId="{57886C71-3946-4DCA-8290-8CF2C95ED161}" srcId="{BC161744-EA01-4DBF-B674-1C27CDF728F2}" destId="{1543B69E-44DB-43A7-8FC9-CFD444EF97A5}" srcOrd="4" destOrd="0" parTransId="{E05C580E-DB56-4A89-9F49-17D1E42DAEB9}" sibTransId="{116C2EC6-EEBC-4FE6-B755-FE8AAD60EC1B}"/>
    <dgm:cxn modelId="{732D487F-5A1F-4A91-B834-21E4A7019746}" type="presOf" srcId="{F9C71668-BE17-4777-BC3B-5EDE26C97F45}" destId="{3DE39219-1C7E-42C0-946A-C0AA8968AE93}" srcOrd="0" destOrd="0" presId="urn:microsoft.com/office/officeart/2018/2/layout/IconLabelList"/>
    <dgm:cxn modelId="{9AB58487-50BF-449A-A276-E366CE0B2ECE}" srcId="{BC161744-EA01-4DBF-B674-1C27CDF728F2}" destId="{15A80F04-42DC-433E-9F76-C538A193DD5F}" srcOrd="6" destOrd="0" parTransId="{8C680D0F-725B-4C48-A3D7-BA17ECABE5D2}" sibTransId="{E427EAE8-C152-43FD-A6DD-290FAFE3C722}"/>
    <dgm:cxn modelId="{0D260FA8-4ADF-460A-9852-0A2EE69711A7}" type="presOf" srcId="{B63E5EFA-3039-4E53-BC21-9FC6DFCE4697}" destId="{51C86053-E6BA-4475-BCA7-A0C297EDD01E}" srcOrd="0" destOrd="0" presId="urn:microsoft.com/office/officeart/2018/2/layout/IconLabelList"/>
    <dgm:cxn modelId="{55E639B4-4B96-44FE-A776-D5DE5CA95F46}" srcId="{BC161744-EA01-4DBF-B674-1C27CDF728F2}" destId="{1F23FF48-056E-4F1F-BC9F-C907FFE2F787}" srcOrd="5" destOrd="0" parTransId="{468A96AA-0001-47E6-AD58-33B52F6911C5}" sibTransId="{80B84784-F594-45D2-B89F-E8B1720CB340}"/>
    <dgm:cxn modelId="{D06894B4-8FEF-4D4F-920C-0594A7C3E2A2}" srcId="{BC161744-EA01-4DBF-B674-1C27CDF728F2}" destId="{F9C71668-BE17-4777-BC3B-5EDE26C97F45}" srcOrd="3" destOrd="0" parTransId="{90868492-F166-4B05-95A1-6E651F071DD1}" sibTransId="{C2B55616-802A-4FCB-951A-171317DF5F16}"/>
    <dgm:cxn modelId="{2C5C99C0-5FEF-466A-B648-EED01E1BAD16}" type="presOf" srcId="{1F23FF48-056E-4F1F-BC9F-C907FFE2F787}" destId="{E55395B0-003A-42D0-A8E9-C95A43001B36}" srcOrd="0" destOrd="0" presId="urn:microsoft.com/office/officeart/2018/2/layout/IconLabelList"/>
    <dgm:cxn modelId="{5C28DCEF-B9B9-4654-BE61-2E268F02D224}" srcId="{BC161744-EA01-4DBF-B674-1C27CDF728F2}" destId="{B63E5EFA-3039-4E53-BC21-9FC6DFCE4697}" srcOrd="0" destOrd="0" parTransId="{C9FA03A5-1E81-41AB-A73E-08884C842987}" sibTransId="{900BFBDC-ECE9-4797-961E-376149E96A6D}"/>
    <dgm:cxn modelId="{D6DC72F3-0153-42BB-BB60-638D0193EA7A}" type="presOf" srcId="{BC161744-EA01-4DBF-B674-1C27CDF728F2}" destId="{67F591DB-5816-49C0-A18D-961479BE482A}" srcOrd="0" destOrd="0" presId="urn:microsoft.com/office/officeart/2018/2/layout/IconLabelList"/>
    <dgm:cxn modelId="{00F471FD-81F7-446B-99C6-83E481F4D4EE}" srcId="{BC161744-EA01-4DBF-B674-1C27CDF728F2}" destId="{6285A138-9DAE-4EA2-A2CC-786393C13B18}" srcOrd="1" destOrd="0" parTransId="{2EC02780-9AC1-4CAB-8FEB-6DA1338E00F9}" sibTransId="{A774C7C0-CC3D-4630-BB35-E716C4094EEB}"/>
    <dgm:cxn modelId="{E3356546-1E96-434F-A8A4-4B970CE4272E}" type="presParOf" srcId="{67F591DB-5816-49C0-A18D-961479BE482A}" destId="{334CDFAF-16D5-44F6-AE67-AF28930710C1}" srcOrd="0" destOrd="0" presId="urn:microsoft.com/office/officeart/2018/2/layout/IconLabelList"/>
    <dgm:cxn modelId="{1A239B5D-1748-4172-A28E-B105CA214F11}" type="presParOf" srcId="{334CDFAF-16D5-44F6-AE67-AF28930710C1}" destId="{FF66CC2D-48D9-4D7A-80A2-7CD958295D80}" srcOrd="0" destOrd="0" presId="urn:microsoft.com/office/officeart/2018/2/layout/IconLabelList"/>
    <dgm:cxn modelId="{CA1BB479-7340-4311-86B9-626A9C4C26AB}" type="presParOf" srcId="{334CDFAF-16D5-44F6-AE67-AF28930710C1}" destId="{482F943B-A673-4194-A7DA-969119F24343}" srcOrd="1" destOrd="0" presId="urn:microsoft.com/office/officeart/2018/2/layout/IconLabelList"/>
    <dgm:cxn modelId="{CCC224C2-2F39-41C0-A5F9-D3E68E174EA9}" type="presParOf" srcId="{334CDFAF-16D5-44F6-AE67-AF28930710C1}" destId="{51C86053-E6BA-4475-BCA7-A0C297EDD01E}" srcOrd="2" destOrd="0" presId="urn:microsoft.com/office/officeart/2018/2/layout/IconLabelList"/>
    <dgm:cxn modelId="{A524BA68-AE65-4756-A985-A4A11B6DE794}" type="presParOf" srcId="{67F591DB-5816-49C0-A18D-961479BE482A}" destId="{F051A43C-7EB5-44A2-A962-359E61D88C7B}" srcOrd="1" destOrd="0" presId="urn:microsoft.com/office/officeart/2018/2/layout/IconLabelList"/>
    <dgm:cxn modelId="{70551E50-3587-463D-B10B-DF08283D41D2}" type="presParOf" srcId="{67F591DB-5816-49C0-A18D-961479BE482A}" destId="{690CEF69-79E0-468F-8B14-5D7F5DC6FF0B}" srcOrd="2" destOrd="0" presId="urn:microsoft.com/office/officeart/2018/2/layout/IconLabelList"/>
    <dgm:cxn modelId="{7AFB1A29-8555-4884-A156-E50C784963B5}" type="presParOf" srcId="{690CEF69-79E0-468F-8B14-5D7F5DC6FF0B}" destId="{8DFA6570-FC91-4150-BA21-FA6799F39B01}" srcOrd="0" destOrd="0" presId="urn:microsoft.com/office/officeart/2018/2/layout/IconLabelList"/>
    <dgm:cxn modelId="{7399B1B6-0A1A-4C51-9596-649CA94A5751}" type="presParOf" srcId="{690CEF69-79E0-468F-8B14-5D7F5DC6FF0B}" destId="{90CF3CCF-7B0C-4EF3-91D9-AF81C924524D}" srcOrd="1" destOrd="0" presId="urn:microsoft.com/office/officeart/2018/2/layout/IconLabelList"/>
    <dgm:cxn modelId="{3CC5A68D-9C08-452F-BBF5-599020BA8363}" type="presParOf" srcId="{690CEF69-79E0-468F-8B14-5D7F5DC6FF0B}" destId="{1CDB2B1B-1E75-4694-9CC3-2662F50663D0}" srcOrd="2" destOrd="0" presId="urn:microsoft.com/office/officeart/2018/2/layout/IconLabelList"/>
    <dgm:cxn modelId="{9A743FC0-AF3A-43DD-ADA0-A008BE5D3517}" type="presParOf" srcId="{67F591DB-5816-49C0-A18D-961479BE482A}" destId="{ED5FEBFF-089B-4E41-B22E-7D2D324D899B}" srcOrd="3" destOrd="0" presId="urn:microsoft.com/office/officeart/2018/2/layout/IconLabelList"/>
    <dgm:cxn modelId="{66C94812-369C-4486-A941-B8352B23966F}" type="presParOf" srcId="{67F591DB-5816-49C0-A18D-961479BE482A}" destId="{32B21F91-3C6F-48AE-A777-FECEE68D9F02}" srcOrd="4" destOrd="0" presId="urn:microsoft.com/office/officeart/2018/2/layout/IconLabelList"/>
    <dgm:cxn modelId="{AB76E568-46AF-4359-A20B-BF273E6A489C}" type="presParOf" srcId="{32B21F91-3C6F-48AE-A777-FECEE68D9F02}" destId="{FEFB8230-7821-4377-8B4E-864CF35A147D}" srcOrd="0" destOrd="0" presId="urn:microsoft.com/office/officeart/2018/2/layout/IconLabelList"/>
    <dgm:cxn modelId="{CB949AA0-694D-4D84-89A5-D5EAA68F1D20}" type="presParOf" srcId="{32B21F91-3C6F-48AE-A777-FECEE68D9F02}" destId="{C115CDAF-92E3-40D8-8F92-533857C1EBDB}" srcOrd="1" destOrd="0" presId="urn:microsoft.com/office/officeart/2018/2/layout/IconLabelList"/>
    <dgm:cxn modelId="{35EAED7F-EF4E-405E-8B2A-7E7102132591}" type="presParOf" srcId="{32B21F91-3C6F-48AE-A777-FECEE68D9F02}" destId="{F4662A02-F6FF-4954-B7B6-583ABD851D80}" srcOrd="2" destOrd="0" presId="urn:microsoft.com/office/officeart/2018/2/layout/IconLabelList"/>
    <dgm:cxn modelId="{5D4BF4CD-1B4C-434F-8710-99263E79AE4D}" type="presParOf" srcId="{67F591DB-5816-49C0-A18D-961479BE482A}" destId="{B348B5D4-4709-45B7-B5D3-553011FFA822}" srcOrd="5" destOrd="0" presId="urn:microsoft.com/office/officeart/2018/2/layout/IconLabelList"/>
    <dgm:cxn modelId="{EF2D3754-6B9F-426A-8D0A-325D6BAA41B9}" type="presParOf" srcId="{67F591DB-5816-49C0-A18D-961479BE482A}" destId="{146DE7C5-C9BF-4452-9BCF-D48BCA3F7EFC}" srcOrd="6" destOrd="0" presId="urn:microsoft.com/office/officeart/2018/2/layout/IconLabelList"/>
    <dgm:cxn modelId="{1DB445F6-150F-4A59-A21A-70E4ACE513EC}" type="presParOf" srcId="{146DE7C5-C9BF-4452-9BCF-D48BCA3F7EFC}" destId="{6D832632-9C7E-40D0-A39E-AF4E76BD6CA3}" srcOrd="0" destOrd="0" presId="urn:microsoft.com/office/officeart/2018/2/layout/IconLabelList"/>
    <dgm:cxn modelId="{CB4C6944-03C0-41FF-8AD6-8CFC32C311BB}" type="presParOf" srcId="{146DE7C5-C9BF-4452-9BCF-D48BCA3F7EFC}" destId="{A2A7FCFD-7E20-4853-BA34-54EF917D1267}" srcOrd="1" destOrd="0" presId="urn:microsoft.com/office/officeart/2018/2/layout/IconLabelList"/>
    <dgm:cxn modelId="{FA5D1678-349E-4826-BC42-50655D80921D}" type="presParOf" srcId="{146DE7C5-C9BF-4452-9BCF-D48BCA3F7EFC}" destId="{3DE39219-1C7E-42C0-946A-C0AA8968AE93}" srcOrd="2" destOrd="0" presId="urn:microsoft.com/office/officeart/2018/2/layout/IconLabelList"/>
    <dgm:cxn modelId="{7D0DD496-3D29-4284-9EE1-19B7F76E634B}" type="presParOf" srcId="{67F591DB-5816-49C0-A18D-961479BE482A}" destId="{318799D6-7D76-4FA3-802C-12178DB5603E}" srcOrd="7" destOrd="0" presId="urn:microsoft.com/office/officeart/2018/2/layout/IconLabelList"/>
    <dgm:cxn modelId="{BAB51534-1CCF-4A07-A6D4-C04B8290B522}" type="presParOf" srcId="{67F591DB-5816-49C0-A18D-961479BE482A}" destId="{E48D25B7-DC42-4327-A9F1-9DBE98813727}" srcOrd="8" destOrd="0" presId="urn:microsoft.com/office/officeart/2018/2/layout/IconLabelList"/>
    <dgm:cxn modelId="{E179525C-E3BF-4BD5-B70D-AAC46BB78BB8}" type="presParOf" srcId="{E48D25B7-DC42-4327-A9F1-9DBE98813727}" destId="{227559FA-72F1-4CC6-8726-4433CA3B83C8}" srcOrd="0" destOrd="0" presId="urn:microsoft.com/office/officeart/2018/2/layout/IconLabelList"/>
    <dgm:cxn modelId="{A7658D6D-A36C-4108-81F5-29168ACF63A3}" type="presParOf" srcId="{E48D25B7-DC42-4327-A9F1-9DBE98813727}" destId="{1B3D23D0-FAF2-4BD1-92FC-C25F1AF9183C}" srcOrd="1" destOrd="0" presId="urn:microsoft.com/office/officeart/2018/2/layout/IconLabelList"/>
    <dgm:cxn modelId="{21805D74-F4A0-4D84-AF3E-7C0C50B69161}" type="presParOf" srcId="{E48D25B7-DC42-4327-A9F1-9DBE98813727}" destId="{FEB663D7-A809-416C-A86E-930411D59FC6}" srcOrd="2" destOrd="0" presId="urn:microsoft.com/office/officeart/2018/2/layout/IconLabelList"/>
    <dgm:cxn modelId="{35E73E8E-4213-4B42-AB07-C5F761BEA525}" type="presParOf" srcId="{67F591DB-5816-49C0-A18D-961479BE482A}" destId="{FB812B44-5EC6-42B9-83D9-FD1F8CAE9037}" srcOrd="9" destOrd="0" presId="urn:microsoft.com/office/officeart/2018/2/layout/IconLabelList"/>
    <dgm:cxn modelId="{B409E143-F45E-47FC-A989-1A95B25AF9FE}" type="presParOf" srcId="{67F591DB-5816-49C0-A18D-961479BE482A}" destId="{DD4FC366-0899-44F7-8CA1-A355FF2F25C7}" srcOrd="10" destOrd="0" presId="urn:microsoft.com/office/officeart/2018/2/layout/IconLabelList"/>
    <dgm:cxn modelId="{9F4D66DD-C755-49B2-A2CC-4F129AE88E31}" type="presParOf" srcId="{DD4FC366-0899-44F7-8CA1-A355FF2F25C7}" destId="{E7413C9F-E573-48D7-9152-BFC53FD2DC0C}" srcOrd="0" destOrd="0" presId="urn:microsoft.com/office/officeart/2018/2/layout/IconLabelList"/>
    <dgm:cxn modelId="{0924A04F-B40B-4EC7-A674-052DB1AC7B10}" type="presParOf" srcId="{DD4FC366-0899-44F7-8CA1-A355FF2F25C7}" destId="{FC073FCD-DEBC-4DB6-A831-ED570FC626ED}" srcOrd="1" destOrd="0" presId="urn:microsoft.com/office/officeart/2018/2/layout/IconLabelList"/>
    <dgm:cxn modelId="{624353D6-15D1-4BC7-B3CA-D412624A0A0A}" type="presParOf" srcId="{DD4FC366-0899-44F7-8CA1-A355FF2F25C7}" destId="{E55395B0-003A-42D0-A8E9-C95A43001B36}" srcOrd="2" destOrd="0" presId="urn:microsoft.com/office/officeart/2018/2/layout/IconLabelList"/>
    <dgm:cxn modelId="{424854AD-A151-4CC7-BA9F-D55BFD34FDD9}" type="presParOf" srcId="{67F591DB-5816-49C0-A18D-961479BE482A}" destId="{98178809-C608-4880-8F95-9034C0EA1766}" srcOrd="11" destOrd="0" presId="urn:microsoft.com/office/officeart/2018/2/layout/IconLabelList"/>
    <dgm:cxn modelId="{9AA37AAE-F0CD-411E-8C76-6F465A0C3800}" type="presParOf" srcId="{67F591DB-5816-49C0-A18D-961479BE482A}" destId="{5B8A4ED5-F20D-4B5E-B0F3-141A174C461F}" srcOrd="12" destOrd="0" presId="urn:microsoft.com/office/officeart/2018/2/layout/IconLabelList"/>
    <dgm:cxn modelId="{1387A505-BF23-4632-AB8A-2505DF17F2A5}" type="presParOf" srcId="{5B8A4ED5-F20D-4B5E-B0F3-141A174C461F}" destId="{B879CFEC-AEE9-4F57-8C1B-8EDF46BB12CF}" srcOrd="0" destOrd="0" presId="urn:microsoft.com/office/officeart/2018/2/layout/IconLabelList"/>
    <dgm:cxn modelId="{DEABB68E-9B45-47BC-9708-2AF9B2DB9B54}" type="presParOf" srcId="{5B8A4ED5-F20D-4B5E-B0F3-141A174C461F}" destId="{F6568B32-0A96-412C-9D6B-8A2FE934B77E}" srcOrd="1" destOrd="0" presId="urn:microsoft.com/office/officeart/2018/2/layout/IconLabelList"/>
    <dgm:cxn modelId="{E7406474-A849-4E3F-AE5F-A5BF24EA3DBE}" type="presParOf" srcId="{5B8A4ED5-F20D-4B5E-B0F3-141A174C461F}" destId="{654E8A01-15B5-431E-9E1E-1AF29BA0827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9DB224C-2A19-49FE-9CB1-8B59094882D3}"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C9921CA6-AFC0-4836-82B5-2440D0899CE5}">
      <dgm:prSet/>
      <dgm:spPr/>
      <dgm:t>
        <a:bodyPr/>
        <a:lstStyle/>
        <a:p>
          <a:r>
            <a:rPr lang="fr-FR" dirty="0"/>
            <a:t>les congés fériés sont:</a:t>
          </a:r>
          <a:endParaRPr lang="en-US" dirty="0"/>
        </a:p>
      </dgm:t>
    </dgm:pt>
    <dgm:pt modelId="{E597E4A1-88B8-40B2-B8FB-BE6A909677C2}" type="parTrans" cxnId="{598F7941-A58F-40AE-9EE8-8F2F8B3EAE0D}">
      <dgm:prSet/>
      <dgm:spPr/>
      <dgm:t>
        <a:bodyPr/>
        <a:lstStyle/>
        <a:p>
          <a:endParaRPr lang="en-US"/>
        </a:p>
      </dgm:t>
    </dgm:pt>
    <dgm:pt modelId="{30CA2A9B-E136-4F80-B738-420EA15C1479}" type="sibTrans" cxnId="{598F7941-A58F-40AE-9EE8-8F2F8B3EAE0D}">
      <dgm:prSet/>
      <dgm:spPr/>
      <dgm:t>
        <a:bodyPr/>
        <a:lstStyle/>
        <a:p>
          <a:endParaRPr lang="en-US"/>
        </a:p>
      </dgm:t>
    </dgm:pt>
    <dgm:pt modelId="{7E2A74D6-E33E-4EF7-B824-96B195820C20}">
      <dgm:prSet/>
      <dgm:spPr/>
      <dgm:t>
        <a:bodyPr/>
        <a:lstStyle/>
        <a:p>
          <a:r>
            <a:rPr lang="fr-FR" dirty="0"/>
            <a:t>1°les 1er janvier;</a:t>
          </a:r>
          <a:endParaRPr lang="en-US" dirty="0"/>
        </a:p>
      </dgm:t>
    </dgm:pt>
    <dgm:pt modelId="{3DEF1D36-4F75-4A0B-A944-424A97AF6112}" type="parTrans" cxnId="{7B3AF8A7-1356-45F0-ABC0-8609B9738788}">
      <dgm:prSet/>
      <dgm:spPr/>
      <dgm:t>
        <a:bodyPr/>
        <a:lstStyle/>
        <a:p>
          <a:endParaRPr lang="en-US"/>
        </a:p>
      </dgm:t>
    </dgm:pt>
    <dgm:pt modelId="{C9CD9686-A3ED-4F5C-97C6-7695BE276F3B}" type="sibTrans" cxnId="{7B3AF8A7-1356-45F0-ABC0-8609B9738788}">
      <dgm:prSet/>
      <dgm:spPr/>
      <dgm:t>
        <a:bodyPr/>
        <a:lstStyle/>
        <a:p>
          <a:endParaRPr lang="en-US"/>
        </a:p>
      </dgm:t>
    </dgm:pt>
    <dgm:pt modelId="{E96DE51F-8F3D-4584-8F29-8F76B4877BE4}">
      <dgm:prSet/>
      <dgm:spPr/>
      <dgm:t>
        <a:bodyPr/>
        <a:lstStyle/>
        <a:p>
          <a:r>
            <a:rPr lang="fr-FR" dirty="0"/>
            <a:t>2°le 2 janvier;</a:t>
          </a:r>
          <a:endParaRPr lang="en-US" dirty="0"/>
        </a:p>
      </dgm:t>
    </dgm:pt>
    <dgm:pt modelId="{3741B20A-28F9-4EC8-B326-47447AB1A0E3}" type="parTrans" cxnId="{4F6F24BA-9EFF-4295-BD4B-C3C1869C2F6F}">
      <dgm:prSet/>
      <dgm:spPr/>
      <dgm:t>
        <a:bodyPr/>
        <a:lstStyle/>
        <a:p>
          <a:endParaRPr lang="en-US"/>
        </a:p>
      </dgm:t>
    </dgm:pt>
    <dgm:pt modelId="{DFD9BFF4-9215-42DB-BC93-DF102208F1EC}" type="sibTrans" cxnId="{4F6F24BA-9EFF-4295-BD4B-C3C1869C2F6F}">
      <dgm:prSet/>
      <dgm:spPr/>
      <dgm:t>
        <a:bodyPr/>
        <a:lstStyle/>
        <a:p>
          <a:endParaRPr lang="en-US"/>
        </a:p>
      </dgm:t>
    </dgm:pt>
    <dgm:pt modelId="{7C094993-82AC-4F16-B56D-34DCB8835F59}">
      <dgm:prSet/>
      <dgm:spPr/>
      <dgm:t>
        <a:bodyPr/>
        <a:lstStyle/>
        <a:p>
          <a:r>
            <a:rPr lang="fr-FR" dirty="0"/>
            <a:t>3°le Vendredi saint; </a:t>
          </a:r>
          <a:endParaRPr lang="en-US" dirty="0"/>
        </a:p>
      </dgm:t>
    </dgm:pt>
    <dgm:pt modelId="{20A49B06-A572-433E-BE9F-BCF19D82864B}" type="parTrans" cxnId="{B9C79D05-FC29-4844-98E9-6BAB5D36B5EA}">
      <dgm:prSet/>
      <dgm:spPr/>
      <dgm:t>
        <a:bodyPr/>
        <a:lstStyle/>
        <a:p>
          <a:endParaRPr lang="en-US"/>
        </a:p>
      </dgm:t>
    </dgm:pt>
    <dgm:pt modelId="{8EDFDD0C-54AC-48F6-B526-F9AE208D4888}" type="sibTrans" cxnId="{B9C79D05-FC29-4844-98E9-6BAB5D36B5EA}">
      <dgm:prSet/>
      <dgm:spPr/>
      <dgm:t>
        <a:bodyPr/>
        <a:lstStyle/>
        <a:p>
          <a:endParaRPr lang="en-US"/>
        </a:p>
      </dgm:t>
    </dgm:pt>
    <dgm:pt modelId="{7F2469A0-42E6-4FD3-922C-1AB094E9E0E6}">
      <dgm:prSet/>
      <dgm:spPr/>
      <dgm:t>
        <a:bodyPr/>
        <a:lstStyle/>
        <a:p>
          <a:r>
            <a:rPr lang="fr-FR" dirty="0"/>
            <a:t>4°le lundi de Pâques;</a:t>
          </a:r>
          <a:endParaRPr lang="en-US" dirty="0"/>
        </a:p>
      </dgm:t>
    </dgm:pt>
    <dgm:pt modelId="{8F24EE42-EE06-4F10-A147-8066F0E44B35}" type="parTrans" cxnId="{C0C6D30F-B017-4D01-91F2-BE96D42E54C0}">
      <dgm:prSet/>
      <dgm:spPr/>
      <dgm:t>
        <a:bodyPr/>
        <a:lstStyle/>
        <a:p>
          <a:endParaRPr lang="en-US"/>
        </a:p>
      </dgm:t>
    </dgm:pt>
    <dgm:pt modelId="{77BEAD88-2EF0-4936-8AB4-711BD3CC6504}" type="sibTrans" cxnId="{C0C6D30F-B017-4D01-91F2-BE96D42E54C0}">
      <dgm:prSet/>
      <dgm:spPr/>
      <dgm:t>
        <a:bodyPr/>
        <a:lstStyle/>
        <a:p>
          <a:endParaRPr lang="en-US"/>
        </a:p>
      </dgm:t>
    </dgm:pt>
    <dgm:pt modelId="{B05E5B86-151F-4127-B25C-84877A2CB9EC}">
      <dgm:prSet/>
      <dgm:spPr/>
      <dgm:t>
        <a:bodyPr/>
        <a:lstStyle/>
        <a:p>
          <a:r>
            <a:rPr lang="fr-FR" dirty="0"/>
            <a:t>5°le lundi qui précède le 25 mai;</a:t>
          </a:r>
          <a:endParaRPr lang="en-US" dirty="0"/>
        </a:p>
      </dgm:t>
    </dgm:pt>
    <dgm:pt modelId="{B77625FF-A591-483B-A36F-60316B0498B9}" type="parTrans" cxnId="{7557C3D7-1516-4EEF-9F01-21CC783DAFA2}">
      <dgm:prSet/>
      <dgm:spPr/>
      <dgm:t>
        <a:bodyPr/>
        <a:lstStyle/>
        <a:p>
          <a:endParaRPr lang="en-US"/>
        </a:p>
      </dgm:t>
    </dgm:pt>
    <dgm:pt modelId="{B3B9E5EE-1DD0-4C95-9DF7-ADE0A381F6DD}" type="sibTrans" cxnId="{7557C3D7-1516-4EEF-9F01-21CC783DAFA2}">
      <dgm:prSet/>
      <dgm:spPr/>
      <dgm:t>
        <a:bodyPr/>
        <a:lstStyle/>
        <a:p>
          <a:endParaRPr lang="en-US"/>
        </a:p>
      </dgm:t>
    </dgm:pt>
    <dgm:pt modelId="{553EE75B-B2B4-4C8F-B918-BD8F937E7C04}">
      <dgm:prSet/>
      <dgm:spPr/>
      <dgm:t>
        <a:bodyPr/>
        <a:lstStyle/>
        <a:p>
          <a:r>
            <a:rPr lang="fr-FR" dirty="0"/>
            <a:t>6°le 24 juin;</a:t>
          </a:r>
          <a:endParaRPr lang="en-US" dirty="0"/>
        </a:p>
      </dgm:t>
    </dgm:pt>
    <dgm:pt modelId="{25BD252F-90B9-4590-B51A-E3E5DFBBD2A3}" type="parTrans" cxnId="{31587FBF-BF04-40CA-A3C6-4390194CDE9C}">
      <dgm:prSet/>
      <dgm:spPr/>
      <dgm:t>
        <a:bodyPr/>
        <a:lstStyle/>
        <a:p>
          <a:endParaRPr lang="en-US"/>
        </a:p>
      </dgm:t>
    </dgm:pt>
    <dgm:pt modelId="{146C7866-2C87-4896-814F-C81D12B20E91}" type="sibTrans" cxnId="{31587FBF-BF04-40CA-A3C6-4390194CDE9C}">
      <dgm:prSet/>
      <dgm:spPr/>
      <dgm:t>
        <a:bodyPr/>
        <a:lstStyle/>
        <a:p>
          <a:endParaRPr lang="en-US"/>
        </a:p>
      </dgm:t>
    </dgm:pt>
    <dgm:pt modelId="{EDA6C766-0157-4962-95C8-A4300F80BA01}">
      <dgm:prSet/>
      <dgm:spPr/>
      <dgm:t>
        <a:bodyPr/>
        <a:lstStyle/>
        <a:p>
          <a:r>
            <a:rPr lang="fr-FR" dirty="0"/>
            <a:t>7°le 1er juillet;</a:t>
          </a:r>
          <a:endParaRPr lang="en-US" dirty="0"/>
        </a:p>
      </dgm:t>
    </dgm:pt>
    <dgm:pt modelId="{213A68BC-37BB-4754-80D3-2B7CFF29BB42}" type="parTrans" cxnId="{5F3D7344-DA7D-48C8-9BF2-E8E2AE036DEF}">
      <dgm:prSet/>
      <dgm:spPr/>
      <dgm:t>
        <a:bodyPr/>
        <a:lstStyle/>
        <a:p>
          <a:endParaRPr lang="en-US"/>
        </a:p>
      </dgm:t>
    </dgm:pt>
    <dgm:pt modelId="{C76E0987-8689-43BE-A702-F68E7FF0D459}" type="sibTrans" cxnId="{5F3D7344-DA7D-48C8-9BF2-E8E2AE036DEF}">
      <dgm:prSet/>
      <dgm:spPr/>
      <dgm:t>
        <a:bodyPr/>
        <a:lstStyle/>
        <a:p>
          <a:endParaRPr lang="en-US"/>
        </a:p>
      </dgm:t>
    </dgm:pt>
    <dgm:pt modelId="{BF4C9465-35AD-4FFE-851B-FC61B612DD91}">
      <dgm:prSet/>
      <dgm:spPr/>
      <dgm:t>
        <a:bodyPr/>
        <a:lstStyle/>
        <a:p>
          <a:r>
            <a:rPr lang="fr-FR" dirty="0"/>
            <a:t>8°le premier lundi de septembre; </a:t>
          </a:r>
          <a:endParaRPr lang="en-US" dirty="0"/>
        </a:p>
      </dgm:t>
    </dgm:pt>
    <dgm:pt modelId="{F2298345-82BB-4466-A791-8E959B5FD320}" type="parTrans" cxnId="{BEE42830-32F3-40D7-90BE-D41410DD08E5}">
      <dgm:prSet/>
      <dgm:spPr/>
      <dgm:t>
        <a:bodyPr/>
        <a:lstStyle/>
        <a:p>
          <a:endParaRPr lang="en-US"/>
        </a:p>
      </dgm:t>
    </dgm:pt>
    <dgm:pt modelId="{00F94D4A-BB71-4B18-AB41-89796D350CAC}" type="sibTrans" cxnId="{BEE42830-32F3-40D7-90BE-D41410DD08E5}">
      <dgm:prSet/>
      <dgm:spPr/>
      <dgm:t>
        <a:bodyPr/>
        <a:lstStyle/>
        <a:p>
          <a:endParaRPr lang="en-US"/>
        </a:p>
      </dgm:t>
    </dgm:pt>
    <dgm:pt modelId="{2BD8F39F-2358-46C1-BCFA-8936401187A8}">
      <dgm:prSet/>
      <dgm:spPr/>
      <dgm:t>
        <a:bodyPr/>
        <a:lstStyle/>
        <a:p>
          <a:r>
            <a:rPr lang="fr-FR" dirty="0"/>
            <a:t>9°le deuxième lundi d’octobre; </a:t>
          </a:r>
          <a:endParaRPr lang="en-US" dirty="0"/>
        </a:p>
      </dgm:t>
    </dgm:pt>
    <dgm:pt modelId="{4438F3DF-D55A-46BB-BB7D-998DBD7841AC}" type="parTrans" cxnId="{B71DC5FF-2241-498F-ABEF-E70D581D07AC}">
      <dgm:prSet/>
      <dgm:spPr/>
      <dgm:t>
        <a:bodyPr/>
        <a:lstStyle/>
        <a:p>
          <a:endParaRPr lang="en-US"/>
        </a:p>
      </dgm:t>
    </dgm:pt>
    <dgm:pt modelId="{E0C4EFE7-0481-452A-B784-E7B4853FB7A8}" type="sibTrans" cxnId="{B71DC5FF-2241-498F-ABEF-E70D581D07AC}">
      <dgm:prSet/>
      <dgm:spPr/>
      <dgm:t>
        <a:bodyPr/>
        <a:lstStyle/>
        <a:p>
          <a:endParaRPr lang="en-US"/>
        </a:p>
      </dgm:t>
    </dgm:pt>
    <dgm:pt modelId="{1CAB00B2-4CEF-428B-A9A9-7F9DAA999B72}">
      <dgm:prSet/>
      <dgm:spPr/>
      <dgm:t>
        <a:bodyPr/>
        <a:lstStyle/>
        <a:p>
          <a:r>
            <a:rPr lang="fr-FR"/>
            <a:t>10° le 25 décembre;</a:t>
          </a:r>
          <a:endParaRPr lang="en-US"/>
        </a:p>
      </dgm:t>
    </dgm:pt>
    <dgm:pt modelId="{1ACEE75A-733A-490B-9FAA-C03D4BF91B74}" type="parTrans" cxnId="{1F1AB2C8-C3DD-4C36-9BA3-7B667E93BE25}">
      <dgm:prSet/>
      <dgm:spPr/>
      <dgm:t>
        <a:bodyPr/>
        <a:lstStyle/>
        <a:p>
          <a:endParaRPr lang="en-US"/>
        </a:p>
      </dgm:t>
    </dgm:pt>
    <dgm:pt modelId="{D770E4C8-479B-439F-A919-8807A47CDEB8}" type="sibTrans" cxnId="{1F1AB2C8-C3DD-4C36-9BA3-7B667E93BE25}">
      <dgm:prSet/>
      <dgm:spPr/>
      <dgm:t>
        <a:bodyPr/>
        <a:lstStyle/>
        <a:p>
          <a:endParaRPr lang="en-US"/>
        </a:p>
      </dgm:t>
    </dgm:pt>
    <dgm:pt modelId="{7581A63B-D296-41E7-AEF1-05FDBE585247}">
      <dgm:prSet/>
      <dgm:spPr/>
      <dgm:t>
        <a:bodyPr/>
        <a:lstStyle/>
        <a:p>
          <a:r>
            <a:rPr lang="fr-FR"/>
            <a:t>11° le 26 décembre.</a:t>
          </a:r>
          <a:endParaRPr lang="en-US"/>
        </a:p>
      </dgm:t>
    </dgm:pt>
    <dgm:pt modelId="{5E50F5BB-B397-4B2E-9DCB-84368450C94A}" type="parTrans" cxnId="{072696A6-8C9C-4185-BF68-494514461E50}">
      <dgm:prSet/>
      <dgm:spPr/>
      <dgm:t>
        <a:bodyPr/>
        <a:lstStyle/>
        <a:p>
          <a:endParaRPr lang="en-US"/>
        </a:p>
      </dgm:t>
    </dgm:pt>
    <dgm:pt modelId="{323A33CD-8A04-4049-9F23-E103C9551058}" type="sibTrans" cxnId="{072696A6-8C9C-4185-BF68-494514461E50}">
      <dgm:prSet/>
      <dgm:spPr/>
      <dgm:t>
        <a:bodyPr/>
        <a:lstStyle/>
        <a:p>
          <a:endParaRPr lang="en-US"/>
        </a:p>
      </dgm:t>
    </dgm:pt>
    <dgm:pt modelId="{84C179E8-D2D0-DB4B-89AE-67EC59DBCFA9}" type="pres">
      <dgm:prSet presAssocID="{09DB224C-2A19-49FE-9CB1-8B59094882D3}" presName="Name0" presStyleCnt="0">
        <dgm:presLayoutVars>
          <dgm:dir/>
          <dgm:resizeHandles val="exact"/>
        </dgm:presLayoutVars>
      </dgm:prSet>
      <dgm:spPr/>
    </dgm:pt>
    <dgm:pt modelId="{5241EF66-81F3-7D44-B790-7EA4CBC111E1}" type="pres">
      <dgm:prSet presAssocID="{C9921CA6-AFC0-4836-82B5-2440D0899CE5}" presName="node" presStyleLbl="node1" presStyleIdx="0" presStyleCnt="12">
        <dgm:presLayoutVars>
          <dgm:bulletEnabled val="1"/>
        </dgm:presLayoutVars>
      </dgm:prSet>
      <dgm:spPr/>
    </dgm:pt>
    <dgm:pt modelId="{F051BBD4-5A35-4C4C-8FDF-9D8507071D49}" type="pres">
      <dgm:prSet presAssocID="{30CA2A9B-E136-4F80-B738-420EA15C1479}" presName="sibTrans" presStyleLbl="sibTrans1D1" presStyleIdx="0" presStyleCnt="11"/>
      <dgm:spPr/>
    </dgm:pt>
    <dgm:pt modelId="{6551B680-6AD6-6C4E-BF54-F7CE98618A9A}" type="pres">
      <dgm:prSet presAssocID="{30CA2A9B-E136-4F80-B738-420EA15C1479}" presName="connectorText" presStyleLbl="sibTrans1D1" presStyleIdx="0" presStyleCnt="11"/>
      <dgm:spPr/>
    </dgm:pt>
    <dgm:pt modelId="{28E66348-2C27-E94A-AC80-679D98C9C954}" type="pres">
      <dgm:prSet presAssocID="{7E2A74D6-E33E-4EF7-B824-96B195820C20}" presName="node" presStyleLbl="node1" presStyleIdx="1" presStyleCnt="12">
        <dgm:presLayoutVars>
          <dgm:bulletEnabled val="1"/>
        </dgm:presLayoutVars>
      </dgm:prSet>
      <dgm:spPr/>
    </dgm:pt>
    <dgm:pt modelId="{D1D4882A-A48B-E24A-B9DC-61FE9EB61C57}" type="pres">
      <dgm:prSet presAssocID="{C9CD9686-A3ED-4F5C-97C6-7695BE276F3B}" presName="sibTrans" presStyleLbl="sibTrans1D1" presStyleIdx="1" presStyleCnt="11"/>
      <dgm:spPr/>
    </dgm:pt>
    <dgm:pt modelId="{B07141D1-A6EF-AF49-B529-50DC72C45408}" type="pres">
      <dgm:prSet presAssocID="{C9CD9686-A3ED-4F5C-97C6-7695BE276F3B}" presName="connectorText" presStyleLbl="sibTrans1D1" presStyleIdx="1" presStyleCnt="11"/>
      <dgm:spPr/>
    </dgm:pt>
    <dgm:pt modelId="{EC518750-66EA-6E4D-A6E7-9A9565EF63DA}" type="pres">
      <dgm:prSet presAssocID="{E96DE51F-8F3D-4584-8F29-8F76B4877BE4}" presName="node" presStyleLbl="node1" presStyleIdx="2" presStyleCnt="12">
        <dgm:presLayoutVars>
          <dgm:bulletEnabled val="1"/>
        </dgm:presLayoutVars>
      </dgm:prSet>
      <dgm:spPr/>
    </dgm:pt>
    <dgm:pt modelId="{7442D054-07AB-FE4F-A524-23B9F9DBC2A3}" type="pres">
      <dgm:prSet presAssocID="{DFD9BFF4-9215-42DB-BC93-DF102208F1EC}" presName="sibTrans" presStyleLbl="sibTrans1D1" presStyleIdx="2" presStyleCnt="11"/>
      <dgm:spPr/>
    </dgm:pt>
    <dgm:pt modelId="{34F1C407-0885-2048-A048-174D16FC4AA8}" type="pres">
      <dgm:prSet presAssocID="{DFD9BFF4-9215-42DB-BC93-DF102208F1EC}" presName="connectorText" presStyleLbl="sibTrans1D1" presStyleIdx="2" presStyleCnt="11"/>
      <dgm:spPr/>
    </dgm:pt>
    <dgm:pt modelId="{AD6378E8-23C7-1F4A-A840-EECCA540D182}" type="pres">
      <dgm:prSet presAssocID="{7C094993-82AC-4F16-B56D-34DCB8835F59}" presName="node" presStyleLbl="node1" presStyleIdx="3" presStyleCnt="12">
        <dgm:presLayoutVars>
          <dgm:bulletEnabled val="1"/>
        </dgm:presLayoutVars>
      </dgm:prSet>
      <dgm:spPr/>
    </dgm:pt>
    <dgm:pt modelId="{FB7A07BA-0BA7-A640-AE14-624ADE88BFC1}" type="pres">
      <dgm:prSet presAssocID="{8EDFDD0C-54AC-48F6-B526-F9AE208D4888}" presName="sibTrans" presStyleLbl="sibTrans1D1" presStyleIdx="3" presStyleCnt="11"/>
      <dgm:spPr/>
    </dgm:pt>
    <dgm:pt modelId="{36195EEB-792E-D049-B26F-A6F405279539}" type="pres">
      <dgm:prSet presAssocID="{8EDFDD0C-54AC-48F6-B526-F9AE208D4888}" presName="connectorText" presStyleLbl="sibTrans1D1" presStyleIdx="3" presStyleCnt="11"/>
      <dgm:spPr/>
    </dgm:pt>
    <dgm:pt modelId="{9B2DB84D-497A-9947-94C8-25AFC70DA0AD}" type="pres">
      <dgm:prSet presAssocID="{7F2469A0-42E6-4FD3-922C-1AB094E9E0E6}" presName="node" presStyleLbl="node1" presStyleIdx="4" presStyleCnt="12">
        <dgm:presLayoutVars>
          <dgm:bulletEnabled val="1"/>
        </dgm:presLayoutVars>
      </dgm:prSet>
      <dgm:spPr/>
    </dgm:pt>
    <dgm:pt modelId="{4C4A7A51-1400-7242-92F0-A0D80F4C349B}" type="pres">
      <dgm:prSet presAssocID="{77BEAD88-2EF0-4936-8AB4-711BD3CC6504}" presName="sibTrans" presStyleLbl="sibTrans1D1" presStyleIdx="4" presStyleCnt="11"/>
      <dgm:spPr/>
    </dgm:pt>
    <dgm:pt modelId="{A5F23B12-C083-E447-A836-9495367B36BE}" type="pres">
      <dgm:prSet presAssocID="{77BEAD88-2EF0-4936-8AB4-711BD3CC6504}" presName="connectorText" presStyleLbl="sibTrans1D1" presStyleIdx="4" presStyleCnt="11"/>
      <dgm:spPr/>
    </dgm:pt>
    <dgm:pt modelId="{D66FEA43-9158-AE44-8D31-A29D99DF78AE}" type="pres">
      <dgm:prSet presAssocID="{B05E5B86-151F-4127-B25C-84877A2CB9EC}" presName="node" presStyleLbl="node1" presStyleIdx="5" presStyleCnt="12">
        <dgm:presLayoutVars>
          <dgm:bulletEnabled val="1"/>
        </dgm:presLayoutVars>
      </dgm:prSet>
      <dgm:spPr/>
    </dgm:pt>
    <dgm:pt modelId="{629E2C83-1F7C-9A41-8E52-1C6FA1B933F0}" type="pres">
      <dgm:prSet presAssocID="{B3B9E5EE-1DD0-4C95-9DF7-ADE0A381F6DD}" presName="sibTrans" presStyleLbl="sibTrans1D1" presStyleIdx="5" presStyleCnt="11"/>
      <dgm:spPr/>
    </dgm:pt>
    <dgm:pt modelId="{BA84103B-967A-194B-8FD3-D5E72A3B9CBD}" type="pres">
      <dgm:prSet presAssocID="{B3B9E5EE-1DD0-4C95-9DF7-ADE0A381F6DD}" presName="connectorText" presStyleLbl="sibTrans1D1" presStyleIdx="5" presStyleCnt="11"/>
      <dgm:spPr/>
    </dgm:pt>
    <dgm:pt modelId="{9928EFFE-116E-2647-B382-C53A11A4B1E2}" type="pres">
      <dgm:prSet presAssocID="{553EE75B-B2B4-4C8F-B918-BD8F937E7C04}" presName="node" presStyleLbl="node1" presStyleIdx="6" presStyleCnt="12">
        <dgm:presLayoutVars>
          <dgm:bulletEnabled val="1"/>
        </dgm:presLayoutVars>
      </dgm:prSet>
      <dgm:spPr/>
    </dgm:pt>
    <dgm:pt modelId="{EC2041A5-4B53-2B42-9422-128FB575150F}" type="pres">
      <dgm:prSet presAssocID="{146C7866-2C87-4896-814F-C81D12B20E91}" presName="sibTrans" presStyleLbl="sibTrans1D1" presStyleIdx="6" presStyleCnt="11"/>
      <dgm:spPr/>
    </dgm:pt>
    <dgm:pt modelId="{48F553B5-CB9C-B54B-8F4F-53DC94D517BC}" type="pres">
      <dgm:prSet presAssocID="{146C7866-2C87-4896-814F-C81D12B20E91}" presName="connectorText" presStyleLbl="sibTrans1D1" presStyleIdx="6" presStyleCnt="11"/>
      <dgm:spPr/>
    </dgm:pt>
    <dgm:pt modelId="{734664F4-4393-474D-8863-4B0D77ABC4A2}" type="pres">
      <dgm:prSet presAssocID="{EDA6C766-0157-4962-95C8-A4300F80BA01}" presName="node" presStyleLbl="node1" presStyleIdx="7" presStyleCnt="12">
        <dgm:presLayoutVars>
          <dgm:bulletEnabled val="1"/>
        </dgm:presLayoutVars>
      </dgm:prSet>
      <dgm:spPr/>
    </dgm:pt>
    <dgm:pt modelId="{99C16274-6FAB-E049-8B1C-2187955AFB1F}" type="pres">
      <dgm:prSet presAssocID="{C76E0987-8689-43BE-A702-F68E7FF0D459}" presName="sibTrans" presStyleLbl="sibTrans1D1" presStyleIdx="7" presStyleCnt="11"/>
      <dgm:spPr/>
    </dgm:pt>
    <dgm:pt modelId="{E2731785-1CCB-5341-967E-1F7ED8F60CA1}" type="pres">
      <dgm:prSet presAssocID="{C76E0987-8689-43BE-A702-F68E7FF0D459}" presName="connectorText" presStyleLbl="sibTrans1D1" presStyleIdx="7" presStyleCnt="11"/>
      <dgm:spPr/>
    </dgm:pt>
    <dgm:pt modelId="{E34E2CB4-5BF5-BB41-B9B8-436A5BD470B3}" type="pres">
      <dgm:prSet presAssocID="{BF4C9465-35AD-4FFE-851B-FC61B612DD91}" presName="node" presStyleLbl="node1" presStyleIdx="8" presStyleCnt="12">
        <dgm:presLayoutVars>
          <dgm:bulletEnabled val="1"/>
        </dgm:presLayoutVars>
      </dgm:prSet>
      <dgm:spPr/>
    </dgm:pt>
    <dgm:pt modelId="{4EE76239-2EB5-7C4B-B10B-275A9F0D77D5}" type="pres">
      <dgm:prSet presAssocID="{00F94D4A-BB71-4B18-AB41-89796D350CAC}" presName="sibTrans" presStyleLbl="sibTrans1D1" presStyleIdx="8" presStyleCnt="11"/>
      <dgm:spPr/>
    </dgm:pt>
    <dgm:pt modelId="{97F6B668-3D9B-4C42-B3D6-47DD8C1A9DC2}" type="pres">
      <dgm:prSet presAssocID="{00F94D4A-BB71-4B18-AB41-89796D350CAC}" presName="connectorText" presStyleLbl="sibTrans1D1" presStyleIdx="8" presStyleCnt="11"/>
      <dgm:spPr/>
    </dgm:pt>
    <dgm:pt modelId="{C7283BE6-9D49-1646-B44B-4E10A107BAE1}" type="pres">
      <dgm:prSet presAssocID="{2BD8F39F-2358-46C1-BCFA-8936401187A8}" presName="node" presStyleLbl="node1" presStyleIdx="9" presStyleCnt="12">
        <dgm:presLayoutVars>
          <dgm:bulletEnabled val="1"/>
        </dgm:presLayoutVars>
      </dgm:prSet>
      <dgm:spPr/>
    </dgm:pt>
    <dgm:pt modelId="{BCA2B47C-BDC9-F54A-902C-105AB00A7809}" type="pres">
      <dgm:prSet presAssocID="{E0C4EFE7-0481-452A-B784-E7B4853FB7A8}" presName="sibTrans" presStyleLbl="sibTrans1D1" presStyleIdx="9" presStyleCnt="11"/>
      <dgm:spPr/>
    </dgm:pt>
    <dgm:pt modelId="{F3AB1C52-518B-D04E-9F48-370E6D93BD83}" type="pres">
      <dgm:prSet presAssocID="{E0C4EFE7-0481-452A-B784-E7B4853FB7A8}" presName="connectorText" presStyleLbl="sibTrans1D1" presStyleIdx="9" presStyleCnt="11"/>
      <dgm:spPr/>
    </dgm:pt>
    <dgm:pt modelId="{E8E835F7-57CD-3647-8622-75779B369BAB}" type="pres">
      <dgm:prSet presAssocID="{1CAB00B2-4CEF-428B-A9A9-7F9DAA999B72}" presName="node" presStyleLbl="node1" presStyleIdx="10" presStyleCnt="12">
        <dgm:presLayoutVars>
          <dgm:bulletEnabled val="1"/>
        </dgm:presLayoutVars>
      </dgm:prSet>
      <dgm:spPr/>
    </dgm:pt>
    <dgm:pt modelId="{620688E8-5D01-6C44-9E09-6D105C79E64D}" type="pres">
      <dgm:prSet presAssocID="{D770E4C8-479B-439F-A919-8807A47CDEB8}" presName="sibTrans" presStyleLbl="sibTrans1D1" presStyleIdx="10" presStyleCnt="11"/>
      <dgm:spPr/>
    </dgm:pt>
    <dgm:pt modelId="{92667C6C-64CB-BD41-9BEA-61638D96A051}" type="pres">
      <dgm:prSet presAssocID="{D770E4C8-479B-439F-A919-8807A47CDEB8}" presName="connectorText" presStyleLbl="sibTrans1D1" presStyleIdx="10" presStyleCnt="11"/>
      <dgm:spPr/>
    </dgm:pt>
    <dgm:pt modelId="{824F21D5-0D71-724A-827E-E284B326C7B3}" type="pres">
      <dgm:prSet presAssocID="{7581A63B-D296-41E7-AEF1-05FDBE585247}" presName="node" presStyleLbl="node1" presStyleIdx="11" presStyleCnt="12">
        <dgm:presLayoutVars>
          <dgm:bulletEnabled val="1"/>
        </dgm:presLayoutVars>
      </dgm:prSet>
      <dgm:spPr/>
    </dgm:pt>
  </dgm:ptLst>
  <dgm:cxnLst>
    <dgm:cxn modelId="{3154D502-7E07-F64B-9348-B41C711CBE67}" type="presOf" srcId="{D770E4C8-479B-439F-A919-8807A47CDEB8}" destId="{92667C6C-64CB-BD41-9BEA-61638D96A051}" srcOrd="1" destOrd="0" presId="urn:microsoft.com/office/officeart/2016/7/layout/RepeatingBendingProcessNew"/>
    <dgm:cxn modelId="{B9C79D05-FC29-4844-98E9-6BAB5D36B5EA}" srcId="{09DB224C-2A19-49FE-9CB1-8B59094882D3}" destId="{7C094993-82AC-4F16-B56D-34DCB8835F59}" srcOrd="3" destOrd="0" parTransId="{20A49B06-A572-433E-BE9F-BCF19D82864B}" sibTransId="{8EDFDD0C-54AC-48F6-B526-F9AE208D4888}"/>
    <dgm:cxn modelId="{D783F308-F3A6-5443-85D7-11DC7D569911}" type="presOf" srcId="{DFD9BFF4-9215-42DB-BC93-DF102208F1EC}" destId="{34F1C407-0885-2048-A048-174D16FC4AA8}" srcOrd="1" destOrd="0" presId="urn:microsoft.com/office/officeart/2016/7/layout/RepeatingBendingProcessNew"/>
    <dgm:cxn modelId="{C0C6D30F-B017-4D01-91F2-BE96D42E54C0}" srcId="{09DB224C-2A19-49FE-9CB1-8B59094882D3}" destId="{7F2469A0-42E6-4FD3-922C-1AB094E9E0E6}" srcOrd="4" destOrd="0" parTransId="{8F24EE42-EE06-4F10-A147-8066F0E44B35}" sibTransId="{77BEAD88-2EF0-4936-8AB4-711BD3CC6504}"/>
    <dgm:cxn modelId="{06C6E71B-040D-1E48-B60B-37E7716DD15F}" type="presOf" srcId="{E0C4EFE7-0481-452A-B784-E7B4853FB7A8}" destId="{BCA2B47C-BDC9-F54A-902C-105AB00A7809}" srcOrd="0" destOrd="0" presId="urn:microsoft.com/office/officeart/2016/7/layout/RepeatingBendingProcessNew"/>
    <dgm:cxn modelId="{05E8571C-12E8-4540-A388-01D42938417B}" type="presOf" srcId="{C76E0987-8689-43BE-A702-F68E7FF0D459}" destId="{E2731785-1CCB-5341-967E-1F7ED8F60CA1}" srcOrd="1" destOrd="0" presId="urn:microsoft.com/office/officeart/2016/7/layout/RepeatingBendingProcessNew"/>
    <dgm:cxn modelId="{F192A51F-C3F2-8641-851E-9BBF14467E02}" type="presOf" srcId="{2BD8F39F-2358-46C1-BCFA-8936401187A8}" destId="{C7283BE6-9D49-1646-B44B-4E10A107BAE1}" srcOrd="0" destOrd="0" presId="urn:microsoft.com/office/officeart/2016/7/layout/RepeatingBendingProcessNew"/>
    <dgm:cxn modelId="{A2B42F21-646F-4A46-A688-23E578B26C4F}" type="presOf" srcId="{E0C4EFE7-0481-452A-B784-E7B4853FB7A8}" destId="{F3AB1C52-518B-D04E-9F48-370E6D93BD83}" srcOrd="1" destOrd="0" presId="urn:microsoft.com/office/officeart/2016/7/layout/RepeatingBendingProcessNew"/>
    <dgm:cxn modelId="{D9D28A2E-AEB2-964A-A50C-1632B136DA82}" type="presOf" srcId="{146C7866-2C87-4896-814F-C81D12B20E91}" destId="{EC2041A5-4B53-2B42-9422-128FB575150F}" srcOrd="0" destOrd="0" presId="urn:microsoft.com/office/officeart/2016/7/layout/RepeatingBendingProcessNew"/>
    <dgm:cxn modelId="{BEE42830-32F3-40D7-90BE-D41410DD08E5}" srcId="{09DB224C-2A19-49FE-9CB1-8B59094882D3}" destId="{BF4C9465-35AD-4FFE-851B-FC61B612DD91}" srcOrd="8" destOrd="0" parTransId="{F2298345-82BB-4466-A791-8E959B5FD320}" sibTransId="{00F94D4A-BB71-4B18-AB41-89796D350CAC}"/>
    <dgm:cxn modelId="{0C47013E-98EE-4148-86C4-77FB8B7DE977}" type="presOf" srcId="{C9CD9686-A3ED-4F5C-97C6-7695BE276F3B}" destId="{D1D4882A-A48B-E24A-B9DC-61FE9EB61C57}" srcOrd="0" destOrd="0" presId="urn:microsoft.com/office/officeart/2016/7/layout/RepeatingBendingProcessNew"/>
    <dgm:cxn modelId="{345D703F-23BE-3147-B594-19946EFABA93}" type="presOf" srcId="{C9CD9686-A3ED-4F5C-97C6-7695BE276F3B}" destId="{B07141D1-A6EF-AF49-B529-50DC72C45408}" srcOrd="1" destOrd="0" presId="urn:microsoft.com/office/officeart/2016/7/layout/RepeatingBendingProcessNew"/>
    <dgm:cxn modelId="{1716805F-C48A-8846-B67C-67C0FCD8F891}" type="presOf" srcId="{B05E5B86-151F-4127-B25C-84877A2CB9EC}" destId="{D66FEA43-9158-AE44-8D31-A29D99DF78AE}" srcOrd="0" destOrd="0" presId="urn:microsoft.com/office/officeart/2016/7/layout/RepeatingBendingProcessNew"/>
    <dgm:cxn modelId="{1538B05F-061D-E54C-AAF4-36091DC6C1DA}" type="presOf" srcId="{B3B9E5EE-1DD0-4C95-9DF7-ADE0A381F6DD}" destId="{BA84103B-967A-194B-8FD3-D5E72A3B9CBD}" srcOrd="1" destOrd="0" presId="urn:microsoft.com/office/officeart/2016/7/layout/RepeatingBendingProcessNew"/>
    <dgm:cxn modelId="{598F7941-A58F-40AE-9EE8-8F2F8B3EAE0D}" srcId="{09DB224C-2A19-49FE-9CB1-8B59094882D3}" destId="{C9921CA6-AFC0-4836-82B5-2440D0899CE5}" srcOrd="0" destOrd="0" parTransId="{E597E4A1-88B8-40B2-B8FB-BE6A909677C2}" sibTransId="{30CA2A9B-E136-4F80-B738-420EA15C1479}"/>
    <dgm:cxn modelId="{12431B64-62B2-EE48-85FA-77FF934915D5}" type="presOf" srcId="{7F2469A0-42E6-4FD3-922C-1AB094E9E0E6}" destId="{9B2DB84D-497A-9947-94C8-25AFC70DA0AD}" srcOrd="0" destOrd="0" presId="urn:microsoft.com/office/officeart/2016/7/layout/RepeatingBendingProcessNew"/>
    <dgm:cxn modelId="{5F3D7344-DA7D-48C8-9BF2-E8E2AE036DEF}" srcId="{09DB224C-2A19-49FE-9CB1-8B59094882D3}" destId="{EDA6C766-0157-4962-95C8-A4300F80BA01}" srcOrd="7" destOrd="0" parTransId="{213A68BC-37BB-4754-80D3-2B7CFF29BB42}" sibTransId="{C76E0987-8689-43BE-A702-F68E7FF0D459}"/>
    <dgm:cxn modelId="{0D39C745-718D-D64F-B879-43E1689ED9F7}" type="presOf" srcId="{00F94D4A-BB71-4B18-AB41-89796D350CAC}" destId="{4EE76239-2EB5-7C4B-B10B-275A9F0D77D5}" srcOrd="0" destOrd="0" presId="urn:microsoft.com/office/officeart/2016/7/layout/RepeatingBendingProcessNew"/>
    <dgm:cxn modelId="{568CAB47-5688-334A-B5AE-7FD677E3AC05}" type="presOf" srcId="{1CAB00B2-4CEF-428B-A9A9-7F9DAA999B72}" destId="{E8E835F7-57CD-3647-8622-75779B369BAB}" srcOrd="0" destOrd="0" presId="urn:microsoft.com/office/officeart/2016/7/layout/RepeatingBendingProcessNew"/>
    <dgm:cxn modelId="{24517E48-283F-A344-A08E-7109B7D2B63F}" type="presOf" srcId="{7581A63B-D296-41E7-AEF1-05FDBE585247}" destId="{824F21D5-0D71-724A-827E-E284B326C7B3}" srcOrd="0" destOrd="0" presId="urn:microsoft.com/office/officeart/2016/7/layout/RepeatingBendingProcessNew"/>
    <dgm:cxn modelId="{00DF236B-DDFB-DA48-96FB-1F67360952A3}" type="presOf" srcId="{EDA6C766-0157-4962-95C8-A4300F80BA01}" destId="{734664F4-4393-474D-8863-4B0D77ABC4A2}" srcOrd="0" destOrd="0" presId="urn:microsoft.com/office/officeart/2016/7/layout/RepeatingBendingProcessNew"/>
    <dgm:cxn modelId="{77808C4B-73F5-C348-A3FB-B0C593AC305C}" type="presOf" srcId="{E96DE51F-8F3D-4584-8F29-8F76B4877BE4}" destId="{EC518750-66EA-6E4D-A6E7-9A9565EF63DA}" srcOrd="0" destOrd="0" presId="urn:microsoft.com/office/officeart/2016/7/layout/RepeatingBendingProcessNew"/>
    <dgm:cxn modelId="{A06D994C-E5FA-9042-B991-C77F22A9D250}" type="presOf" srcId="{B3B9E5EE-1DD0-4C95-9DF7-ADE0A381F6DD}" destId="{629E2C83-1F7C-9A41-8E52-1C6FA1B933F0}" srcOrd="0" destOrd="0" presId="urn:microsoft.com/office/officeart/2016/7/layout/RepeatingBendingProcessNew"/>
    <dgm:cxn modelId="{F1072251-6FC2-5243-82D4-E7305D2D4024}" type="presOf" srcId="{146C7866-2C87-4896-814F-C81D12B20E91}" destId="{48F553B5-CB9C-B54B-8F4F-53DC94D517BC}" srcOrd="1" destOrd="0" presId="urn:microsoft.com/office/officeart/2016/7/layout/RepeatingBendingProcessNew"/>
    <dgm:cxn modelId="{0DF96674-DBBF-FF47-B612-B6CD560BFAA7}" type="presOf" srcId="{8EDFDD0C-54AC-48F6-B526-F9AE208D4888}" destId="{36195EEB-792E-D049-B26F-A6F405279539}" srcOrd="1" destOrd="0" presId="urn:microsoft.com/office/officeart/2016/7/layout/RepeatingBendingProcessNew"/>
    <dgm:cxn modelId="{A7E00B75-07B3-0A44-8796-A586CE618712}" type="presOf" srcId="{D770E4C8-479B-439F-A919-8807A47CDEB8}" destId="{620688E8-5D01-6C44-9E09-6D105C79E64D}" srcOrd="0" destOrd="0" presId="urn:microsoft.com/office/officeart/2016/7/layout/RepeatingBendingProcessNew"/>
    <dgm:cxn modelId="{0F47065A-AF29-4240-9AD7-1041E31AF8A3}" type="presOf" srcId="{00F94D4A-BB71-4B18-AB41-89796D350CAC}" destId="{97F6B668-3D9B-4C42-B3D6-47DD8C1A9DC2}" srcOrd="1" destOrd="0" presId="urn:microsoft.com/office/officeart/2016/7/layout/RepeatingBendingProcessNew"/>
    <dgm:cxn modelId="{CB00F680-76F9-DC40-819E-1F27659C9D77}" type="presOf" srcId="{7C094993-82AC-4F16-B56D-34DCB8835F59}" destId="{AD6378E8-23C7-1F4A-A840-EECCA540D182}" srcOrd="0" destOrd="0" presId="urn:microsoft.com/office/officeart/2016/7/layout/RepeatingBendingProcessNew"/>
    <dgm:cxn modelId="{5191448C-9005-E948-AFCE-1DAED9CC670D}" type="presOf" srcId="{C76E0987-8689-43BE-A702-F68E7FF0D459}" destId="{99C16274-6FAB-E049-8B1C-2187955AFB1F}" srcOrd="0" destOrd="0" presId="urn:microsoft.com/office/officeart/2016/7/layout/RepeatingBendingProcessNew"/>
    <dgm:cxn modelId="{367DB98D-1A85-134B-9CEA-4CDC6120B470}" type="presOf" srcId="{7E2A74D6-E33E-4EF7-B824-96B195820C20}" destId="{28E66348-2C27-E94A-AC80-679D98C9C954}" srcOrd="0" destOrd="0" presId="urn:microsoft.com/office/officeart/2016/7/layout/RepeatingBendingProcessNew"/>
    <dgm:cxn modelId="{5FF4FC8D-D72E-D644-B1AA-7AE53145FD8A}" type="presOf" srcId="{C9921CA6-AFC0-4836-82B5-2440D0899CE5}" destId="{5241EF66-81F3-7D44-B790-7EA4CBC111E1}" srcOrd="0" destOrd="0" presId="urn:microsoft.com/office/officeart/2016/7/layout/RepeatingBendingProcessNew"/>
    <dgm:cxn modelId="{427BE892-9AED-2741-9F0B-1778832E023D}" type="presOf" srcId="{BF4C9465-35AD-4FFE-851B-FC61B612DD91}" destId="{E34E2CB4-5BF5-BB41-B9B8-436A5BD470B3}" srcOrd="0" destOrd="0" presId="urn:microsoft.com/office/officeart/2016/7/layout/RepeatingBendingProcessNew"/>
    <dgm:cxn modelId="{072696A6-8C9C-4185-BF68-494514461E50}" srcId="{09DB224C-2A19-49FE-9CB1-8B59094882D3}" destId="{7581A63B-D296-41E7-AEF1-05FDBE585247}" srcOrd="11" destOrd="0" parTransId="{5E50F5BB-B397-4B2E-9DCB-84368450C94A}" sibTransId="{323A33CD-8A04-4049-9F23-E103C9551058}"/>
    <dgm:cxn modelId="{7B3AF8A7-1356-45F0-ABC0-8609B9738788}" srcId="{09DB224C-2A19-49FE-9CB1-8B59094882D3}" destId="{7E2A74D6-E33E-4EF7-B824-96B195820C20}" srcOrd="1" destOrd="0" parTransId="{3DEF1D36-4F75-4A0B-A944-424A97AF6112}" sibTransId="{C9CD9686-A3ED-4F5C-97C6-7695BE276F3B}"/>
    <dgm:cxn modelId="{4F6F24BA-9EFF-4295-BD4B-C3C1869C2F6F}" srcId="{09DB224C-2A19-49FE-9CB1-8B59094882D3}" destId="{E96DE51F-8F3D-4584-8F29-8F76B4877BE4}" srcOrd="2" destOrd="0" parTransId="{3741B20A-28F9-4EC8-B326-47447AB1A0E3}" sibTransId="{DFD9BFF4-9215-42DB-BC93-DF102208F1EC}"/>
    <dgm:cxn modelId="{31587FBF-BF04-40CA-A3C6-4390194CDE9C}" srcId="{09DB224C-2A19-49FE-9CB1-8B59094882D3}" destId="{553EE75B-B2B4-4C8F-B918-BD8F937E7C04}" srcOrd="6" destOrd="0" parTransId="{25BD252F-90B9-4590-B51A-E3E5DFBBD2A3}" sibTransId="{146C7866-2C87-4896-814F-C81D12B20E91}"/>
    <dgm:cxn modelId="{ED15C9BF-2D28-F343-8460-D490D8A4F392}" type="presOf" srcId="{8EDFDD0C-54AC-48F6-B526-F9AE208D4888}" destId="{FB7A07BA-0BA7-A640-AE14-624ADE88BFC1}" srcOrd="0" destOrd="0" presId="urn:microsoft.com/office/officeart/2016/7/layout/RepeatingBendingProcessNew"/>
    <dgm:cxn modelId="{1F1AB2C8-C3DD-4C36-9BA3-7B667E93BE25}" srcId="{09DB224C-2A19-49FE-9CB1-8B59094882D3}" destId="{1CAB00B2-4CEF-428B-A9A9-7F9DAA999B72}" srcOrd="10" destOrd="0" parTransId="{1ACEE75A-733A-490B-9FAA-C03D4BF91B74}" sibTransId="{D770E4C8-479B-439F-A919-8807A47CDEB8}"/>
    <dgm:cxn modelId="{5B2C14CB-ACF6-234F-9444-DA628D35D51B}" type="presOf" srcId="{30CA2A9B-E136-4F80-B738-420EA15C1479}" destId="{6551B680-6AD6-6C4E-BF54-F7CE98618A9A}" srcOrd="1" destOrd="0" presId="urn:microsoft.com/office/officeart/2016/7/layout/RepeatingBendingProcessNew"/>
    <dgm:cxn modelId="{56B496CC-C4C6-FD4C-AF00-C9F5CACF0BD0}" type="presOf" srcId="{553EE75B-B2B4-4C8F-B918-BD8F937E7C04}" destId="{9928EFFE-116E-2647-B382-C53A11A4B1E2}" srcOrd="0" destOrd="0" presId="urn:microsoft.com/office/officeart/2016/7/layout/RepeatingBendingProcessNew"/>
    <dgm:cxn modelId="{DAAAFCCE-90C3-8544-BAB6-604A8CFDCEBC}" type="presOf" srcId="{30CA2A9B-E136-4F80-B738-420EA15C1479}" destId="{F051BBD4-5A35-4C4C-8FDF-9D8507071D49}" srcOrd="0" destOrd="0" presId="urn:microsoft.com/office/officeart/2016/7/layout/RepeatingBendingProcessNew"/>
    <dgm:cxn modelId="{F0FB23D4-726E-564B-B42E-094E829025FB}" type="presOf" srcId="{09DB224C-2A19-49FE-9CB1-8B59094882D3}" destId="{84C179E8-D2D0-DB4B-89AE-67EC59DBCFA9}" srcOrd="0" destOrd="0" presId="urn:microsoft.com/office/officeart/2016/7/layout/RepeatingBendingProcessNew"/>
    <dgm:cxn modelId="{7557C3D7-1516-4EEF-9F01-21CC783DAFA2}" srcId="{09DB224C-2A19-49FE-9CB1-8B59094882D3}" destId="{B05E5B86-151F-4127-B25C-84877A2CB9EC}" srcOrd="5" destOrd="0" parTransId="{B77625FF-A591-483B-A36F-60316B0498B9}" sibTransId="{B3B9E5EE-1DD0-4C95-9DF7-ADE0A381F6DD}"/>
    <dgm:cxn modelId="{550396D9-BF1F-1E48-9F63-B30981C0C162}" type="presOf" srcId="{77BEAD88-2EF0-4936-8AB4-711BD3CC6504}" destId="{A5F23B12-C083-E447-A836-9495367B36BE}" srcOrd="1" destOrd="0" presId="urn:microsoft.com/office/officeart/2016/7/layout/RepeatingBendingProcessNew"/>
    <dgm:cxn modelId="{2C3D9BEB-7537-7748-8170-49C35B19ED1E}" type="presOf" srcId="{DFD9BFF4-9215-42DB-BC93-DF102208F1EC}" destId="{7442D054-07AB-FE4F-A524-23B9F9DBC2A3}" srcOrd="0" destOrd="0" presId="urn:microsoft.com/office/officeart/2016/7/layout/RepeatingBendingProcessNew"/>
    <dgm:cxn modelId="{57F8E8FE-205A-DD4D-9F59-3D91A56B73E1}" type="presOf" srcId="{77BEAD88-2EF0-4936-8AB4-711BD3CC6504}" destId="{4C4A7A51-1400-7242-92F0-A0D80F4C349B}" srcOrd="0" destOrd="0" presId="urn:microsoft.com/office/officeart/2016/7/layout/RepeatingBendingProcessNew"/>
    <dgm:cxn modelId="{B71DC5FF-2241-498F-ABEF-E70D581D07AC}" srcId="{09DB224C-2A19-49FE-9CB1-8B59094882D3}" destId="{2BD8F39F-2358-46C1-BCFA-8936401187A8}" srcOrd="9" destOrd="0" parTransId="{4438F3DF-D55A-46BB-BB7D-998DBD7841AC}" sibTransId="{E0C4EFE7-0481-452A-B784-E7B4853FB7A8}"/>
    <dgm:cxn modelId="{C3AE877D-7C5E-BB46-9A09-75136BE4D9E7}" type="presParOf" srcId="{84C179E8-D2D0-DB4B-89AE-67EC59DBCFA9}" destId="{5241EF66-81F3-7D44-B790-7EA4CBC111E1}" srcOrd="0" destOrd="0" presId="urn:microsoft.com/office/officeart/2016/7/layout/RepeatingBendingProcessNew"/>
    <dgm:cxn modelId="{12D57959-E678-AF44-BDEE-D9960DB35C1E}" type="presParOf" srcId="{84C179E8-D2D0-DB4B-89AE-67EC59DBCFA9}" destId="{F051BBD4-5A35-4C4C-8FDF-9D8507071D49}" srcOrd="1" destOrd="0" presId="urn:microsoft.com/office/officeart/2016/7/layout/RepeatingBendingProcessNew"/>
    <dgm:cxn modelId="{296DB5CF-4370-AC4C-88F5-BBC379A662C0}" type="presParOf" srcId="{F051BBD4-5A35-4C4C-8FDF-9D8507071D49}" destId="{6551B680-6AD6-6C4E-BF54-F7CE98618A9A}" srcOrd="0" destOrd="0" presId="urn:microsoft.com/office/officeart/2016/7/layout/RepeatingBendingProcessNew"/>
    <dgm:cxn modelId="{D276CCC0-0E19-0841-ACF7-D6222413F9BB}" type="presParOf" srcId="{84C179E8-D2D0-DB4B-89AE-67EC59DBCFA9}" destId="{28E66348-2C27-E94A-AC80-679D98C9C954}" srcOrd="2" destOrd="0" presId="urn:microsoft.com/office/officeart/2016/7/layout/RepeatingBendingProcessNew"/>
    <dgm:cxn modelId="{8691F847-BAF8-3843-9C9F-85DB2F8A777B}" type="presParOf" srcId="{84C179E8-D2D0-DB4B-89AE-67EC59DBCFA9}" destId="{D1D4882A-A48B-E24A-B9DC-61FE9EB61C57}" srcOrd="3" destOrd="0" presId="urn:microsoft.com/office/officeart/2016/7/layout/RepeatingBendingProcessNew"/>
    <dgm:cxn modelId="{968247FC-C628-A74F-9042-9342991AD744}" type="presParOf" srcId="{D1D4882A-A48B-E24A-B9DC-61FE9EB61C57}" destId="{B07141D1-A6EF-AF49-B529-50DC72C45408}" srcOrd="0" destOrd="0" presId="urn:microsoft.com/office/officeart/2016/7/layout/RepeatingBendingProcessNew"/>
    <dgm:cxn modelId="{F489BB48-1385-6E40-B24F-7B51E5D4CEF8}" type="presParOf" srcId="{84C179E8-D2D0-DB4B-89AE-67EC59DBCFA9}" destId="{EC518750-66EA-6E4D-A6E7-9A9565EF63DA}" srcOrd="4" destOrd="0" presId="urn:microsoft.com/office/officeart/2016/7/layout/RepeatingBendingProcessNew"/>
    <dgm:cxn modelId="{7A07D72A-CDBC-B840-B891-083F66C46AA5}" type="presParOf" srcId="{84C179E8-D2D0-DB4B-89AE-67EC59DBCFA9}" destId="{7442D054-07AB-FE4F-A524-23B9F9DBC2A3}" srcOrd="5" destOrd="0" presId="urn:microsoft.com/office/officeart/2016/7/layout/RepeatingBendingProcessNew"/>
    <dgm:cxn modelId="{D7448920-DBD5-7A41-A25D-9A2A957F0509}" type="presParOf" srcId="{7442D054-07AB-FE4F-A524-23B9F9DBC2A3}" destId="{34F1C407-0885-2048-A048-174D16FC4AA8}" srcOrd="0" destOrd="0" presId="urn:microsoft.com/office/officeart/2016/7/layout/RepeatingBendingProcessNew"/>
    <dgm:cxn modelId="{2E9EFBB7-8C52-C44A-A02E-1353D8397D6B}" type="presParOf" srcId="{84C179E8-D2D0-DB4B-89AE-67EC59DBCFA9}" destId="{AD6378E8-23C7-1F4A-A840-EECCA540D182}" srcOrd="6" destOrd="0" presId="urn:microsoft.com/office/officeart/2016/7/layout/RepeatingBendingProcessNew"/>
    <dgm:cxn modelId="{EC92A397-B079-F841-8092-ADE5895DA2DD}" type="presParOf" srcId="{84C179E8-D2D0-DB4B-89AE-67EC59DBCFA9}" destId="{FB7A07BA-0BA7-A640-AE14-624ADE88BFC1}" srcOrd="7" destOrd="0" presId="urn:microsoft.com/office/officeart/2016/7/layout/RepeatingBendingProcessNew"/>
    <dgm:cxn modelId="{E8AAFF44-2C28-EB44-BDE3-FA2F209B0BFA}" type="presParOf" srcId="{FB7A07BA-0BA7-A640-AE14-624ADE88BFC1}" destId="{36195EEB-792E-D049-B26F-A6F405279539}" srcOrd="0" destOrd="0" presId="urn:microsoft.com/office/officeart/2016/7/layout/RepeatingBendingProcessNew"/>
    <dgm:cxn modelId="{2CB976E9-4329-5D47-B30F-067F8E1FBCA3}" type="presParOf" srcId="{84C179E8-D2D0-DB4B-89AE-67EC59DBCFA9}" destId="{9B2DB84D-497A-9947-94C8-25AFC70DA0AD}" srcOrd="8" destOrd="0" presId="urn:microsoft.com/office/officeart/2016/7/layout/RepeatingBendingProcessNew"/>
    <dgm:cxn modelId="{054E95AB-700C-D149-900D-72AB8ECE40C6}" type="presParOf" srcId="{84C179E8-D2D0-DB4B-89AE-67EC59DBCFA9}" destId="{4C4A7A51-1400-7242-92F0-A0D80F4C349B}" srcOrd="9" destOrd="0" presId="urn:microsoft.com/office/officeart/2016/7/layout/RepeatingBendingProcessNew"/>
    <dgm:cxn modelId="{5CAB15F5-EEA8-F040-8F77-E8EED76D2B5C}" type="presParOf" srcId="{4C4A7A51-1400-7242-92F0-A0D80F4C349B}" destId="{A5F23B12-C083-E447-A836-9495367B36BE}" srcOrd="0" destOrd="0" presId="urn:microsoft.com/office/officeart/2016/7/layout/RepeatingBendingProcessNew"/>
    <dgm:cxn modelId="{24945F28-F992-CC4C-9291-EED99FE533C5}" type="presParOf" srcId="{84C179E8-D2D0-DB4B-89AE-67EC59DBCFA9}" destId="{D66FEA43-9158-AE44-8D31-A29D99DF78AE}" srcOrd="10" destOrd="0" presId="urn:microsoft.com/office/officeart/2016/7/layout/RepeatingBendingProcessNew"/>
    <dgm:cxn modelId="{BFD101D2-2928-564D-9C33-7755922A826D}" type="presParOf" srcId="{84C179E8-D2D0-DB4B-89AE-67EC59DBCFA9}" destId="{629E2C83-1F7C-9A41-8E52-1C6FA1B933F0}" srcOrd="11" destOrd="0" presId="urn:microsoft.com/office/officeart/2016/7/layout/RepeatingBendingProcessNew"/>
    <dgm:cxn modelId="{E23E6F66-1A26-7742-84A6-139DDD8F348C}" type="presParOf" srcId="{629E2C83-1F7C-9A41-8E52-1C6FA1B933F0}" destId="{BA84103B-967A-194B-8FD3-D5E72A3B9CBD}" srcOrd="0" destOrd="0" presId="urn:microsoft.com/office/officeart/2016/7/layout/RepeatingBendingProcessNew"/>
    <dgm:cxn modelId="{70A66D84-3F5B-9742-9C0D-BBD4AEAA4277}" type="presParOf" srcId="{84C179E8-D2D0-DB4B-89AE-67EC59DBCFA9}" destId="{9928EFFE-116E-2647-B382-C53A11A4B1E2}" srcOrd="12" destOrd="0" presId="urn:microsoft.com/office/officeart/2016/7/layout/RepeatingBendingProcessNew"/>
    <dgm:cxn modelId="{388221EB-2989-194B-A485-34479435EC1C}" type="presParOf" srcId="{84C179E8-D2D0-DB4B-89AE-67EC59DBCFA9}" destId="{EC2041A5-4B53-2B42-9422-128FB575150F}" srcOrd="13" destOrd="0" presId="urn:microsoft.com/office/officeart/2016/7/layout/RepeatingBendingProcessNew"/>
    <dgm:cxn modelId="{9547F1EE-80E1-C545-953F-EEEECDC01192}" type="presParOf" srcId="{EC2041A5-4B53-2B42-9422-128FB575150F}" destId="{48F553B5-CB9C-B54B-8F4F-53DC94D517BC}" srcOrd="0" destOrd="0" presId="urn:microsoft.com/office/officeart/2016/7/layout/RepeatingBendingProcessNew"/>
    <dgm:cxn modelId="{C4C5A176-4C9A-3C4B-900B-9141DF28B51C}" type="presParOf" srcId="{84C179E8-D2D0-DB4B-89AE-67EC59DBCFA9}" destId="{734664F4-4393-474D-8863-4B0D77ABC4A2}" srcOrd="14" destOrd="0" presId="urn:microsoft.com/office/officeart/2016/7/layout/RepeatingBendingProcessNew"/>
    <dgm:cxn modelId="{272BA4FF-21F5-9F4B-89C7-5AA1B4E92CDB}" type="presParOf" srcId="{84C179E8-D2D0-DB4B-89AE-67EC59DBCFA9}" destId="{99C16274-6FAB-E049-8B1C-2187955AFB1F}" srcOrd="15" destOrd="0" presId="urn:microsoft.com/office/officeart/2016/7/layout/RepeatingBendingProcessNew"/>
    <dgm:cxn modelId="{0166ED2C-179A-AB49-9D3D-7302AA1F06F4}" type="presParOf" srcId="{99C16274-6FAB-E049-8B1C-2187955AFB1F}" destId="{E2731785-1CCB-5341-967E-1F7ED8F60CA1}" srcOrd="0" destOrd="0" presId="urn:microsoft.com/office/officeart/2016/7/layout/RepeatingBendingProcessNew"/>
    <dgm:cxn modelId="{AEF3CB36-E7B0-3643-8C5E-28C5ADF03678}" type="presParOf" srcId="{84C179E8-D2D0-DB4B-89AE-67EC59DBCFA9}" destId="{E34E2CB4-5BF5-BB41-B9B8-436A5BD470B3}" srcOrd="16" destOrd="0" presId="urn:microsoft.com/office/officeart/2016/7/layout/RepeatingBendingProcessNew"/>
    <dgm:cxn modelId="{1FBDE071-46B9-A947-A2B8-61C47241407B}" type="presParOf" srcId="{84C179E8-D2D0-DB4B-89AE-67EC59DBCFA9}" destId="{4EE76239-2EB5-7C4B-B10B-275A9F0D77D5}" srcOrd="17" destOrd="0" presId="urn:microsoft.com/office/officeart/2016/7/layout/RepeatingBendingProcessNew"/>
    <dgm:cxn modelId="{83B817E2-9BEA-5940-9F77-281097DA31A9}" type="presParOf" srcId="{4EE76239-2EB5-7C4B-B10B-275A9F0D77D5}" destId="{97F6B668-3D9B-4C42-B3D6-47DD8C1A9DC2}" srcOrd="0" destOrd="0" presId="urn:microsoft.com/office/officeart/2016/7/layout/RepeatingBendingProcessNew"/>
    <dgm:cxn modelId="{3E0F1655-DC50-4D43-8587-C2E8CE6F68B8}" type="presParOf" srcId="{84C179E8-D2D0-DB4B-89AE-67EC59DBCFA9}" destId="{C7283BE6-9D49-1646-B44B-4E10A107BAE1}" srcOrd="18" destOrd="0" presId="urn:microsoft.com/office/officeart/2016/7/layout/RepeatingBendingProcessNew"/>
    <dgm:cxn modelId="{39F19E51-A35A-534A-B348-F7221BAA2E1F}" type="presParOf" srcId="{84C179E8-D2D0-DB4B-89AE-67EC59DBCFA9}" destId="{BCA2B47C-BDC9-F54A-902C-105AB00A7809}" srcOrd="19" destOrd="0" presId="urn:microsoft.com/office/officeart/2016/7/layout/RepeatingBendingProcessNew"/>
    <dgm:cxn modelId="{E1BF721F-37DB-134B-AF00-6CFF7FA9BA18}" type="presParOf" srcId="{BCA2B47C-BDC9-F54A-902C-105AB00A7809}" destId="{F3AB1C52-518B-D04E-9F48-370E6D93BD83}" srcOrd="0" destOrd="0" presId="urn:microsoft.com/office/officeart/2016/7/layout/RepeatingBendingProcessNew"/>
    <dgm:cxn modelId="{69747D75-8B52-FA45-A5F7-27F390602C14}" type="presParOf" srcId="{84C179E8-D2D0-DB4B-89AE-67EC59DBCFA9}" destId="{E8E835F7-57CD-3647-8622-75779B369BAB}" srcOrd="20" destOrd="0" presId="urn:microsoft.com/office/officeart/2016/7/layout/RepeatingBendingProcessNew"/>
    <dgm:cxn modelId="{69A7C723-CCE3-2244-ADFC-13ABB78E925E}" type="presParOf" srcId="{84C179E8-D2D0-DB4B-89AE-67EC59DBCFA9}" destId="{620688E8-5D01-6C44-9E09-6D105C79E64D}" srcOrd="21" destOrd="0" presId="urn:microsoft.com/office/officeart/2016/7/layout/RepeatingBendingProcessNew"/>
    <dgm:cxn modelId="{F526BBD1-F715-8247-B7A8-7583E774E96A}" type="presParOf" srcId="{620688E8-5D01-6C44-9E09-6D105C79E64D}" destId="{92667C6C-64CB-BD41-9BEA-61638D96A051}" srcOrd="0" destOrd="0" presId="urn:microsoft.com/office/officeart/2016/7/layout/RepeatingBendingProcessNew"/>
    <dgm:cxn modelId="{9117E85A-C41D-6043-881A-49039958225D}" type="presParOf" srcId="{84C179E8-D2D0-DB4B-89AE-67EC59DBCFA9}" destId="{824F21D5-0D71-724A-827E-E284B326C7B3}" srcOrd="2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44C335A-32E2-41B7-98F1-2D73D4AE8B5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C3BAE21-75FB-4336-BE3C-AE33B3CFD598}">
      <dgm:prSet/>
      <dgm:spPr/>
      <dgm:t>
        <a:bodyPr/>
        <a:lstStyle/>
        <a:p>
          <a:pPr algn="just">
            <a:lnSpc>
              <a:spcPct val="100000"/>
            </a:lnSpc>
          </a:pPr>
          <a:r>
            <a:rPr lang="fr-FR" dirty="0"/>
            <a:t>À l’occasion de son mariage ou de son union civile, un </a:t>
          </a:r>
          <a:r>
            <a:rPr lang="fr-FR" b="1" dirty="0"/>
            <a:t>cadre à temps complet </a:t>
          </a:r>
          <a:r>
            <a:rPr lang="fr-FR" dirty="0"/>
            <a:t>a droit, s’il en fait la demande à son employeur au moins 4 semaines à l’avance, à 5 jours de congé avec solde et à 5 jours de congé sans solde.</a:t>
          </a:r>
          <a:endParaRPr lang="en-US" dirty="0"/>
        </a:p>
      </dgm:t>
    </dgm:pt>
    <dgm:pt modelId="{315A390C-104F-43EA-A35A-95F9A1076B11}" type="parTrans" cxnId="{3C390356-6797-4C5C-8A0A-DCD4A8503146}">
      <dgm:prSet/>
      <dgm:spPr/>
      <dgm:t>
        <a:bodyPr/>
        <a:lstStyle/>
        <a:p>
          <a:endParaRPr lang="en-US"/>
        </a:p>
      </dgm:t>
    </dgm:pt>
    <dgm:pt modelId="{AD82A750-0488-4C3D-9BDE-5517B28973E7}" type="sibTrans" cxnId="{3C390356-6797-4C5C-8A0A-DCD4A8503146}">
      <dgm:prSet/>
      <dgm:spPr/>
      <dgm:t>
        <a:bodyPr/>
        <a:lstStyle/>
        <a:p>
          <a:endParaRPr lang="en-US"/>
        </a:p>
      </dgm:t>
    </dgm:pt>
    <dgm:pt modelId="{B934EDF1-EEC9-4069-A288-619238012DC9}">
      <dgm:prSet/>
      <dgm:spPr/>
      <dgm:t>
        <a:bodyPr/>
        <a:lstStyle/>
        <a:p>
          <a:pPr algn="just">
            <a:lnSpc>
              <a:spcPct val="100000"/>
            </a:lnSpc>
          </a:pPr>
          <a:r>
            <a:rPr lang="fr-FR" dirty="0"/>
            <a:t>Le </a:t>
          </a:r>
          <a:r>
            <a:rPr lang="fr-FR" b="1" dirty="0"/>
            <a:t>cadre à temps partiel </a:t>
          </a:r>
          <a:r>
            <a:rPr lang="fr-FR" dirty="0"/>
            <a:t>a quant à lui droit à un congé établi au prorata du temps travaillé au cours des 12 semaines précédant l’événement.</a:t>
          </a:r>
          <a:endParaRPr lang="en-US" dirty="0"/>
        </a:p>
      </dgm:t>
    </dgm:pt>
    <dgm:pt modelId="{5FB73168-EAE8-4A38-AC7B-6E2D6EAAC46E}" type="parTrans" cxnId="{CC5C5405-B19B-4A95-863C-6E53291EB9E3}">
      <dgm:prSet/>
      <dgm:spPr/>
      <dgm:t>
        <a:bodyPr/>
        <a:lstStyle/>
        <a:p>
          <a:endParaRPr lang="en-US"/>
        </a:p>
      </dgm:t>
    </dgm:pt>
    <dgm:pt modelId="{7536362F-7CF4-4B65-87E8-D8FB258306A5}" type="sibTrans" cxnId="{CC5C5405-B19B-4A95-863C-6E53291EB9E3}">
      <dgm:prSet/>
      <dgm:spPr/>
      <dgm:t>
        <a:bodyPr/>
        <a:lstStyle/>
        <a:p>
          <a:endParaRPr lang="en-US"/>
        </a:p>
      </dgm:t>
    </dgm:pt>
    <dgm:pt modelId="{C14FD9ED-C2BB-48FD-9621-1BC55A9A0CD1}" type="pres">
      <dgm:prSet presAssocID="{444C335A-32E2-41B7-98F1-2D73D4AE8B54}" presName="root" presStyleCnt="0">
        <dgm:presLayoutVars>
          <dgm:dir/>
          <dgm:resizeHandles val="exact"/>
        </dgm:presLayoutVars>
      </dgm:prSet>
      <dgm:spPr/>
    </dgm:pt>
    <dgm:pt modelId="{9C34B7D7-A1EB-4E99-9A50-76D44C088DA3}" type="pres">
      <dgm:prSet presAssocID="{EC3BAE21-75FB-4336-BE3C-AE33B3CFD598}" presName="compNode" presStyleCnt="0"/>
      <dgm:spPr/>
    </dgm:pt>
    <dgm:pt modelId="{EFD9A3D1-B86B-4F9C-B023-6B83F1B8F863}" type="pres">
      <dgm:prSet presAssocID="{EC3BAE21-75FB-4336-BE3C-AE33B3CFD598}" presName="bgRect" presStyleLbl="bgShp" presStyleIdx="0" presStyleCnt="2"/>
      <dgm:spPr/>
    </dgm:pt>
    <dgm:pt modelId="{F610FB76-8D95-4C2E-8ADB-836208FAFEEB}" type="pres">
      <dgm:prSet presAssocID="{EC3BAE21-75FB-4336-BE3C-AE33B3CFD59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edding Rings"/>
        </a:ext>
      </dgm:extLst>
    </dgm:pt>
    <dgm:pt modelId="{CC220CA7-3D7F-4AE5-8CC5-E1DD1063D489}" type="pres">
      <dgm:prSet presAssocID="{EC3BAE21-75FB-4336-BE3C-AE33B3CFD598}" presName="spaceRect" presStyleCnt="0"/>
      <dgm:spPr/>
    </dgm:pt>
    <dgm:pt modelId="{82718218-AB04-490E-9AAA-12AB3362C9E9}" type="pres">
      <dgm:prSet presAssocID="{EC3BAE21-75FB-4336-BE3C-AE33B3CFD598}" presName="parTx" presStyleLbl="revTx" presStyleIdx="0" presStyleCnt="2">
        <dgm:presLayoutVars>
          <dgm:chMax val="0"/>
          <dgm:chPref val="0"/>
        </dgm:presLayoutVars>
      </dgm:prSet>
      <dgm:spPr/>
    </dgm:pt>
    <dgm:pt modelId="{68BD5028-731C-4AD0-9DF9-557FC4AF9BBD}" type="pres">
      <dgm:prSet presAssocID="{AD82A750-0488-4C3D-9BDE-5517B28973E7}" presName="sibTrans" presStyleCnt="0"/>
      <dgm:spPr/>
    </dgm:pt>
    <dgm:pt modelId="{A76ECAA6-583C-4A31-9DD7-E549E05273A6}" type="pres">
      <dgm:prSet presAssocID="{B934EDF1-EEC9-4069-A288-619238012DC9}" presName="compNode" presStyleCnt="0"/>
      <dgm:spPr/>
    </dgm:pt>
    <dgm:pt modelId="{14280100-F8B1-43AA-9A91-6FD2E1C894F4}" type="pres">
      <dgm:prSet presAssocID="{B934EDF1-EEC9-4069-A288-619238012DC9}" presName="bgRect" presStyleLbl="bgShp" presStyleIdx="1" presStyleCnt="2"/>
      <dgm:spPr/>
    </dgm:pt>
    <dgm:pt modelId="{59158FA0-4D12-4CA7-83E0-C33C273F8199}" type="pres">
      <dgm:prSet presAssocID="{B934EDF1-EEC9-4069-A288-619238012DC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ronomètre"/>
        </a:ext>
      </dgm:extLst>
    </dgm:pt>
    <dgm:pt modelId="{E1C9DA05-03AA-4A69-9973-37BB8B786E24}" type="pres">
      <dgm:prSet presAssocID="{B934EDF1-EEC9-4069-A288-619238012DC9}" presName="spaceRect" presStyleCnt="0"/>
      <dgm:spPr/>
    </dgm:pt>
    <dgm:pt modelId="{7AF6BA11-9898-4AB5-B4A0-DA79F1AFD665}" type="pres">
      <dgm:prSet presAssocID="{B934EDF1-EEC9-4069-A288-619238012DC9}" presName="parTx" presStyleLbl="revTx" presStyleIdx="1" presStyleCnt="2">
        <dgm:presLayoutVars>
          <dgm:chMax val="0"/>
          <dgm:chPref val="0"/>
        </dgm:presLayoutVars>
      </dgm:prSet>
      <dgm:spPr/>
    </dgm:pt>
  </dgm:ptLst>
  <dgm:cxnLst>
    <dgm:cxn modelId="{CC5C5405-B19B-4A95-863C-6E53291EB9E3}" srcId="{444C335A-32E2-41B7-98F1-2D73D4AE8B54}" destId="{B934EDF1-EEC9-4069-A288-619238012DC9}" srcOrd="1" destOrd="0" parTransId="{5FB73168-EAE8-4A38-AC7B-6E2D6EAAC46E}" sibTransId="{7536362F-7CF4-4B65-87E8-D8FB258306A5}"/>
    <dgm:cxn modelId="{E7C33736-1FA7-4C6F-AF8A-F6B080379DB3}" type="presOf" srcId="{444C335A-32E2-41B7-98F1-2D73D4AE8B54}" destId="{C14FD9ED-C2BB-48FD-9621-1BC55A9A0CD1}" srcOrd="0" destOrd="0" presId="urn:microsoft.com/office/officeart/2018/2/layout/IconVerticalSolidList"/>
    <dgm:cxn modelId="{5BDB033E-892E-4137-A974-55724DF94CDC}" type="presOf" srcId="{EC3BAE21-75FB-4336-BE3C-AE33B3CFD598}" destId="{82718218-AB04-490E-9AAA-12AB3362C9E9}" srcOrd="0" destOrd="0" presId="urn:microsoft.com/office/officeart/2018/2/layout/IconVerticalSolidList"/>
    <dgm:cxn modelId="{3C390356-6797-4C5C-8A0A-DCD4A8503146}" srcId="{444C335A-32E2-41B7-98F1-2D73D4AE8B54}" destId="{EC3BAE21-75FB-4336-BE3C-AE33B3CFD598}" srcOrd="0" destOrd="0" parTransId="{315A390C-104F-43EA-A35A-95F9A1076B11}" sibTransId="{AD82A750-0488-4C3D-9BDE-5517B28973E7}"/>
    <dgm:cxn modelId="{58CADFDD-9B17-49B6-9207-F6309FB96C2C}" type="presOf" srcId="{B934EDF1-EEC9-4069-A288-619238012DC9}" destId="{7AF6BA11-9898-4AB5-B4A0-DA79F1AFD665}" srcOrd="0" destOrd="0" presId="urn:microsoft.com/office/officeart/2018/2/layout/IconVerticalSolidList"/>
    <dgm:cxn modelId="{AAED9A2C-081B-4642-9CA8-5AF2E2F7E1F1}" type="presParOf" srcId="{C14FD9ED-C2BB-48FD-9621-1BC55A9A0CD1}" destId="{9C34B7D7-A1EB-4E99-9A50-76D44C088DA3}" srcOrd="0" destOrd="0" presId="urn:microsoft.com/office/officeart/2018/2/layout/IconVerticalSolidList"/>
    <dgm:cxn modelId="{18891398-CD2B-4CA5-80AE-3E45D2E2A255}" type="presParOf" srcId="{9C34B7D7-A1EB-4E99-9A50-76D44C088DA3}" destId="{EFD9A3D1-B86B-4F9C-B023-6B83F1B8F863}" srcOrd="0" destOrd="0" presId="urn:microsoft.com/office/officeart/2018/2/layout/IconVerticalSolidList"/>
    <dgm:cxn modelId="{6A6AE950-4D8D-41C6-80CA-AC29DECF5311}" type="presParOf" srcId="{9C34B7D7-A1EB-4E99-9A50-76D44C088DA3}" destId="{F610FB76-8D95-4C2E-8ADB-836208FAFEEB}" srcOrd="1" destOrd="0" presId="urn:microsoft.com/office/officeart/2018/2/layout/IconVerticalSolidList"/>
    <dgm:cxn modelId="{1CE41068-096D-414D-873F-EDCF92DBB88C}" type="presParOf" srcId="{9C34B7D7-A1EB-4E99-9A50-76D44C088DA3}" destId="{CC220CA7-3D7F-4AE5-8CC5-E1DD1063D489}" srcOrd="2" destOrd="0" presId="urn:microsoft.com/office/officeart/2018/2/layout/IconVerticalSolidList"/>
    <dgm:cxn modelId="{6D525460-B22C-4436-B7C4-B8768B5123F4}" type="presParOf" srcId="{9C34B7D7-A1EB-4E99-9A50-76D44C088DA3}" destId="{82718218-AB04-490E-9AAA-12AB3362C9E9}" srcOrd="3" destOrd="0" presId="urn:microsoft.com/office/officeart/2018/2/layout/IconVerticalSolidList"/>
    <dgm:cxn modelId="{78463094-8A83-4C53-A887-D6D92C4ABD50}" type="presParOf" srcId="{C14FD9ED-C2BB-48FD-9621-1BC55A9A0CD1}" destId="{68BD5028-731C-4AD0-9DF9-557FC4AF9BBD}" srcOrd="1" destOrd="0" presId="urn:microsoft.com/office/officeart/2018/2/layout/IconVerticalSolidList"/>
    <dgm:cxn modelId="{894AF084-A461-40E0-A685-60F935CBF548}" type="presParOf" srcId="{C14FD9ED-C2BB-48FD-9621-1BC55A9A0CD1}" destId="{A76ECAA6-583C-4A31-9DD7-E549E05273A6}" srcOrd="2" destOrd="0" presId="urn:microsoft.com/office/officeart/2018/2/layout/IconVerticalSolidList"/>
    <dgm:cxn modelId="{2508EC8C-84AB-4971-B20B-FC4B28B52DBE}" type="presParOf" srcId="{A76ECAA6-583C-4A31-9DD7-E549E05273A6}" destId="{14280100-F8B1-43AA-9A91-6FD2E1C894F4}" srcOrd="0" destOrd="0" presId="urn:microsoft.com/office/officeart/2018/2/layout/IconVerticalSolidList"/>
    <dgm:cxn modelId="{88940B34-204F-4E5F-AFDA-46A4B41CE425}" type="presParOf" srcId="{A76ECAA6-583C-4A31-9DD7-E549E05273A6}" destId="{59158FA0-4D12-4CA7-83E0-C33C273F8199}" srcOrd="1" destOrd="0" presId="urn:microsoft.com/office/officeart/2018/2/layout/IconVerticalSolidList"/>
    <dgm:cxn modelId="{829CE8B2-45FE-455B-B34E-320481C4238F}" type="presParOf" srcId="{A76ECAA6-583C-4A31-9DD7-E549E05273A6}" destId="{E1C9DA05-03AA-4A69-9973-37BB8B786E24}" srcOrd="2" destOrd="0" presId="urn:microsoft.com/office/officeart/2018/2/layout/IconVerticalSolidList"/>
    <dgm:cxn modelId="{6E50E912-E90C-43AD-9E5B-543BE72EEB0B}" type="presParOf" srcId="{A76ECAA6-583C-4A31-9DD7-E549E05273A6}" destId="{7AF6BA11-9898-4AB5-B4A0-DA79F1AFD66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7DFFCBC-67DD-489A-A2D5-9B0AED9EB111}"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E8D88E3-FC8F-4283-870C-DB5B9105567B}">
      <dgm:prSet/>
      <dgm:spPr/>
      <dgm:t>
        <a:bodyPr/>
        <a:lstStyle/>
        <a:p>
          <a:pPr algn="just">
            <a:lnSpc>
              <a:spcPct val="100000"/>
            </a:lnSpc>
          </a:pPr>
          <a:r>
            <a:rPr lang="fr-FR" dirty="0"/>
            <a:t>Le cadre appelé </a:t>
          </a:r>
          <a:r>
            <a:rPr lang="fr-FR" b="1" dirty="0"/>
            <a:t>à agir comme juré ou à comparaître à titre de témoin </a:t>
          </a:r>
          <a:r>
            <a:rPr lang="fr-FR" dirty="0"/>
            <a:t>dans une cause où il n’est pas une des parties intéressées reçoit, pendant la période visée, la différence entre son salaire régulier et l’indemnité à laquelle il a droit pour agir comme juré ou comparaître à ce titre.</a:t>
          </a:r>
          <a:endParaRPr lang="en-US" dirty="0"/>
        </a:p>
      </dgm:t>
    </dgm:pt>
    <dgm:pt modelId="{1C340E18-DC52-4B44-B60A-AD576E72D3B3}" type="parTrans" cxnId="{2776407B-A578-40FE-8D1A-8FA17804119B}">
      <dgm:prSet/>
      <dgm:spPr/>
      <dgm:t>
        <a:bodyPr/>
        <a:lstStyle/>
        <a:p>
          <a:endParaRPr lang="en-US"/>
        </a:p>
      </dgm:t>
    </dgm:pt>
    <dgm:pt modelId="{E4A9CBE4-DBCA-442B-B999-61FCF308660C}" type="sibTrans" cxnId="{2776407B-A578-40FE-8D1A-8FA17804119B}">
      <dgm:prSet/>
      <dgm:spPr/>
      <dgm:t>
        <a:bodyPr/>
        <a:lstStyle/>
        <a:p>
          <a:pPr>
            <a:lnSpc>
              <a:spcPct val="100000"/>
            </a:lnSpc>
          </a:pPr>
          <a:endParaRPr lang="en-US"/>
        </a:p>
      </dgm:t>
    </dgm:pt>
    <dgm:pt modelId="{FDF21DAC-AC89-4AD5-862E-25E5EFCA47F4}">
      <dgm:prSet/>
      <dgm:spPr/>
      <dgm:t>
        <a:bodyPr/>
        <a:lstStyle/>
        <a:p>
          <a:pPr algn="just">
            <a:lnSpc>
              <a:spcPct val="100000"/>
            </a:lnSpc>
          </a:pPr>
          <a:r>
            <a:rPr lang="fr-FR" dirty="0"/>
            <a:t>Un </a:t>
          </a:r>
          <a:r>
            <a:rPr lang="fr-FR" b="1" dirty="0"/>
            <a:t>cadre est poursuivi en justice </a:t>
          </a:r>
          <a:r>
            <a:rPr lang="fr-FR" dirty="0"/>
            <a:t>pour un acte posé dans l’exercice de ses fonctions et qu’il est, pour cette raison, empêché d’accomplir celles-ci, il est rémunéré comme s’il était au travail.</a:t>
          </a:r>
          <a:endParaRPr lang="en-US" dirty="0"/>
        </a:p>
      </dgm:t>
    </dgm:pt>
    <dgm:pt modelId="{6C3CCD0B-B2F4-41E3-A5CE-0A257C925B6D}" type="parTrans" cxnId="{A01365A8-4BB5-4796-BAFB-FF35E9F6B5A6}">
      <dgm:prSet/>
      <dgm:spPr/>
      <dgm:t>
        <a:bodyPr/>
        <a:lstStyle/>
        <a:p>
          <a:endParaRPr lang="en-US"/>
        </a:p>
      </dgm:t>
    </dgm:pt>
    <dgm:pt modelId="{3485AB97-417F-4DB6-A4EF-EAFDB388B7D4}" type="sibTrans" cxnId="{A01365A8-4BB5-4796-BAFB-FF35E9F6B5A6}">
      <dgm:prSet/>
      <dgm:spPr/>
      <dgm:t>
        <a:bodyPr/>
        <a:lstStyle/>
        <a:p>
          <a:pPr>
            <a:lnSpc>
              <a:spcPct val="100000"/>
            </a:lnSpc>
          </a:pPr>
          <a:endParaRPr lang="en-US"/>
        </a:p>
      </dgm:t>
    </dgm:pt>
    <dgm:pt modelId="{1388C305-3B5E-4109-988A-CFB194CE7006}">
      <dgm:prSet/>
      <dgm:spPr/>
      <dgm:t>
        <a:bodyPr/>
        <a:lstStyle/>
        <a:p>
          <a:pPr algn="just">
            <a:lnSpc>
              <a:spcPct val="100000"/>
            </a:lnSpc>
          </a:pPr>
          <a:r>
            <a:rPr lang="fr-FR" dirty="0"/>
            <a:t>Lors du </a:t>
          </a:r>
          <a:r>
            <a:rPr lang="fr-FR" b="1" dirty="0"/>
            <a:t>déménagement</a:t>
          </a:r>
          <a:r>
            <a:rPr lang="fr-FR" dirty="0"/>
            <a:t> du cadre, ce dernier peut, après entente avec son employeur, bénéficier d’un congé avec solde correspondant à un jour ouvrable par année financière.</a:t>
          </a:r>
          <a:endParaRPr lang="en-US" dirty="0"/>
        </a:p>
      </dgm:t>
    </dgm:pt>
    <dgm:pt modelId="{BB3ADF70-ECD3-4042-A4C1-567F513A41B7}" type="parTrans" cxnId="{F219FF2D-1084-485A-9BF7-BFFE9311488E}">
      <dgm:prSet/>
      <dgm:spPr/>
      <dgm:t>
        <a:bodyPr/>
        <a:lstStyle/>
        <a:p>
          <a:endParaRPr lang="en-US"/>
        </a:p>
      </dgm:t>
    </dgm:pt>
    <dgm:pt modelId="{6926FFC2-1756-433F-BAC4-06E7C7E444E9}" type="sibTrans" cxnId="{F219FF2D-1084-485A-9BF7-BFFE9311488E}">
      <dgm:prSet/>
      <dgm:spPr/>
      <dgm:t>
        <a:bodyPr/>
        <a:lstStyle/>
        <a:p>
          <a:pPr>
            <a:lnSpc>
              <a:spcPct val="100000"/>
            </a:lnSpc>
          </a:pPr>
          <a:endParaRPr lang="en-US"/>
        </a:p>
      </dgm:t>
    </dgm:pt>
    <dgm:pt modelId="{806EBD32-A50E-46DA-BDCC-77E5CE323203}">
      <dgm:prSet/>
      <dgm:spPr/>
      <dgm:t>
        <a:bodyPr/>
        <a:lstStyle/>
        <a:p>
          <a:pPr algn="just">
            <a:lnSpc>
              <a:spcPct val="100000"/>
            </a:lnSpc>
          </a:pPr>
          <a:r>
            <a:rPr lang="fr-FR" b="1" dirty="0"/>
            <a:t>Pour toute autre raison jugée sérieuse</a:t>
          </a:r>
          <a:r>
            <a:rPr lang="fr-FR" dirty="0"/>
            <a:t>, le cadre peut, après entente avec son employeur, bénéficier d’un congé avec ou sans solde. Le congé avec solde correspond à un jour ouvrable.</a:t>
          </a:r>
          <a:endParaRPr lang="en-US" dirty="0"/>
        </a:p>
      </dgm:t>
    </dgm:pt>
    <dgm:pt modelId="{6C86D2A4-0B1F-4583-8D3B-BE4438ADF146}" type="parTrans" cxnId="{D55E568B-EEFD-4538-B795-D068D4969220}">
      <dgm:prSet/>
      <dgm:spPr/>
      <dgm:t>
        <a:bodyPr/>
        <a:lstStyle/>
        <a:p>
          <a:endParaRPr lang="en-US"/>
        </a:p>
      </dgm:t>
    </dgm:pt>
    <dgm:pt modelId="{BFFCA9C0-EBA6-47AE-8DAA-C4144CCCDCB4}" type="sibTrans" cxnId="{D55E568B-EEFD-4538-B795-D068D4969220}">
      <dgm:prSet/>
      <dgm:spPr/>
      <dgm:t>
        <a:bodyPr/>
        <a:lstStyle/>
        <a:p>
          <a:endParaRPr lang="en-US"/>
        </a:p>
      </dgm:t>
    </dgm:pt>
    <dgm:pt modelId="{F6D457C2-2344-4A38-9D34-38BDF1B79310}" type="pres">
      <dgm:prSet presAssocID="{07DFFCBC-67DD-489A-A2D5-9B0AED9EB111}" presName="root" presStyleCnt="0">
        <dgm:presLayoutVars>
          <dgm:dir/>
          <dgm:resizeHandles val="exact"/>
        </dgm:presLayoutVars>
      </dgm:prSet>
      <dgm:spPr/>
    </dgm:pt>
    <dgm:pt modelId="{39A0D612-A25A-4947-8FB0-99770DC64C52}" type="pres">
      <dgm:prSet presAssocID="{07DFFCBC-67DD-489A-A2D5-9B0AED9EB111}" presName="container" presStyleCnt="0">
        <dgm:presLayoutVars>
          <dgm:dir/>
          <dgm:resizeHandles val="exact"/>
        </dgm:presLayoutVars>
      </dgm:prSet>
      <dgm:spPr/>
    </dgm:pt>
    <dgm:pt modelId="{5CEF0C61-E8C3-45A6-A5FE-8F1B4AB1615A}" type="pres">
      <dgm:prSet presAssocID="{BE8D88E3-FC8F-4283-870C-DB5B9105567B}" presName="compNode" presStyleCnt="0"/>
      <dgm:spPr/>
    </dgm:pt>
    <dgm:pt modelId="{ACBE35CE-56AB-49B5-A7BA-61DC8EEF2BE1}" type="pres">
      <dgm:prSet presAssocID="{BE8D88E3-FC8F-4283-870C-DB5B9105567B}" presName="iconBgRect" presStyleLbl="bgShp" presStyleIdx="0" presStyleCnt="4"/>
      <dgm:spPr/>
    </dgm:pt>
    <dgm:pt modelId="{7A7667FF-418D-498D-963A-6E1696AFE137}" type="pres">
      <dgm:prSet presAssocID="{BE8D88E3-FC8F-4283-870C-DB5B9105567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Juge"/>
        </a:ext>
      </dgm:extLst>
    </dgm:pt>
    <dgm:pt modelId="{E61CE1D4-AA1B-4521-BB74-2C6E9F712EAD}" type="pres">
      <dgm:prSet presAssocID="{BE8D88E3-FC8F-4283-870C-DB5B9105567B}" presName="spaceRect" presStyleCnt="0"/>
      <dgm:spPr/>
    </dgm:pt>
    <dgm:pt modelId="{7AF687F0-8B61-4894-8E64-11E0643011C6}" type="pres">
      <dgm:prSet presAssocID="{BE8D88E3-FC8F-4283-870C-DB5B9105567B}" presName="textRect" presStyleLbl="revTx" presStyleIdx="0" presStyleCnt="4">
        <dgm:presLayoutVars>
          <dgm:chMax val="1"/>
          <dgm:chPref val="1"/>
        </dgm:presLayoutVars>
      </dgm:prSet>
      <dgm:spPr/>
    </dgm:pt>
    <dgm:pt modelId="{742896F4-D878-4002-9353-29FA34EBF99D}" type="pres">
      <dgm:prSet presAssocID="{E4A9CBE4-DBCA-442B-B999-61FCF308660C}" presName="sibTrans" presStyleLbl="sibTrans2D1" presStyleIdx="0" presStyleCnt="0"/>
      <dgm:spPr/>
    </dgm:pt>
    <dgm:pt modelId="{50DA24B3-5284-4818-97AC-3482EE1E53A1}" type="pres">
      <dgm:prSet presAssocID="{FDF21DAC-AC89-4AD5-862E-25E5EFCA47F4}" presName="compNode" presStyleCnt="0"/>
      <dgm:spPr/>
    </dgm:pt>
    <dgm:pt modelId="{29FB5330-19CC-48DF-A0D6-235010C57E62}" type="pres">
      <dgm:prSet presAssocID="{FDF21DAC-AC89-4AD5-862E-25E5EFCA47F4}" presName="iconBgRect" presStyleLbl="bgShp" presStyleIdx="1" presStyleCnt="4"/>
      <dgm:spPr/>
    </dgm:pt>
    <dgm:pt modelId="{7452EC23-99CD-441C-8284-CE09892DA7AE}" type="pres">
      <dgm:prSet presAssocID="{FDF21DAC-AC89-4AD5-862E-25E5EFCA47F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teau d'officiel"/>
        </a:ext>
      </dgm:extLst>
    </dgm:pt>
    <dgm:pt modelId="{D4117BCD-D653-4E22-87C8-8602644D810A}" type="pres">
      <dgm:prSet presAssocID="{FDF21DAC-AC89-4AD5-862E-25E5EFCA47F4}" presName="spaceRect" presStyleCnt="0"/>
      <dgm:spPr/>
    </dgm:pt>
    <dgm:pt modelId="{EF6724B9-EE9B-4220-853B-BB2391E6905C}" type="pres">
      <dgm:prSet presAssocID="{FDF21DAC-AC89-4AD5-862E-25E5EFCA47F4}" presName="textRect" presStyleLbl="revTx" presStyleIdx="1" presStyleCnt="4">
        <dgm:presLayoutVars>
          <dgm:chMax val="1"/>
          <dgm:chPref val="1"/>
        </dgm:presLayoutVars>
      </dgm:prSet>
      <dgm:spPr/>
    </dgm:pt>
    <dgm:pt modelId="{C7ECA0AC-74CB-4DB6-8816-1D6B436154C6}" type="pres">
      <dgm:prSet presAssocID="{3485AB97-417F-4DB6-A4EF-EAFDB388B7D4}" presName="sibTrans" presStyleLbl="sibTrans2D1" presStyleIdx="0" presStyleCnt="0"/>
      <dgm:spPr/>
    </dgm:pt>
    <dgm:pt modelId="{506C3854-65FA-45DF-8D0D-D0FD8A50C9DC}" type="pres">
      <dgm:prSet presAssocID="{1388C305-3B5E-4109-988A-CFB194CE7006}" presName="compNode" presStyleCnt="0"/>
      <dgm:spPr/>
    </dgm:pt>
    <dgm:pt modelId="{BBB25C9B-B43E-44D2-9C40-E1E2A3030C7F}" type="pres">
      <dgm:prSet presAssocID="{1388C305-3B5E-4109-988A-CFB194CE7006}" presName="iconBgRect" presStyleLbl="bgShp" presStyleIdx="2" presStyleCnt="4"/>
      <dgm:spPr/>
    </dgm:pt>
    <dgm:pt modelId="{268166FD-FA8C-402C-A66E-BA1E32C4CF29}" type="pres">
      <dgm:prSet presAssocID="{1388C305-3B5E-4109-988A-CFB194CE700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ransférer"/>
        </a:ext>
      </dgm:extLst>
    </dgm:pt>
    <dgm:pt modelId="{95AAFC18-ADF7-446B-A8EA-0B0944EC59DF}" type="pres">
      <dgm:prSet presAssocID="{1388C305-3B5E-4109-988A-CFB194CE7006}" presName="spaceRect" presStyleCnt="0"/>
      <dgm:spPr/>
    </dgm:pt>
    <dgm:pt modelId="{0E017B60-19E7-43DC-84AB-46241A360F98}" type="pres">
      <dgm:prSet presAssocID="{1388C305-3B5E-4109-988A-CFB194CE7006}" presName="textRect" presStyleLbl="revTx" presStyleIdx="2" presStyleCnt="4">
        <dgm:presLayoutVars>
          <dgm:chMax val="1"/>
          <dgm:chPref val="1"/>
        </dgm:presLayoutVars>
      </dgm:prSet>
      <dgm:spPr/>
    </dgm:pt>
    <dgm:pt modelId="{819A92D6-B710-4EB2-816C-5331F5845EAA}" type="pres">
      <dgm:prSet presAssocID="{6926FFC2-1756-433F-BAC4-06E7C7E444E9}" presName="sibTrans" presStyleLbl="sibTrans2D1" presStyleIdx="0" presStyleCnt="0"/>
      <dgm:spPr/>
    </dgm:pt>
    <dgm:pt modelId="{C0BEE9E9-4EB3-475C-A268-BDA2276715DB}" type="pres">
      <dgm:prSet presAssocID="{806EBD32-A50E-46DA-BDCC-77E5CE323203}" presName="compNode" presStyleCnt="0"/>
      <dgm:spPr/>
    </dgm:pt>
    <dgm:pt modelId="{07478805-8619-4BBE-BCE6-34D3325D5C24}" type="pres">
      <dgm:prSet presAssocID="{806EBD32-A50E-46DA-BDCC-77E5CE323203}" presName="iconBgRect" presStyleLbl="bgShp" presStyleIdx="3" presStyleCnt="4"/>
      <dgm:spPr/>
    </dgm:pt>
    <dgm:pt modelId="{1EDB7AD1-2B8A-4D89-9328-CDFC55690C5C}" type="pres">
      <dgm:prSet presAssocID="{806EBD32-A50E-46DA-BDCC-77E5CE32320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che"/>
        </a:ext>
      </dgm:extLst>
    </dgm:pt>
    <dgm:pt modelId="{A8FA5E6B-C02F-4EB5-ABDC-78DAD314A3AD}" type="pres">
      <dgm:prSet presAssocID="{806EBD32-A50E-46DA-BDCC-77E5CE323203}" presName="spaceRect" presStyleCnt="0"/>
      <dgm:spPr/>
    </dgm:pt>
    <dgm:pt modelId="{C353E218-3943-421A-885A-880C40A2FED9}" type="pres">
      <dgm:prSet presAssocID="{806EBD32-A50E-46DA-BDCC-77E5CE323203}" presName="textRect" presStyleLbl="revTx" presStyleIdx="3" presStyleCnt="4">
        <dgm:presLayoutVars>
          <dgm:chMax val="1"/>
          <dgm:chPref val="1"/>
        </dgm:presLayoutVars>
      </dgm:prSet>
      <dgm:spPr/>
    </dgm:pt>
  </dgm:ptLst>
  <dgm:cxnLst>
    <dgm:cxn modelId="{FC699300-0BCA-44BC-A8BA-DC912B760F06}" type="presOf" srcId="{6926FFC2-1756-433F-BAC4-06E7C7E444E9}" destId="{819A92D6-B710-4EB2-816C-5331F5845EAA}" srcOrd="0" destOrd="0" presId="urn:microsoft.com/office/officeart/2018/2/layout/IconCircleList"/>
    <dgm:cxn modelId="{42BE8E1D-D7EA-43C6-9AA5-964676F17538}" type="presOf" srcId="{07DFFCBC-67DD-489A-A2D5-9B0AED9EB111}" destId="{F6D457C2-2344-4A38-9D34-38BDF1B79310}" srcOrd="0" destOrd="0" presId="urn:microsoft.com/office/officeart/2018/2/layout/IconCircleList"/>
    <dgm:cxn modelId="{255E9425-624D-4AA0-97CD-98676F7B0DA8}" type="presOf" srcId="{806EBD32-A50E-46DA-BDCC-77E5CE323203}" destId="{C353E218-3943-421A-885A-880C40A2FED9}" srcOrd="0" destOrd="0" presId="urn:microsoft.com/office/officeart/2018/2/layout/IconCircleList"/>
    <dgm:cxn modelId="{9B0B1327-D181-44D4-BEBC-F4E74A1D9805}" type="presOf" srcId="{1388C305-3B5E-4109-988A-CFB194CE7006}" destId="{0E017B60-19E7-43DC-84AB-46241A360F98}" srcOrd="0" destOrd="0" presId="urn:microsoft.com/office/officeart/2018/2/layout/IconCircleList"/>
    <dgm:cxn modelId="{F219FF2D-1084-485A-9BF7-BFFE9311488E}" srcId="{07DFFCBC-67DD-489A-A2D5-9B0AED9EB111}" destId="{1388C305-3B5E-4109-988A-CFB194CE7006}" srcOrd="2" destOrd="0" parTransId="{BB3ADF70-ECD3-4042-A4C1-567F513A41B7}" sibTransId="{6926FFC2-1756-433F-BAC4-06E7C7E444E9}"/>
    <dgm:cxn modelId="{10500F66-4258-47DA-A93D-A612A4EBEB0C}" type="presOf" srcId="{BE8D88E3-FC8F-4283-870C-DB5B9105567B}" destId="{7AF687F0-8B61-4894-8E64-11E0643011C6}" srcOrd="0" destOrd="0" presId="urn:microsoft.com/office/officeart/2018/2/layout/IconCircleList"/>
    <dgm:cxn modelId="{FDF6C557-4C54-496E-B8DA-BF23A682F09C}" type="presOf" srcId="{FDF21DAC-AC89-4AD5-862E-25E5EFCA47F4}" destId="{EF6724B9-EE9B-4220-853B-BB2391E6905C}" srcOrd="0" destOrd="0" presId="urn:microsoft.com/office/officeart/2018/2/layout/IconCircleList"/>
    <dgm:cxn modelId="{2776407B-A578-40FE-8D1A-8FA17804119B}" srcId="{07DFFCBC-67DD-489A-A2D5-9B0AED9EB111}" destId="{BE8D88E3-FC8F-4283-870C-DB5B9105567B}" srcOrd="0" destOrd="0" parTransId="{1C340E18-DC52-4B44-B60A-AD576E72D3B3}" sibTransId="{E4A9CBE4-DBCA-442B-B999-61FCF308660C}"/>
    <dgm:cxn modelId="{AFF45689-35A2-44DF-AFA6-D2C08DBA250F}" type="presOf" srcId="{E4A9CBE4-DBCA-442B-B999-61FCF308660C}" destId="{742896F4-D878-4002-9353-29FA34EBF99D}" srcOrd="0" destOrd="0" presId="urn:microsoft.com/office/officeart/2018/2/layout/IconCircleList"/>
    <dgm:cxn modelId="{D55E568B-EEFD-4538-B795-D068D4969220}" srcId="{07DFFCBC-67DD-489A-A2D5-9B0AED9EB111}" destId="{806EBD32-A50E-46DA-BDCC-77E5CE323203}" srcOrd="3" destOrd="0" parTransId="{6C86D2A4-0B1F-4583-8D3B-BE4438ADF146}" sibTransId="{BFFCA9C0-EBA6-47AE-8DAA-C4144CCCDCB4}"/>
    <dgm:cxn modelId="{A01365A8-4BB5-4796-BAFB-FF35E9F6B5A6}" srcId="{07DFFCBC-67DD-489A-A2D5-9B0AED9EB111}" destId="{FDF21DAC-AC89-4AD5-862E-25E5EFCA47F4}" srcOrd="1" destOrd="0" parTransId="{6C3CCD0B-B2F4-41E3-A5CE-0A257C925B6D}" sibTransId="{3485AB97-417F-4DB6-A4EF-EAFDB388B7D4}"/>
    <dgm:cxn modelId="{60894CF2-D770-427D-A332-BAFE8BDDF0CE}" type="presOf" srcId="{3485AB97-417F-4DB6-A4EF-EAFDB388B7D4}" destId="{C7ECA0AC-74CB-4DB6-8816-1D6B436154C6}" srcOrd="0" destOrd="0" presId="urn:microsoft.com/office/officeart/2018/2/layout/IconCircleList"/>
    <dgm:cxn modelId="{EA721E83-9366-43B3-BA93-B29CC28F6EF1}" type="presParOf" srcId="{F6D457C2-2344-4A38-9D34-38BDF1B79310}" destId="{39A0D612-A25A-4947-8FB0-99770DC64C52}" srcOrd="0" destOrd="0" presId="urn:microsoft.com/office/officeart/2018/2/layout/IconCircleList"/>
    <dgm:cxn modelId="{22A7DAAB-4050-4589-B62C-5BC34E9CAFFC}" type="presParOf" srcId="{39A0D612-A25A-4947-8FB0-99770DC64C52}" destId="{5CEF0C61-E8C3-45A6-A5FE-8F1B4AB1615A}" srcOrd="0" destOrd="0" presId="urn:microsoft.com/office/officeart/2018/2/layout/IconCircleList"/>
    <dgm:cxn modelId="{41F4EE05-54E1-4F15-94A6-508E2651FAD7}" type="presParOf" srcId="{5CEF0C61-E8C3-45A6-A5FE-8F1B4AB1615A}" destId="{ACBE35CE-56AB-49B5-A7BA-61DC8EEF2BE1}" srcOrd="0" destOrd="0" presId="urn:microsoft.com/office/officeart/2018/2/layout/IconCircleList"/>
    <dgm:cxn modelId="{F559E93F-B48D-4B74-8E39-387899EF8662}" type="presParOf" srcId="{5CEF0C61-E8C3-45A6-A5FE-8F1B4AB1615A}" destId="{7A7667FF-418D-498D-963A-6E1696AFE137}" srcOrd="1" destOrd="0" presId="urn:microsoft.com/office/officeart/2018/2/layout/IconCircleList"/>
    <dgm:cxn modelId="{3B7C8829-6F37-411C-9E4D-76CE56998374}" type="presParOf" srcId="{5CEF0C61-E8C3-45A6-A5FE-8F1B4AB1615A}" destId="{E61CE1D4-AA1B-4521-BB74-2C6E9F712EAD}" srcOrd="2" destOrd="0" presId="urn:microsoft.com/office/officeart/2018/2/layout/IconCircleList"/>
    <dgm:cxn modelId="{B7CFE962-DB74-4806-8B82-A7CB81BCDE16}" type="presParOf" srcId="{5CEF0C61-E8C3-45A6-A5FE-8F1B4AB1615A}" destId="{7AF687F0-8B61-4894-8E64-11E0643011C6}" srcOrd="3" destOrd="0" presId="urn:microsoft.com/office/officeart/2018/2/layout/IconCircleList"/>
    <dgm:cxn modelId="{8E7FA00A-8810-4B06-A85E-C5E37975548A}" type="presParOf" srcId="{39A0D612-A25A-4947-8FB0-99770DC64C52}" destId="{742896F4-D878-4002-9353-29FA34EBF99D}" srcOrd="1" destOrd="0" presId="urn:microsoft.com/office/officeart/2018/2/layout/IconCircleList"/>
    <dgm:cxn modelId="{F91B9174-CFB4-45FF-9484-6EEB30EBF0FF}" type="presParOf" srcId="{39A0D612-A25A-4947-8FB0-99770DC64C52}" destId="{50DA24B3-5284-4818-97AC-3482EE1E53A1}" srcOrd="2" destOrd="0" presId="urn:microsoft.com/office/officeart/2018/2/layout/IconCircleList"/>
    <dgm:cxn modelId="{6F4404C6-6DE0-4A3F-B556-66CB792150AB}" type="presParOf" srcId="{50DA24B3-5284-4818-97AC-3482EE1E53A1}" destId="{29FB5330-19CC-48DF-A0D6-235010C57E62}" srcOrd="0" destOrd="0" presId="urn:microsoft.com/office/officeart/2018/2/layout/IconCircleList"/>
    <dgm:cxn modelId="{16226B6D-80F1-4585-BAB4-CEFA571DBD2C}" type="presParOf" srcId="{50DA24B3-5284-4818-97AC-3482EE1E53A1}" destId="{7452EC23-99CD-441C-8284-CE09892DA7AE}" srcOrd="1" destOrd="0" presId="urn:microsoft.com/office/officeart/2018/2/layout/IconCircleList"/>
    <dgm:cxn modelId="{1D9FA36B-267D-43A9-9D70-A20B479008C1}" type="presParOf" srcId="{50DA24B3-5284-4818-97AC-3482EE1E53A1}" destId="{D4117BCD-D653-4E22-87C8-8602644D810A}" srcOrd="2" destOrd="0" presId="urn:microsoft.com/office/officeart/2018/2/layout/IconCircleList"/>
    <dgm:cxn modelId="{28B03B8D-BA01-4ACE-83B1-8D4EEB2BE547}" type="presParOf" srcId="{50DA24B3-5284-4818-97AC-3482EE1E53A1}" destId="{EF6724B9-EE9B-4220-853B-BB2391E6905C}" srcOrd="3" destOrd="0" presId="urn:microsoft.com/office/officeart/2018/2/layout/IconCircleList"/>
    <dgm:cxn modelId="{CD0C572F-64AD-4DBB-AA1D-C8F78D933D85}" type="presParOf" srcId="{39A0D612-A25A-4947-8FB0-99770DC64C52}" destId="{C7ECA0AC-74CB-4DB6-8816-1D6B436154C6}" srcOrd="3" destOrd="0" presId="urn:microsoft.com/office/officeart/2018/2/layout/IconCircleList"/>
    <dgm:cxn modelId="{5B058CF6-FA7E-4539-9540-E461F55DF305}" type="presParOf" srcId="{39A0D612-A25A-4947-8FB0-99770DC64C52}" destId="{506C3854-65FA-45DF-8D0D-D0FD8A50C9DC}" srcOrd="4" destOrd="0" presId="urn:microsoft.com/office/officeart/2018/2/layout/IconCircleList"/>
    <dgm:cxn modelId="{6D40B1D6-DF28-47CB-B6B9-BFBC511F29A2}" type="presParOf" srcId="{506C3854-65FA-45DF-8D0D-D0FD8A50C9DC}" destId="{BBB25C9B-B43E-44D2-9C40-E1E2A3030C7F}" srcOrd="0" destOrd="0" presId="urn:microsoft.com/office/officeart/2018/2/layout/IconCircleList"/>
    <dgm:cxn modelId="{15ACB754-AE56-4D25-B09D-9D1CF9AA36D3}" type="presParOf" srcId="{506C3854-65FA-45DF-8D0D-D0FD8A50C9DC}" destId="{268166FD-FA8C-402C-A66E-BA1E32C4CF29}" srcOrd="1" destOrd="0" presId="urn:microsoft.com/office/officeart/2018/2/layout/IconCircleList"/>
    <dgm:cxn modelId="{99536246-2C20-4C99-8AFC-EA4C2AC3F9A8}" type="presParOf" srcId="{506C3854-65FA-45DF-8D0D-D0FD8A50C9DC}" destId="{95AAFC18-ADF7-446B-A8EA-0B0944EC59DF}" srcOrd="2" destOrd="0" presId="urn:microsoft.com/office/officeart/2018/2/layout/IconCircleList"/>
    <dgm:cxn modelId="{2021B342-C3D2-4B1D-9472-1C5207DC14AB}" type="presParOf" srcId="{506C3854-65FA-45DF-8D0D-D0FD8A50C9DC}" destId="{0E017B60-19E7-43DC-84AB-46241A360F98}" srcOrd="3" destOrd="0" presId="urn:microsoft.com/office/officeart/2018/2/layout/IconCircleList"/>
    <dgm:cxn modelId="{35F48052-7E04-45BF-A2E0-E32B2E314230}" type="presParOf" srcId="{39A0D612-A25A-4947-8FB0-99770DC64C52}" destId="{819A92D6-B710-4EB2-816C-5331F5845EAA}" srcOrd="5" destOrd="0" presId="urn:microsoft.com/office/officeart/2018/2/layout/IconCircleList"/>
    <dgm:cxn modelId="{FC0978C6-9C81-46EA-8B42-1EF18A24E593}" type="presParOf" srcId="{39A0D612-A25A-4947-8FB0-99770DC64C52}" destId="{C0BEE9E9-4EB3-475C-A268-BDA2276715DB}" srcOrd="6" destOrd="0" presId="urn:microsoft.com/office/officeart/2018/2/layout/IconCircleList"/>
    <dgm:cxn modelId="{469D1CAD-3F5B-4DB2-AEF9-B9F6BC5289B7}" type="presParOf" srcId="{C0BEE9E9-4EB3-475C-A268-BDA2276715DB}" destId="{07478805-8619-4BBE-BCE6-34D3325D5C24}" srcOrd="0" destOrd="0" presId="urn:microsoft.com/office/officeart/2018/2/layout/IconCircleList"/>
    <dgm:cxn modelId="{3964E293-BC8E-47C8-8CEA-B21777D85A64}" type="presParOf" srcId="{C0BEE9E9-4EB3-475C-A268-BDA2276715DB}" destId="{1EDB7AD1-2B8A-4D89-9328-CDFC55690C5C}" srcOrd="1" destOrd="0" presId="urn:microsoft.com/office/officeart/2018/2/layout/IconCircleList"/>
    <dgm:cxn modelId="{E2EB34F3-CEE6-4100-BA97-C9B90CDE698F}" type="presParOf" srcId="{C0BEE9E9-4EB3-475C-A268-BDA2276715DB}" destId="{A8FA5E6B-C02F-4EB5-ABDC-78DAD314A3AD}" srcOrd="2" destOrd="0" presId="urn:microsoft.com/office/officeart/2018/2/layout/IconCircleList"/>
    <dgm:cxn modelId="{3D76B9E2-73D5-4AB2-AD7A-84AF442F9444}" type="presParOf" srcId="{C0BEE9E9-4EB3-475C-A268-BDA2276715DB}" destId="{C353E218-3943-421A-885A-880C40A2FED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A8372F4-5BA7-4B20-B68D-6E0DBB8DD4F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AB28E06D-8E2C-4254-BF58-6E936DDBC9DC}">
      <dgm:prSet/>
      <dgm:spPr/>
      <dgm:t>
        <a:bodyPr/>
        <a:lstStyle/>
        <a:p>
          <a:pPr>
            <a:lnSpc>
              <a:spcPct val="100000"/>
            </a:lnSpc>
          </a:pPr>
          <a:r>
            <a:rPr lang="en-US"/>
            <a:t>NOS COMMUNIQUÉS</a:t>
          </a:r>
        </a:p>
      </dgm:t>
    </dgm:pt>
    <dgm:pt modelId="{BF12A5E2-74DA-4875-9E7E-E6E143DD50BF}" type="parTrans" cxnId="{5F1D377D-ED3D-4BC5-94FC-FBF2A03A5C49}">
      <dgm:prSet/>
      <dgm:spPr/>
      <dgm:t>
        <a:bodyPr/>
        <a:lstStyle/>
        <a:p>
          <a:endParaRPr lang="en-US"/>
        </a:p>
      </dgm:t>
    </dgm:pt>
    <dgm:pt modelId="{ECE46DB1-D6B6-4247-8EC9-C9CFA8D66B8D}" type="sibTrans" cxnId="{5F1D377D-ED3D-4BC5-94FC-FBF2A03A5C49}">
      <dgm:prSet/>
      <dgm:spPr/>
      <dgm:t>
        <a:bodyPr/>
        <a:lstStyle/>
        <a:p>
          <a:endParaRPr lang="en-US"/>
        </a:p>
      </dgm:t>
    </dgm:pt>
    <dgm:pt modelId="{3EC31BD1-4317-4D7D-AC3B-01D85C0E1AB6}">
      <dgm:prSet/>
      <dgm:spPr/>
      <dgm:t>
        <a:bodyPr/>
        <a:lstStyle/>
        <a:p>
          <a:pPr>
            <a:lnSpc>
              <a:spcPct val="100000"/>
            </a:lnSpc>
          </a:pPr>
          <a:r>
            <a:rPr lang="en-US" dirty="0"/>
            <a:t>INFO-CADRE</a:t>
          </a:r>
        </a:p>
      </dgm:t>
    </dgm:pt>
    <dgm:pt modelId="{85E96FB1-D777-4107-9039-FCA3C4D70350}" type="parTrans" cxnId="{4714BC85-02A0-44F1-A18D-AC92883B2CB1}">
      <dgm:prSet/>
      <dgm:spPr/>
      <dgm:t>
        <a:bodyPr/>
        <a:lstStyle/>
        <a:p>
          <a:endParaRPr lang="en-US"/>
        </a:p>
      </dgm:t>
    </dgm:pt>
    <dgm:pt modelId="{CE31D3B1-EECB-478D-86A0-4B39807375CD}" type="sibTrans" cxnId="{4714BC85-02A0-44F1-A18D-AC92883B2CB1}">
      <dgm:prSet/>
      <dgm:spPr/>
      <dgm:t>
        <a:bodyPr/>
        <a:lstStyle/>
        <a:p>
          <a:endParaRPr lang="en-US"/>
        </a:p>
      </dgm:t>
    </dgm:pt>
    <dgm:pt modelId="{72805B13-9F38-4F80-A94A-9B9D662032CF}">
      <dgm:prSet/>
      <dgm:spPr/>
      <dgm:t>
        <a:bodyPr/>
        <a:lstStyle/>
        <a:p>
          <a:pPr>
            <a:lnSpc>
              <a:spcPct val="100000"/>
            </a:lnSpc>
          </a:pPr>
          <a:r>
            <a:rPr lang="en-US" dirty="0"/>
            <a:t>NOUS</a:t>
          </a:r>
          <a:r>
            <a:rPr lang="en-US" baseline="0" dirty="0"/>
            <a:t> JOINDRE DIRECTEMENT: </a:t>
          </a:r>
          <a:r>
            <a:rPr lang="en-US" baseline="0" dirty="0">
              <a:hlinkClick xmlns:r="http://schemas.openxmlformats.org/officeDocument/2006/relationships" r:id="rId1"/>
            </a:rPr>
            <a:t>ASSOCIATION@APER.QC.CA</a:t>
          </a:r>
          <a:endParaRPr lang="en-US" baseline="0" dirty="0"/>
        </a:p>
        <a:p>
          <a:pPr>
            <a:lnSpc>
              <a:spcPct val="100000"/>
            </a:lnSpc>
          </a:pPr>
          <a:endParaRPr lang="en-US" dirty="0"/>
        </a:p>
      </dgm:t>
    </dgm:pt>
    <dgm:pt modelId="{6FCB45A0-C09C-4F23-9BAF-F25EA3DDC46B}" type="parTrans" cxnId="{97DFBB44-52EB-4B56-8320-2DCA3EDA638C}">
      <dgm:prSet/>
      <dgm:spPr/>
      <dgm:t>
        <a:bodyPr/>
        <a:lstStyle/>
        <a:p>
          <a:endParaRPr lang="en-US"/>
        </a:p>
      </dgm:t>
    </dgm:pt>
    <dgm:pt modelId="{1CC6E183-AD23-4E34-ADE0-CD6CBE55A444}" type="sibTrans" cxnId="{97DFBB44-52EB-4B56-8320-2DCA3EDA638C}">
      <dgm:prSet/>
      <dgm:spPr/>
      <dgm:t>
        <a:bodyPr/>
        <a:lstStyle/>
        <a:p>
          <a:endParaRPr lang="en-US"/>
        </a:p>
      </dgm:t>
    </dgm:pt>
    <dgm:pt modelId="{2D8B58DE-AF11-4BB4-AE87-E6D37FD44377}" type="pres">
      <dgm:prSet presAssocID="{9A8372F4-5BA7-4B20-B68D-6E0DBB8DD4FC}" presName="root" presStyleCnt="0">
        <dgm:presLayoutVars>
          <dgm:dir/>
          <dgm:resizeHandles val="exact"/>
        </dgm:presLayoutVars>
      </dgm:prSet>
      <dgm:spPr/>
    </dgm:pt>
    <dgm:pt modelId="{2E432FA2-6C5B-4CC1-88FE-FD7F20A3B4BE}" type="pres">
      <dgm:prSet presAssocID="{AB28E06D-8E2C-4254-BF58-6E936DDBC9DC}" presName="compNode" presStyleCnt="0"/>
      <dgm:spPr/>
    </dgm:pt>
    <dgm:pt modelId="{AFF7AA0A-E0C6-4A7D-9A3E-3EA35C2FD009}" type="pres">
      <dgm:prSet presAssocID="{AB28E06D-8E2C-4254-BF58-6E936DDBC9DC}"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oche"/>
        </a:ext>
      </dgm:extLst>
    </dgm:pt>
    <dgm:pt modelId="{85520E90-B1D4-454B-BA7A-91295F1FD6F9}" type="pres">
      <dgm:prSet presAssocID="{AB28E06D-8E2C-4254-BF58-6E936DDBC9DC}" presName="spaceRect" presStyleCnt="0"/>
      <dgm:spPr/>
    </dgm:pt>
    <dgm:pt modelId="{2DA7C220-3847-4816-B839-C3680B67209A}" type="pres">
      <dgm:prSet presAssocID="{AB28E06D-8E2C-4254-BF58-6E936DDBC9DC}" presName="textRect" presStyleLbl="revTx" presStyleIdx="0" presStyleCnt="3">
        <dgm:presLayoutVars>
          <dgm:chMax val="1"/>
          <dgm:chPref val="1"/>
        </dgm:presLayoutVars>
      </dgm:prSet>
      <dgm:spPr/>
    </dgm:pt>
    <dgm:pt modelId="{E30E8FA5-1BAE-46CE-886D-A2058EE32EE9}" type="pres">
      <dgm:prSet presAssocID="{ECE46DB1-D6B6-4247-8EC9-C9CFA8D66B8D}" presName="sibTrans" presStyleCnt="0"/>
      <dgm:spPr/>
    </dgm:pt>
    <dgm:pt modelId="{9CA03856-9B24-4B80-83D9-3B5FF1F567CE}" type="pres">
      <dgm:prSet presAssocID="{3EC31BD1-4317-4D7D-AC3B-01D85C0E1AB6}" presName="compNode" presStyleCnt="0"/>
      <dgm:spPr/>
    </dgm:pt>
    <dgm:pt modelId="{EBA80E4F-E026-4887-B2E7-FD8DCAD05CE7}" type="pres">
      <dgm:prSet presAssocID="{3EC31BD1-4317-4D7D-AC3B-01D85C0E1AB6}"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Vivats"/>
        </a:ext>
      </dgm:extLst>
    </dgm:pt>
    <dgm:pt modelId="{97DC0B57-FC67-43DB-B6FB-F65E179791E1}" type="pres">
      <dgm:prSet presAssocID="{3EC31BD1-4317-4D7D-AC3B-01D85C0E1AB6}" presName="spaceRect" presStyleCnt="0"/>
      <dgm:spPr/>
    </dgm:pt>
    <dgm:pt modelId="{646FAB4D-063E-46E5-86A7-B55027E405F1}" type="pres">
      <dgm:prSet presAssocID="{3EC31BD1-4317-4D7D-AC3B-01D85C0E1AB6}" presName="textRect" presStyleLbl="revTx" presStyleIdx="1" presStyleCnt="3">
        <dgm:presLayoutVars>
          <dgm:chMax val="1"/>
          <dgm:chPref val="1"/>
        </dgm:presLayoutVars>
      </dgm:prSet>
      <dgm:spPr/>
    </dgm:pt>
    <dgm:pt modelId="{5648E590-4B71-4156-9B47-D17A3A9DA343}" type="pres">
      <dgm:prSet presAssocID="{CE31D3B1-EECB-478D-86A0-4B39807375CD}" presName="sibTrans" presStyleCnt="0"/>
      <dgm:spPr/>
    </dgm:pt>
    <dgm:pt modelId="{C6944BB8-5D0A-4189-BBFD-EA2EA95E1005}" type="pres">
      <dgm:prSet presAssocID="{72805B13-9F38-4F80-A94A-9B9D662032CF}" presName="compNode" presStyleCnt="0"/>
      <dgm:spPr/>
    </dgm:pt>
    <dgm:pt modelId="{D72DB0FE-16D5-4D06-ABA5-697BE6F9BC28}" type="pres">
      <dgm:prSet presAssocID="{72805B13-9F38-4F80-A94A-9B9D662032CF}"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Papier"/>
        </a:ext>
      </dgm:extLst>
    </dgm:pt>
    <dgm:pt modelId="{356D2980-5A88-4FFA-8233-645090C09149}" type="pres">
      <dgm:prSet presAssocID="{72805B13-9F38-4F80-A94A-9B9D662032CF}" presName="spaceRect" presStyleCnt="0"/>
      <dgm:spPr/>
    </dgm:pt>
    <dgm:pt modelId="{1C28731B-9A14-4B96-8714-38BDBC562404}" type="pres">
      <dgm:prSet presAssocID="{72805B13-9F38-4F80-A94A-9B9D662032CF}" presName="textRect" presStyleLbl="revTx" presStyleIdx="2" presStyleCnt="3">
        <dgm:presLayoutVars>
          <dgm:chMax val="1"/>
          <dgm:chPref val="1"/>
        </dgm:presLayoutVars>
      </dgm:prSet>
      <dgm:spPr/>
    </dgm:pt>
  </dgm:ptLst>
  <dgm:cxnLst>
    <dgm:cxn modelId="{27A95841-776C-4BBC-B8AB-CE21AAEC1750}" type="presOf" srcId="{9A8372F4-5BA7-4B20-B68D-6E0DBB8DD4FC}" destId="{2D8B58DE-AF11-4BB4-AE87-E6D37FD44377}" srcOrd="0" destOrd="0" presId="urn:microsoft.com/office/officeart/2018/2/layout/IconLabelList"/>
    <dgm:cxn modelId="{97DFBB44-52EB-4B56-8320-2DCA3EDA638C}" srcId="{9A8372F4-5BA7-4B20-B68D-6E0DBB8DD4FC}" destId="{72805B13-9F38-4F80-A94A-9B9D662032CF}" srcOrd="2" destOrd="0" parTransId="{6FCB45A0-C09C-4F23-9BAF-F25EA3DDC46B}" sibTransId="{1CC6E183-AD23-4E34-ADE0-CD6CBE55A444}"/>
    <dgm:cxn modelId="{0CBFE34A-0BFA-4508-8BD8-81B373B507CD}" type="presOf" srcId="{3EC31BD1-4317-4D7D-AC3B-01D85C0E1AB6}" destId="{646FAB4D-063E-46E5-86A7-B55027E405F1}" srcOrd="0" destOrd="0" presId="urn:microsoft.com/office/officeart/2018/2/layout/IconLabelList"/>
    <dgm:cxn modelId="{5F1D377D-ED3D-4BC5-94FC-FBF2A03A5C49}" srcId="{9A8372F4-5BA7-4B20-B68D-6E0DBB8DD4FC}" destId="{AB28E06D-8E2C-4254-BF58-6E936DDBC9DC}" srcOrd="0" destOrd="0" parTransId="{BF12A5E2-74DA-4875-9E7E-E6E143DD50BF}" sibTransId="{ECE46DB1-D6B6-4247-8EC9-C9CFA8D66B8D}"/>
    <dgm:cxn modelId="{4714BC85-02A0-44F1-A18D-AC92883B2CB1}" srcId="{9A8372F4-5BA7-4B20-B68D-6E0DBB8DD4FC}" destId="{3EC31BD1-4317-4D7D-AC3B-01D85C0E1AB6}" srcOrd="1" destOrd="0" parTransId="{85E96FB1-D777-4107-9039-FCA3C4D70350}" sibTransId="{CE31D3B1-EECB-478D-86A0-4B39807375CD}"/>
    <dgm:cxn modelId="{9D983795-1791-4232-8E4D-2148FB994F65}" type="presOf" srcId="{AB28E06D-8E2C-4254-BF58-6E936DDBC9DC}" destId="{2DA7C220-3847-4816-B839-C3680B67209A}" srcOrd="0" destOrd="0" presId="urn:microsoft.com/office/officeart/2018/2/layout/IconLabelList"/>
    <dgm:cxn modelId="{394F81F7-9DE2-4ABF-8F85-A56A4D7271DD}" type="presOf" srcId="{72805B13-9F38-4F80-A94A-9B9D662032CF}" destId="{1C28731B-9A14-4B96-8714-38BDBC562404}" srcOrd="0" destOrd="0" presId="urn:microsoft.com/office/officeart/2018/2/layout/IconLabelList"/>
    <dgm:cxn modelId="{DB398214-59FE-44CC-BC8F-DDF25FFB4C0D}" type="presParOf" srcId="{2D8B58DE-AF11-4BB4-AE87-E6D37FD44377}" destId="{2E432FA2-6C5B-4CC1-88FE-FD7F20A3B4BE}" srcOrd="0" destOrd="0" presId="urn:microsoft.com/office/officeart/2018/2/layout/IconLabelList"/>
    <dgm:cxn modelId="{514F3643-9540-4F3C-8E26-5E965E69758A}" type="presParOf" srcId="{2E432FA2-6C5B-4CC1-88FE-FD7F20A3B4BE}" destId="{AFF7AA0A-E0C6-4A7D-9A3E-3EA35C2FD009}" srcOrd="0" destOrd="0" presId="urn:microsoft.com/office/officeart/2018/2/layout/IconLabelList"/>
    <dgm:cxn modelId="{69119778-2E05-436B-B6B9-687DDF35C690}" type="presParOf" srcId="{2E432FA2-6C5B-4CC1-88FE-FD7F20A3B4BE}" destId="{85520E90-B1D4-454B-BA7A-91295F1FD6F9}" srcOrd="1" destOrd="0" presId="urn:microsoft.com/office/officeart/2018/2/layout/IconLabelList"/>
    <dgm:cxn modelId="{1A1D8751-F349-433A-B886-7E4E24C66967}" type="presParOf" srcId="{2E432FA2-6C5B-4CC1-88FE-FD7F20A3B4BE}" destId="{2DA7C220-3847-4816-B839-C3680B67209A}" srcOrd="2" destOrd="0" presId="urn:microsoft.com/office/officeart/2018/2/layout/IconLabelList"/>
    <dgm:cxn modelId="{4FF2B3D6-9D56-424D-860A-495EFD9CFA95}" type="presParOf" srcId="{2D8B58DE-AF11-4BB4-AE87-E6D37FD44377}" destId="{E30E8FA5-1BAE-46CE-886D-A2058EE32EE9}" srcOrd="1" destOrd="0" presId="urn:microsoft.com/office/officeart/2018/2/layout/IconLabelList"/>
    <dgm:cxn modelId="{F39DA4A9-8998-4E43-A9D7-A144D156BD32}" type="presParOf" srcId="{2D8B58DE-AF11-4BB4-AE87-E6D37FD44377}" destId="{9CA03856-9B24-4B80-83D9-3B5FF1F567CE}" srcOrd="2" destOrd="0" presId="urn:microsoft.com/office/officeart/2018/2/layout/IconLabelList"/>
    <dgm:cxn modelId="{F15B2582-7D83-498F-BF48-9A59ABD2718D}" type="presParOf" srcId="{9CA03856-9B24-4B80-83D9-3B5FF1F567CE}" destId="{EBA80E4F-E026-4887-B2E7-FD8DCAD05CE7}" srcOrd="0" destOrd="0" presId="urn:microsoft.com/office/officeart/2018/2/layout/IconLabelList"/>
    <dgm:cxn modelId="{1BF5AFFC-5BF4-4BEF-8149-40BD83C49979}" type="presParOf" srcId="{9CA03856-9B24-4B80-83D9-3B5FF1F567CE}" destId="{97DC0B57-FC67-43DB-B6FB-F65E179791E1}" srcOrd="1" destOrd="0" presId="urn:microsoft.com/office/officeart/2018/2/layout/IconLabelList"/>
    <dgm:cxn modelId="{A49D56ED-2FEC-4EA5-B1D6-8AF7FF6CB6CF}" type="presParOf" srcId="{9CA03856-9B24-4B80-83D9-3B5FF1F567CE}" destId="{646FAB4D-063E-46E5-86A7-B55027E405F1}" srcOrd="2" destOrd="0" presId="urn:microsoft.com/office/officeart/2018/2/layout/IconLabelList"/>
    <dgm:cxn modelId="{F1AFFCE2-C00A-4116-8695-B0226E77524F}" type="presParOf" srcId="{2D8B58DE-AF11-4BB4-AE87-E6D37FD44377}" destId="{5648E590-4B71-4156-9B47-D17A3A9DA343}" srcOrd="3" destOrd="0" presId="urn:microsoft.com/office/officeart/2018/2/layout/IconLabelList"/>
    <dgm:cxn modelId="{26E7AB8F-3C6E-4441-964E-8262B28D27F2}" type="presParOf" srcId="{2D8B58DE-AF11-4BB4-AE87-E6D37FD44377}" destId="{C6944BB8-5D0A-4189-BBFD-EA2EA95E1005}" srcOrd="4" destOrd="0" presId="urn:microsoft.com/office/officeart/2018/2/layout/IconLabelList"/>
    <dgm:cxn modelId="{B864E7D9-3074-41EC-8CEA-028E49881CFA}" type="presParOf" srcId="{C6944BB8-5D0A-4189-BBFD-EA2EA95E1005}" destId="{D72DB0FE-16D5-4D06-ABA5-697BE6F9BC28}" srcOrd="0" destOrd="0" presId="urn:microsoft.com/office/officeart/2018/2/layout/IconLabelList"/>
    <dgm:cxn modelId="{21CF18F5-7682-49B9-83B7-3F05C5A22B88}" type="presParOf" srcId="{C6944BB8-5D0A-4189-BBFD-EA2EA95E1005}" destId="{356D2980-5A88-4FFA-8233-645090C09149}" srcOrd="1" destOrd="0" presId="urn:microsoft.com/office/officeart/2018/2/layout/IconLabelList"/>
    <dgm:cxn modelId="{2BC951A5-35ED-450E-8620-CE4CE525E401}" type="presParOf" srcId="{C6944BB8-5D0A-4189-BBFD-EA2EA95E1005}" destId="{1C28731B-9A14-4B96-8714-38BDBC56240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6A1CAA-6C37-4E84-AD81-26BCC40DA5BA}"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628F82D4-6729-45BB-9503-290E10237B71}">
      <dgm:prSet custT="1"/>
      <dgm:spPr/>
      <dgm:t>
        <a:bodyPr/>
        <a:lstStyle/>
        <a:p>
          <a:pPr algn="l"/>
          <a:r>
            <a:rPr lang="en-US" sz="2000" dirty="0"/>
            <a:t>1.MODIFICATIONS DE CERTAINES CLASSES SALARIALES AU 1ER AVRIL 2022</a:t>
          </a:r>
        </a:p>
      </dgm:t>
    </dgm:pt>
    <dgm:pt modelId="{D33F76C6-9BE9-4720-AF05-3426B64F3277}" type="parTrans" cxnId="{C9C97F9A-57BC-4233-91B7-668E00CEC15C}">
      <dgm:prSet/>
      <dgm:spPr/>
      <dgm:t>
        <a:bodyPr/>
        <a:lstStyle/>
        <a:p>
          <a:endParaRPr lang="en-US"/>
        </a:p>
      </dgm:t>
    </dgm:pt>
    <dgm:pt modelId="{A5ABBFD6-658A-4D6A-A60C-980F9E85D6D1}" type="sibTrans" cxnId="{C9C97F9A-57BC-4233-91B7-668E00CEC15C}">
      <dgm:prSet/>
      <dgm:spPr/>
      <dgm:t>
        <a:bodyPr/>
        <a:lstStyle/>
        <a:p>
          <a:endParaRPr lang="en-US"/>
        </a:p>
      </dgm:t>
    </dgm:pt>
    <dgm:pt modelId="{7BA097F0-1DDC-451B-B32C-ADA026E75511}">
      <dgm:prSet/>
      <dgm:spPr/>
      <dgm:t>
        <a:bodyPr/>
        <a:lstStyle/>
        <a:p>
          <a:pPr algn="just"/>
          <a:r>
            <a:rPr lang="en-US" dirty="0"/>
            <a:t>2.NOUVELLES DISPOSITIONS AFIN D’ARRIMER LE RÈGLEMENT AUX CONVENTIONS COLLECTIVES ET LETTRES D’ENTENTE DE 2020-2023</a:t>
          </a:r>
        </a:p>
      </dgm:t>
    </dgm:pt>
    <dgm:pt modelId="{701FE761-DA49-43B7-B325-C7BD970BC2F3}" type="parTrans" cxnId="{B38874B1-4EF3-4B8B-9177-8B610FF6D68A}">
      <dgm:prSet/>
      <dgm:spPr/>
      <dgm:t>
        <a:bodyPr/>
        <a:lstStyle/>
        <a:p>
          <a:endParaRPr lang="en-US"/>
        </a:p>
      </dgm:t>
    </dgm:pt>
    <dgm:pt modelId="{12D03DE4-779F-4CD3-9E4D-FBCBCE8077C2}" type="sibTrans" cxnId="{B38874B1-4EF3-4B8B-9177-8B610FF6D68A}">
      <dgm:prSet/>
      <dgm:spPr/>
      <dgm:t>
        <a:bodyPr/>
        <a:lstStyle/>
        <a:p>
          <a:endParaRPr lang="en-US"/>
        </a:p>
      </dgm:t>
    </dgm:pt>
    <dgm:pt modelId="{3C247338-ED5F-4DB8-9B4F-93284731676B}">
      <dgm:prSet custT="1"/>
      <dgm:spPr/>
      <dgm:t>
        <a:bodyPr/>
        <a:lstStyle/>
        <a:p>
          <a:pPr algn="just"/>
          <a:r>
            <a:rPr lang="en-US" sz="2000" dirty="0"/>
            <a:t>3.MODIFICATIONS CONCERNANT LE RÉGIME D’ASSURANCE-COLLECTIVE ET INTRODUCTION DE CERTAINES DISPOSITIONS </a:t>
          </a:r>
          <a:r>
            <a:rPr lang="en-US" sz="2000" dirty="0" err="1"/>
            <a:t>À</a:t>
          </a:r>
          <a:r>
            <a:rPr lang="en-US" sz="2000" dirty="0"/>
            <a:t> INCIDENCE MONÉTAIRE ISSUES DES POLITIQUES LOCALES DE GESTION</a:t>
          </a:r>
        </a:p>
      </dgm:t>
    </dgm:pt>
    <dgm:pt modelId="{F39BF010-8908-45FA-95D8-1973285CE8B6}" type="parTrans" cxnId="{C50FE752-7FF5-49DA-BA0E-CB991D393820}">
      <dgm:prSet/>
      <dgm:spPr/>
      <dgm:t>
        <a:bodyPr/>
        <a:lstStyle/>
        <a:p>
          <a:endParaRPr lang="en-US"/>
        </a:p>
      </dgm:t>
    </dgm:pt>
    <dgm:pt modelId="{4F25FCA9-32D4-4C20-9D2D-78C8EFF885D9}" type="sibTrans" cxnId="{C50FE752-7FF5-49DA-BA0E-CB991D393820}">
      <dgm:prSet/>
      <dgm:spPr/>
      <dgm:t>
        <a:bodyPr/>
        <a:lstStyle/>
        <a:p>
          <a:endParaRPr lang="en-US"/>
        </a:p>
      </dgm:t>
    </dgm:pt>
    <dgm:pt modelId="{20EF1591-401C-CE44-9710-08451E603655}" type="pres">
      <dgm:prSet presAssocID="{716A1CAA-6C37-4E84-AD81-26BCC40DA5BA}" presName="Name0" presStyleCnt="0">
        <dgm:presLayoutVars>
          <dgm:dir/>
          <dgm:animLvl val="lvl"/>
          <dgm:resizeHandles val="exact"/>
        </dgm:presLayoutVars>
      </dgm:prSet>
      <dgm:spPr/>
    </dgm:pt>
    <dgm:pt modelId="{08D7C08B-F533-6343-8D72-9FB399C8A714}" type="pres">
      <dgm:prSet presAssocID="{3C247338-ED5F-4DB8-9B4F-93284731676B}" presName="boxAndChildren" presStyleCnt="0"/>
      <dgm:spPr/>
    </dgm:pt>
    <dgm:pt modelId="{1733488D-3F5F-784E-BD08-729931910211}" type="pres">
      <dgm:prSet presAssocID="{3C247338-ED5F-4DB8-9B4F-93284731676B}" presName="parentTextBox" presStyleLbl="node1" presStyleIdx="0" presStyleCnt="3"/>
      <dgm:spPr/>
    </dgm:pt>
    <dgm:pt modelId="{E25D7C16-05CD-6643-A5FA-7FB6EC32D2BA}" type="pres">
      <dgm:prSet presAssocID="{12D03DE4-779F-4CD3-9E4D-FBCBCE8077C2}" presName="sp" presStyleCnt="0"/>
      <dgm:spPr/>
    </dgm:pt>
    <dgm:pt modelId="{E7473A0E-FE95-364E-9B35-44E28A2EE4CE}" type="pres">
      <dgm:prSet presAssocID="{7BA097F0-1DDC-451B-B32C-ADA026E75511}" presName="arrowAndChildren" presStyleCnt="0"/>
      <dgm:spPr/>
    </dgm:pt>
    <dgm:pt modelId="{26ADA665-F215-9547-BA69-C03B6BA194B7}" type="pres">
      <dgm:prSet presAssocID="{7BA097F0-1DDC-451B-B32C-ADA026E75511}" presName="parentTextArrow" presStyleLbl="node1" presStyleIdx="1" presStyleCnt="3"/>
      <dgm:spPr/>
    </dgm:pt>
    <dgm:pt modelId="{E640B316-A510-2F45-93EA-D4BE91CA41FA}" type="pres">
      <dgm:prSet presAssocID="{A5ABBFD6-658A-4D6A-A60C-980F9E85D6D1}" presName="sp" presStyleCnt="0"/>
      <dgm:spPr/>
    </dgm:pt>
    <dgm:pt modelId="{5274D9FA-A73C-4D4D-A311-8640DA9E3197}" type="pres">
      <dgm:prSet presAssocID="{628F82D4-6729-45BB-9503-290E10237B71}" presName="arrowAndChildren" presStyleCnt="0"/>
      <dgm:spPr/>
    </dgm:pt>
    <dgm:pt modelId="{90D48790-7E05-B44C-A1FE-065D90764579}" type="pres">
      <dgm:prSet presAssocID="{628F82D4-6729-45BB-9503-290E10237B71}" presName="parentTextArrow" presStyleLbl="node1" presStyleIdx="2" presStyleCnt="3"/>
      <dgm:spPr/>
    </dgm:pt>
  </dgm:ptLst>
  <dgm:cxnLst>
    <dgm:cxn modelId="{71F70A50-0AAB-524D-966D-6E20A3979EB9}" type="presOf" srcId="{3C247338-ED5F-4DB8-9B4F-93284731676B}" destId="{1733488D-3F5F-784E-BD08-729931910211}" srcOrd="0" destOrd="0" presId="urn:microsoft.com/office/officeart/2005/8/layout/process4"/>
    <dgm:cxn modelId="{C50FE752-7FF5-49DA-BA0E-CB991D393820}" srcId="{716A1CAA-6C37-4E84-AD81-26BCC40DA5BA}" destId="{3C247338-ED5F-4DB8-9B4F-93284731676B}" srcOrd="2" destOrd="0" parTransId="{F39BF010-8908-45FA-95D8-1973285CE8B6}" sibTransId="{4F25FCA9-32D4-4C20-9D2D-78C8EFF885D9}"/>
    <dgm:cxn modelId="{1BDACC98-8094-7345-AD88-891EB58165FA}" type="presOf" srcId="{7BA097F0-1DDC-451B-B32C-ADA026E75511}" destId="{26ADA665-F215-9547-BA69-C03B6BA194B7}" srcOrd="0" destOrd="0" presId="urn:microsoft.com/office/officeart/2005/8/layout/process4"/>
    <dgm:cxn modelId="{C9C97F9A-57BC-4233-91B7-668E00CEC15C}" srcId="{716A1CAA-6C37-4E84-AD81-26BCC40DA5BA}" destId="{628F82D4-6729-45BB-9503-290E10237B71}" srcOrd="0" destOrd="0" parTransId="{D33F76C6-9BE9-4720-AF05-3426B64F3277}" sibTransId="{A5ABBFD6-658A-4D6A-A60C-980F9E85D6D1}"/>
    <dgm:cxn modelId="{B38874B1-4EF3-4B8B-9177-8B610FF6D68A}" srcId="{716A1CAA-6C37-4E84-AD81-26BCC40DA5BA}" destId="{7BA097F0-1DDC-451B-B32C-ADA026E75511}" srcOrd="1" destOrd="0" parTransId="{701FE761-DA49-43B7-B325-C7BD970BC2F3}" sibTransId="{12D03DE4-779F-4CD3-9E4D-FBCBCE8077C2}"/>
    <dgm:cxn modelId="{B1A7CFE2-1125-FE4B-B76F-47AA10F94C0B}" type="presOf" srcId="{628F82D4-6729-45BB-9503-290E10237B71}" destId="{90D48790-7E05-B44C-A1FE-065D90764579}" srcOrd="0" destOrd="0" presId="urn:microsoft.com/office/officeart/2005/8/layout/process4"/>
    <dgm:cxn modelId="{6D4816F1-9ED5-AF4C-AC4B-931C7B525733}" type="presOf" srcId="{716A1CAA-6C37-4E84-AD81-26BCC40DA5BA}" destId="{20EF1591-401C-CE44-9710-08451E603655}" srcOrd="0" destOrd="0" presId="urn:microsoft.com/office/officeart/2005/8/layout/process4"/>
    <dgm:cxn modelId="{487A0550-3B93-1947-B6EF-71FA641EBD7B}" type="presParOf" srcId="{20EF1591-401C-CE44-9710-08451E603655}" destId="{08D7C08B-F533-6343-8D72-9FB399C8A714}" srcOrd="0" destOrd="0" presId="urn:microsoft.com/office/officeart/2005/8/layout/process4"/>
    <dgm:cxn modelId="{F3443282-491B-E640-A642-9AABB8B4F54C}" type="presParOf" srcId="{08D7C08B-F533-6343-8D72-9FB399C8A714}" destId="{1733488D-3F5F-784E-BD08-729931910211}" srcOrd="0" destOrd="0" presId="urn:microsoft.com/office/officeart/2005/8/layout/process4"/>
    <dgm:cxn modelId="{484404F4-92BE-9648-96BE-8568190A251D}" type="presParOf" srcId="{20EF1591-401C-CE44-9710-08451E603655}" destId="{E25D7C16-05CD-6643-A5FA-7FB6EC32D2BA}" srcOrd="1" destOrd="0" presId="urn:microsoft.com/office/officeart/2005/8/layout/process4"/>
    <dgm:cxn modelId="{C19B8B4B-60DC-3540-ACA2-EB1F56F0D6F4}" type="presParOf" srcId="{20EF1591-401C-CE44-9710-08451E603655}" destId="{E7473A0E-FE95-364E-9B35-44E28A2EE4CE}" srcOrd="2" destOrd="0" presId="urn:microsoft.com/office/officeart/2005/8/layout/process4"/>
    <dgm:cxn modelId="{72B0CEE0-60B7-3848-AC80-740EFB800044}" type="presParOf" srcId="{E7473A0E-FE95-364E-9B35-44E28A2EE4CE}" destId="{26ADA665-F215-9547-BA69-C03B6BA194B7}" srcOrd="0" destOrd="0" presId="urn:microsoft.com/office/officeart/2005/8/layout/process4"/>
    <dgm:cxn modelId="{5C4DF808-E6D1-1345-917D-EA72E53EC0B2}" type="presParOf" srcId="{20EF1591-401C-CE44-9710-08451E603655}" destId="{E640B316-A510-2F45-93EA-D4BE91CA41FA}" srcOrd="3" destOrd="0" presId="urn:microsoft.com/office/officeart/2005/8/layout/process4"/>
    <dgm:cxn modelId="{0F2290A8-B784-0845-AF01-BA2A43A07521}" type="presParOf" srcId="{20EF1591-401C-CE44-9710-08451E603655}" destId="{5274D9FA-A73C-4D4D-A311-8640DA9E3197}" srcOrd="4" destOrd="0" presId="urn:microsoft.com/office/officeart/2005/8/layout/process4"/>
    <dgm:cxn modelId="{BF2D8282-0769-F442-AF49-1D6E657B8513}" type="presParOf" srcId="{5274D9FA-A73C-4D4D-A311-8640DA9E3197}" destId="{90D48790-7E05-B44C-A1FE-065D9076457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CEF1D8-95ED-470E-A7D6-1A23D333C51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5A84700-D6AE-499B-9FE8-E797E795A4A4}">
      <dgm:prSet custT="1"/>
      <dgm:spPr/>
      <dgm:t>
        <a:bodyPr/>
        <a:lstStyle/>
        <a:p>
          <a:pPr algn="just"/>
          <a:r>
            <a:rPr lang="fr-CA" sz="1600" dirty="0"/>
            <a:t>À cause des iniquités causées par les augmentations salariales des professionnels sous gestion des cadres des classes 37, 38 et 39 forçant l’application de l’article 24 (110%) qui ne devait qu’être un article d’exception.</a:t>
          </a:r>
          <a:endParaRPr lang="en-US" sz="1600" dirty="0"/>
        </a:p>
      </dgm:t>
    </dgm:pt>
    <dgm:pt modelId="{030B9689-BD32-4CBB-9CD4-1B6B808E2FF9}" type="parTrans" cxnId="{83A9CB37-3096-4377-AB5F-A550A04CA07C}">
      <dgm:prSet/>
      <dgm:spPr/>
      <dgm:t>
        <a:bodyPr/>
        <a:lstStyle/>
        <a:p>
          <a:endParaRPr lang="en-US"/>
        </a:p>
      </dgm:t>
    </dgm:pt>
    <dgm:pt modelId="{8858C21C-EFB3-4ACC-8653-E729913DE43C}" type="sibTrans" cxnId="{83A9CB37-3096-4377-AB5F-A550A04CA07C}">
      <dgm:prSet/>
      <dgm:spPr/>
      <dgm:t>
        <a:bodyPr/>
        <a:lstStyle/>
        <a:p>
          <a:endParaRPr lang="en-US"/>
        </a:p>
      </dgm:t>
    </dgm:pt>
    <dgm:pt modelId="{6691E227-37C8-4080-8D45-901AF9D6D25F}">
      <dgm:prSet custT="1"/>
      <dgm:spPr/>
      <dgm:t>
        <a:bodyPr/>
        <a:lstStyle/>
        <a:p>
          <a:pPr algn="just"/>
          <a:r>
            <a:rPr lang="fr-CA" sz="1300" dirty="0"/>
            <a:t>L’article 24: </a:t>
          </a:r>
          <a:r>
            <a:rPr lang="fr-CA" sz="1300" b="0" i="0" dirty="0"/>
            <a:t>Malgré la détermination d’un maximum pour chacune des classes salariales, le salaire maximum que peut atteindre un cadre est fixé à 110% du taux maximum de l’échelle de salaire en vigueur incluant la rémunération additionnelle reliée à la formation postscolaire, le cas échéant, dans le secteur de la santé et des services sociaux pour sa profession lorsque ce nouveau maximum possible est supérieur au maximum de la classe salariale établie pour son poste, à la condition que cette profession soit généralement requise pour le poste occupé. Dans un tel cas, le salaire du cadre n’est pas considéré comme hors classe.</a:t>
          </a:r>
          <a:endParaRPr lang="en-US" sz="1300" dirty="0"/>
        </a:p>
      </dgm:t>
    </dgm:pt>
    <dgm:pt modelId="{13ED1C12-3F4A-4CCB-BDAA-16ADFE909361}" type="parTrans" cxnId="{ADCD12A8-EF82-4DB1-AAEC-5F565DDDBC77}">
      <dgm:prSet/>
      <dgm:spPr/>
      <dgm:t>
        <a:bodyPr/>
        <a:lstStyle/>
        <a:p>
          <a:endParaRPr lang="en-US"/>
        </a:p>
      </dgm:t>
    </dgm:pt>
    <dgm:pt modelId="{9ED4B44D-E8C1-41CB-BFA1-45BBE7808E77}" type="sibTrans" cxnId="{ADCD12A8-EF82-4DB1-AAEC-5F565DDDBC77}">
      <dgm:prSet/>
      <dgm:spPr/>
      <dgm:t>
        <a:bodyPr/>
        <a:lstStyle/>
        <a:p>
          <a:endParaRPr lang="en-US"/>
        </a:p>
      </dgm:t>
    </dgm:pt>
    <dgm:pt modelId="{2D52E5AC-95F8-4EEE-972A-4520A7E942FC}" type="pres">
      <dgm:prSet presAssocID="{E7CEF1D8-95ED-470E-A7D6-1A23D333C514}" presName="root" presStyleCnt="0">
        <dgm:presLayoutVars>
          <dgm:dir/>
          <dgm:resizeHandles val="exact"/>
        </dgm:presLayoutVars>
      </dgm:prSet>
      <dgm:spPr/>
    </dgm:pt>
    <dgm:pt modelId="{E065127E-F87B-46DF-B7E5-5FE0031BFFD9}" type="pres">
      <dgm:prSet presAssocID="{B5A84700-D6AE-499B-9FE8-E797E795A4A4}" presName="compNode" presStyleCnt="0"/>
      <dgm:spPr/>
    </dgm:pt>
    <dgm:pt modelId="{4974478D-94F7-41BE-90CE-88FAA6419C38}" type="pres">
      <dgm:prSet presAssocID="{B5A84700-D6AE-499B-9FE8-E797E795A4A4}" presName="bgRect" presStyleLbl="bgShp" presStyleIdx="0" presStyleCnt="2"/>
      <dgm:spPr/>
    </dgm:pt>
    <dgm:pt modelId="{93AC8475-CE6B-456C-BB2F-1AC84EC9F8D9}" type="pres">
      <dgm:prSet presAssocID="{B5A84700-D6AE-499B-9FE8-E797E795A4A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eur"/>
        </a:ext>
      </dgm:extLst>
    </dgm:pt>
    <dgm:pt modelId="{E1615BF4-0CEF-4F4E-986C-275F5730A78E}" type="pres">
      <dgm:prSet presAssocID="{B5A84700-D6AE-499B-9FE8-E797E795A4A4}" presName="spaceRect" presStyleCnt="0"/>
      <dgm:spPr/>
    </dgm:pt>
    <dgm:pt modelId="{6551A46F-1A86-4E65-B7B4-DDD811A1E14F}" type="pres">
      <dgm:prSet presAssocID="{B5A84700-D6AE-499B-9FE8-E797E795A4A4}" presName="parTx" presStyleLbl="revTx" presStyleIdx="0" presStyleCnt="2">
        <dgm:presLayoutVars>
          <dgm:chMax val="0"/>
          <dgm:chPref val="0"/>
        </dgm:presLayoutVars>
      </dgm:prSet>
      <dgm:spPr/>
    </dgm:pt>
    <dgm:pt modelId="{57AE2A5B-CB01-41A9-BB56-1E2DAA7B6F02}" type="pres">
      <dgm:prSet presAssocID="{8858C21C-EFB3-4ACC-8653-E729913DE43C}" presName="sibTrans" presStyleCnt="0"/>
      <dgm:spPr/>
    </dgm:pt>
    <dgm:pt modelId="{E88BAACA-F480-4A52-A76A-1F0565CB3411}" type="pres">
      <dgm:prSet presAssocID="{6691E227-37C8-4080-8D45-901AF9D6D25F}" presName="compNode" presStyleCnt="0"/>
      <dgm:spPr/>
    </dgm:pt>
    <dgm:pt modelId="{32EE0FBC-B710-4321-B358-6C6F70056BFC}" type="pres">
      <dgm:prSet presAssocID="{6691E227-37C8-4080-8D45-901AF9D6D25F}" presName="bgRect" presStyleLbl="bgShp" presStyleIdx="1" presStyleCnt="2"/>
      <dgm:spPr/>
    </dgm:pt>
    <dgm:pt modelId="{3AAC1C12-7943-4B38-8528-1CDB35B4247F}" type="pres">
      <dgm:prSet presAssocID="{6691E227-37C8-4080-8D45-901AF9D6D25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rgent"/>
        </a:ext>
      </dgm:extLst>
    </dgm:pt>
    <dgm:pt modelId="{68214078-5B4A-422F-8DC7-87BB726C989C}" type="pres">
      <dgm:prSet presAssocID="{6691E227-37C8-4080-8D45-901AF9D6D25F}" presName="spaceRect" presStyleCnt="0"/>
      <dgm:spPr/>
    </dgm:pt>
    <dgm:pt modelId="{5D20DA0B-16C6-46AA-899C-807DC0D74366}" type="pres">
      <dgm:prSet presAssocID="{6691E227-37C8-4080-8D45-901AF9D6D25F}" presName="parTx" presStyleLbl="revTx" presStyleIdx="1" presStyleCnt="2">
        <dgm:presLayoutVars>
          <dgm:chMax val="0"/>
          <dgm:chPref val="0"/>
        </dgm:presLayoutVars>
      </dgm:prSet>
      <dgm:spPr/>
    </dgm:pt>
  </dgm:ptLst>
  <dgm:cxnLst>
    <dgm:cxn modelId="{6B65E303-3CB2-490B-8A84-F3A108AFE6FC}" type="presOf" srcId="{B5A84700-D6AE-499B-9FE8-E797E795A4A4}" destId="{6551A46F-1A86-4E65-B7B4-DDD811A1E14F}" srcOrd="0" destOrd="0" presId="urn:microsoft.com/office/officeart/2018/2/layout/IconVerticalSolidList"/>
    <dgm:cxn modelId="{83A9CB37-3096-4377-AB5F-A550A04CA07C}" srcId="{E7CEF1D8-95ED-470E-A7D6-1A23D333C514}" destId="{B5A84700-D6AE-499B-9FE8-E797E795A4A4}" srcOrd="0" destOrd="0" parTransId="{030B9689-BD32-4CBB-9CD4-1B6B808E2FF9}" sibTransId="{8858C21C-EFB3-4ACC-8653-E729913DE43C}"/>
    <dgm:cxn modelId="{ACDB0F81-C68B-425A-B81D-3D71484FAF64}" type="presOf" srcId="{E7CEF1D8-95ED-470E-A7D6-1A23D333C514}" destId="{2D52E5AC-95F8-4EEE-972A-4520A7E942FC}" srcOrd="0" destOrd="0" presId="urn:microsoft.com/office/officeart/2018/2/layout/IconVerticalSolidList"/>
    <dgm:cxn modelId="{ADCD12A8-EF82-4DB1-AAEC-5F565DDDBC77}" srcId="{E7CEF1D8-95ED-470E-A7D6-1A23D333C514}" destId="{6691E227-37C8-4080-8D45-901AF9D6D25F}" srcOrd="1" destOrd="0" parTransId="{13ED1C12-3F4A-4CCB-BDAA-16ADFE909361}" sibTransId="{9ED4B44D-E8C1-41CB-BFA1-45BBE7808E77}"/>
    <dgm:cxn modelId="{601716D2-D57A-4CC4-847F-7E1A5E6B9CCE}" type="presOf" srcId="{6691E227-37C8-4080-8D45-901AF9D6D25F}" destId="{5D20DA0B-16C6-46AA-899C-807DC0D74366}" srcOrd="0" destOrd="0" presId="urn:microsoft.com/office/officeart/2018/2/layout/IconVerticalSolidList"/>
    <dgm:cxn modelId="{544095F1-A17D-4769-8157-B1D92D26244E}" type="presParOf" srcId="{2D52E5AC-95F8-4EEE-972A-4520A7E942FC}" destId="{E065127E-F87B-46DF-B7E5-5FE0031BFFD9}" srcOrd="0" destOrd="0" presId="urn:microsoft.com/office/officeart/2018/2/layout/IconVerticalSolidList"/>
    <dgm:cxn modelId="{00D8AF0F-46B2-437E-B666-5A702515EBF8}" type="presParOf" srcId="{E065127E-F87B-46DF-B7E5-5FE0031BFFD9}" destId="{4974478D-94F7-41BE-90CE-88FAA6419C38}" srcOrd="0" destOrd="0" presId="urn:microsoft.com/office/officeart/2018/2/layout/IconVerticalSolidList"/>
    <dgm:cxn modelId="{35AD5A77-3CD7-46FA-A626-1799F11C4C5F}" type="presParOf" srcId="{E065127E-F87B-46DF-B7E5-5FE0031BFFD9}" destId="{93AC8475-CE6B-456C-BB2F-1AC84EC9F8D9}" srcOrd="1" destOrd="0" presId="urn:microsoft.com/office/officeart/2018/2/layout/IconVerticalSolidList"/>
    <dgm:cxn modelId="{C05FF987-A272-4F90-B3BD-350CAADE62B1}" type="presParOf" srcId="{E065127E-F87B-46DF-B7E5-5FE0031BFFD9}" destId="{E1615BF4-0CEF-4F4E-986C-275F5730A78E}" srcOrd="2" destOrd="0" presId="urn:microsoft.com/office/officeart/2018/2/layout/IconVerticalSolidList"/>
    <dgm:cxn modelId="{7E8ABF51-35B9-46E9-B966-7796CE16BAB0}" type="presParOf" srcId="{E065127E-F87B-46DF-B7E5-5FE0031BFFD9}" destId="{6551A46F-1A86-4E65-B7B4-DDD811A1E14F}" srcOrd="3" destOrd="0" presId="urn:microsoft.com/office/officeart/2018/2/layout/IconVerticalSolidList"/>
    <dgm:cxn modelId="{C2388CCC-A6FA-43D0-B04A-811C85A45ACF}" type="presParOf" srcId="{2D52E5AC-95F8-4EEE-972A-4520A7E942FC}" destId="{57AE2A5B-CB01-41A9-BB56-1E2DAA7B6F02}" srcOrd="1" destOrd="0" presId="urn:microsoft.com/office/officeart/2018/2/layout/IconVerticalSolidList"/>
    <dgm:cxn modelId="{7B3DCEFD-3247-4D38-B537-A104D2F2DDB5}" type="presParOf" srcId="{2D52E5AC-95F8-4EEE-972A-4520A7E942FC}" destId="{E88BAACA-F480-4A52-A76A-1F0565CB3411}" srcOrd="2" destOrd="0" presId="urn:microsoft.com/office/officeart/2018/2/layout/IconVerticalSolidList"/>
    <dgm:cxn modelId="{4ACBD7A8-E922-4B87-9E88-35FAED6C23E0}" type="presParOf" srcId="{E88BAACA-F480-4A52-A76A-1F0565CB3411}" destId="{32EE0FBC-B710-4321-B358-6C6F70056BFC}" srcOrd="0" destOrd="0" presId="urn:microsoft.com/office/officeart/2018/2/layout/IconVerticalSolidList"/>
    <dgm:cxn modelId="{2F796443-6FD3-4DF6-BA69-F6B0900CED0E}" type="presParOf" srcId="{E88BAACA-F480-4A52-A76A-1F0565CB3411}" destId="{3AAC1C12-7943-4B38-8528-1CDB35B4247F}" srcOrd="1" destOrd="0" presId="urn:microsoft.com/office/officeart/2018/2/layout/IconVerticalSolidList"/>
    <dgm:cxn modelId="{87308099-00D8-44CD-B344-4A60E563755E}" type="presParOf" srcId="{E88BAACA-F480-4A52-A76A-1F0565CB3411}" destId="{68214078-5B4A-422F-8DC7-87BB726C989C}" srcOrd="2" destOrd="0" presId="urn:microsoft.com/office/officeart/2018/2/layout/IconVerticalSolidList"/>
    <dgm:cxn modelId="{8A82E758-5A9F-48F3-B6AF-15C835CA9272}" type="presParOf" srcId="{E88BAACA-F480-4A52-A76A-1F0565CB3411}" destId="{5D20DA0B-16C6-46AA-899C-807DC0D7436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CEF1D8-95ED-470E-A7D6-1A23D333C514}"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B5A84700-D6AE-499B-9FE8-E797E795A4A4}">
      <dgm:prSet/>
      <dgm:spPr/>
      <dgm:t>
        <a:bodyPr/>
        <a:lstStyle/>
        <a:p>
          <a:r>
            <a:rPr lang="fr-CA" noProof="0"/>
            <a:t>Pour les autres classes, n’oubliez pas que l’ensemble des cadres recevront les augmentations salariales prévues pour les syndiqués lorsque celles-ci seront mises en place pour ceux-ci</a:t>
          </a:r>
          <a:r>
            <a:rPr lang="en-US"/>
            <a:t>.</a:t>
          </a:r>
        </a:p>
      </dgm:t>
    </dgm:pt>
    <dgm:pt modelId="{030B9689-BD32-4CBB-9CD4-1B6B808E2FF9}" type="parTrans" cxnId="{83A9CB37-3096-4377-AB5F-A550A04CA07C}">
      <dgm:prSet/>
      <dgm:spPr/>
      <dgm:t>
        <a:bodyPr/>
        <a:lstStyle/>
        <a:p>
          <a:endParaRPr lang="en-US"/>
        </a:p>
      </dgm:t>
    </dgm:pt>
    <dgm:pt modelId="{8858C21C-EFB3-4ACC-8653-E729913DE43C}" type="sibTrans" cxnId="{83A9CB37-3096-4377-AB5F-A550A04CA07C}">
      <dgm:prSet/>
      <dgm:spPr/>
      <dgm:t>
        <a:bodyPr/>
        <a:lstStyle/>
        <a:p>
          <a:endParaRPr lang="en-US"/>
        </a:p>
      </dgm:t>
    </dgm:pt>
    <dgm:pt modelId="{6691E227-37C8-4080-8D45-901AF9D6D25F}">
      <dgm:prSet/>
      <dgm:spPr/>
      <dgm:t>
        <a:bodyPr/>
        <a:lstStyle/>
        <a:p>
          <a:r>
            <a:rPr lang="en-US" dirty="0"/>
            <a:t>1.</a:t>
          </a:r>
          <a:r>
            <a:rPr lang="en-US" baseline="0" dirty="0"/>
            <a:t> Au 1er </a:t>
          </a:r>
          <a:r>
            <a:rPr lang="en-US" baseline="0" dirty="0" err="1"/>
            <a:t>avril</a:t>
          </a:r>
          <a:r>
            <a:rPr lang="en-US" baseline="0" dirty="0"/>
            <a:t> 2023: 6%</a:t>
          </a:r>
        </a:p>
        <a:p>
          <a:r>
            <a:rPr lang="en-US" baseline="0" dirty="0"/>
            <a:t>   2. Au 1er </a:t>
          </a:r>
          <a:r>
            <a:rPr lang="en-US" baseline="0" dirty="0" err="1"/>
            <a:t>avril</a:t>
          </a:r>
          <a:r>
            <a:rPr lang="en-US" baseline="0" dirty="0"/>
            <a:t> 2024: 2.8%</a:t>
          </a:r>
        </a:p>
        <a:p>
          <a:r>
            <a:rPr lang="en-US" baseline="0" dirty="0"/>
            <a:t>   3. Au 1er </a:t>
          </a:r>
          <a:r>
            <a:rPr lang="en-US" baseline="0" dirty="0" err="1"/>
            <a:t>avril</a:t>
          </a:r>
          <a:r>
            <a:rPr lang="en-US" baseline="0" dirty="0"/>
            <a:t> 2025: 2.6%</a:t>
          </a:r>
        </a:p>
        <a:p>
          <a:r>
            <a:rPr lang="en-US" baseline="0" dirty="0"/>
            <a:t>  4. Au 1er </a:t>
          </a:r>
          <a:r>
            <a:rPr lang="en-US" baseline="0" dirty="0" err="1"/>
            <a:t>avril</a:t>
          </a:r>
          <a:r>
            <a:rPr lang="en-US" baseline="0" dirty="0"/>
            <a:t> 2026: 2.5%</a:t>
          </a:r>
        </a:p>
        <a:p>
          <a:r>
            <a:rPr lang="en-US" baseline="0" dirty="0"/>
            <a:t>  5. Au 1er </a:t>
          </a:r>
          <a:r>
            <a:rPr lang="en-US" baseline="0" dirty="0" err="1"/>
            <a:t>avril</a:t>
          </a:r>
          <a:r>
            <a:rPr lang="en-US" baseline="0" dirty="0"/>
            <a:t> 2027: 3.5%</a:t>
          </a:r>
          <a:endParaRPr lang="en-US" dirty="0"/>
        </a:p>
      </dgm:t>
    </dgm:pt>
    <dgm:pt modelId="{13ED1C12-3F4A-4CCB-BDAA-16ADFE909361}" type="parTrans" cxnId="{ADCD12A8-EF82-4DB1-AAEC-5F565DDDBC77}">
      <dgm:prSet/>
      <dgm:spPr/>
      <dgm:t>
        <a:bodyPr/>
        <a:lstStyle/>
        <a:p>
          <a:endParaRPr lang="en-US"/>
        </a:p>
      </dgm:t>
    </dgm:pt>
    <dgm:pt modelId="{9ED4B44D-E8C1-41CB-BFA1-45BBE7808E77}" type="sibTrans" cxnId="{ADCD12A8-EF82-4DB1-AAEC-5F565DDDBC77}">
      <dgm:prSet/>
      <dgm:spPr/>
      <dgm:t>
        <a:bodyPr/>
        <a:lstStyle/>
        <a:p>
          <a:endParaRPr lang="en-US"/>
        </a:p>
      </dgm:t>
    </dgm:pt>
    <dgm:pt modelId="{6D962C4E-0441-8C42-8F6D-83A8D5CB109A}" type="pres">
      <dgm:prSet presAssocID="{E7CEF1D8-95ED-470E-A7D6-1A23D333C514}" presName="Name0" presStyleCnt="0">
        <dgm:presLayoutVars>
          <dgm:dir/>
          <dgm:resizeHandles val="exact"/>
        </dgm:presLayoutVars>
      </dgm:prSet>
      <dgm:spPr/>
    </dgm:pt>
    <dgm:pt modelId="{C6EBA7B9-BF47-1F47-B26D-4C1308E7BDE8}" type="pres">
      <dgm:prSet presAssocID="{B5A84700-D6AE-499B-9FE8-E797E795A4A4}" presName="node" presStyleLbl="node1" presStyleIdx="0" presStyleCnt="2">
        <dgm:presLayoutVars>
          <dgm:bulletEnabled val="1"/>
        </dgm:presLayoutVars>
      </dgm:prSet>
      <dgm:spPr/>
    </dgm:pt>
    <dgm:pt modelId="{B9E2F517-6887-974E-9856-CE963EA4FE8E}" type="pres">
      <dgm:prSet presAssocID="{8858C21C-EFB3-4ACC-8653-E729913DE43C}" presName="sibTrans" presStyleLbl="sibTrans1D1" presStyleIdx="0" presStyleCnt="1"/>
      <dgm:spPr/>
    </dgm:pt>
    <dgm:pt modelId="{E29204B5-9096-F64D-8F84-320144B267EC}" type="pres">
      <dgm:prSet presAssocID="{8858C21C-EFB3-4ACC-8653-E729913DE43C}" presName="connectorText" presStyleLbl="sibTrans1D1" presStyleIdx="0" presStyleCnt="1"/>
      <dgm:spPr/>
    </dgm:pt>
    <dgm:pt modelId="{898801DB-3326-5545-BC2E-350AE0DC5D93}" type="pres">
      <dgm:prSet presAssocID="{6691E227-37C8-4080-8D45-901AF9D6D25F}" presName="node" presStyleLbl="node1" presStyleIdx="1" presStyleCnt="2">
        <dgm:presLayoutVars>
          <dgm:bulletEnabled val="1"/>
        </dgm:presLayoutVars>
      </dgm:prSet>
      <dgm:spPr/>
    </dgm:pt>
  </dgm:ptLst>
  <dgm:cxnLst>
    <dgm:cxn modelId="{CD120424-821B-114E-9261-1E154123B399}" type="presOf" srcId="{8858C21C-EFB3-4ACC-8653-E729913DE43C}" destId="{E29204B5-9096-F64D-8F84-320144B267EC}" srcOrd="1" destOrd="0" presId="urn:microsoft.com/office/officeart/2016/7/layout/RepeatingBendingProcessNew"/>
    <dgm:cxn modelId="{83A9CB37-3096-4377-AB5F-A550A04CA07C}" srcId="{E7CEF1D8-95ED-470E-A7D6-1A23D333C514}" destId="{B5A84700-D6AE-499B-9FE8-E797E795A4A4}" srcOrd="0" destOrd="0" parTransId="{030B9689-BD32-4CBB-9CD4-1B6B808E2FF9}" sibTransId="{8858C21C-EFB3-4ACC-8653-E729913DE43C}"/>
    <dgm:cxn modelId="{183B5A57-C298-4640-8795-1D6909D8B5CE}" type="presOf" srcId="{E7CEF1D8-95ED-470E-A7D6-1A23D333C514}" destId="{6D962C4E-0441-8C42-8F6D-83A8D5CB109A}" srcOrd="0" destOrd="0" presId="urn:microsoft.com/office/officeart/2016/7/layout/RepeatingBendingProcessNew"/>
    <dgm:cxn modelId="{563FA689-0C45-DA47-9652-EA88B037FA07}" type="presOf" srcId="{B5A84700-D6AE-499B-9FE8-E797E795A4A4}" destId="{C6EBA7B9-BF47-1F47-B26D-4C1308E7BDE8}" srcOrd="0" destOrd="0" presId="urn:microsoft.com/office/officeart/2016/7/layout/RepeatingBendingProcessNew"/>
    <dgm:cxn modelId="{A7B83491-C064-354E-BD66-246C1E401327}" type="presOf" srcId="{8858C21C-EFB3-4ACC-8653-E729913DE43C}" destId="{B9E2F517-6887-974E-9856-CE963EA4FE8E}" srcOrd="0" destOrd="0" presId="urn:microsoft.com/office/officeart/2016/7/layout/RepeatingBendingProcessNew"/>
    <dgm:cxn modelId="{ADCD12A8-EF82-4DB1-AAEC-5F565DDDBC77}" srcId="{E7CEF1D8-95ED-470E-A7D6-1A23D333C514}" destId="{6691E227-37C8-4080-8D45-901AF9D6D25F}" srcOrd="1" destOrd="0" parTransId="{13ED1C12-3F4A-4CCB-BDAA-16ADFE909361}" sibTransId="{9ED4B44D-E8C1-41CB-BFA1-45BBE7808E77}"/>
    <dgm:cxn modelId="{E7ED21AA-AA55-F74A-939F-11AF6CBB03CC}" type="presOf" srcId="{6691E227-37C8-4080-8D45-901AF9D6D25F}" destId="{898801DB-3326-5545-BC2E-350AE0DC5D93}" srcOrd="0" destOrd="0" presId="urn:microsoft.com/office/officeart/2016/7/layout/RepeatingBendingProcessNew"/>
    <dgm:cxn modelId="{9F5D1ED1-7997-0147-A34C-260E0EDFEE0F}" type="presParOf" srcId="{6D962C4E-0441-8C42-8F6D-83A8D5CB109A}" destId="{C6EBA7B9-BF47-1F47-B26D-4C1308E7BDE8}" srcOrd="0" destOrd="0" presId="urn:microsoft.com/office/officeart/2016/7/layout/RepeatingBendingProcessNew"/>
    <dgm:cxn modelId="{6C755DE5-01F3-6C4C-BFF9-A484AE207C47}" type="presParOf" srcId="{6D962C4E-0441-8C42-8F6D-83A8D5CB109A}" destId="{B9E2F517-6887-974E-9856-CE963EA4FE8E}" srcOrd="1" destOrd="0" presId="urn:microsoft.com/office/officeart/2016/7/layout/RepeatingBendingProcessNew"/>
    <dgm:cxn modelId="{C729B47F-7F0A-4749-9864-4C8E35ADAC92}" type="presParOf" srcId="{B9E2F517-6887-974E-9856-CE963EA4FE8E}" destId="{E29204B5-9096-F64D-8F84-320144B267EC}" srcOrd="0" destOrd="0" presId="urn:microsoft.com/office/officeart/2016/7/layout/RepeatingBendingProcessNew"/>
    <dgm:cxn modelId="{6D8AD748-CD3A-DA4E-A6EB-CD6117E8F9A6}" type="presParOf" srcId="{6D962C4E-0441-8C42-8F6D-83A8D5CB109A}" destId="{898801DB-3326-5545-BC2E-350AE0DC5D93}"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CEF1D8-95ED-470E-A7D6-1A23D333C51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5A84700-D6AE-499B-9FE8-E797E795A4A4}">
      <dgm:prSet custT="1"/>
      <dgm:spPr/>
      <dgm:t>
        <a:bodyPr/>
        <a:lstStyle/>
        <a:p>
          <a:pPr algn="just"/>
          <a:r>
            <a:rPr lang="fr-CA" sz="1600" noProof="0" dirty="0"/>
            <a:t>L’APER est la seule association à avoir rencontrer le MSSS à 2 reprises, et à nouveau dans les prochains jours, afin de s’assurer du versement rapide des augmentations salariales.</a:t>
          </a:r>
        </a:p>
      </dgm:t>
    </dgm:pt>
    <dgm:pt modelId="{030B9689-BD32-4CBB-9CD4-1B6B808E2FF9}" type="parTrans" cxnId="{83A9CB37-3096-4377-AB5F-A550A04CA07C}">
      <dgm:prSet/>
      <dgm:spPr/>
      <dgm:t>
        <a:bodyPr/>
        <a:lstStyle/>
        <a:p>
          <a:endParaRPr lang="en-US"/>
        </a:p>
      </dgm:t>
    </dgm:pt>
    <dgm:pt modelId="{8858C21C-EFB3-4ACC-8653-E729913DE43C}" type="sibTrans" cxnId="{83A9CB37-3096-4377-AB5F-A550A04CA07C}">
      <dgm:prSet/>
      <dgm:spPr/>
      <dgm:t>
        <a:bodyPr/>
        <a:lstStyle/>
        <a:p>
          <a:endParaRPr lang="en-US"/>
        </a:p>
      </dgm:t>
    </dgm:pt>
    <dgm:pt modelId="{6691E227-37C8-4080-8D45-901AF9D6D25F}">
      <dgm:prSet custT="1"/>
      <dgm:spPr/>
      <dgm:t>
        <a:bodyPr/>
        <a:lstStyle/>
        <a:p>
          <a:pPr algn="just"/>
          <a:r>
            <a:rPr lang="fr-CA" sz="1600" dirty="0"/>
            <a:t>L’APER est la seule association à avoir écrit directement à M. Alexandre Hubert, directeur adjoint aux négociations des conditions de travail au Secrétariat du conseil du Trésor afin de demander le versement rapide des augmentations salariales aux cadres.</a:t>
          </a:r>
          <a:endParaRPr lang="en-US" sz="1600" dirty="0"/>
        </a:p>
      </dgm:t>
    </dgm:pt>
    <dgm:pt modelId="{13ED1C12-3F4A-4CCB-BDAA-16ADFE909361}" type="parTrans" cxnId="{ADCD12A8-EF82-4DB1-AAEC-5F565DDDBC77}">
      <dgm:prSet/>
      <dgm:spPr/>
      <dgm:t>
        <a:bodyPr/>
        <a:lstStyle/>
        <a:p>
          <a:endParaRPr lang="en-US"/>
        </a:p>
      </dgm:t>
    </dgm:pt>
    <dgm:pt modelId="{9ED4B44D-E8C1-41CB-BFA1-45BBE7808E77}" type="sibTrans" cxnId="{ADCD12A8-EF82-4DB1-AAEC-5F565DDDBC77}">
      <dgm:prSet/>
      <dgm:spPr/>
      <dgm:t>
        <a:bodyPr/>
        <a:lstStyle/>
        <a:p>
          <a:endParaRPr lang="en-US"/>
        </a:p>
      </dgm:t>
    </dgm:pt>
    <dgm:pt modelId="{2D52E5AC-95F8-4EEE-972A-4520A7E942FC}" type="pres">
      <dgm:prSet presAssocID="{E7CEF1D8-95ED-470E-A7D6-1A23D333C514}" presName="root" presStyleCnt="0">
        <dgm:presLayoutVars>
          <dgm:dir/>
          <dgm:resizeHandles val="exact"/>
        </dgm:presLayoutVars>
      </dgm:prSet>
      <dgm:spPr/>
    </dgm:pt>
    <dgm:pt modelId="{E065127E-F87B-46DF-B7E5-5FE0031BFFD9}" type="pres">
      <dgm:prSet presAssocID="{B5A84700-D6AE-499B-9FE8-E797E795A4A4}" presName="compNode" presStyleCnt="0"/>
      <dgm:spPr/>
    </dgm:pt>
    <dgm:pt modelId="{4974478D-94F7-41BE-90CE-88FAA6419C38}" type="pres">
      <dgm:prSet presAssocID="{B5A84700-D6AE-499B-9FE8-E797E795A4A4}" presName="bgRect" presStyleLbl="bgShp" presStyleIdx="0" presStyleCnt="2"/>
      <dgm:spPr/>
    </dgm:pt>
    <dgm:pt modelId="{93AC8475-CE6B-456C-BB2F-1AC84EC9F8D9}" type="pres">
      <dgm:prSet presAssocID="{B5A84700-D6AE-499B-9FE8-E797E795A4A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eur"/>
        </a:ext>
      </dgm:extLst>
    </dgm:pt>
    <dgm:pt modelId="{E1615BF4-0CEF-4F4E-986C-275F5730A78E}" type="pres">
      <dgm:prSet presAssocID="{B5A84700-D6AE-499B-9FE8-E797E795A4A4}" presName="spaceRect" presStyleCnt="0"/>
      <dgm:spPr/>
    </dgm:pt>
    <dgm:pt modelId="{6551A46F-1A86-4E65-B7B4-DDD811A1E14F}" type="pres">
      <dgm:prSet presAssocID="{B5A84700-D6AE-499B-9FE8-E797E795A4A4}" presName="parTx" presStyleLbl="revTx" presStyleIdx="0" presStyleCnt="2">
        <dgm:presLayoutVars>
          <dgm:chMax val="0"/>
          <dgm:chPref val="0"/>
        </dgm:presLayoutVars>
      </dgm:prSet>
      <dgm:spPr/>
    </dgm:pt>
    <dgm:pt modelId="{57AE2A5B-CB01-41A9-BB56-1E2DAA7B6F02}" type="pres">
      <dgm:prSet presAssocID="{8858C21C-EFB3-4ACC-8653-E729913DE43C}" presName="sibTrans" presStyleCnt="0"/>
      <dgm:spPr/>
    </dgm:pt>
    <dgm:pt modelId="{E88BAACA-F480-4A52-A76A-1F0565CB3411}" type="pres">
      <dgm:prSet presAssocID="{6691E227-37C8-4080-8D45-901AF9D6D25F}" presName="compNode" presStyleCnt="0"/>
      <dgm:spPr/>
    </dgm:pt>
    <dgm:pt modelId="{32EE0FBC-B710-4321-B358-6C6F70056BFC}" type="pres">
      <dgm:prSet presAssocID="{6691E227-37C8-4080-8D45-901AF9D6D25F}" presName="bgRect" presStyleLbl="bgShp" presStyleIdx="1" presStyleCnt="2"/>
      <dgm:spPr/>
    </dgm:pt>
    <dgm:pt modelId="{3AAC1C12-7943-4B38-8528-1CDB35B4247F}" type="pres">
      <dgm:prSet presAssocID="{6691E227-37C8-4080-8D45-901AF9D6D25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rgent"/>
        </a:ext>
      </dgm:extLst>
    </dgm:pt>
    <dgm:pt modelId="{68214078-5B4A-422F-8DC7-87BB726C989C}" type="pres">
      <dgm:prSet presAssocID="{6691E227-37C8-4080-8D45-901AF9D6D25F}" presName="spaceRect" presStyleCnt="0"/>
      <dgm:spPr/>
    </dgm:pt>
    <dgm:pt modelId="{5D20DA0B-16C6-46AA-899C-807DC0D74366}" type="pres">
      <dgm:prSet presAssocID="{6691E227-37C8-4080-8D45-901AF9D6D25F}" presName="parTx" presStyleLbl="revTx" presStyleIdx="1" presStyleCnt="2">
        <dgm:presLayoutVars>
          <dgm:chMax val="0"/>
          <dgm:chPref val="0"/>
        </dgm:presLayoutVars>
      </dgm:prSet>
      <dgm:spPr/>
    </dgm:pt>
  </dgm:ptLst>
  <dgm:cxnLst>
    <dgm:cxn modelId="{6B65E303-3CB2-490B-8A84-F3A108AFE6FC}" type="presOf" srcId="{B5A84700-D6AE-499B-9FE8-E797E795A4A4}" destId="{6551A46F-1A86-4E65-B7B4-DDD811A1E14F}" srcOrd="0" destOrd="0" presId="urn:microsoft.com/office/officeart/2018/2/layout/IconVerticalSolidList"/>
    <dgm:cxn modelId="{83A9CB37-3096-4377-AB5F-A550A04CA07C}" srcId="{E7CEF1D8-95ED-470E-A7D6-1A23D333C514}" destId="{B5A84700-D6AE-499B-9FE8-E797E795A4A4}" srcOrd="0" destOrd="0" parTransId="{030B9689-BD32-4CBB-9CD4-1B6B808E2FF9}" sibTransId="{8858C21C-EFB3-4ACC-8653-E729913DE43C}"/>
    <dgm:cxn modelId="{ACDB0F81-C68B-425A-B81D-3D71484FAF64}" type="presOf" srcId="{E7CEF1D8-95ED-470E-A7D6-1A23D333C514}" destId="{2D52E5AC-95F8-4EEE-972A-4520A7E942FC}" srcOrd="0" destOrd="0" presId="urn:microsoft.com/office/officeart/2018/2/layout/IconVerticalSolidList"/>
    <dgm:cxn modelId="{ADCD12A8-EF82-4DB1-AAEC-5F565DDDBC77}" srcId="{E7CEF1D8-95ED-470E-A7D6-1A23D333C514}" destId="{6691E227-37C8-4080-8D45-901AF9D6D25F}" srcOrd="1" destOrd="0" parTransId="{13ED1C12-3F4A-4CCB-BDAA-16ADFE909361}" sibTransId="{9ED4B44D-E8C1-41CB-BFA1-45BBE7808E77}"/>
    <dgm:cxn modelId="{601716D2-D57A-4CC4-847F-7E1A5E6B9CCE}" type="presOf" srcId="{6691E227-37C8-4080-8D45-901AF9D6D25F}" destId="{5D20DA0B-16C6-46AA-899C-807DC0D74366}" srcOrd="0" destOrd="0" presId="urn:microsoft.com/office/officeart/2018/2/layout/IconVerticalSolidList"/>
    <dgm:cxn modelId="{544095F1-A17D-4769-8157-B1D92D26244E}" type="presParOf" srcId="{2D52E5AC-95F8-4EEE-972A-4520A7E942FC}" destId="{E065127E-F87B-46DF-B7E5-5FE0031BFFD9}" srcOrd="0" destOrd="0" presId="urn:microsoft.com/office/officeart/2018/2/layout/IconVerticalSolidList"/>
    <dgm:cxn modelId="{00D8AF0F-46B2-437E-B666-5A702515EBF8}" type="presParOf" srcId="{E065127E-F87B-46DF-B7E5-5FE0031BFFD9}" destId="{4974478D-94F7-41BE-90CE-88FAA6419C38}" srcOrd="0" destOrd="0" presId="urn:microsoft.com/office/officeart/2018/2/layout/IconVerticalSolidList"/>
    <dgm:cxn modelId="{35AD5A77-3CD7-46FA-A626-1799F11C4C5F}" type="presParOf" srcId="{E065127E-F87B-46DF-B7E5-5FE0031BFFD9}" destId="{93AC8475-CE6B-456C-BB2F-1AC84EC9F8D9}" srcOrd="1" destOrd="0" presId="urn:microsoft.com/office/officeart/2018/2/layout/IconVerticalSolidList"/>
    <dgm:cxn modelId="{C05FF987-A272-4F90-B3BD-350CAADE62B1}" type="presParOf" srcId="{E065127E-F87B-46DF-B7E5-5FE0031BFFD9}" destId="{E1615BF4-0CEF-4F4E-986C-275F5730A78E}" srcOrd="2" destOrd="0" presId="urn:microsoft.com/office/officeart/2018/2/layout/IconVerticalSolidList"/>
    <dgm:cxn modelId="{7E8ABF51-35B9-46E9-B966-7796CE16BAB0}" type="presParOf" srcId="{E065127E-F87B-46DF-B7E5-5FE0031BFFD9}" destId="{6551A46F-1A86-4E65-B7B4-DDD811A1E14F}" srcOrd="3" destOrd="0" presId="urn:microsoft.com/office/officeart/2018/2/layout/IconVerticalSolidList"/>
    <dgm:cxn modelId="{C2388CCC-A6FA-43D0-B04A-811C85A45ACF}" type="presParOf" srcId="{2D52E5AC-95F8-4EEE-972A-4520A7E942FC}" destId="{57AE2A5B-CB01-41A9-BB56-1E2DAA7B6F02}" srcOrd="1" destOrd="0" presId="urn:microsoft.com/office/officeart/2018/2/layout/IconVerticalSolidList"/>
    <dgm:cxn modelId="{7B3DCEFD-3247-4D38-B537-A104D2F2DDB5}" type="presParOf" srcId="{2D52E5AC-95F8-4EEE-972A-4520A7E942FC}" destId="{E88BAACA-F480-4A52-A76A-1F0565CB3411}" srcOrd="2" destOrd="0" presId="urn:microsoft.com/office/officeart/2018/2/layout/IconVerticalSolidList"/>
    <dgm:cxn modelId="{4ACBD7A8-E922-4B87-9E88-35FAED6C23E0}" type="presParOf" srcId="{E88BAACA-F480-4A52-A76A-1F0565CB3411}" destId="{32EE0FBC-B710-4321-B358-6C6F70056BFC}" srcOrd="0" destOrd="0" presId="urn:microsoft.com/office/officeart/2018/2/layout/IconVerticalSolidList"/>
    <dgm:cxn modelId="{2F796443-6FD3-4DF6-BA69-F6B0900CED0E}" type="presParOf" srcId="{E88BAACA-F480-4A52-A76A-1F0565CB3411}" destId="{3AAC1C12-7943-4B38-8528-1CDB35B4247F}" srcOrd="1" destOrd="0" presId="urn:microsoft.com/office/officeart/2018/2/layout/IconVerticalSolidList"/>
    <dgm:cxn modelId="{87308099-00D8-44CD-B344-4A60E563755E}" type="presParOf" srcId="{E88BAACA-F480-4A52-A76A-1F0565CB3411}" destId="{68214078-5B4A-422F-8DC7-87BB726C989C}" srcOrd="2" destOrd="0" presId="urn:microsoft.com/office/officeart/2018/2/layout/IconVerticalSolidList"/>
    <dgm:cxn modelId="{8A82E758-5A9F-48F3-B6AF-15C835CA9272}" type="presParOf" srcId="{E88BAACA-F480-4A52-A76A-1F0565CB3411}" destId="{5D20DA0B-16C6-46AA-899C-807DC0D7436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DE8333-29B8-4487-BC18-8558855385D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7A6BCFAE-E56E-4B1A-B111-430ACE98F573}">
      <dgm:prSet/>
      <dgm:spPr/>
      <dgm:t>
        <a:bodyPr/>
        <a:lstStyle/>
        <a:p>
          <a:pPr algn="just"/>
          <a:r>
            <a:rPr lang="fr-CA" dirty="0"/>
            <a:t>2.A Allocation relative aux disparités régionales (Art. 29):  L’article 29 du Règlement prévoit qu’un cadre bénéficie des allocations relatives aux disparités régionales selon les mêmes termes et conditions que ceux prévus aux conventions collectives en vigueur dans le secteur de la santé et des services sociaux.</a:t>
          </a:r>
          <a:endParaRPr lang="en-US" dirty="0"/>
        </a:p>
      </dgm:t>
    </dgm:pt>
    <dgm:pt modelId="{E8BEC088-6E3E-4B8E-9AED-2BCA19C74AB2}" type="parTrans" cxnId="{BDF3C88B-3A24-4BA2-AAFF-33874F1293EE}">
      <dgm:prSet/>
      <dgm:spPr/>
      <dgm:t>
        <a:bodyPr/>
        <a:lstStyle/>
        <a:p>
          <a:endParaRPr lang="en-US"/>
        </a:p>
      </dgm:t>
    </dgm:pt>
    <dgm:pt modelId="{808D1494-3466-42B0-804E-CA6976DA2BF6}" type="sibTrans" cxnId="{BDF3C88B-3A24-4BA2-AAFF-33874F1293EE}">
      <dgm:prSet/>
      <dgm:spPr/>
      <dgm:t>
        <a:bodyPr/>
        <a:lstStyle/>
        <a:p>
          <a:endParaRPr lang="en-US"/>
        </a:p>
      </dgm:t>
    </dgm:pt>
    <dgm:pt modelId="{39255068-0BA6-470A-92CE-3016EC4FC05D}">
      <dgm:prSet/>
      <dgm:spPr/>
      <dgm:t>
        <a:bodyPr/>
        <a:lstStyle/>
        <a:p>
          <a:pPr algn="just"/>
          <a:r>
            <a:rPr lang="fr-CA" dirty="0"/>
            <a:t>Considérant que dans les différentes conventions collectives, il y a eu élargissement, ajout ou reclassement de certaines localités, ainsi que le remboursement des frais encourus pour les sorties de cadres, sous forme de compensation annuelle, et l’allocation relative aux disparités régionales qui sont entrées en vigueur le 1</a:t>
          </a:r>
          <a:r>
            <a:rPr lang="fr-CA" baseline="30000" dirty="0"/>
            <a:t>er</a:t>
          </a:r>
          <a:r>
            <a:rPr lang="fr-CA" dirty="0"/>
            <a:t> avril 2020, le tout est maintenant applicable aux cadres de ces régions.</a:t>
          </a:r>
          <a:endParaRPr lang="en-US" dirty="0"/>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786AAFF0-1972-3847-9237-92E3154F7063}" type="pres">
      <dgm:prSet presAssocID="{71DE8333-29B8-4487-BC18-8558855385D5}" presName="linear" presStyleCnt="0">
        <dgm:presLayoutVars>
          <dgm:animLvl val="lvl"/>
          <dgm:resizeHandles val="exact"/>
        </dgm:presLayoutVars>
      </dgm:prSet>
      <dgm:spPr/>
    </dgm:pt>
    <dgm:pt modelId="{A6F3FABF-D708-0342-918F-1E735A2FEEF2}" type="pres">
      <dgm:prSet presAssocID="{7A6BCFAE-E56E-4B1A-B111-430ACE98F573}" presName="parentText" presStyleLbl="node1" presStyleIdx="0" presStyleCnt="2">
        <dgm:presLayoutVars>
          <dgm:chMax val="0"/>
          <dgm:bulletEnabled val="1"/>
        </dgm:presLayoutVars>
      </dgm:prSet>
      <dgm:spPr/>
    </dgm:pt>
    <dgm:pt modelId="{E1191A2C-1FEC-A54C-99B1-0ACA6CF3DA20}" type="pres">
      <dgm:prSet presAssocID="{808D1494-3466-42B0-804E-CA6976DA2BF6}" presName="spacer" presStyleCnt="0"/>
      <dgm:spPr/>
    </dgm:pt>
    <dgm:pt modelId="{49F41376-5CED-2047-A36D-8234770A8581}" type="pres">
      <dgm:prSet presAssocID="{39255068-0BA6-470A-92CE-3016EC4FC05D}" presName="parentText" presStyleLbl="node1" presStyleIdx="1" presStyleCnt="2">
        <dgm:presLayoutVars>
          <dgm:chMax val="0"/>
          <dgm:bulletEnabled val="1"/>
        </dgm:presLayoutVars>
      </dgm:prSet>
      <dgm:spPr/>
    </dgm:pt>
  </dgm:ptLst>
  <dgm:cxnLst>
    <dgm:cxn modelId="{D86A7511-6DF5-9E4A-9DAC-248F307A2C07}" type="presOf" srcId="{7A6BCFAE-E56E-4B1A-B111-430ACE98F573}" destId="{A6F3FABF-D708-0342-918F-1E735A2FEEF2}" srcOrd="0" destOrd="0" presId="urn:microsoft.com/office/officeart/2005/8/layout/vList2"/>
    <dgm:cxn modelId="{10514B33-7A7C-CA4F-A775-6758C15918EA}" type="presOf" srcId="{71DE8333-29B8-4487-BC18-8558855385D5}" destId="{786AAFF0-1972-3847-9237-92E3154F7063}" srcOrd="0" destOrd="0" presId="urn:microsoft.com/office/officeart/2005/8/layout/vList2"/>
    <dgm:cxn modelId="{5E2DC446-0E2A-8A4C-93A5-2D49E01D1317}" type="presOf" srcId="{39255068-0BA6-470A-92CE-3016EC4FC05D}" destId="{49F41376-5CED-2047-A36D-8234770A8581}" srcOrd="0" destOrd="0" presId="urn:microsoft.com/office/officeart/2005/8/layout/vList2"/>
    <dgm:cxn modelId="{BDF3C88B-3A24-4BA2-AAFF-33874F1293EE}" srcId="{71DE8333-29B8-4487-BC18-8558855385D5}" destId="{7A6BCFAE-E56E-4B1A-B111-430ACE98F573}" srcOrd="0" destOrd="0" parTransId="{E8BEC088-6E3E-4B8E-9AED-2BCA19C74AB2}" sibTransId="{808D1494-3466-42B0-804E-CA6976DA2BF6}"/>
    <dgm:cxn modelId="{5ADD39B7-AE49-4D9A-A8A3-E95F11B495C8}" srcId="{71DE8333-29B8-4487-BC18-8558855385D5}" destId="{39255068-0BA6-470A-92CE-3016EC4FC05D}" srcOrd="1" destOrd="0" parTransId="{8E97C22F-F9EA-4AFA-AFAD-FF302FA69F8E}" sibTransId="{EA215823-07A2-4E0C-BF3E-7F5629113DFB}"/>
    <dgm:cxn modelId="{77CEEC86-614A-BF40-BD17-1BEE53CDDB44}" type="presParOf" srcId="{786AAFF0-1972-3847-9237-92E3154F7063}" destId="{A6F3FABF-D708-0342-918F-1E735A2FEEF2}" srcOrd="0" destOrd="0" presId="urn:microsoft.com/office/officeart/2005/8/layout/vList2"/>
    <dgm:cxn modelId="{3BE5EC0B-AA91-6E4F-B5B6-4CAEBC4EFAC6}" type="presParOf" srcId="{786AAFF0-1972-3847-9237-92E3154F7063}" destId="{E1191A2C-1FEC-A54C-99B1-0ACA6CF3DA20}" srcOrd="1" destOrd="0" presId="urn:microsoft.com/office/officeart/2005/8/layout/vList2"/>
    <dgm:cxn modelId="{4E7563D4-DAC5-8E43-9F49-6A8C716F4244}" type="presParOf" srcId="{786AAFF0-1972-3847-9237-92E3154F7063}" destId="{49F41376-5CED-2047-A36D-8234770A858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DE8333-29B8-4487-BC18-8558855385D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7A6BCFAE-E56E-4B1A-B111-430ACE98F573}">
      <dgm:prSet custT="1"/>
      <dgm:spPr/>
      <dgm:t>
        <a:bodyPr/>
        <a:lstStyle/>
        <a:p>
          <a:pPr algn="just"/>
          <a:r>
            <a:rPr lang="en-US" sz="1800" b="1" dirty="0"/>
            <a:t>2.B ÉCARTS SALARIAUX ENTRE UN CADRE ET SA PROFESSION, ET LES HORAIRES DE TRAVAIL RÉGULIERS REHAUSSÉS.</a:t>
          </a:r>
        </a:p>
      </dgm:t>
    </dgm:pt>
    <dgm:pt modelId="{E8BEC088-6E3E-4B8E-9AED-2BCA19C74AB2}" type="parTrans" cxnId="{BDF3C88B-3A24-4BA2-AAFF-33874F1293EE}">
      <dgm:prSet/>
      <dgm:spPr/>
      <dgm:t>
        <a:bodyPr/>
        <a:lstStyle/>
        <a:p>
          <a:endParaRPr lang="en-US"/>
        </a:p>
      </dgm:t>
    </dgm:pt>
    <dgm:pt modelId="{808D1494-3466-42B0-804E-CA6976DA2BF6}" type="sibTrans" cxnId="{BDF3C88B-3A24-4BA2-AAFF-33874F1293EE}">
      <dgm:prSet/>
      <dgm:spPr/>
      <dgm:t>
        <a:bodyPr/>
        <a:lstStyle/>
        <a:p>
          <a:endParaRPr lang="en-US"/>
        </a:p>
      </dgm:t>
    </dgm:pt>
    <dgm:pt modelId="{39255068-0BA6-470A-92CE-3016EC4FC05D}">
      <dgm:prSet/>
      <dgm:spPr/>
      <dgm:t>
        <a:bodyPr/>
        <a:lstStyle/>
        <a:p>
          <a:pPr algn="just"/>
          <a:r>
            <a:rPr lang="fr-FR" dirty="0"/>
            <a:t>À compter du 7 novembre 2021, le deuxième alinéa de l’article 24 du Règlement des cadres est abrogé afin de tenir compte du fait que les professions d’infirmière et d’inhalothérapeute ont dorénavant des horaires de travail réguliers rehaussés.</a:t>
          </a:r>
          <a:endParaRPr lang="fr-CA" dirty="0"/>
        </a:p>
        <a:p>
          <a:pPr algn="just"/>
          <a:endParaRPr lang="fr-CA" dirty="0"/>
        </a:p>
        <a:p>
          <a:pPr algn="just"/>
          <a:r>
            <a:rPr lang="fr-FR" dirty="0"/>
            <a:t>De plus, cet alinéa est remplacé par un 3</a:t>
          </a:r>
          <a:r>
            <a:rPr lang="fr-FR" baseline="30000" dirty="0"/>
            <a:t>e</a:t>
          </a:r>
          <a:r>
            <a:rPr lang="fr-FR" dirty="0"/>
            <a:t> alinéa visant une application variable des horaires de travail réguliers rehaussés, selon les lettres d’ententes prévues aux conventions collectives et selon les titres d’emploi repère de la profession requise, déterminé par l’employeur.</a:t>
          </a:r>
          <a:endParaRPr lang="en-US" dirty="0"/>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786AAFF0-1972-3847-9237-92E3154F7063}" type="pres">
      <dgm:prSet presAssocID="{71DE8333-29B8-4487-BC18-8558855385D5}" presName="linear" presStyleCnt="0">
        <dgm:presLayoutVars>
          <dgm:animLvl val="lvl"/>
          <dgm:resizeHandles val="exact"/>
        </dgm:presLayoutVars>
      </dgm:prSet>
      <dgm:spPr/>
    </dgm:pt>
    <dgm:pt modelId="{A6F3FABF-D708-0342-918F-1E735A2FEEF2}" type="pres">
      <dgm:prSet presAssocID="{7A6BCFAE-E56E-4B1A-B111-430ACE98F573}" presName="parentText" presStyleLbl="node1" presStyleIdx="0" presStyleCnt="2">
        <dgm:presLayoutVars>
          <dgm:chMax val="0"/>
          <dgm:bulletEnabled val="1"/>
        </dgm:presLayoutVars>
      </dgm:prSet>
      <dgm:spPr/>
    </dgm:pt>
    <dgm:pt modelId="{E1191A2C-1FEC-A54C-99B1-0ACA6CF3DA20}" type="pres">
      <dgm:prSet presAssocID="{808D1494-3466-42B0-804E-CA6976DA2BF6}" presName="spacer" presStyleCnt="0"/>
      <dgm:spPr/>
    </dgm:pt>
    <dgm:pt modelId="{49F41376-5CED-2047-A36D-8234770A8581}" type="pres">
      <dgm:prSet presAssocID="{39255068-0BA6-470A-92CE-3016EC4FC05D}" presName="parentText" presStyleLbl="node1" presStyleIdx="1" presStyleCnt="2">
        <dgm:presLayoutVars>
          <dgm:chMax val="0"/>
          <dgm:bulletEnabled val="1"/>
        </dgm:presLayoutVars>
      </dgm:prSet>
      <dgm:spPr/>
    </dgm:pt>
  </dgm:ptLst>
  <dgm:cxnLst>
    <dgm:cxn modelId="{D86A7511-6DF5-9E4A-9DAC-248F307A2C07}" type="presOf" srcId="{7A6BCFAE-E56E-4B1A-B111-430ACE98F573}" destId="{A6F3FABF-D708-0342-918F-1E735A2FEEF2}" srcOrd="0" destOrd="0" presId="urn:microsoft.com/office/officeart/2005/8/layout/vList2"/>
    <dgm:cxn modelId="{10514B33-7A7C-CA4F-A775-6758C15918EA}" type="presOf" srcId="{71DE8333-29B8-4487-BC18-8558855385D5}" destId="{786AAFF0-1972-3847-9237-92E3154F7063}" srcOrd="0" destOrd="0" presId="urn:microsoft.com/office/officeart/2005/8/layout/vList2"/>
    <dgm:cxn modelId="{5E2DC446-0E2A-8A4C-93A5-2D49E01D1317}" type="presOf" srcId="{39255068-0BA6-470A-92CE-3016EC4FC05D}" destId="{49F41376-5CED-2047-A36D-8234770A8581}" srcOrd="0" destOrd="0" presId="urn:microsoft.com/office/officeart/2005/8/layout/vList2"/>
    <dgm:cxn modelId="{BDF3C88B-3A24-4BA2-AAFF-33874F1293EE}" srcId="{71DE8333-29B8-4487-BC18-8558855385D5}" destId="{7A6BCFAE-E56E-4B1A-B111-430ACE98F573}" srcOrd="0" destOrd="0" parTransId="{E8BEC088-6E3E-4B8E-9AED-2BCA19C74AB2}" sibTransId="{808D1494-3466-42B0-804E-CA6976DA2BF6}"/>
    <dgm:cxn modelId="{5ADD39B7-AE49-4D9A-A8A3-E95F11B495C8}" srcId="{71DE8333-29B8-4487-BC18-8558855385D5}" destId="{39255068-0BA6-470A-92CE-3016EC4FC05D}" srcOrd="1" destOrd="0" parTransId="{8E97C22F-F9EA-4AFA-AFAD-FF302FA69F8E}" sibTransId="{EA215823-07A2-4E0C-BF3E-7F5629113DFB}"/>
    <dgm:cxn modelId="{77CEEC86-614A-BF40-BD17-1BEE53CDDB44}" type="presParOf" srcId="{786AAFF0-1972-3847-9237-92E3154F7063}" destId="{A6F3FABF-D708-0342-918F-1E735A2FEEF2}" srcOrd="0" destOrd="0" presId="urn:microsoft.com/office/officeart/2005/8/layout/vList2"/>
    <dgm:cxn modelId="{3BE5EC0B-AA91-6E4F-B5B6-4CAEBC4EFAC6}" type="presParOf" srcId="{786AAFF0-1972-3847-9237-92E3154F7063}" destId="{E1191A2C-1FEC-A54C-99B1-0ACA6CF3DA20}" srcOrd="1" destOrd="0" presId="urn:microsoft.com/office/officeart/2005/8/layout/vList2"/>
    <dgm:cxn modelId="{4E7563D4-DAC5-8E43-9F49-6A8C716F4244}" type="presParOf" srcId="{786AAFF0-1972-3847-9237-92E3154F7063}" destId="{49F41376-5CED-2047-A36D-8234770A858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255068-0BA6-470A-92CE-3016EC4FC05D}">
      <dgm:prSet custT="1"/>
      <dgm:spPr/>
      <dgm:t>
        <a:bodyPr/>
        <a:lstStyle/>
        <a:p>
          <a:pPr algn="just">
            <a:buSzPts val="1150"/>
            <a:buFont typeface="Arial" panose="020B0604020202020204" pitchFamily="34" charset="0"/>
            <a:buChar char="-"/>
          </a:pPr>
          <a:r>
            <a:rPr lang="fr-FR" sz="1600" dirty="0"/>
            <a:t>Ainsi, lorsqu’un cadre supervise directement plus de 50 % d’un groupe de personnes salariées qui a choisi un horaire de travail régulier rehaussé dans une unité ou un service donné, sous réserve du personnel de la catégorie 1, autorisé par l’employeur et prévu au document intitulé « </a:t>
          </a:r>
          <a:r>
            <a:rPr lang="fr-FR" sz="1600" i="1" dirty="0"/>
            <a:t>Nomenclature des titres d’emploi, des libellés, des taux et des échelles de salaire du réseau de la santé et des services sociaux </a:t>
          </a:r>
          <a:r>
            <a:rPr lang="fr-FR" sz="1600" dirty="0"/>
            <a:t>», l’échelle de salaire de référence utilisée aux fins d’application du premier alinéa de cet article 24 est celle de la profession et de l’emploi reliés à cet horaire de travail régulier rehaussé.</a:t>
          </a:r>
          <a:endParaRPr lang="fr-CA" sz="1600" dirty="0"/>
        </a:p>
        <a:p>
          <a:pPr algn="ctr">
            <a:buSzPts val="1150"/>
            <a:buFont typeface="Arial" panose="020B0604020202020204" pitchFamily="34" charset="0"/>
            <a:buChar char="-"/>
          </a:pPr>
          <a:endParaRPr lang="fr-CA" sz="1600" dirty="0"/>
        </a:p>
        <a:p>
          <a:pPr algn="l">
            <a:buSzPts val="1150"/>
            <a:buFont typeface="Arial" panose="020B0604020202020204" pitchFamily="34" charset="0"/>
            <a:buChar char="-"/>
          </a:pPr>
          <a:r>
            <a:rPr lang="fr-FR" sz="1600" dirty="0"/>
            <a:t>Les titres d’emploi suivants sont visés :</a:t>
          </a:r>
          <a:endParaRPr lang="fr-CA" sz="1600" dirty="0"/>
        </a:p>
        <a:p>
          <a:pPr algn="l">
            <a:buSzPts val="1150"/>
            <a:buFont typeface="Arial" panose="020B0604020202020204" pitchFamily="34" charset="0"/>
            <a:buChar char="-"/>
          </a:pPr>
          <a:r>
            <a:rPr lang="fr-FR" sz="1600" dirty="0"/>
            <a:t>1.	Certains titres d’emploi de la catégorie 4;</a:t>
          </a:r>
          <a:endParaRPr lang="fr-CA" sz="1600" dirty="0"/>
        </a:p>
        <a:p>
          <a:pPr algn="l">
            <a:buSzPts val="1150"/>
            <a:buFont typeface="Arial" panose="020B0604020202020204" pitchFamily="34" charset="0"/>
            <a:buChar char="-"/>
          </a:pPr>
          <a:r>
            <a:rPr lang="fr-FR" sz="1600" dirty="0"/>
            <a:t>2.	Certains titres d’emploi dans le secteur informatique;</a:t>
          </a:r>
          <a:endParaRPr lang="fr-CA" sz="1600" dirty="0"/>
        </a:p>
        <a:p>
          <a:pPr algn="l">
            <a:buSzPts val="1150"/>
            <a:buFont typeface="Arial" panose="020B0604020202020204" pitchFamily="34" charset="0"/>
            <a:buChar char="-"/>
          </a:pPr>
          <a:r>
            <a:rPr lang="fr-FR" sz="1600" dirty="0"/>
            <a:t>3.	Le titre d’emploi de psychologue;</a:t>
          </a:r>
          <a:endParaRPr lang="fr-CA" sz="1600" dirty="0"/>
        </a:p>
        <a:p>
          <a:pPr algn="l">
            <a:buSzPts val="1150"/>
            <a:buFont typeface="Arial" panose="020B0604020202020204" pitchFamily="34" charset="0"/>
            <a:buChar char="-"/>
          </a:pPr>
          <a:r>
            <a:rPr lang="fr-FR" sz="1600" dirty="0"/>
            <a:t>4.	Le titre d’emploi d’avocat.</a:t>
          </a:r>
          <a:endParaRPr lang="en-US" sz="1600" dirty="0"/>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BE2756C9-1B32-4344-B279-5D851C235C60}" type="pres">
      <dgm:prSet presAssocID="{71DE8333-29B8-4487-BC18-8558855385D5}" presName="diagram" presStyleCnt="0">
        <dgm:presLayoutVars>
          <dgm:dir/>
          <dgm:resizeHandles val="exact"/>
        </dgm:presLayoutVars>
      </dgm:prSet>
      <dgm:spPr/>
    </dgm:pt>
    <dgm:pt modelId="{4F61E395-2F4D-D444-B4A2-7AD66BD9F181}" type="pres">
      <dgm:prSet presAssocID="{39255068-0BA6-470A-92CE-3016EC4FC05D}" presName="node" presStyleLbl="node1" presStyleIdx="0" presStyleCnt="1" custScaleX="141047">
        <dgm:presLayoutVars>
          <dgm:bulletEnabled val="1"/>
        </dgm:presLayoutVars>
      </dgm:prSet>
      <dgm:spPr/>
    </dgm:pt>
  </dgm:ptLst>
  <dgm:cxnLst>
    <dgm:cxn modelId="{8E08E600-8BA0-D844-8F5D-5B0060A8BD76}" type="presOf" srcId="{71DE8333-29B8-4487-BC18-8558855385D5}" destId="{BE2756C9-1B32-4344-B279-5D851C235C60}" srcOrd="0" destOrd="0" presId="urn:microsoft.com/office/officeart/2005/8/layout/default"/>
    <dgm:cxn modelId="{87261D75-D545-E944-A8F5-FECFE2B4A7CF}" type="presOf" srcId="{39255068-0BA6-470A-92CE-3016EC4FC05D}" destId="{4F61E395-2F4D-D444-B4A2-7AD66BD9F181}"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7BC50CB6-452D-F642-93E7-365AEA572205}" type="presParOf" srcId="{BE2756C9-1B32-4344-B279-5D851C235C60}" destId="{4F61E395-2F4D-D444-B4A2-7AD66BD9F18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0E9A4-394E-CA4D-946C-DA089A4712DE}">
      <dsp:nvSpPr>
        <dsp:cNvPr id="0" name=""/>
        <dsp:cNvSpPr/>
      </dsp:nvSpPr>
      <dsp:spPr>
        <a:xfrm>
          <a:off x="0" y="116548"/>
          <a:ext cx="6341016" cy="141661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fr-CA" sz="2100" kern="1200" dirty="0">
              <a:solidFill>
                <a:schemeClr val="bg1"/>
              </a:solidFill>
            </a:rPr>
            <a:t>Le règlement est d’ordre public, c’est-à-dire qu’il est obligatoire dans son application… ce que l’on appelle un décret de conditions de travail.</a:t>
          </a:r>
          <a:endParaRPr lang="en-US" sz="2100" kern="1200" dirty="0"/>
        </a:p>
      </dsp:txBody>
      <dsp:txXfrm>
        <a:off x="69153" y="185701"/>
        <a:ext cx="6202710" cy="1278308"/>
      </dsp:txXfrm>
    </dsp:sp>
    <dsp:sp modelId="{2C7B25D1-9024-0846-965F-EF9D1718D345}">
      <dsp:nvSpPr>
        <dsp:cNvPr id="0" name=""/>
        <dsp:cNvSpPr/>
      </dsp:nvSpPr>
      <dsp:spPr>
        <a:xfrm>
          <a:off x="0" y="1593642"/>
          <a:ext cx="6341016" cy="141661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fr-CA" sz="2100" b="0" i="0" u="none" kern="1200" dirty="0"/>
            <a:t>Les cadres du réseau de la santé et des services sociaux, contrairement aux syndiqués, aux policiers, aux pompiers ne peuvent négocier leurs conditions de travail et de rémunération.</a:t>
          </a:r>
          <a:endParaRPr lang="en-US" sz="2100" kern="1200" dirty="0"/>
        </a:p>
      </dsp:txBody>
      <dsp:txXfrm>
        <a:off x="69153" y="1662795"/>
        <a:ext cx="6202710" cy="1278308"/>
      </dsp:txXfrm>
    </dsp:sp>
    <dsp:sp modelId="{86C6D846-7D4A-A24F-94E6-F322B1ED9541}">
      <dsp:nvSpPr>
        <dsp:cNvPr id="0" name=""/>
        <dsp:cNvSpPr/>
      </dsp:nvSpPr>
      <dsp:spPr>
        <a:xfrm>
          <a:off x="0" y="3070737"/>
          <a:ext cx="6341016" cy="141661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fr-CA" sz="2100" kern="1200" noProof="0" dirty="0"/>
            <a:t>La</a:t>
          </a:r>
          <a:r>
            <a:rPr lang="fr-CA" sz="2100" kern="1200" baseline="0" noProof="0" dirty="0"/>
            <a:t> seule chose que le MSSS a fait depuis 2015 avec les associations de cadres…était de les “consulter”…essentiellement ça veut dire: parlez toujours, on fait ce que l’on veut…</a:t>
          </a:r>
          <a:endParaRPr lang="fr-CA" sz="2100" kern="1200" noProof="0" dirty="0"/>
        </a:p>
      </dsp:txBody>
      <dsp:txXfrm>
        <a:off x="69153" y="3139890"/>
        <a:ext cx="6202710" cy="12783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E395-2F4D-D444-B4A2-7AD66BD9F181}">
      <dsp:nvSpPr>
        <dsp:cNvPr id="0" name=""/>
        <dsp:cNvSpPr/>
      </dsp:nvSpPr>
      <dsp:spPr>
        <a:xfrm>
          <a:off x="6618" y="3827"/>
          <a:ext cx="9604896" cy="408582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SzPts val="1150"/>
            <a:buFont typeface="Arial" panose="020B0604020202020204" pitchFamily="34" charset="0"/>
            <a:buNone/>
          </a:pPr>
          <a:r>
            <a:rPr lang="fr-CA" sz="1600" kern="1200" noProof="0" dirty="0"/>
            <a:t>Le règlement est modifié </a:t>
          </a:r>
          <a:r>
            <a:rPr lang="fr-CA" sz="1600" u="sng" kern="1200" noProof="0" dirty="0"/>
            <a:t>rétroactivement au 24 octobre 2021</a:t>
          </a:r>
          <a:r>
            <a:rPr lang="fr-CA" sz="1600" u="none" kern="1200" noProof="0" dirty="0"/>
            <a:t> afin de permettre à un cadre de la profession infirmier ou inhalothérapeute, supervisant des personnes salariées des titres d’emploi infirmier ou infirmier clinicien à l’Institut Philippe-Pinel, de recevoir une allocation de 2% de son salaire, sauf s’il supervise également une unité ou un service où des personnes salariées bénéficiant d’un horaire de travail régulier rehaussé, comme prévu à l’article 24.</a:t>
          </a:r>
        </a:p>
        <a:p>
          <a:pPr marL="0" lvl="0" indent="0" algn="just" defTabSz="711200">
            <a:lnSpc>
              <a:spcPct val="90000"/>
            </a:lnSpc>
            <a:spcBef>
              <a:spcPct val="0"/>
            </a:spcBef>
            <a:spcAft>
              <a:spcPct val="35000"/>
            </a:spcAft>
            <a:buSzPts val="1150"/>
            <a:buFont typeface="Arial" panose="020B0604020202020204" pitchFamily="34" charset="0"/>
            <a:buNone/>
          </a:pPr>
          <a:endParaRPr lang="fr-CA" sz="1600" u="none" kern="1200" noProof="0" dirty="0"/>
        </a:p>
        <a:p>
          <a:pPr marL="0" lvl="0" indent="0" algn="just" defTabSz="711200">
            <a:lnSpc>
              <a:spcPct val="90000"/>
            </a:lnSpc>
            <a:spcBef>
              <a:spcPct val="0"/>
            </a:spcBef>
            <a:spcAft>
              <a:spcPct val="35000"/>
            </a:spcAft>
            <a:buSzPts val="1150"/>
            <a:buFont typeface="Arial" panose="020B0604020202020204" pitchFamily="34" charset="0"/>
            <a:buNone/>
          </a:pPr>
          <a:r>
            <a:rPr lang="fr-CA" sz="1600" b="1" u="none" kern="1200" noProof="0" dirty="0">
              <a:solidFill>
                <a:srgbClr val="FF0000"/>
              </a:solidFill>
            </a:rPr>
            <a:t>Donc, seulement quelques cadres de l’Institut Philippe-Pinel ont encore droit à cette allocation, les autres cadres y ayant eu droit, reçoive l’application de l’article 24, maintenant.</a:t>
          </a:r>
          <a:endParaRPr lang="fr-CA" sz="1600" b="1" u="sng" kern="1200" noProof="0" dirty="0">
            <a:solidFill>
              <a:srgbClr val="FF0000"/>
            </a:solidFill>
          </a:endParaRPr>
        </a:p>
      </dsp:txBody>
      <dsp:txXfrm>
        <a:off x="6618" y="3827"/>
        <a:ext cx="9604896" cy="40858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E395-2F4D-D444-B4A2-7AD66BD9F181}">
      <dsp:nvSpPr>
        <dsp:cNvPr id="0" name=""/>
        <dsp:cNvSpPr/>
      </dsp:nvSpPr>
      <dsp:spPr>
        <a:xfrm>
          <a:off x="6618" y="3827"/>
          <a:ext cx="9604896" cy="408582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SzPts val="1150"/>
            <a:buFont typeface="Arial" panose="020B0604020202020204" pitchFamily="34" charset="0"/>
            <a:buNone/>
          </a:pPr>
          <a:r>
            <a:rPr lang="fr-CA" sz="2000" kern="1200" noProof="0" dirty="0"/>
            <a:t>Le règlement est modifié </a:t>
          </a:r>
          <a:r>
            <a:rPr lang="fr-CA" sz="2000" u="sng" kern="1200" noProof="0" dirty="0"/>
            <a:t>rétroactivement au 7 novembre 2021 </a:t>
          </a:r>
          <a:r>
            <a:rPr lang="fr-CA" sz="2000" b="1" u="none" kern="1200" noProof="0" dirty="0">
              <a:solidFill>
                <a:srgbClr val="FF0000"/>
              </a:solidFill>
            </a:rPr>
            <a:t>afin d’inclure dans l’article 29.0.1 les services d’évacuations </a:t>
          </a:r>
          <a:r>
            <a:rPr lang="fr-CA" sz="2000" b="1" u="none" kern="1200" noProof="0" dirty="0" err="1">
              <a:solidFill>
                <a:srgbClr val="FF0000"/>
              </a:solidFill>
            </a:rPr>
            <a:t>aéromédicales</a:t>
          </a:r>
          <a:r>
            <a:rPr lang="fr-CA" sz="2000" b="1" u="none" kern="1200" noProof="0" dirty="0">
              <a:solidFill>
                <a:srgbClr val="FF0000"/>
              </a:solidFill>
            </a:rPr>
            <a:t> du Québec (ÉVAQ) parmi les centres d’activités qu’un cadre peut superviser directement pour avoir accès à l’allocation de 14%.</a:t>
          </a:r>
        </a:p>
        <a:p>
          <a:pPr marL="0" lvl="0" indent="0" algn="just" defTabSz="889000">
            <a:lnSpc>
              <a:spcPct val="90000"/>
            </a:lnSpc>
            <a:spcBef>
              <a:spcPct val="0"/>
            </a:spcBef>
            <a:spcAft>
              <a:spcPct val="35000"/>
            </a:spcAft>
            <a:buSzPts val="1150"/>
            <a:buFont typeface="Arial" panose="020B0604020202020204" pitchFamily="34" charset="0"/>
            <a:buNone/>
          </a:pPr>
          <a:endParaRPr lang="fr-CA" sz="1600" u="none" kern="1200" noProof="0" dirty="0"/>
        </a:p>
      </dsp:txBody>
      <dsp:txXfrm>
        <a:off x="6618" y="3827"/>
        <a:ext cx="9604896" cy="40858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E395-2F4D-D444-B4A2-7AD66BD9F181}">
      <dsp:nvSpPr>
        <dsp:cNvPr id="0" name=""/>
        <dsp:cNvSpPr/>
      </dsp:nvSpPr>
      <dsp:spPr>
        <a:xfrm>
          <a:off x="6618" y="3827"/>
          <a:ext cx="9604896" cy="408582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SzPts val="1150"/>
            <a:buFont typeface="Arial" panose="020B0604020202020204" pitchFamily="34" charset="0"/>
            <a:buNone/>
          </a:pPr>
          <a:r>
            <a:rPr lang="fr-CA" sz="2000" kern="1200" noProof="0" dirty="0"/>
            <a:t>Le règlement est modifié </a:t>
          </a:r>
          <a:r>
            <a:rPr lang="fr-CA" sz="2000" u="sng" kern="1200" noProof="0" dirty="0"/>
            <a:t>rétroactivement au 7 novembre 2021</a:t>
          </a:r>
        </a:p>
        <a:p>
          <a:pPr marL="0" lvl="0" indent="0" algn="just" defTabSz="889000">
            <a:lnSpc>
              <a:spcPct val="90000"/>
            </a:lnSpc>
            <a:spcBef>
              <a:spcPct val="0"/>
            </a:spcBef>
            <a:spcAft>
              <a:spcPct val="35000"/>
            </a:spcAft>
            <a:buSzPts val="1150"/>
            <a:buFont typeface="Arial" panose="020B0604020202020204" pitchFamily="34" charset="0"/>
            <a:buNone/>
          </a:pPr>
          <a:r>
            <a:rPr lang="fr-CA" sz="2000" b="1" i="0" kern="1200" dirty="0">
              <a:hlinkClick xmlns:r="http://schemas.openxmlformats.org/officeDocument/2006/relationships" r:id="rId1"/>
            </a:rPr>
            <a:t>29.0.1.</a:t>
          </a:r>
          <a:r>
            <a:rPr lang="fr-CA" sz="2000" b="0" i="0" u="none" kern="1200" dirty="0"/>
            <a:t> </a:t>
          </a:r>
          <a:r>
            <a:rPr lang="fr-CA" sz="1200" b="1" i="0" u="none" kern="1200" dirty="0">
              <a:solidFill>
                <a:srgbClr val="FF0000"/>
              </a:solidFill>
            </a:rPr>
            <a:t>À compter du 7 novembre 2021, un </a:t>
          </a:r>
          <a:r>
            <a:rPr lang="fr-CA" sz="1200" b="0" i="0" u="none" kern="1200" dirty="0"/>
            <a:t>cadre reçoit une allocation de soins critiques de 14% de son salaire lorsque qu’il supervise directement l’un des centres d’activités suivants:</a:t>
          </a:r>
        </a:p>
        <a:p>
          <a:pPr marL="0" lvl="0" indent="0" algn="just" defTabSz="889000">
            <a:lnSpc>
              <a:spcPct val="90000"/>
            </a:lnSpc>
            <a:spcBef>
              <a:spcPct val="0"/>
            </a:spcBef>
            <a:spcAft>
              <a:spcPct val="35000"/>
            </a:spcAft>
            <a:buSzPts val="1150"/>
            <a:buFont typeface="Arial" panose="020B0604020202020204" pitchFamily="34" charset="0"/>
            <a:buNone/>
          </a:pPr>
          <a:r>
            <a:rPr lang="fr-CA" sz="1200" b="0" i="0" u="none" kern="1200" dirty="0"/>
            <a:t>1°  unité coronarienne</a:t>
          </a:r>
        </a:p>
        <a:p>
          <a:pPr marL="0" lvl="0" indent="0" algn="just" defTabSz="889000">
            <a:lnSpc>
              <a:spcPct val="90000"/>
            </a:lnSpc>
            <a:spcBef>
              <a:spcPct val="0"/>
            </a:spcBef>
            <a:spcAft>
              <a:spcPct val="35000"/>
            </a:spcAft>
            <a:buSzPts val="1150"/>
            <a:buFont typeface="Arial" panose="020B0604020202020204" pitchFamily="34" charset="0"/>
            <a:buNone/>
          </a:pPr>
          <a:r>
            <a:rPr lang="fr-CA" sz="1200" b="0" i="0" u="none" kern="1200" dirty="0"/>
            <a:t>2    urgence;</a:t>
          </a:r>
        </a:p>
        <a:p>
          <a:pPr marL="0" lvl="0" indent="0" algn="just" defTabSz="889000">
            <a:lnSpc>
              <a:spcPct val="90000"/>
            </a:lnSpc>
            <a:spcBef>
              <a:spcPct val="0"/>
            </a:spcBef>
            <a:spcAft>
              <a:spcPct val="35000"/>
            </a:spcAft>
            <a:buNone/>
          </a:pPr>
          <a:r>
            <a:rPr lang="fr-CA" sz="1200" b="0" i="0" u="none" kern="1200" dirty="0"/>
            <a:t>3°  unité de soins intensifs;</a:t>
          </a:r>
        </a:p>
        <a:p>
          <a:pPr marL="0" lvl="0" indent="0" algn="just" defTabSz="889000">
            <a:lnSpc>
              <a:spcPct val="90000"/>
            </a:lnSpc>
            <a:spcBef>
              <a:spcPct val="0"/>
            </a:spcBef>
            <a:spcAft>
              <a:spcPct val="35000"/>
            </a:spcAft>
            <a:buNone/>
          </a:pPr>
          <a:r>
            <a:rPr lang="fr-CA" sz="1200" b="0" i="0" u="none" kern="1200" dirty="0"/>
            <a:t>4°  unité néonatale;</a:t>
          </a:r>
        </a:p>
        <a:p>
          <a:pPr marL="0" lvl="0" indent="0" algn="just" defTabSz="889000">
            <a:lnSpc>
              <a:spcPct val="90000"/>
            </a:lnSpc>
            <a:spcBef>
              <a:spcPct val="0"/>
            </a:spcBef>
            <a:spcAft>
              <a:spcPct val="35000"/>
            </a:spcAft>
            <a:buNone/>
          </a:pPr>
          <a:r>
            <a:rPr lang="fr-CA" sz="1200" b="0" i="0" u="none" kern="1200" dirty="0"/>
            <a:t>5°  unité des grands brûlés</a:t>
          </a:r>
        </a:p>
        <a:p>
          <a:pPr marL="0" lvl="0" indent="0" algn="just" defTabSz="889000">
            <a:lnSpc>
              <a:spcPct val="90000"/>
            </a:lnSpc>
            <a:spcBef>
              <a:spcPct val="0"/>
            </a:spcBef>
            <a:spcAft>
              <a:spcPct val="35000"/>
            </a:spcAft>
            <a:buNone/>
          </a:pPr>
          <a:r>
            <a:rPr lang="fr-CA" sz="1200" b="1" i="0" u="none" kern="1200" dirty="0">
              <a:solidFill>
                <a:srgbClr val="FF0000"/>
              </a:solidFill>
            </a:rPr>
            <a:t>6    Services d’évacuations </a:t>
          </a:r>
          <a:r>
            <a:rPr lang="fr-CA" sz="1200" b="1" i="0" u="none" kern="1200" dirty="0" err="1">
              <a:solidFill>
                <a:srgbClr val="FF0000"/>
              </a:solidFill>
            </a:rPr>
            <a:t>aéromédicales</a:t>
          </a:r>
          <a:r>
            <a:rPr lang="fr-CA" sz="1200" b="1" i="0" u="none" kern="1200" dirty="0">
              <a:solidFill>
                <a:srgbClr val="FF0000"/>
              </a:solidFill>
            </a:rPr>
            <a:t> du Québec</a:t>
          </a:r>
        </a:p>
        <a:p>
          <a:pPr marL="0" lvl="0" indent="0" algn="just" defTabSz="889000">
            <a:lnSpc>
              <a:spcPct val="90000"/>
            </a:lnSpc>
            <a:spcBef>
              <a:spcPct val="0"/>
            </a:spcBef>
            <a:spcAft>
              <a:spcPct val="35000"/>
            </a:spcAft>
            <a:buNone/>
          </a:pPr>
          <a:r>
            <a:rPr lang="fr-CA" sz="1200" b="1" i="0" u="none" kern="1200" dirty="0">
              <a:solidFill>
                <a:srgbClr val="FF0000"/>
              </a:solidFill>
            </a:rPr>
            <a:t>À compter de cette même date, </a:t>
          </a:r>
          <a:r>
            <a:rPr lang="fr-CA" sz="1200" b="0" i="0" u="none" kern="1200" dirty="0"/>
            <a:t>le cadre qui occupe une fonction de conseiller-cadre en soins infirmiers ayant pour mandat de superviser la qualité de la pratique et dont les attributions habituelles de sa fonction sont exercées à plus de 50% dans une unité ou un centre d’activité visé au premier ou au deuxième alinéa, reçoit une allocation de soins critiques de 14% de son salaire. À compter de cette même date, le cadre qui coordonne les activités de soir, de nuit, de fin de semaine ou de congé férié d’une unité ou d’un centre d’activité visé au premier ou deuxième alinéa, reçoit 25% de cette allocation.</a:t>
          </a:r>
        </a:p>
        <a:p>
          <a:pPr marL="0" lvl="0" indent="0" algn="just" defTabSz="889000">
            <a:lnSpc>
              <a:spcPct val="90000"/>
            </a:lnSpc>
            <a:spcBef>
              <a:spcPct val="0"/>
            </a:spcBef>
            <a:spcAft>
              <a:spcPct val="35000"/>
            </a:spcAft>
            <a:buNone/>
          </a:pPr>
          <a:r>
            <a:rPr lang="fr-CA" sz="1200" b="0" i="0" u="none" kern="1200" dirty="0"/>
            <a:t>Ces allocations sont versées au cadre sous la forme d’un montant forfaitaire au prorata du temps travaillé et selon les modalités du système de paie de l’employeur. Un congé férié, un congé mobile, un congé annuel et un congé social sont considérés comme du temps travaillé.</a:t>
          </a:r>
          <a:endParaRPr lang="fr-CA" sz="1200" u="none" kern="1200" noProof="0" dirty="0"/>
        </a:p>
      </dsp:txBody>
      <dsp:txXfrm>
        <a:off x="6618" y="3827"/>
        <a:ext cx="9604896" cy="408582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E395-2F4D-D444-B4A2-7AD66BD9F181}">
      <dsp:nvSpPr>
        <dsp:cNvPr id="0" name=""/>
        <dsp:cNvSpPr/>
      </dsp:nvSpPr>
      <dsp:spPr>
        <a:xfrm>
          <a:off x="6618" y="3827"/>
          <a:ext cx="9604896" cy="408582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SzPts val="1150"/>
            <a:buFont typeface="Arial" panose="020B0604020202020204" pitchFamily="34" charset="0"/>
            <a:buNone/>
          </a:pPr>
          <a:endParaRPr lang="fr-CA" sz="1800" u="none" kern="1200" noProof="0" dirty="0"/>
        </a:p>
        <a:p>
          <a:pPr marL="0" lvl="0" indent="0" algn="just" defTabSz="800100">
            <a:lnSpc>
              <a:spcPct val="90000"/>
            </a:lnSpc>
            <a:spcBef>
              <a:spcPct val="0"/>
            </a:spcBef>
            <a:spcAft>
              <a:spcPct val="35000"/>
            </a:spcAft>
            <a:buSzPts val="1150"/>
            <a:buFont typeface="Arial" panose="020B0604020202020204" pitchFamily="34" charset="0"/>
            <a:buNone/>
          </a:pPr>
          <a:r>
            <a:rPr lang="fr-CA" sz="1800" u="none" kern="1200" noProof="0" dirty="0"/>
            <a:t>À compter du 20 octobre 2021, l’article 29.0.1.1 est modifié afin d’inclure, parmi les centres d’activités qu’un cadre peut superviser directement pour avoir accès à l’allocation de 7%, les services du bloc opératoire incluant la salle réveil, le bloc obstétrical, mais uniquement en ce qui concerne la salle d’opération aménagée pour effectuer les césariennes ainsi que les unités de soins obstétricaux (mère-enfant).</a:t>
          </a:r>
        </a:p>
        <a:p>
          <a:pPr marL="0" lvl="0" indent="0" algn="just" defTabSz="800100">
            <a:lnSpc>
              <a:spcPct val="90000"/>
            </a:lnSpc>
            <a:spcBef>
              <a:spcPct val="0"/>
            </a:spcBef>
            <a:spcAft>
              <a:spcPct val="35000"/>
            </a:spcAft>
            <a:buSzPts val="1150"/>
            <a:buFont typeface="Arial" panose="020B0604020202020204" pitchFamily="34" charset="0"/>
            <a:buNone/>
          </a:pPr>
          <a:endParaRPr lang="fr-CA" sz="1800" u="none" kern="1200" noProof="0" dirty="0"/>
        </a:p>
        <a:p>
          <a:pPr marL="0" lvl="0" indent="0" algn="just" defTabSz="800100">
            <a:lnSpc>
              <a:spcPct val="90000"/>
            </a:lnSpc>
            <a:spcBef>
              <a:spcPct val="0"/>
            </a:spcBef>
            <a:spcAft>
              <a:spcPct val="35000"/>
            </a:spcAft>
            <a:buSzPts val="1150"/>
            <a:buFont typeface="Arial" panose="020B0604020202020204" pitchFamily="34" charset="0"/>
            <a:buNone/>
          </a:pPr>
          <a:r>
            <a:rPr lang="fr-CA" sz="1800" u="none" kern="1200" noProof="0" dirty="0"/>
            <a:t>Il est à noter que ces pourcentages ne sont pas cumulables.  Un cadre qui supervise directement au moins deux centres d’activités visés par l’allocation de 14% et de 7% reçoit l’allocation de 14%</a:t>
          </a:r>
        </a:p>
      </dsp:txBody>
      <dsp:txXfrm>
        <a:off x="6618" y="3827"/>
        <a:ext cx="9604896" cy="408582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E395-2F4D-D444-B4A2-7AD66BD9F181}">
      <dsp:nvSpPr>
        <dsp:cNvPr id="0" name=""/>
        <dsp:cNvSpPr/>
      </dsp:nvSpPr>
      <dsp:spPr>
        <a:xfrm>
          <a:off x="6618" y="3827"/>
          <a:ext cx="9604896" cy="408582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SzPts val="1150"/>
            <a:buFont typeface="Arial" panose="020B0604020202020204" pitchFamily="34" charset="0"/>
            <a:buNone/>
          </a:pPr>
          <a:r>
            <a:rPr lang="fr-CA" sz="1400" b="0" i="0" u="none" kern="1200" dirty="0"/>
            <a:t>29.0.1.1: </a:t>
          </a:r>
          <a:r>
            <a:rPr lang="fr-CA" sz="1400" b="1" i="0" u="none" kern="1200" dirty="0">
              <a:solidFill>
                <a:srgbClr val="FF0000"/>
              </a:solidFill>
            </a:rPr>
            <a:t>À compter du 10 octobre 2021, </a:t>
          </a:r>
          <a:r>
            <a:rPr lang="fr-CA" sz="1400" b="0" i="0" u="none" kern="1200" dirty="0"/>
            <a:t>un cadre reçoit une allocation de soins critiques de 7% de son salaire lorsqu’il supervise directement l’un des centres d’activités suivants:</a:t>
          </a:r>
        </a:p>
        <a:p>
          <a:pPr marL="0" lvl="0" indent="0" algn="just" defTabSz="622300">
            <a:lnSpc>
              <a:spcPct val="90000"/>
            </a:lnSpc>
            <a:spcBef>
              <a:spcPct val="0"/>
            </a:spcBef>
            <a:spcAft>
              <a:spcPct val="35000"/>
            </a:spcAft>
            <a:buSzPts val="1150"/>
            <a:buFont typeface="Arial" panose="020B0604020202020204" pitchFamily="34" charset="0"/>
            <a:buNone/>
          </a:pPr>
          <a:endParaRPr lang="fr-CA" sz="1400" b="0" i="0" u="none" kern="1200" dirty="0"/>
        </a:p>
        <a:p>
          <a:pPr marL="0" lvl="0" indent="0" algn="just" defTabSz="622300">
            <a:lnSpc>
              <a:spcPct val="90000"/>
            </a:lnSpc>
            <a:spcBef>
              <a:spcPct val="0"/>
            </a:spcBef>
            <a:spcAft>
              <a:spcPct val="35000"/>
            </a:spcAft>
            <a:buSzPts val="1150"/>
            <a:buFont typeface="Arial" panose="020B0604020202020204" pitchFamily="34" charset="0"/>
            <a:buNone/>
          </a:pPr>
          <a:r>
            <a:rPr lang="fr-CA" sz="1400" b="0" i="0" u="none" kern="1200" dirty="0"/>
            <a:t>1.	bloc opératoire</a:t>
          </a:r>
          <a:r>
            <a:rPr lang="fr-CA" sz="1400" b="1" i="0" u="none" kern="1200" dirty="0">
              <a:solidFill>
                <a:srgbClr val="FF0000"/>
              </a:solidFill>
            </a:rPr>
            <a:t>, incluant la salle de réveil</a:t>
          </a:r>
        </a:p>
        <a:p>
          <a:pPr marL="0" lvl="0" indent="0" algn="just" defTabSz="622300">
            <a:lnSpc>
              <a:spcPct val="90000"/>
            </a:lnSpc>
            <a:spcBef>
              <a:spcPct val="0"/>
            </a:spcBef>
            <a:spcAft>
              <a:spcPct val="35000"/>
            </a:spcAft>
            <a:buSzPts val="1150"/>
            <a:buFont typeface="Arial" panose="020B0604020202020204" pitchFamily="34" charset="0"/>
            <a:buNone/>
          </a:pPr>
          <a:r>
            <a:rPr lang="fr-CA" sz="1400" b="0" i="0" u="none" kern="1200" dirty="0"/>
            <a:t>2.	bloc obstétrical, </a:t>
          </a:r>
          <a:r>
            <a:rPr lang="fr-CA" sz="1400" b="1" i="0" u="none" kern="1200" dirty="0">
              <a:solidFill>
                <a:srgbClr val="FF0000"/>
              </a:solidFill>
            </a:rPr>
            <a:t>mais uniquement en ce qui concerne les activités effectuées dans une salle d’opération aménagée pour effectuer les césariennes;</a:t>
          </a:r>
        </a:p>
        <a:p>
          <a:pPr marL="0" lvl="0" indent="0" algn="just" defTabSz="622300">
            <a:lnSpc>
              <a:spcPct val="90000"/>
            </a:lnSpc>
            <a:spcBef>
              <a:spcPct val="0"/>
            </a:spcBef>
            <a:spcAft>
              <a:spcPct val="35000"/>
            </a:spcAft>
            <a:buSzPts val="1150"/>
            <a:buFont typeface="Arial" panose="020B0604020202020204" pitchFamily="34" charset="0"/>
            <a:buNone/>
          </a:pPr>
          <a:r>
            <a:rPr lang="fr-CA" sz="1400" b="0" i="0" u="none" kern="1200" dirty="0"/>
            <a:t>3.	</a:t>
          </a:r>
          <a:r>
            <a:rPr lang="fr-CA" sz="1400" b="1" i="0" u="none" kern="1200" dirty="0">
              <a:solidFill>
                <a:srgbClr val="FF0000"/>
              </a:solidFill>
            </a:rPr>
            <a:t>unité de soins obstétricaux (mère-enfant);</a:t>
          </a:r>
        </a:p>
        <a:p>
          <a:pPr marL="0" lvl="0" indent="0" algn="just" defTabSz="622300">
            <a:lnSpc>
              <a:spcPct val="90000"/>
            </a:lnSpc>
            <a:spcBef>
              <a:spcPct val="0"/>
            </a:spcBef>
            <a:spcAft>
              <a:spcPct val="35000"/>
            </a:spcAft>
            <a:buSzPts val="1150"/>
            <a:buFont typeface="Arial" panose="020B0604020202020204" pitchFamily="34" charset="0"/>
            <a:buNone/>
          </a:pPr>
          <a:r>
            <a:rPr lang="fr-CA" sz="1400" b="0" i="0" u="none" kern="1200" dirty="0"/>
            <a:t>4.	service d’</a:t>
          </a:r>
          <a:r>
            <a:rPr lang="fr-CA" sz="1400" b="0" i="0" u="none" kern="1200" dirty="0" err="1"/>
            <a:t>hémodynamie</a:t>
          </a:r>
          <a:r>
            <a:rPr lang="fr-CA" sz="1400" b="0" i="0" u="none" kern="1200" dirty="0"/>
            <a:t>.</a:t>
          </a:r>
        </a:p>
        <a:p>
          <a:pPr marL="0" lvl="0" indent="0" algn="just" defTabSz="622300">
            <a:lnSpc>
              <a:spcPct val="90000"/>
            </a:lnSpc>
            <a:spcBef>
              <a:spcPct val="0"/>
            </a:spcBef>
            <a:spcAft>
              <a:spcPct val="35000"/>
            </a:spcAft>
            <a:buSzPts val="1150"/>
            <a:buFont typeface="Arial" panose="020B0604020202020204" pitchFamily="34" charset="0"/>
            <a:buNone/>
          </a:pPr>
          <a:r>
            <a:rPr lang="fr-CA" sz="1400" b="0" i="0" u="none" strike="sngStrike" kern="1200" dirty="0"/>
            <a:t>À compter du 1</a:t>
          </a:r>
          <a:r>
            <a:rPr lang="fr-CA" sz="1400" b="0" i="0" u="none" strike="sngStrike" kern="1200" baseline="30000" dirty="0"/>
            <a:t>er</a:t>
          </a:r>
          <a:r>
            <a:rPr lang="fr-CA" sz="1400" b="0" i="0" u="none" strike="sngStrike" kern="1200" dirty="0"/>
            <a:t> avril 2017, </a:t>
          </a:r>
          <a:r>
            <a:rPr lang="fr-CA" sz="1400" b="0" i="0" u="none" kern="1200" dirty="0"/>
            <a:t>Le cadre qui occupe une fonction de conseiller-cadre en soins infirmiers ayant pour mandat de superviser la qualité de la pratique et dont les attributions habituelles de sa fonction sont exercées à plus de 50% dans un centre d’activités visé au premier alinéa reçoit également cette allocation.</a:t>
          </a:r>
        </a:p>
        <a:p>
          <a:pPr marL="0" lvl="0" indent="0" algn="just" defTabSz="622300">
            <a:lnSpc>
              <a:spcPct val="90000"/>
            </a:lnSpc>
            <a:spcBef>
              <a:spcPct val="0"/>
            </a:spcBef>
            <a:spcAft>
              <a:spcPct val="35000"/>
            </a:spcAft>
            <a:buNone/>
          </a:pPr>
          <a:r>
            <a:rPr lang="fr-CA" sz="1400" b="0" i="0" u="none" kern="1200" dirty="0"/>
            <a:t>Cette allocation est versée au cadre sous la forme d’un montant forfaitaire au prorata du temps travaillé et selon les modalités du système de paie de l’employeur. Un congé férié, un congé mobile, un congé annuel et un congé social sont considérés comme du temps travaillé</a:t>
          </a:r>
          <a:endParaRPr lang="fr-CA" sz="1400" u="none" kern="1200" noProof="0" dirty="0"/>
        </a:p>
      </dsp:txBody>
      <dsp:txXfrm>
        <a:off x="6618" y="3827"/>
        <a:ext cx="9604896" cy="408582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E395-2F4D-D444-B4A2-7AD66BD9F181}">
      <dsp:nvSpPr>
        <dsp:cNvPr id="0" name=""/>
        <dsp:cNvSpPr/>
      </dsp:nvSpPr>
      <dsp:spPr>
        <a:xfrm>
          <a:off x="6618" y="3827"/>
          <a:ext cx="9604896" cy="408582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fr-FR" sz="1200" kern="1200" dirty="0"/>
            <a:t>L’article 29.1 du Règlement des cadres est modifié afin de prévoir qu’à compter du </a:t>
          </a:r>
          <a:r>
            <a:rPr lang="fr-FR" sz="1200" b="1" kern="1200" dirty="0">
              <a:solidFill>
                <a:srgbClr val="FF0000"/>
              </a:solidFill>
            </a:rPr>
            <a:t>7 novembre 2021</a:t>
          </a:r>
          <a:r>
            <a:rPr lang="fr-FR" sz="1200" kern="1200" dirty="0"/>
            <a:t>, les cadres qui supervisent directement et de façon régulière des salariés affectés à la réadaptation, aux soins et à la surveillance des personnes bénéficiaires et qui œuvrent dans les centres et sous-centres d’activités suivants, reçoivent les mêmes primes que ces salariés :</a:t>
          </a:r>
          <a:endParaRPr lang="fr-CA" sz="1200" kern="1200" dirty="0"/>
        </a:p>
        <a:p>
          <a:pPr marL="0" lvl="0" indent="0" algn="just" defTabSz="533400">
            <a:lnSpc>
              <a:spcPct val="90000"/>
            </a:lnSpc>
            <a:spcBef>
              <a:spcPct val="0"/>
            </a:spcBef>
            <a:spcAft>
              <a:spcPct val="35000"/>
            </a:spcAft>
            <a:buNone/>
          </a:pPr>
          <a:endParaRPr lang="fr-CA" sz="1200" kern="1200" dirty="0"/>
        </a:p>
        <a:p>
          <a:pPr marL="0" lvl="0" indent="0" algn="just" defTabSz="533400">
            <a:lnSpc>
              <a:spcPct val="90000"/>
            </a:lnSpc>
            <a:spcBef>
              <a:spcPct val="0"/>
            </a:spcBef>
            <a:spcAft>
              <a:spcPct val="35000"/>
            </a:spcAft>
            <a:buNone/>
          </a:pPr>
          <a:r>
            <a:rPr lang="fr-FR" sz="1200" kern="1200" dirty="0"/>
            <a:t>1°	Soutien dans la communauté aux personnes souffrant d’un trouble mental grave; </a:t>
          </a:r>
        </a:p>
        <a:p>
          <a:pPr marL="0" lvl="0" indent="0" algn="just" defTabSz="533400">
            <a:lnSpc>
              <a:spcPct val="90000"/>
            </a:lnSpc>
            <a:spcBef>
              <a:spcPct val="0"/>
            </a:spcBef>
            <a:spcAft>
              <a:spcPct val="35000"/>
            </a:spcAft>
            <a:buNone/>
          </a:pPr>
          <a:r>
            <a:rPr lang="fr-FR" sz="1200" kern="1200" dirty="0"/>
            <a:t>2°	Suivi intensif dans la communauté (SIM);</a:t>
          </a:r>
          <a:endParaRPr lang="fr-CA" sz="1200" kern="1200" dirty="0"/>
        </a:p>
        <a:p>
          <a:pPr marL="0" lvl="0" indent="0" algn="just" defTabSz="533400">
            <a:lnSpc>
              <a:spcPct val="90000"/>
            </a:lnSpc>
            <a:spcBef>
              <a:spcPct val="0"/>
            </a:spcBef>
            <a:spcAft>
              <a:spcPct val="35000"/>
            </a:spcAft>
            <a:buNone/>
          </a:pPr>
          <a:r>
            <a:rPr lang="fr-FR" sz="1200" kern="1200" dirty="0"/>
            <a:t>3°	Soutien d’intensité variable dans la communauté (SIV); </a:t>
          </a:r>
        </a:p>
        <a:p>
          <a:pPr marL="0" lvl="0" indent="0" algn="just" defTabSz="533400">
            <a:lnSpc>
              <a:spcPct val="90000"/>
            </a:lnSpc>
            <a:spcBef>
              <a:spcPct val="0"/>
            </a:spcBef>
            <a:spcAft>
              <a:spcPct val="35000"/>
            </a:spcAft>
            <a:buNone/>
          </a:pPr>
          <a:r>
            <a:rPr lang="fr-FR" sz="1200" kern="1200" dirty="0"/>
            <a:t>4°	Hôpital de jour en santé mentale;</a:t>
          </a:r>
          <a:endParaRPr lang="fr-CA" sz="1200" kern="1200" dirty="0"/>
        </a:p>
        <a:p>
          <a:pPr marL="0" lvl="0" indent="0" algn="just" defTabSz="533400">
            <a:lnSpc>
              <a:spcPct val="90000"/>
            </a:lnSpc>
            <a:spcBef>
              <a:spcPct val="0"/>
            </a:spcBef>
            <a:spcAft>
              <a:spcPct val="35000"/>
            </a:spcAft>
            <a:buNone/>
          </a:pPr>
          <a:r>
            <a:rPr lang="fr-FR" sz="1200" kern="1200" dirty="0"/>
            <a:t>5°	Hôpital de jour en pédopsychiatrie;</a:t>
          </a:r>
          <a:endParaRPr lang="fr-CA" sz="1200" kern="1200" dirty="0"/>
        </a:p>
        <a:p>
          <a:pPr marL="0" lvl="0" indent="0" algn="just" defTabSz="533400">
            <a:lnSpc>
              <a:spcPct val="90000"/>
            </a:lnSpc>
            <a:spcBef>
              <a:spcPct val="0"/>
            </a:spcBef>
            <a:spcAft>
              <a:spcPct val="35000"/>
            </a:spcAft>
            <a:buNone/>
          </a:pPr>
          <a:r>
            <a:rPr lang="fr-FR" sz="1200" kern="1200" dirty="0"/>
            <a:t>6°	Hôpital de jour en santé mentale adulte;</a:t>
          </a:r>
          <a:endParaRPr lang="fr-CA" sz="1200" kern="1200" dirty="0"/>
        </a:p>
        <a:p>
          <a:pPr marL="0" lvl="0" indent="0" algn="just" defTabSz="533400">
            <a:lnSpc>
              <a:spcPct val="90000"/>
            </a:lnSpc>
            <a:spcBef>
              <a:spcPct val="0"/>
            </a:spcBef>
            <a:spcAft>
              <a:spcPct val="35000"/>
            </a:spcAft>
            <a:buNone/>
          </a:pPr>
          <a:r>
            <a:rPr lang="fr-FR" sz="1200" kern="1200" dirty="0"/>
            <a:t>7°	Services d’évaluation et de traitement de 2e et 3e ligne en santé mentale;</a:t>
          </a:r>
          <a:endParaRPr lang="fr-CA" sz="1200" kern="1200" dirty="0"/>
        </a:p>
        <a:p>
          <a:pPr marL="0" lvl="0" indent="0" algn="just" defTabSz="533400">
            <a:lnSpc>
              <a:spcPct val="90000"/>
            </a:lnSpc>
            <a:spcBef>
              <a:spcPct val="0"/>
            </a:spcBef>
            <a:spcAft>
              <a:spcPct val="35000"/>
            </a:spcAft>
            <a:buNone/>
          </a:pPr>
          <a:r>
            <a:rPr lang="fr-FR" sz="1200" kern="1200" dirty="0"/>
            <a:t>8°	Services d’évaluation et de traitement de 2e et 3e ligne en santé mentale — Jeunes;</a:t>
          </a:r>
          <a:endParaRPr lang="fr-CA" sz="1200" kern="1200" dirty="0"/>
        </a:p>
        <a:p>
          <a:pPr marL="0" lvl="0" indent="0" algn="just" defTabSz="533400">
            <a:lnSpc>
              <a:spcPct val="90000"/>
            </a:lnSpc>
            <a:spcBef>
              <a:spcPct val="0"/>
            </a:spcBef>
            <a:spcAft>
              <a:spcPct val="35000"/>
            </a:spcAft>
            <a:buNone/>
          </a:pPr>
          <a:r>
            <a:rPr lang="fr-FR" sz="1200" kern="1200" dirty="0"/>
            <a:t>9°	Services d’évaluation et de traitement de 2e et 3e ligne en santé mentale — Adultes;</a:t>
          </a:r>
          <a:endParaRPr lang="fr-CA" sz="1200" kern="1200" dirty="0"/>
        </a:p>
        <a:p>
          <a:pPr marL="0" lvl="0" indent="0" algn="just" defTabSz="533400">
            <a:lnSpc>
              <a:spcPct val="90000"/>
            </a:lnSpc>
            <a:spcBef>
              <a:spcPct val="0"/>
            </a:spcBef>
            <a:spcAft>
              <a:spcPct val="35000"/>
            </a:spcAft>
            <a:buNone/>
          </a:pPr>
          <a:r>
            <a:rPr lang="fr-FR" sz="1200" kern="1200"/>
            <a:t>10°	Ressources </a:t>
          </a:r>
          <a:r>
            <a:rPr lang="fr-FR" sz="1200" kern="1200" dirty="0"/>
            <a:t>résidentielles — assistance résidentielle continue (santé mentale).</a:t>
          </a:r>
          <a:endParaRPr lang="fr-CA" sz="1200" kern="1200" dirty="0"/>
        </a:p>
        <a:p>
          <a:pPr marL="0" lvl="0" indent="0" algn="just" defTabSz="533400">
            <a:lnSpc>
              <a:spcPct val="90000"/>
            </a:lnSpc>
            <a:spcBef>
              <a:spcPct val="0"/>
            </a:spcBef>
            <a:spcAft>
              <a:spcPct val="35000"/>
            </a:spcAft>
            <a:buNone/>
          </a:pPr>
          <a:endParaRPr lang="fr-CA" sz="1200" kern="1200" dirty="0"/>
        </a:p>
        <a:p>
          <a:pPr marL="0" lvl="0" indent="0" algn="just" defTabSz="533400">
            <a:lnSpc>
              <a:spcPct val="90000"/>
            </a:lnSpc>
            <a:spcBef>
              <a:spcPct val="0"/>
            </a:spcBef>
            <a:spcAft>
              <a:spcPct val="35000"/>
            </a:spcAft>
            <a:buNone/>
          </a:pPr>
          <a:r>
            <a:rPr lang="fr-FR" sz="1200" kern="1200" dirty="0"/>
            <a:t>Ainsi, les termes et conditions prévues dans les conventions collectives du secteur de la santé et des services sociaux pour ces congés et ces primes s’appliquent au cadre, compte tenu des adaptations nécessaires.</a:t>
          </a:r>
          <a:endParaRPr lang="fr-CA" sz="1200" kern="1200" dirty="0"/>
        </a:p>
        <a:p>
          <a:pPr marL="0" lvl="0" indent="0" algn="just" defTabSz="533400">
            <a:lnSpc>
              <a:spcPct val="90000"/>
            </a:lnSpc>
            <a:spcBef>
              <a:spcPct val="0"/>
            </a:spcBef>
            <a:spcAft>
              <a:spcPct val="35000"/>
            </a:spcAft>
            <a:buNone/>
          </a:pPr>
          <a:r>
            <a:rPr lang="fr-FR" sz="1200" kern="1200" dirty="0"/>
            <a:t>Par ailleurs, un cadre qui occupe une fonction de conseiller-cadre et dont les attributions habituelles de son poste sont exercées à plus de 50% dans un milieu psychiatrique reçoit les congés prévus au premier alinéa de l’article 29.1.</a:t>
          </a:r>
          <a:endParaRPr lang="fr-CA" sz="1200" b="1" u="sng" kern="1200" noProof="0" dirty="0">
            <a:solidFill>
              <a:srgbClr val="FF0000"/>
            </a:solidFill>
          </a:endParaRPr>
        </a:p>
      </dsp:txBody>
      <dsp:txXfrm>
        <a:off x="6618" y="3827"/>
        <a:ext cx="9604896" cy="408582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E395-2F4D-D444-B4A2-7AD66BD9F181}">
      <dsp:nvSpPr>
        <dsp:cNvPr id="0" name=""/>
        <dsp:cNvSpPr/>
      </dsp:nvSpPr>
      <dsp:spPr>
        <a:xfrm>
          <a:off x="6618" y="3827"/>
          <a:ext cx="9604896" cy="408582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fr-FR" sz="1600" kern="1200" dirty="0"/>
            <a:t>Ajout de l’article 29.0.11 du Règlement des cadres qui prévoit </a:t>
          </a:r>
          <a:r>
            <a:rPr lang="fr-FR" sz="1600" b="1" kern="1200" dirty="0">
              <a:solidFill>
                <a:srgbClr val="FF0000"/>
              </a:solidFill>
            </a:rPr>
            <a:t>qu’à compter du 7 novembre 2021</a:t>
          </a:r>
          <a:r>
            <a:rPr lang="fr-FR" sz="1600" kern="1200" dirty="0"/>
            <a:t>, un cadre reçoit </a:t>
          </a:r>
          <a:r>
            <a:rPr lang="fr-FR" sz="1600" b="1" kern="1200" dirty="0">
              <a:solidFill>
                <a:srgbClr val="FF0000"/>
              </a:solidFill>
            </a:rPr>
            <a:t>une allocation correspondant à 4% </a:t>
          </a:r>
          <a:r>
            <a:rPr lang="fr-FR" sz="1600" kern="1200" dirty="0"/>
            <a:t>de son salaire lorsqu’il supervise directement des salariés affectés à la surveillance ou à la réadaptation de la clientèle en centre jeunesse ou des salariés œuvrant en mission centre jeunesse.</a:t>
          </a:r>
          <a:endParaRPr lang="fr-CA" sz="1600" kern="1200" dirty="0"/>
        </a:p>
        <a:p>
          <a:pPr marL="0" lvl="0" indent="0" algn="just" defTabSz="711200">
            <a:lnSpc>
              <a:spcPct val="90000"/>
            </a:lnSpc>
            <a:spcBef>
              <a:spcPct val="0"/>
            </a:spcBef>
            <a:spcAft>
              <a:spcPct val="35000"/>
            </a:spcAft>
            <a:buNone/>
          </a:pPr>
          <a:endParaRPr lang="fr-CA" sz="1600" kern="1200" dirty="0"/>
        </a:p>
        <a:p>
          <a:pPr marL="0" lvl="0" indent="0" algn="just" defTabSz="711200">
            <a:lnSpc>
              <a:spcPct val="90000"/>
            </a:lnSpc>
            <a:spcBef>
              <a:spcPct val="0"/>
            </a:spcBef>
            <a:spcAft>
              <a:spcPct val="35000"/>
            </a:spcAft>
            <a:buNone/>
          </a:pPr>
          <a:r>
            <a:rPr lang="fr-FR" sz="1600" kern="1200" dirty="0"/>
            <a:t>Par ailleurs, le cadre qui occupe une fonction de conseiller-cadre en centre jeunesse ou en mission centre jeunesse et ayant pour mandat de superviser la qualité de la pratique et dont les attributions habituelles de sa fonction sont exercées à plus de 50% en centre jeunesse ou en mission centre jeunesse, reçoit, à compter du 7 novembre 2021, une allocation de 4% de son salaire.</a:t>
          </a:r>
          <a:endParaRPr lang="fr-CA" sz="1600" kern="1200" dirty="0"/>
        </a:p>
        <a:p>
          <a:pPr marL="0" lvl="0" indent="0" algn="just" defTabSz="711200">
            <a:lnSpc>
              <a:spcPct val="90000"/>
            </a:lnSpc>
            <a:spcBef>
              <a:spcPct val="0"/>
            </a:spcBef>
            <a:spcAft>
              <a:spcPct val="35000"/>
            </a:spcAft>
            <a:buNone/>
          </a:pPr>
          <a:endParaRPr lang="fr-CA" sz="1600" kern="1200" dirty="0"/>
        </a:p>
        <a:p>
          <a:pPr marL="0" lvl="0" indent="0" algn="just" defTabSz="711200">
            <a:lnSpc>
              <a:spcPct val="90000"/>
            </a:lnSpc>
            <a:spcBef>
              <a:spcPct val="0"/>
            </a:spcBef>
            <a:spcAft>
              <a:spcPct val="35000"/>
            </a:spcAft>
            <a:buNone/>
          </a:pPr>
          <a:r>
            <a:rPr lang="fr-FR" sz="1600" kern="1200" dirty="0"/>
            <a:t>Il en est de même pour le cadre qui coordonne les activités de soir, de nuit, de fin de semaine ou de congé férié en centre jeunesse ou en mission centre jeunesse.</a:t>
          </a:r>
        </a:p>
        <a:p>
          <a:pPr marL="0" lvl="0" indent="0" algn="just" defTabSz="711200">
            <a:lnSpc>
              <a:spcPct val="90000"/>
            </a:lnSpc>
            <a:spcBef>
              <a:spcPct val="0"/>
            </a:spcBef>
            <a:spcAft>
              <a:spcPct val="35000"/>
            </a:spcAft>
            <a:buNone/>
          </a:pPr>
          <a:r>
            <a:rPr lang="fr-FR" sz="1600" kern="1200" dirty="0"/>
            <a:t>Cette allocation est versée au cadre sous la forme d’un montant forfaitaire au prorata du temps travaillé et selon les modalités du système de paie de l’employeur. Un congé férié, un congé mobile, un congé annuel et un congé social sont considérés comme du temps travaillé.</a:t>
          </a:r>
          <a:endParaRPr lang="fr-CA" sz="1600" b="1" u="sng" kern="1200" noProof="0" dirty="0">
            <a:solidFill>
              <a:srgbClr val="FF0000"/>
            </a:solidFill>
          </a:endParaRPr>
        </a:p>
      </dsp:txBody>
      <dsp:txXfrm>
        <a:off x="6618" y="3827"/>
        <a:ext cx="9604896" cy="408582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E395-2F4D-D444-B4A2-7AD66BD9F181}">
      <dsp:nvSpPr>
        <dsp:cNvPr id="0" name=""/>
        <dsp:cNvSpPr/>
      </dsp:nvSpPr>
      <dsp:spPr>
        <a:xfrm>
          <a:off x="6618" y="3827"/>
          <a:ext cx="9604896" cy="408582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fr-FR" sz="1400" kern="1200" dirty="0"/>
            <a:t>Ajout de l’article 29.0.12 du Règlement des cadres qui prévoit  </a:t>
          </a:r>
          <a:r>
            <a:rPr lang="fr-FR" sz="1400" b="1" kern="1200" dirty="0">
              <a:solidFill>
                <a:srgbClr val="FF0000"/>
              </a:solidFill>
            </a:rPr>
            <a:t>qu’à compter du 7 novembre 2021, </a:t>
          </a:r>
          <a:r>
            <a:rPr lang="fr-FR" sz="1400" kern="1200" dirty="0"/>
            <a:t>un cadre reçoit </a:t>
          </a:r>
          <a:r>
            <a:rPr lang="fr-FR" sz="1400" b="1" kern="1200" dirty="0">
              <a:solidFill>
                <a:srgbClr val="FF0000"/>
              </a:solidFill>
            </a:rPr>
            <a:t>une allocation correspondant à 3% </a:t>
          </a:r>
          <a:r>
            <a:rPr lang="fr-FR" sz="1400" kern="1200" dirty="0"/>
            <a:t>de son salaire lorsqu’il supervise directement l’un des secteurs suivants :</a:t>
          </a:r>
          <a:endParaRPr lang="fr-CA" sz="1400" kern="1200" dirty="0"/>
        </a:p>
        <a:p>
          <a:pPr marL="0" lvl="0" indent="0" algn="just" defTabSz="622300">
            <a:lnSpc>
              <a:spcPct val="90000"/>
            </a:lnSpc>
            <a:spcBef>
              <a:spcPct val="0"/>
            </a:spcBef>
            <a:spcAft>
              <a:spcPct val="35000"/>
            </a:spcAft>
            <a:buNone/>
          </a:pPr>
          <a:r>
            <a:rPr lang="fr-FR" sz="1400" kern="1200" dirty="0"/>
            <a:t>1°	accueil à la jeunesse; </a:t>
          </a:r>
        </a:p>
        <a:p>
          <a:pPr marL="0" lvl="0" indent="0" algn="just" defTabSz="622300">
            <a:lnSpc>
              <a:spcPct val="90000"/>
            </a:lnSpc>
            <a:spcBef>
              <a:spcPct val="0"/>
            </a:spcBef>
            <a:spcAft>
              <a:spcPct val="35000"/>
            </a:spcAft>
            <a:buNone/>
          </a:pPr>
          <a:r>
            <a:rPr lang="fr-FR" sz="1400" kern="1200" dirty="0"/>
            <a:t>2°	évaluation;</a:t>
          </a:r>
          <a:endParaRPr lang="fr-CA" sz="1400" kern="1200" dirty="0"/>
        </a:p>
        <a:p>
          <a:pPr marL="0" lvl="0" indent="0" algn="just" defTabSz="622300">
            <a:lnSpc>
              <a:spcPct val="90000"/>
            </a:lnSpc>
            <a:spcBef>
              <a:spcPct val="0"/>
            </a:spcBef>
            <a:spcAft>
              <a:spcPct val="35000"/>
            </a:spcAft>
            <a:buNone/>
          </a:pPr>
          <a:r>
            <a:rPr lang="fr-FR" sz="1400" kern="1200" dirty="0"/>
            <a:t>3°	orientation;</a:t>
          </a:r>
          <a:endParaRPr lang="fr-CA" sz="1400" kern="1200" dirty="0"/>
        </a:p>
        <a:p>
          <a:pPr marL="0" lvl="0" indent="0" algn="just" defTabSz="622300">
            <a:lnSpc>
              <a:spcPct val="90000"/>
            </a:lnSpc>
            <a:spcBef>
              <a:spcPct val="0"/>
            </a:spcBef>
            <a:spcAft>
              <a:spcPct val="35000"/>
            </a:spcAft>
            <a:buNone/>
          </a:pPr>
          <a:r>
            <a:rPr lang="fr-FR" sz="1400" kern="1200" dirty="0"/>
            <a:t>4°	assistance et support aux jeunes et à la famille (LPJ, LSJPA-LSSSS) ; </a:t>
          </a:r>
        </a:p>
        <a:p>
          <a:pPr marL="0" lvl="0" indent="0" algn="just" defTabSz="622300">
            <a:lnSpc>
              <a:spcPct val="90000"/>
            </a:lnSpc>
            <a:spcBef>
              <a:spcPct val="0"/>
            </a:spcBef>
            <a:spcAft>
              <a:spcPct val="35000"/>
            </a:spcAft>
            <a:buNone/>
          </a:pPr>
          <a:r>
            <a:rPr lang="fr-FR" sz="1400" kern="1200" dirty="0"/>
            <a:t>5°	révision des mesures.</a:t>
          </a:r>
          <a:endParaRPr lang="fr-CA" sz="1400" kern="1200" dirty="0"/>
        </a:p>
        <a:p>
          <a:pPr marL="0" lvl="0" indent="0" algn="just" defTabSz="622300">
            <a:lnSpc>
              <a:spcPct val="90000"/>
            </a:lnSpc>
            <a:spcBef>
              <a:spcPct val="0"/>
            </a:spcBef>
            <a:spcAft>
              <a:spcPct val="35000"/>
            </a:spcAft>
            <a:buNone/>
          </a:pPr>
          <a:endParaRPr lang="fr-CA" sz="1400" kern="1200" dirty="0"/>
        </a:p>
        <a:p>
          <a:pPr marL="0" lvl="0" indent="0" algn="just" defTabSz="622300">
            <a:lnSpc>
              <a:spcPct val="90000"/>
            </a:lnSpc>
            <a:spcBef>
              <a:spcPct val="0"/>
            </a:spcBef>
            <a:spcAft>
              <a:spcPct val="35000"/>
            </a:spcAft>
            <a:buNone/>
          </a:pPr>
          <a:r>
            <a:rPr lang="fr-FR" sz="1400" kern="1200" dirty="0"/>
            <a:t>Le cadre qui occupe une fonction de conseiller-cadre ayant pour mandat de superviser la qualité de la pratique et dont les attributions habituelles de sa fonction sont exercées à plus de 50 % dans l’un des secteurs ci-dessus, reçoit, pour la même période, l’allocation de 3 % mentionnée précédemment.</a:t>
          </a:r>
          <a:endParaRPr lang="fr-CA" sz="1400" kern="1200" dirty="0"/>
        </a:p>
        <a:p>
          <a:pPr marL="0" lvl="0" indent="0" algn="just" defTabSz="622300">
            <a:lnSpc>
              <a:spcPct val="90000"/>
            </a:lnSpc>
            <a:spcBef>
              <a:spcPct val="0"/>
            </a:spcBef>
            <a:spcAft>
              <a:spcPct val="35000"/>
            </a:spcAft>
            <a:buNone/>
          </a:pPr>
          <a:r>
            <a:rPr lang="fr-FR" sz="1400" kern="1200" dirty="0"/>
            <a:t>Il en est de même pour le cadre qui coordonne les activités de soir, de nuit, de fin de semaine ou de congé férié dans un tel secteur.</a:t>
          </a:r>
          <a:endParaRPr lang="fr-CA" sz="1400" kern="1200" dirty="0"/>
        </a:p>
        <a:p>
          <a:pPr marL="0" lvl="0" indent="0" algn="just" defTabSz="622300">
            <a:lnSpc>
              <a:spcPct val="90000"/>
            </a:lnSpc>
            <a:spcBef>
              <a:spcPct val="0"/>
            </a:spcBef>
            <a:spcAft>
              <a:spcPct val="35000"/>
            </a:spcAft>
            <a:buNone/>
          </a:pPr>
          <a:r>
            <a:rPr lang="fr-FR" sz="1400" kern="1200" dirty="0"/>
            <a:t>Cette allocation est versée au cadre sous la forme d’un montant forfaitaire au prorata du temps travaillé et selon les modalités du système de paie de l’employeur. Un congé férié, un congé mobile, un congé annuel et un congé social sont considérés comme du temps travaillé.</a:t>
          </a:r>
          <a:endParaRPr lang="fr-CA" sz="1400" b="1" u="sng" kern="1200" noProof="0" dirty="0">
            <a:solidFill>
              <a:srgbClr val="FF0000"/>
            </a:solidFill>
          </a:endParaRPr>
        </a:p>
      </dsp:txBody>
      <dsp:txXfrm>
        <a:off x="6618" y="3827"/>
        <a:ext cx="9604896" cy="408582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E395-2F4D-D444-B4A2-7AD66BD9F181}">
      <dsp:nvSpPr>
        <dsp:cNvPr id="0" name=""/>
        <dsp:cNvSpPr/>
      </dsp:nvSpPr>
      <dsp:spPr>
        <a:xfrm>
          <a:off x="6618" y="3827"/>
          <a:ext cx="9604896" cy="408582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fr-FR" sz="1400" kern="1200" dirty="0"/>
            <a:t>Ajout de l’article 29.1.1 du Règlement des cadres qui prévoit  </a:t>
          </a:r>
          <a:r>
            <a:rPr lang="fr-FR" sz="1400" b="1" kern="1200" dirty="0">
              <a:solidFill>
                <a:srgbClr val="FF0000"/>
              </a:solidFill>
            </a:rPr>
            <a:t>qu’à compter du 29 mai 2021 et  du 7 novembre 2021, un cadre qui supervise directement et de façon régulière des salariés travaillant en centre d’hébergement et de soins de longue durée (CHSLD), reçoit les mêmes primes que ces salariés.</a:t>
          </a:r>
        </a:p>
        <a:p>
          <a:pPr marL="0" lvl="0" indent="0" algn="just" defTabSz="622300">
            <a:lnSpc>
              <a:spcPct val="90000"/>
            </a:lnSpc>
            <a:spcBef>
              <a:spcPct val="0"/>
            </a:spcBef>
            <a:spcAft>
              <a:spcPct val="35000"/>
            </a:spcAft>
            <a:buNone/>
          </a:pPr>
          <a:endParaRPr lang="fr-FR" sz="1400" b="1" u="sng" kern="1200" noProof="0" dirty="0">
            <a:solidFill>
              <a:srgbClr val="FF0000"/>
            </a:solidFill>
          </a:endParaRPr>
        </a:p>
        <a:p>
          <a:pPr marL="0" lvl="0" indent="0" algn="just" defTabSz="622300">
            <a:lnSpc>
              <a:spcPct val="90000"/>
            </a:lnSpc>
            <a:spcBef>
              <a:spcPct val="0"/>
            </a:spcBef>
            <a:spcAft>
              <a:spcPct val="35000"/>
            </a:spcAft>
            <a:buNone/>
          </a:pPr>
          <a:r>
            <a:rPr lang="fr-FR" sz="1400" kern="1200" dirty="0"/>
            <a:t>Les termes et conditions prévues dans les conventions collectives du secteur de la santé et des services sociaux pour ces primes s’appliquent au cadre, compte tenu des adaptations nécessaires.</a:t>
          </a:r>
          <a:endParaRPr lang="fr-CA" sz="1400" kern="1200" dirty="0"/>
        </a:p>
        <a:p>
          <a:pPr marL="0" lvl="0" indent="0" algn="just" defTabSz="622300">
            <a:lnSpc>
              <a:spcPct val="90000"/>
            </a:lnSpc>
            <a:spcBef>
              <a:spcPct val="0"/>
            </a:spcBef>
            <a:spcAft>
              <a:spcPct val="35000"/>
            </a:spcAft>
            <a:buNone/>
          </a:pPr>
          <a:endParaRPr lang="fr-CA" sz="1400" kern="1200" dirty="0"/>
        </a:p>
        <a:p>
          <a:pPr marL="0" lvl="0" indent="0" algn="just" defTabSz="622300">
            <a:lnSpc>
              <a:spcPct val="90000"/>
            </a:lnSpc>
            <a:spcBef>
              <a:spcPct val="0"/>
            </a:spcBef>
            <a:spcAft>
              <a:spcPct val="35000"/>
            </a:spcAft>
            <a:buNone/>
          </a:pPr>
          <a:r>
            <a:rPr lang="fr-FR" sz="1400" b="1" kern="1200" dirty="0">
              <a:solidFill>
                <a:srgbClr val="FF0000"/>
              </a:solidFill>
            </a:rPr>
            <a:t>Par ailleurs, un cadre qui occupe une fonction de conseiller-cadre ayant pour mandat de superviser la qualité de la pratique et dont les attributions habituelles de sa fonction sont exercées à plus de 50% dans un CHSLD reçoit les primes mentionnées ci-dessus.</a:t>
          </a:r>
          <a:endParaRPr lang="fr-CA" sz="1400" b="1" kern="1200" dirty="0">
            <a:solidFill>
              <a:srgbClr val="FF0000"/>
            </a:solidFill>
          </a:endParaRPr>
        </a:p>
        <a:p>
          <a:pPr marL="0" lvl="0" indent="0" algn="just" defTabSz="622300">
            <a:lnSpc>
              <a:spcPct val="90000"/>
            </a:lnSpc>
            <a:spcBef>
              <a:spcPct val="0"/>
            </a:spcBef>
            <a:spcAft>
              <a:spcPct val="35000"/>
            </a:spcAft>
            <a:buNone/>
          </a:pPr>
          <a:endParaRPr lang="fr-CA" sz="1400" b="1" kern="1200" dirty="0">
            <a:solidFill>
              <a:srgbClr val="FF0000"/>
            </a:solidFill>
          </a:endParaRPr>
        </a:p>
        <a:p>
          <a:pPr marL="0" lvl="0" indent="0" algn="just" defTabSz="622300">
            <a:lnSpc>
              <a:spcPct val="90000"/>
            </a:lnSpc>
            <a:spcBef>
              <a:spcPct val="0"/>
            </a:spcBef>
            <a:spcAft>
              <a:spcPct val="35000"/>
            </a:spcAft>
            <a:buNone/>
          </a:pPr>
          <a:r>
            <a:rPr lang="fr-FR" sz="1400" b="1" kern="1200" dirty="0">
              <a:solidFill>
                <a:srgbClr val="FF0000"/>
              </a:solidFill>
            </a:rPr>
            <a:t>En outre, un cadre reçoit la même prime lorsqu’il coordonne les activités de soir, de nuit, de fin de semaine ou de congé férié dans un CHLSD.</a:t>
          </a:r>
          <a:endParaRPr lang="fr-CA" sz="1400" b="1" u="sng" kern="1200" noProof="0" dirty="0">
            <a:solidFill>
              <a:srgbClr val="FF0000"/>
            </a:solidFill>
          </a:endParaRPr>
        </a:p>
      </dsp:txBody>
      <dsp:txXfrm>
        <a:off x="6618" y="3827"/>
        <a:ext cx="9604896" cy="408582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E395-2F4D-D444-B4A2-7AD66BD9F181}">
      <dsp:nvSpPr>
        <dsp:cNvPr id="0" name=""/>
        <dsp:cNvSpPr/>
      </dsp:nvSpPr>
      <dsp:spPr>
        <a:xfrm>
          <a:off x="6618" y="3827"/>
          <a:ext cx="9604896" cy="408582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fr-FR" sz="1400" kern="1200" dirty="0"/>
            <a:t>Ajout de l’article 29.3 du Règlement des cadres qui prévoit </a:t>
          </a:r>
          <a:r>
            <a:rPr lang="fr-FR" sz="1400" b="1" kern="1200" dirty="0">
              <a:solidFill>
                <a:srgbClr val="FF0000"/>
              </a:solidFill>
            </a:rPr>
            <a:t>qu’à compter du 1</a:t>
          </a:r>
          <a:r>
            <a:rPr lang="fr-FR" sz="1400" b="1" kern="1200" baseline="30000" dirty="0">
              <a:solidFill>
                <a:srgbClr val="FF0000"/>
              </a:solidFill>
            </a:rPr>
            <a:t>er</a:t>
          </a:r>
          <a:r>
            <a:rPr lang="fr-FR" sz="1400" b="1" kern="1200" dirty="0">
              <a:solidFill>
                <a:srgbClr val="FF0000"/>
              </a:solidFill>
            </a:rPr>
            <a:t> avril 2022, un cadre a droit à une allocation de 5 % de son salaire lorsqu’il se voit confier par son employeur le rôle d’améliorer et d’assurer la fluidité des soins et services dans le cadre de la gestion de proximité découlant du Plan pour mettre en œuvre les changements nécessaires en santé du gouvernement du Québec du 29 mars 2022, notamment par la coordination des séjours, la gestion des lits, la coordination des soins et services sur le territoire, les liens avec les acteurs territoriaux ou les services dans la communauté.</a:t>
          </a:r>
          <a:endParaRPr lang="fr-CA" sz="1400" b="1" kern="1200" dirty="0">
            <a:solidFill>
              <a:srgbClr val="FF0000"/>
            </a:solidFill>
          </a:endParaRPr>
        </a:p>
        <a:p>
          <a:pPr marL="0" lvl="0" indent="0" algn="just" defTabSz="622300">
            <a:lnSpc>
              <a:spcPct val="90000"/>
            </a:lnSpc>
            <a:spcBef>
              <a:spcPct val="0"/>
            </a:spcBef>
            <a:spcAft>
              <a:spcPct val="35000"/>
            </a:spcAft>
            <a:buNone/>
          </a:pPr>
          <a:endParaRPr lang="fr-CA" sz="1400" kern="1200" dirty="0"/>
        </a:p>
        <a:p>
          <a:pPr marL="0" lvl="0" indent="0" algn="just" defTabSz="622300">
            <a:lnSpc>
              <a:spcPct val="90000"/>
            </a:lnSpc>
            <a:spcBef>
              <a:spcPct val="0"/>
            </a:spcBef>
            <a:spcAft>
              <a:spcPct val="35000"/>
            </a:spcAft>
            <a:buNone/>
          </a:pPr>
          <a:r>
            <a:rPr lang="fr-FR" sz="1400" b="1" kern="1200" dirty="0">
              <a:solidFill>
                <a:srgbClr val="FF0000"/>
              </a:solidFill>
            </a:rPr>
            <a:t>L’octroi de cette allocation doit avoir fait l’objet d’une autorisation du ministre. Sa durée maximale est de 12 mois et elle peut être renouvelée pour des périodes successives de 12 mois, avec l’autorisation du ministre.</a:t>
          </a:r>
          <a:endParaRPr lang="fr-CA" sz="1400" b="1" kern="1200" dirty="0">
            <a:solidFill>
              <a:srgbClr val="FF0000"/>
            </a:solidFill>
          </a:endParaRPr>
        </a:p>
        <a:p>
          <a:pPr marL="0" lvl="0" indent="0" algn="just" defTabSz="622300">
            <a:lnSpc>
              <a:spcPct val="90000"/>
            </a:lnSpc>
            <a:spcBef>
              <a:spcPct val="0"/>
            </a:spcBef>
            <a:spcAft>
              <a:spcPct val="35000"/>
            </a:spcAft>
            <a:buNone/>
          </a:pPr>
          <a:endParaRPr lang="fr-CA" sz="1400" kern="1200" dirty="0"/>
        </a:p>
        <a:p>
          <a:pPr marL="0" lvl="0" indent="0" algn="just" defTabSz="622300">
            <a:lnSpc>
              <a:spcPct val="90000"/>
            </a:lnSpc>
            <a:spcBef>
              <a:spcPct val="0"/>
            </a:spcBef>
            <a:spcAft>
              <a:spcPct val="35000"/>
            </a:spcAft>
            <a:buNone/>
          </a:pPr>
          <a:r>
            <a:rPr lang="fr-FR" sz="1400" kern="1200" dirty="0"/>
            <a:t>Cette allocation est versée au cadre sous la forme d’un montant forfaitaire au prorata du temps travaillé et selon les modalités du système de paie de l’employeur. Un congé férié, un congé mobile, un congé annuel et un congé social sont considérés comme du temps travaillé.</a:t>
          </a:r>
          <a:endParaRPr lang="fr-CA" sz="1400" b="1" u="sng" kern="1200" noProof="0" dirty="0">
            <a:solidFill>
              <a:srgbClr val="FF0000"/>
            </a:solidFill>
          </a:endParaRPr>
        </a:p>
      </dsp:txBody>
      <dsp:txXfrm>
        <a:off x="6618" y="3827"/>
        <a:ext cx="9604896" cy="40858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4B784-2D5C-4557-92B0-15B72489F9CA}">
      <dsp:nvSpPr>
        <dsp:cNvPr id="0" name=""/>
        <dsp:cNvSpPr/>
      </dsp:nvSpPr>
      <dsp:spPr>
        <a:xfrm>
          <a:off x="0" y="561"/>
          <a:ext cx="6341016" cy="13150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B51C69-BA09-4D60-B6CB-D1E89C027EC1}">
      <dsp:nvSpPr>
        <dsp:cNvPr id="0" name=""/>
        <dsp:cNvSpPr/>
      </dsp:nvSpPr>
      <dsp:spPr>
        <a:xfrm>
          <a:off x="397811" y="296454"/>
          <a:ext cx="723293" cy="7232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ECFC66-71FA-444F-81BB-C0C023A488AE}">
      <dsp:nvSpPr>
        <dsp:cNvPr id="0" name=""/>
        <dsp:cNvSpPr/>
      </dsp:nvSpPr>
      <dsp:spPr>
        <a:xfrm>
          <a:off x="1518916" y="561"/>
          <a:ext cx="4822099" cy="131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179" tIns="139179" rIns="139179" bIns="139179" numCol="1" spcCol="1270" anchor="ctr" anchorCtr="0">
          <a:noAutofit/>
        </a:bodyPr>
        <a:lstStyle/>
        <a:p>
          <a:pPr marL="0" lvl="0" indent="0" algn="l" defTabSz="666750">
            <a:lnSpc>
              <a:spcPct val="100000"/>
            </a:lnSpc>
            <a:spcBef>
              <a:spcPct val="0"/>
            </a:spcBef>
            <a:spcAft>
              <a:spcPct val="35000"/>
            </a:spcAft>
            <a:buNone/>
          </a:pPr>
          <a:r>
            <a:rPr lang="fr-CA" sz="1500" kern="1200" noProof="0"/>
            <a:t>Donc, pas de négociation pour les cadres, ce qui veut dire l’effritement de vos conditions de travail depuis 1996…</a:t>
          </a:r>
        </a:p>
      </dsp:txBody>
      <dsp:txXfrm>
        <a:off x="1518916" y="561"/>
        <a:ext cx="4822099" cy="1315078"/>
      </dsp:txXfrm>
    </dsp:sp>
    <dsp:sp modelId="{7F11E6DA-1B98-479B-B57F-F2666E455B40}">
      <dsp:nvSpPr>
        <dsp:cNvPr id="0" name=""/>
        <dsp:cNvSpPr/>
      </dsp:nvSpPr>
      <dsp:spPr>
        <a:xfrm>
          <a:off x="0" y="1644410"/>
          <a:ext cx="6341016" cy="13150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46FDE3-A85D-498E-93C4-D5282D59A721}">
      <dsp:nvSpPr>
        <dsp:cNvPr id="0" name=""/>
        <dsp:cNvSpPr/>
      </dsp:nvSpPr>
      <dsp:spPr>
        <a:xfrm>
          <a:off x="397811" y="1940303"/>
          <a:ext cx="723293" cy="7232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88CD0F-22FA-4D1E-B286-31858DCF253A}">
      <dsp:nvSpPr>
        <dsp:cNvPr id="0" name=""/>
        <dsp:cNvSpPr/>
      </dsp:nvSpPr>
      <dsp:spPr>
        <a:xfrm>
          <a:off x="1518916" y="1644410"/>
          <a:ext cx="4822099" cy="131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179" tIns="139179" rIns="139179" bIns="139179" numCol="1" spcCol="1270" anchor="ctr" anchorCtr="0">
          <a:noAutofit/>
        </a:bodyPr>
        <a:lstStyle/>
        <a:p>
          <a:pPr marL="0" lvl="0" indent="0" algn="l" defTabSz="666750">
            <a:lnSpc>
              <a:spcPct val="100000"/>
            </a:lnSpc>
            <a:spcBef>
              <a:spcPct val="0"/>
            </a:spcBef>
            <a:spcAft>
              <a:spcPct val="35000"/>
            </a:spcAft>
            <a:buNone/>
          </a:pPr>
          <a:r>
            <a:rPr lang="fr-CA" sz="1500" kern="1200" noProof="0"/>
            <a:t>Et</a:t>
          </a:r>
          <a:r>
            <a:rPr lang="fr-CA" sz="1500" kern="1200" baseline="0" noProof="0"/>
            <a:t> ceci, malgré les décisions du BIT de 2004 et 2006, la décision du TAT, la décision de la cour d’appel de 2022 et les différentes décisions depuis 2015, de la Cour suprême du Canada.</a:t>
          </a:r>
          <a:endParaRPr lang="fr-CA" sz="1500" kern="1200" noProof="0"/>
        </a:p>
      </dsp:txBody>
      <dsp:txXfrm>
        <a:off x="1518916" y="1644410"/>
        <a:ext cx="4822099" cy="1315078"/>
      </dsp:txXfrm>
    </dsp:sp>
    <dsp:sp modelId="{A4DDE578-193A-4589-B4FB-B10B466BD36A}">
      <dsp:nvSpPr>
        <dsp:cNvPr id="0" name=""/>
        <dsp:cNvSpPr/>
      </dsp:nvSpPr>
      <dsp:spPr>
        <a:xfrm>
          <a:off x="0" y="3288259"/>
          <a:ext cx="6341016" cy="13150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27C9DB-7D65-4214-B151-44F763853C3C}">
      <dsp:nvSpPr>
        <dsp:cNvPr id="0" name=""/>
        <dsp:cNvSpPr/>
      </dsp:nvSpPr>
      <dsp:spPr>
        <a:xfrm>
          <a:off x="397811" y="3584151"/>
          <a:ext cx="723293" cy="7232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3FC611-5AED-4EAD-8061-761C6FE2863C}">
      <dsp:nvSpPr>
        <dsp:cNvPr id="0" name=""/>
        <dsp:cNvSpPr/>
      </dsp:nvSpPr>
      <dsp:spPr>
        <a:xfrm>
          <a:off x="1518916" y="3288259"/>
          <a:ext cx="4822099" cy="131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179" tIns="139179" rIns="139179" bIns="139179" numCol="1" spcCol="1270" anchor="ctr" anchorCtr="0">
          <a:noAutofit/>
        </a:bodyPr>
        <a:lstStyle/>
        <a:p>
          <a:pPr marL="0" lvl="0" indent="0" algn="l" defTabSz="666750">
            <a:lnSpc>
              <a:spcPct val="100000"/>
            </a:lnSpc>
            <a:spcBef>
              <a:spcPct val="0"/>
            </a:spcBef>
            <a:spcAft>
              <a:spcPct val="35000"/>
            </a:spcAft>
            <a:buNone/>
          </a:pPr>
          <a:r>
            <a:rPr lang="fr-CA" sz="1500" kern="1200" noProof="0"/>
            <a:t>En juin dernier, la Cour suprême du Canada a entendu la cause des cadres de Loto-QC concernant leur droit fondamental à la véritable négociation de leurs conditions de travail…à suivre.</a:t>
          </a:r>
        </a:p>
      </dsp:txBody>
      <dsp:txXfrm>
        <a:off x="1518916" y="3288259"/>
        <a:ext cx="4822099" cy="131507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C6FDE-EE08-6D40-8EB3-688F62917479}">
      <dsp:nvSpPr>
        <dsp:cNvPr id="0" name=""/>
        <dsp:cNvSpPr/>
      </dsp:nvSpPr>
      <dsp:spPr>
        <a:xfrm>
          <a:off x="1399513" y="1009"/>
          <a:ext cx="6819106" cy="409146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L’article 29.0.9.1 du Règlement des cadres, lequel vise certains cadres supérieurs, prévoit qu’à compter du 1</a:t>
          </a:r>
          <a:r>
            <a:rPr lang="fr-FR" sz="2100" kern="1200" baseline="30000" dirty="0"/>
            <a:t>er</a:t>
          </a:r>
          <a:r>
            <a:rPr lang="fr-FR" sz="2100" kern="1200" dirty="0"/>
            <a:t> avril 2022, le cadre supérieur a droit à une allocation de disponibilité accrue lorsque sa fonction exige qu’il soit en disponibilité accrue, en dehors de son horaire habituel de travail à une fréquence qui excède une durée de 28 jours, consécutifs ou non, dans une même année financière, et ce, afin d’assurer la continuité dans la dispensation de services de santé ou de services sociaux et d’éviter toute rupture de ceux-ci.  Cette allocation de disponibilité accrue correspond à 10% du salaire du cadre pour une période c’excédant pas 8 semaines dans une année financière.</a:t>
          </a:r>
          <a:endParaRPr lang="fr-CA" sz="2100" kern="1200" dirty="0"/>
        </a:p>
      </dsp:txBody>
      <dsp:txXfrm>
        <a:off x="1399513" y="1009"/>
        <a:ext cx="6819106" cy="409146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CD407-ED4A-8A41-97CD-B380F37C70E2}">
      <dsp:nvSpPr>
        <dsp:cNvPr id="0" name=""/>
        <dsp:cNvSpPr/>
      </dsp:nvSpPr>
      <dsp:spPr>
        <a:xfrm>
          <a:off x="0" y="5520"/>
          <a:ext cx="6628804" cy="243243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CA" sz="3600" kern="1200" dirty="0"/>
            <a:t>AXE 1: Modifications au regime </a:t>
          </a:r>
          <a:r>
            <a:rPr lang="en-CA" sz="3600" kern="1200" dirty="0" err="1"/>
            <a:t>d’assurance</a:t>
          </a:r>
          <a:r>
            <a:rPr lang="en-CA" sz="3600" kern="1200" dirty="0"/>
            <a:t> collective</a:t>
          </a:r>
          <a:endParaRPr lang="en-US" sz="3600" kern="1200" dirty="0"/>
        </a:p>
      </dsp:txBody>
      <dsp:txXfrm>
        <a:off x="118741" y="124261"/>
        <a:ext cx="6391322" cy="2194948"/>
      </dsp:txXfrm>
    </dsp:sp>
    <dsp:sp modelId="{AA8E4AC2-8BD3-2B41-8DC2-569D7C030F7C}">
      <dsp:nvSpPr>
        <dsp:cNvPr id="0" name=""/>
        <dsp:cNvSpPr/>
      </dsp:nvSpPr>
      <dsp:spPr>
        <a:xfrm>
          <a:off x="0" y="2541630"/>
          <a:ext cx="6628804" cy="2432430"/>
        </a:xfrm>
        <a:prstGeom prst="roundRect">
          <a:avLst/>
        </a:prstGeom>
        <a:gradFill rotWithShape="0">
          <a:gsLst>
            <a:gs pos="0">
              <a:schemeClr val="accent2">
                <a:hueOff val="-7188933"/>
                <a:satOff val="-19999"/>
                <a:lumOff val="17451"/>
                <a:alphaOff val="0"/>
                <a:tint val="96000"/>
                <a:lumMod val="100000"/>
              </a:schemeClr>
            </a:gs>
            <a:gs pos="78000">
              <a:schemeClr val="accent2">
                <a:hueOff val="-7188933"/>
                <a:satOff val="-19999"/>
                <a:lumOff val="1745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fr-CA" sz="3600" kern="1200" noProof="0" dirty="0"/>
            <a:t>AXE 2: Modifications aux Politiques locales de gestion (PLG) dont les mesures ont une incidence monétaire.</a:t>
          </a:r>
        </a:p>
      </dsp:txBody>
      <dsp:txXfrm>
        <a:off x="118741" y="2660371"/>
        <a:ext cx="6391322" cy="219494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6CC2D-48D9-4D7A-80A2-7CD958295D80}">
      <dsp:nvSpPr>
        <dsp:cNvPr id="0" name=""/>
        <dsp:cNvSpPr/>
      </dsp:nvSpPr>
      <dsp:spPr>
        <a:xfrm>
          <a:off x="392842" y="324449"/>
          <a:ext cx="638349" cy="6383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C86053-E6BA-4475-BCA7-A0C297EDD01E}">
      <dsp:nvSpPr>
        <dsp:cNvPr id="0" name=""/>
        <dsp:cNvSpPr/>
      </dsp:nvSpPr>
      <dsp:spPr>
        <a:xfrm>
          <a:off x="2740" y="1195645"/>
          <a:ext cx="1418554" cy="56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VACANCES ANNUELLES</a:t>
          </a:r>
        </a:p>
      </dsp:txBody>
      <dsp:txXfrm>
        <a:off x="2740" y="1195645"/>
        <a:ext cx="1418554" cy="567421"/>
      </dsp:txXfrm>
    </dsp:sp>
    <dsp:sp modelId="{8DFA6570-FC91-4150-BA21-FA6799F39B01}">
      <dsp:nvSpPr>
        <dsp:cNvPr id="0" name=""/>
        <dsp:cNvSpPr/>
      </dsp:nvSpPr>
      <dsp:spPr>
        <a:xfrm>
          <a:off x="2059644" y="324449"/>
          <a:ext cx="638349" cy="6383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DB2B1B-1E75-4694-9CC3-2662F50663D0}">
      <dsp:nvSpPr>
        <dsp:cNvPr id="0" name=""/>
        <dsp:cNvSpPr/>
      </dsp:nvSpPr>
      <dsp:spPr>
        <a:xfrm>
          <a:off x="1669541" y="1195645"/>
          <a:ext cx="1418554" cy="56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CONGÉS FÉRIÉS</a:t>
          </a:r>
        </a:p>
      </dsp:txBody>
      <dsp:txXfrm>
        <a:off x="1669541" y="1195645"/>
        <a:ext cx="1418554" cy="567421"/>
      </dsp:txXfrm>
    </dsp:sp>
    <dsp:sp modelId="{FEFB8230-7821-4377-8B4E-864CF35A147D}">
      <dsp:nvSpPr>
        <dsp:cNvPr id="0" name=""/>
        <dsp:cNvSpPr/>
      </dsp:nvSpPr>
      <dsp:spPr>
        <a:xfrm>
          <a:off x="3726446" y="324449"/>
          <a:ext cx="638349" cy="6383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662A02-F6FF-4954-B7B6-583ABD851D80}">
      <dsp:nvSpPr>
        <dsp:cNvPr id="0" name=""/>
        <dsp:cNvSpPr/>
      </dsp:nvSpPr>
      <dsp:spPr>
        <a:xfrm>
          <a:off x="3336343" y="1195645"/>
          <a:ext cx="1418554" cy="56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CONGÉS SOCIAUX</a:t>
          </a:r>
        </a:p>
      </dsp:txBody>
      <dsp:txXfrm>
        <a:off x="3336343" y="1195645"/>
        <a:ext cx="1418554" cy="567421"/>
      </dsp:txXfrm>
    </dsp:sp>
    <dsp:sp modelId="{6D832632-9C7E-40D0-A39E-AF4E76BD6CA3}">
      <dsp:nvSpPr>
        <dsp:cNvPr id="0" name=""/>
        <dsp:cNvSpPr/>
      </dsp:nvSpPr>
      <dsp:spPr>
        <a:xfrm>
          <a:off x="5393247" y="324449"/>
          <a:ext cx="638349" cy="6383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E39219-1C7E-42C0-946A-C0AA8968AE93}">
      <dsp:nvSpPr>
        <dsp:cNvPr id="0" name=""/>
        <dsp:cNvSpPr/>
      </dsp:nvSpPr>
      <dsp:spPr>
        <a:xfrm>
          <a:off x="5003145" y="1195645"/>
          <a:ext cx="1418554" cy="56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CONGÉS POUR VIE ASSOCIATIVE ET AFFAIRES PROFESSIONNELLES</a:t>
          </a:r>
        </a:p>
      </dsp:txBody>
      <dsp:txXfrm>
        <a:off x="5003145" y="1195645"/>
        <a:ext cx="1418554" cy="567421"/>
      </dsp:txXfrm>
    </dsp:sp>
    <dsp:sp modelId="{227559FA-72F1-4CC6-8726-4433CA3B83C8}">
      <dsp:nvSpPr>
        <dsp:cNvPr id="0" name=""/>
        <dsp:cNvSpPr/>
      </dsp:nvSpPr>
      <dsp:spPr>
        <a:xfrm>
          <a:off x="1226243" y="2117705"/>
          <a:ext cx="638349" cy="6383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B663D7-A809-416C-A86E-930411D59FC6}">
      <dsp:nvSpPr>
        <dsp:cNvPr id="0" name=""/>
        <dsp:cNvSpPr/>
      </dsp:nvSpPr>
      <dsp:spPr>
        <a:xfrm>
          <a:off x="836140" y="2988901"/>
          <a:ext cx="1418554" cy="56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CONGÉS POUR FORMATION ET PERFECTIONNEMENT</a:t>
          </a:r>
        </a:p>
      </dsp:txBody>
      <dsp:txXfrm>
        <a:off x="836140" y="2988901"/>
        <a:ext cx="1418554" cy="567421"/>
      </dsp:txXfrm>
    </dsp:sp>
    <dsp:sp modelId="{E7413C9F-E573-48D7-9152-BFC53FD2DC0C}">
      <dsp:nvSpPr>
        <dsp:cNvPr id="0" name=""/>
        <dsp:cNvSpPr/>
      </dsp:nvSpPr>
      <dsp:spPr>
        <a:xfrm>
          <a:off x="2893045" y="2117705"/>
          <a:ext cx="638349" cy="63834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5395B0-003A-42D0-A8E9-C95A43001B36}">
      <dsp:nvSpPr>
        <dsp:cNvPr id="0" name=""/>
        <dsp:cNvSpPr/>
      </dsp:nvSpPr>
      <dsp:spPr>
        <a:xfrm>
          <a:off x="2502942" y="2988901"/>
          <a:ext cx="1418554" cy="56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TEMPS SUPPLÉMENTAIRE EN SITUATION EXCEPTIONNELLE</a:t>
          </a:r>
        </a:p>
      </dsp:txBody>
      <dsp:txXfrm>
        <a:off x="2502942" y="2988901"/>
        <a:ext cx="1418554" cy="567421"/>
      </dsp:txXfrm>
    </dsp:sp>
    <dsp:sp modelId="{B879CFEC-AEE9-4F57-8C1B-8EDF46BB12CF}">
      <dsp:nvSpPr>
        <dsp:cNvPr id="0" name=""/>
        <dsp:cNvSpPr/>
      </dsp:nvSpPr>
      <dsp:spPr>
        <a:xfrm>
          <a:off x="4559846" y="2117705"/>
          <a:ext cx="638349" cy="63834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4E8A01-15B5-431E-9E1E-1AF29BA08277}">
      <dsp:nvSpPr>
        <dsp:cNvPr id="0" name=""/>
        <dsp:cNvSpPr/>
      </dsp:nvSpPr>
      <dsp:spPr>
        <a:xfrm>
          <a:off x="4169744" y="2988901"/>
          <a:ext cx="1418554" cy="56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AUTRES </a:t>
          </a:r>
        </a:p>
      </dsp:txBody>
      <dsp:txXfrm>
        <a:off x="4169744" y="2988901"/>
        <a:ext cx="1418554" cy="56742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1BBD4-5A35-4C4C-8FDF-9D8507071D49}">
      <dsp:nvSpPr>
        <dsp:cNvPr id="0" name=""/>
        <dsp:cNvSpPr/>
      </dsp:nvSpPr>
      <dsp:spPr>
        <a:xfrm>
          <a:off x="1686030" y="332295"/>
          <a:ext cx="258030" cy="91440"/>
        </a:xfrm>
        <a:custGeom>
          <a:avLst/>
          <a:gdLst/>
          <a:ahLst/>
          <a:cxnLst/>
          <a:rect l="0" t="0" r="0" b="0"/>
          <a:pathLst>
            <a:path>
              <a:moveTo>
                <a:pt x="0" y="45720"/>
              </a:moveTo>
              <a:lnTo>
                <a:pt x="258030"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07830" y="376572"/>
        <a:ext cx="14431" cy="2886"/>
      </dsp:txXfrm>
    </dsp:sp>
    <dsp:sp modelId="{5241EF66-81F3-7D44-B790-7EA4CBC111E1}">
      <dsp:nvSpPr>
        <dsp:cNvPr id="0" name=""/>
        <dsp:cNvSpPr/>
      </dsp:nvSpPr>
      <dsp:spPr>
        <a:xfrm>
          <a:off x="432914" y="1540"/>
          <a:ext cx="1254916" cy="75294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492" tIns="64547" rIns="61492" bIns="64547" numCol="1" spcCol="1270" anchor="ctr" anchorCtr="0">
          <a:noAutofit/>
        </a:bodyPr>
        <a:lstStyle/>
        <a:p>
          <a:pPr marL="0" lvl="0" indent="0" algn="ctr" defTabSz="577850">
            <a:lnSpc>
              <a:spcPct val="90000"/>
            </a:lnSpc>
            <a:spcBef>
              <a:spcPct val="0"/>
            </a:spcBef>
            <a:spcAft>
              <a:spcPct val="35000"/>
            </a:spcAft>
            <a:buNone/>
          </a:pPr>
          <a:r>
            <a:rPr lang="fr-FR" sz="1300" kern="1200" dirty="0"/>
            <a:t>les congés fériés sont:</a:t>
          </a:r>
          <a:endParaRPr lang="en-US" sz="1300" kern="1200" dirty="0"/>
        </a:p>
      </dsp:txBody>
      <dsp:txXfrm>
        <a:off x="432914" y="1540"/>
        <a:ext cx="1254916" cy="752949"/>
      </dsp:txXfrm>
    </dsp:sp>
    <dsp:sp modelId="{D1D4882A-A48B-E24A-B9DC-61FE9EB61C57}">
      <dsp:nvSpPr>
        <dsp:cNvPr id="0" name=""/>
        <dsp:cNvSpPr/>
      </dsp:nvSpPr>
      <dsp:spPr>
        <a:xfrm>
          <a:off x="3229577" y="332295"/>
          <a:ext cx="258030" cy="91440"/>
        </a:xfrm>
        <a:custGeom>
          <a:avLst/>
          <a:gdLst/>
          <a:ahLst/>
          <a:cxnLst/>
          <a:rect l="0" t="0" r="0" b="0"/>
          <a:pathLst>
            <a:path>
              <a:moveTo>
                <a:pt x="0" y="45720"/>
              </a:moveTo>
              <a:lnTo>
                <a:pt x="258030"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1377" y="376572"/>
        <a:ext cx="14431" cy="2886"/>
      </dsp:txXfrm>
    </dsp:sp>
    <dsp:sp modelId="{28E66348-2C27-E94A-AC80-679D98C9C954}">
      <dsp:nvSpPr>
        <dsp:cNvPr id="0" name=""/>
        <dsp:cNvSpPr/>
      </dsp:nvSpPr>
      <dsp:spPr>
        <a:xfrm>
          <a:off x="1976461" y="1540"/>
          <a:ext cx="1254916" cy="75294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492" tIns="64547" rIns="61492" bIns="64547" numCol="1" spcCol="1270" anchor="ctr" anchorCtr="0">
          <a:noAutofit/>
        </a:bodyPr>
        <a:lstStyle/>
        <a:p>
          <a:pPr marL="0" lvl="0" indent="0" algn="ctr" defTabSz="577850">
            <a:lnSpc>
              <a:spcPct val="90000"/>
            </a:lnSpc>
            <a:spcBef>
              <a:spcPct val="0"/>
            </a:spcBef>
            <a:spcAft>
              <a:spcPct val="35000"/>
            </a:spcAft>
            <a:buNone/>
          </a:pPr>
          <a:r>
            <a:rPr lang="fr-FR" sz="1300" kern="1200" dirty="0"/>
            <a:t>1°les 1er janvier;</a:t>
          </a:r>
          <a:endParaRPr lang="en-US" sz="1300" kern="1200" dirty="0"/>
        </a:p>
      </dsp:txBody>
      <dsp:txXfrm>
        <a:off x="1976461" y="1540"/>
        <a:ext cx="1254916" cy="752949"/>
      </dsp:txXfrm>
    </dsp:sp>
    <dsp:sp modelId="{7442D054-07AB-FE4F-A524-23B9F9DBC2A3}">
      <dsp:nvSpPr>
        <dsp:cNvPr id="0" name=""/>
        <dsp:cNvSpPr/>
      </dsp:nvSpPr>
      <dsp:spPr>
        <a:xfrm>
          <a:off x="1060372" y="752690"/>
          <a:ext cx="3087094" cy="258030"/>
        </a:xfrm>
        <a:custGeom>
          <a:avLst/>
          <a:gdLst/>
          <a:ahLst/>
          <a:cxnLst/>
          <a:rect l="0" t="0" r="0" b="0"/>
          <a:pathLst>
            <a:path>
              <a:moveTo>
                <a:pt x="3087094" y="0"/>
              </a:moveTo>
              <a:lnTo>
                <a:pt x="3087094" y="146115"/>
              </a:lnTo>
              <a:lnTo>
                <a:pt x="0" y="146115"/>
              </a:lnTo>
              <a:lnTo>
                <a:pt x="0" y="258030"/>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6405" y="880262"/>
        <a:ext cx="155027" cy="2886"/>
      </dsp:txXfrm>
    </dsp:sp>
    <dsp:sp modelId="{EC518750-66EA-6E4D-A6E7-9A9565EF63DA}">
      <dsp:nvSpPr>
        <dsp:cNvPr id="0" name=""/>
        <dsp:cNvSpPr/>
      </dsp:nvSpPr>
      <dsp:spPr>
        <a:xfrm>
          <a:off x="3520008" y="1540"/>
          <a:ext cx="1254916" cy="75294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492" tIns="64547" rIns="61492" bIns="64547" numCol="1" spcCol="1270" anchor="ctr" anchorCtr="0">
          <a:noAutofit/>
        </a:bodyPr>
        <a:lstStyle/>
        <a:p>
          <a:pPr marL="0" lvl="0" indent="0" algn="ctr" defTabSz="577850">
            <a:lnSpc>
              <a:spcPct val="90000"/>
            </a:lnSpc>
            <a:spcBef>
              <a:spcPct val="0"/>
            </a:spcBef>
            <a:spcAft>
              <a:spcPct val="35000"/>
            </a:spcAft>
            <a:buNone/>
          </a:pPr>
          <a:r>
            <a:rPr lang="fr-FR" sz="1300" kern="1200" dirty="0"/>
            <a:t>2°le 2 janvier;</a:t>
          </a:r>
          <a:endParaRPr lang="en-US" sz="1300" kern="1200" dirty="0"/>
        </a:p>
      </dsp:txBody>
      <dsp:txXfrm>
        <a:off x="3520008" y="1540"/>
        <a:ext cx="1254916" cy="752949"/>
      </dsp:txXfrm>
    </dsp:sp>
    <dsp:sp modelId="{FB7A07BA-0BA7-A640-AE14-624ADE88BFC1}">
      <dsp:nvSpPr>
        <dsp:cNvPr id="0" name=""/>
        <dsp:cNvSpPr/>
      </dsp:nvSpPr>
      <dsp:spPr>
        <a:xfrm>
          <a:off x="1686030" y="1373876"/>
          <a:ext cx="258030" cy="91440"/>
        </a:xfrm>
        <a:custGeom>
          <a:avLst/>
          <a:gdLst/>
          <a:ahLst/>
          <a:cxnLst/>
          <a:rect l="0" t="0" r="0" b="0"/>
          <a:pathLst>
            <a:path>
              <a:moveTo>
                <a:pt x="0" y="45720"/>
              </a:moveTo>
              <a:lnTo>
                <a:pt x="258030"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07830" y="1418153"/>
        <a:ext cx="14431" cy="2886"/>
      </dsp:txXfrm>
    </dsp:sp>
    <dsp:sp modelId="{AD6378E8-23C7-1F4A-A840-EECCA540D182}">
      <dsp:nvSpPr>
        <dsp:cNvPr id="0" name=""/>
        <dsp:cNvSpPr/>
      </dsp:nvSpPr>
      <dsp:spPr>
        <a:xfrm>
          <a:off x="432914" y="1043121"/>
          <a:ext cx="1254916" cy="75294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492" tIns="64547" rIns="61492" bIns="64547" numCol="1" spcCol="1270" anchor="ctr" anchorCtr="0">
          <a:noAutofit/>
        </a:bodyPr>
        <a:lstStyle/>
        <a:p>
          <a:pPr marL="0" lvl="0" indent="0" algn="ctr" defTabSz="577850">
            <a:lnSpc>
              <a:spcPct val="90000"/>
            </a:lnSpc>
            <a:spcBef>
              <a:spcPct val="0"/>
            </a:spcBef>
            <a:spcAft>
              <a:spcPct val="35000"/>
            </a:spcAft>
            <a:buNone/>
          </a:pPr>
          <a:r>
            <a:rPr lang="fr-FR" sz="1300" kern="1200" dirty="0"/>
            <a:t>3°le Vendredi saint; </a:t>
          </a:r>
          <a:endParaRPr lang="en-US" sz="1300" kern="1200" dirty="0"/>
        </a:p>
      </dsp:txBody>
      <dsp:txXfrm>
        <a:off x="432914" y="1043121"/>
        <a:ext cx="1254916" cy="752949"/>
      </dsp:txXfrm>
    </dsp:sp>
    <dsp:sp modelId="{4C4A7A51-1400-7242-92F0-A0D80F4C349B}">
      <dsp:nvSpPr>
        <dsp:cNvPr id="0" name=""/>
        <dsp:cNvSpPr/>
      </dsp:nvSpPr>
      <dsp:spPr>
        <a:xfrm>
          <a:off x="3229577" y="1373876"/>
          <a:ext cx="258030" cy="91440"/>
        </a:xfrm>
        <a:custGeom>
          <a:avLst/>
          <a:gdLst/>
          <a:ahLst/>
          <a:cxnLst/>
          <a:rect l="0" t="0" r="0" b="0"/>
          <a:pathLst>
            <a:path>
              <a:moveTo>
                <a:pt x="0" y="45720"/>
              </a:moveTo>
              <a:lnTo>
                <a:pt x="258030" y="45720"/>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1377" y="1418153"/>
        <a:ext cx="14431" cy="2886"/>
      </dsp:txXfrm>
    </dsp:sp>
    <dsp:sp modelId="{9B2DB84D-497A-9947-94C8-25AFC70DA0AD}">
      <dsp:nvSpPr>
        <dsp:cNvPr id="0" name=""/>
        <dsp:cNvSpPr/>
      </dsp:nvSpPr>
      <dsp:spPr>
        <a:xfrm>
          <a:off x="1976461" y="1043121"/>
          <a:ext cx="1254916" cy="75294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492" tIns="64547" rIns="61492" bIns="64547" numCol="1" spcCol="1270" anchor="ctr" anchorCtr="0">
          <a:noAutofit/>
        </a:bodyPr>
        <a:lstStyle/>
        <a:p>
          <a:pPr marL="0" lvl="0" indent="0" algn="ctr" defTabSz="577850">
            <a:lnSpc>
              <a:spcPct val="90000"/>
            </a:lnSpc>
            <a:spcBef>
              <a:spcPct val="0"/>
            </a:spcBef>
            <a:spcAft>
              <a:spcPct val="35000"/>
            </a:spcAft>
            <a:buNone/>
          </a:pPr>
          <a:r>
            <a:rPr lang="fr-FR" sz="1300" kern="1200" dirty="0"/>
            <a:t>4°le lundi de Pâques;</a:t>
          </a:r>
          <a:endParaRPr lang="en-US" sz="1300" kern="1200" dirty="0"/>
        </a:p>
      </dsp:txBody>
      <dsp:txXfrm>
        <a:off x="1976461" y="1043121"/>
        <a:ext cx="1254916" cy="752949"/>
      </dsp:txXfrm>
    </dsp:sp>
    <dsp:sp modelId="{629E2C83-1F7C-9A41-8E52-1C6FA1B933F0}">
      <dsp:nvSpPr>
        <dsp:cNvPr id="0" name=""/>
        <dsp:cNvSpPr/>
      </dsp:nvSpPr>
      <dsp:spPr>
        <a:xfrm>
          <a:off x="1060372" y="1794271"/>
          <a:ext cx="3087094" cy="258030"/>
        </a:xfrm>
        <a:custGeom>
          <a:avLst/>
          <a:gdLst/>
          <a:ahLst/>
          <a:cxnLst/>
          <a:rect l="0" t="0" r="0" b="0"/>
          <a:pathLst>
            <a:path>
              <a:moveTo>
                <a:pt x="3087094" y="0"/>
              </a:moveTo>
              <a:lnTo>
                <a:pt x="3087094" y="146115"/>
              </a:lnTo>
              <a:lnTo>
                <a:pt x="0" y="146115"/>
              </a:lnTo>
              <a:lnTo>
                <a:pt x="0" y="25803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6405" y="1921843"/>
        <a:ext cx="155027" cy="2886"/>
      </dsp:txXfrm>
    </dsp:sp>
    <dsp:sp modelId="{D66FEA43-9158-AE44-8D31-A29D99DF78AE}">
      <dsp:nvSpPr>
        <dsp:cNvPr id="0" name=""/>
        <dsp:cNvSpPr/>
      </dsp:nvSpPr>
      <dsp:spPr>
        <a:xfrm>
          <a:off x="3520008" y="1043121"/>
          <a:ext cx="1254916" cy="75294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492" tIns="64547" rIns="61492" bIns="64547" numCol="1" spcCol="1270" anchor="ctr" anchorCtr="0">
          <a:noAutofit/>
        </a:bodyPr>
        <a:lstStyle/>
        <a:p>
          <a:pPr marL="0" lvl="0" indent="0" algn="ctr" defTabSz="577850">
            <a:lnSpc>
              <a:spcPct val="90000"/>
            </a:lnSpc>
            <a:spcBef>
              <a:spcPct val="0"/>
            </a:spcBef>
            <a:spcAft>
              <a:spcPct val="35000"/>
            </a:spcAft>
            <a:buNone/>
          </a:pPr>
          <a:r>
            <a:rPr lang="fr-FR" sz="1300" kern="1200" dirty="0"/>
            <a:t>5°le lundi qui précède le 25 mai;</a:t>
          </a:r>
          <a:endParaRPr lang="en-US" sz="1300" kern="1200" dirty="0"/>
        </a:p>
      </dsp:txBody>
      <dsp:txXfrm>
        <a:off x="3520008" y="1043121"/>
        <a:ext cx="1254916" cy="752949"/>
      </dsp:txXfrm>
    </dsp:sp>
    <dsp:sp modelId="{EC2041A5-4B53-2B42-9422-128FB575150F}">
      <dsp:nvSpPr>
        <dsp:cNvPr id="0" name=""/>
        <dsp:cNvSpPr/>
      </dsp:nvSpPr>
      <dsp:spPr>
        <a:xfrm>
          <a:off x="1686030" y="2415456"/>
          <a:ext cx="258030" cy="91440"/>
        </a:xfrm>
        <a:custGeom>
          <a:avLst/>
          <a:gdLst/>
          <a:ahLst/>
          <a:cxnLst/>
          <a:rect l="0" t="0" r="0" b="0"/>
          <a:pathLst>
            <a:path>
              <a:moveTo>
                <a:pt x="0" y="45720"/>
              </a:moveTo>
              <a:lnTo>
                <a:pt x="258030"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07830" y="2459733"/>
        <a:ext cx="14431" cy="2886"/>
      </dsp:txXfrm>
    </dsp:sp>
    <dsp:sp modelId="{9928EFFE-116E-2647-B382-C53A11A4B1E2}">
      <dsp:nvSpPr>
        <dsp:cNvPr id="0" name=""/>
        <dsp:cNvSpPr/>
      </dsp:nvSpPr>
      <dsp:spPr>
        <a:xfrm>
          <a:off x="432914" y="2084701"/>
          <a:ext cx="1254916" cy="75294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492" tIns="64547" rIns="61492" bIns="64547" numCol="1" spcCol="1270" anchor="ctr" anchorCtr="0">
          <a:noAutofit/>
        </a:bodyPr>
        <a:lstStyle/>
        <a:p>
          <a:pPr marL="0" lvl="0" indent="0" algn="ctr" defTabSz="577850">
            <a:lnSpc>
              <a:spcPct val="90000"/>
            </a:lnSpc>
            <a:spcBef>
              <a:spcPct val="0"/>
            </a:spcBef>
            <a:spcAft>
              <a:spcPct val="35000"/>
            </a:spcAft>
            <a:buNone/>
          </a:pPr>
          <a:r>
            <a:rPr lang="fr-FR" sz="1300" kern="1200" dirty="0"/>
            <a:t>6°le 24 juin;</a:t>
          </a:r>
          <a:endParaRPr lang="en-US" sz="1300" kern="1200" dirty="0"/>
        </a:p>
      </dsp:txBody>
      <dsp:txXfrm>
        <a:off x="432914" y="2084701"/>
        <a:ext cx="1254916" cy="752949"/>
      </dsp:txXfrm>
    </dsp:sp>
    <dsp:sp modelId="{99C16274-6FAB-E049-8B1C-2187955AFB1F}">
      <dsp:nvSpPr>
        <dsp:cNvPr id="0" name=""/>
        <dsp:cNvSpPr/>
      </dsp:nvSpPr>
      <dsp:spPr>
        <a:xfrm>
          <a:off x="3229577" y="2415456"/>
          <a:ext cx="258030" cy="91440"/>
        </a:xfrm>
        <a:custGeom>
          <a:avLst/>
          <a:gdLst/>
          <a:ahLst/>
          <a:cxnLst/>
          <a:rect l="0" t="0" r="0" b="0"/>
          <a:pathLst>
            <a:path>
              <a:moveTo>
                <a:pt x="0" y="45720"/>
              </a:moveTo>
              <a:lnTo>
                <a:pt x="258030" y="45720"/>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1377" y="2459733"/>
        <a:ext cx="14431" cy="2886"/>
      </dsp:txXfrm>
    </dsp:sp>
    <dsp:sp modelId="{734664F4-4393-474D-8863-4B0D77ABC4A2}">
      <dsp:nvSpPr>
        <dsp:cNvPr id="0" name=""/>
        <dsp:cNvSpPr/>
      </dsp:nvSpPr>
      <dsp:spPr>
        <a:xfrm>
          <a:off x="1976461" y="2084701"/>
          <a:ext cx="1254916" cy="75294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492" tIns="64547" rIns="61492" bIns="64547" numCol="1" spcCol="1270" anchor="ctr" anchorCtr="0">
          <a:noAutofit/>
        </a:bodyPr>
        <a:lstStyle/>
        <a:p>
          <a:pPr marL="0" lvl="0" indent="0" algn="ctr" defTabSz="577850">
            <a:lnSpc>
              <a:spcPct val="90000"/>
            </a:lnSpc>
            <a:spcBef>
              <a:spcPct val="0"/>
            </a:spcBef>
            <a:spcAft>
              <a:spcPct val="35000"/>
            </a:spcAft>
            <a:buNone/>
          </a:pPr>
          <a:r>
            <a:rPr lang="fr-FR" sz="1300" kern="1200" dirty="0"/>
            <a:t>7°le 1er juillet;</a:t>
          </a:r>
          <a:endParaRPr lang="en-US" sz="1300" kern="1200" dirty="0"/>
        </a:p>
      </dsp:txBody>
      <dsp:txXfrm>
        <a:off x="1976461" y="2084701"/>
        <a:ext cx="1254916" cy="752949"/>
      </dsp:txXfrm>
    </dsp:sp>
    <dsp:sp modelId="{4EE76239-2EB5-7C4B-B10B-275A9F0D77D5}">
      <dsp:nvSpPr>
        <dsp:cNvPr id="0" name=""/>
        <dsp:cNvSpPr/>
      </dsp:nvSpPr>
      <dsp:spPr>
        <a:xfrm>
          <a:off x="1060372" y="2835851"/>
          <a:ext cx="3087094" cy="258030"/>
        </a:xfrm>
        <a:custGeom>
          <a:avLst/>
          <a:gdLst/>
          <a:ahLst/>
          <a:cxnLst/>
          <a:rect l="0" t="0" r="0" b="0"/>
          <a:pathLst>
            <a:path>
              <a:moveTo>
                <a:pt x="3087094" y="0"/>
              </a:moveTo>
              <a:lnTo>
                <a:pt x="3087094" y="146115"/>
              </a:lnTo>
              <a:lnTo>
                <a:pt x="0" y="146115"/>
              </a:lnTo>
              <a:lnTo>
                <a:pt x="0" y="25803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6405" y="2963423"/>
        <a:ext cx="155027" cy="2886"/>
      </dsp:txXfrm>
    </dsp:sp>
    <dsp:sp modelId="{E34E2CB4-5BF5-BB41-B9B8-436A5BD470B3}">
      <dsp:nvSpPr>
        <dsp:cNvPr id="0" name=""/>
        <dsp:cNvSpPr/>
      </dsp:nvSpPr>
      <dsp:spPr>
        <a:xfrm>
          <a:off x="3520008" y="2084701"/>
          <a:ext cx="1254916" cy="75294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492" tIns="64547" rIns="61492" bIns="64547" numCol="1" spcCol="1270" anchor="ctr" anchorCtr="0">
          <a:noAutofit/>
        </a:bodyPr>
        <a:lstStyle/>
        <a:p>
          <a:pPr marL="0" lvl="0" indent="0" algn="ctr" defTabSz="577850">
            <a:lnSpc>
              <a:spcPct val="90000"/>
            </a:lnSpc>
            <a:spcBef>
              <a:spcPct val="0"/>
            </a:spcBef>
            <a:spcAft>
              <a:spcPct val="35000"/>
            </a:spcAft>
            <a:buNone/>
          </a:pPr>
          <a:r>
            <a:rPr lang="fr-FR" sz="1300" kern="1200" dirty="0"/>
            <a:t>8°le premier lundi de septembre; </a:t>
          </a:r>
          <a:endParaRPr lang="en-US" sz="1300" kern="1200" dirty="0"/>
        </a:p>
      </dsp:txBody>
      <dsp:txXfrm>
        <a:off x="3520008" y="2084701"/>
        <a:ext cx="1254916" cy="752949"/>
      </dsp:txXfrm>
    </dsp:sp>
    <dsp:sp modelId="{BCA2B47C-BDC9-F54A-902C-105AB00A7809}">
      <dsp:nvSpPr>
        <dsp:cNvPr id="0" name=""/>
        <dsp:cNvSpPr/>
      </dsp:nvSpPr>
      <dsp:spPr>
        <a:xfrm>
          <a:off x="1686030" y="3457037"/>
          <a:ext cx="258030" cy="91440"/>
        </a:xfrm>
        <a:custGeom>
          <a:avLst/>
          <a:gdLst/>
          <a:ahLst/>
          <a:cxnLst/>
          <a:rect l="0" t="0" r="0" b="0"/>
          <a:pathLst>
            <a:path>
              <a:moveTo>
                <a:pt x="0" y="45720"/>
              </a:moveTo>
              <a:lnTo>
                <a:pt x="258030" y="45720"/>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07830" y="3501314"/>
        <a:ext cx="14431" cy="2886"/>
      </dsp:txXfrm>
    </dsp:sp>
    <dsp:sp modelId="{C7283BE6-9D49-1646-B44B-4E10A107BAE1}">
      <dsp:nvSpPr>
        <dsp:cNvPr id="0" name=""/>
        <dsp:cNvSpPr/>
      </dsp:nvSpPr>
      <dsp:spPr>
        <a:xfrm>
          <a:off x="432914" y="3126282"/>
          <a:ext cx="1254916" cy="75294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492" tIns="64547" rIns="61492" bIns="64547" numCol="1" spcCol="1270" anchor="ctr" anchorCtr="0">
          <a:noAutofit/>
        </a:bodyPr>
        <a:lstStyle/>
        <a:p>
          <a:pPr marL="0" lvl="0" indent="0" algn="ctr" defTabSz="577850">
            <a:lnSpc>
              <a:spcPct val="90000"/>
            </a:lnSpc>
            <a:spcBef>
              <a:spcPct val="0"/>
            </a:spcBef>
            <a:spcAft>
              <a:spcPct val="35000"/>
            </a:spcAft>
            <a:buNone/>
          </a:pPr>
          <a:r>
            <a:rPr lang="fr-FR" sz="1300" kern="1200" dirty="0"/>
            <a:t>9°le deuxième lundi d’octobre; </a:t>
          </a:r>
          <a:endParaRPr lang="en-US" sz="1300" kern="1200" dirty="0"/>
        </a:p>
      </dsp:txBody>
      <dsp:txXfrm>
        <a:off x="432914" y="3126282"/>
        <a:ext cx="1254916" cy="752949"/>
      </dsp:txXfrm>
    </dsp:sp>
    <dsp:sp modelId="{620688E8-5D01-6C44-9E09-6D105C79E64D}">
      <dsp:nvSpPr>
        <dsp:cNvPr id="0" name=""/>
        <dsp:cNvSpPr/>
      </dsp:nvSpPr>
      <dsp:spPr>
        <a:xfrm>
          <a:off x="3229577" y="3457037"/>
          <a:ext cx="258030" cy="91440"/>
        </a:xfrm>
        <a:custGeom>
          <a:avLst/>
          <a:gdLst/>
          <a:ahLst/>
          <a:cxnLst/>
          <a:rect l="0" t="0" r="0" b="0"/>
          <a:pathLst>
            <a:path>
              <a:moveTo>
                <a:pt x="0" y="45720"/>
              </a:moveTo>
              <a:lnTo>
                <a:pt x="258030"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1377" y="3501314"/>
        <a:ext cx="14431" cy="2886"/>
      </dsp:txXfrm>
    </dsp:sp>
    <dsp:sp modelId="{E8E835F7-57CD-3647-8622-75779B369BAB}">
      <dsp:nvSpPr>
        <dsp:cNvPr id="0" name=""/>
        <dsp:cNvSpPr/>
      </dsp:nvSpPr>
      <dsp:spPr>
        <a:xfrm>
          <a:off x="1976461" y="3126282"/>
          <a:ext cx="1254916" cy="75294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492" tIns="64547" rIns="61492" bIns="64547" numCol="1" spcCol="1270" anchor="ctr" anchorCtr="0">
          <a:noAutofit/>
        </a:bodyPr>
        <a:lstStyle/>
        <a:p>
          <a:pPr marL="0" lvl="0" indent="0" algn="ctr" defTabSz="577850">
            <a:lnSpc>
              <a:spcPct val="90000"/>
            </a:lnSpc>
            <a:spcBef>
              <a:spcPct val="0"/>
            </a:spcBef>
            <a:spcAft>
              <a:spcPct val="35000"/>
            </a:spcAft>
            <a:buNone/>
          </a:pPr>
          <a:r>
            <a:rPr lang="fr-FR" sz="1300" kern="1200"/>
            <a:t>10° le 25 décembre;</a:t>
          </a:r>
          <a:endParaRPr lang="en-US" sz="1300" kern="1200"/>
        </a:p>
      </dsp:txBody>
      <dsp:txXfrm>
        <a:off x="1976461" y="3126282"/>
        <a:ext cx="1254916" cy="752949"/>
      </dsp:txXfrm>
    </dsp:sp>
    <dsp:sp modelId="{824F21D5-0D71-724A-827E-E284B326C7B3}">
      <dsp:nvSpPr>
        <dsp:cNvPr id="0" name=""/>
        <dsp:cNvSpPr/>
      </dsp:nvSpPr>
      <dsp:spPr>
        <a:xfrm>
          <a:off x="3520008" y="3126282"/>
          <a:ext cx="1254916" cy="75294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492" tIns="64547" rIns="61492" bIns="64547" numCol="1" spcCol="1270" anchor="ctr" anchorCtr="0">
          <a:noAutofit/>
        </a:bodyPr>
        <a:lstStyle/>
        <a:p>
          <a:pPr marL="0" lvl="0" indent="0" algn="ctr" defTabSz="577850">
            <a:lnSpc>
              <a:spcPct val="90000"/>
            </a:lnSpc>
            <a:spcBef>
              <a:spcPct val="0"/>
            </a:spcBef>
            <a:spcAft>
              <a:spcPct val="35000"/>
            </a:spcAft>
            <a:buNone/>
          </a:pPr>
          <a:r>
            <a:rPr lang="fr-FR" sz="1300" kern="1200"/>
            <a:t>11° le 26 décembre.</a:t>
          </a:r>
          <a:endParaRPr lang="en-US" sz="1300" kern="1200"/>
        </a:p>
      </dsp:txBody>
      <dsp:txXfrm>
        <a:off x="3520008" y="3126282"/>
        <a:ext cx="1254916" cy="75294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9A3D1-B86B-4F9C-B023-6B83F1B8F863}">
      <dsp:nvSpPr>
        <dsp:cNvPr id="0" name=""/>
        <dsp:cNvSpPr/>
      </dsp:nvSpPr>
      <dsp:spPr>
        <a:xfrm>
          <a:off x="0" y="630625"/>
          <a:ext cx="6424440" cy="11642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10FB76-8D95-4C2E-8ADB-836208FAFEEB}">
      <dsp:nvSpPr>
        <dsp:cNvPr id="0" name=""/>
        <dsp:cNvSpPr/>
      </dsp:nvSpPr>
      <dsp:spPr>
        <a:xfrm>
          <a:off x="352180" y="892577"/>
          <a:ext cx="640327" cy="6403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718218-AB04-490E-9AAA-12AB3362C9E9}">
      <dsp:nvSpPr>
        <dsp:cNvPr id="0" name=""/>
        <dsp:cNvSpPr/>
      </dsp:nvSpPr>
      <dsp:spPr>
        <a:xfrm>
          <a:off x="1344687" y="630625"/>
          <a:ext cx="5079752" cy="1164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15" tIns="123215" rIns="123215" bIns="123215" numCol="1" spcCol="1270" anchor="ctr" anchorCtr="0">
          <a:noAutofit/>
        </a:bodyPr>
        <a:lstStyle/>
        <a:p>
          <a:pPr marL="0" lvl="0" indent="0" algn="just" defTabSz="622300">
            <a:lnSpc>
              <a:spcPct val="100000"/>
            </a:lnSpc>
            <a:spcBef>
              <a:spcPct val="0"/>
            </a:spcBef>
            <a:spcAft>
              <a:spcPct val="35000"/>
            </a:spcAft>
            <a:buNone/>
          </a:pPr>
          <a:r>
            <a:rPr lang="fr-FR" sz="1400" kern="1200" dirty="0"/>
            <a:t>À l’occasion de son mariage ou de son union civile, un </a:t>
          </a:r>
          <a:r>
            <a:rPr lang="fr-FR" sz="1400" b="1" kern="1200" dirty="0"/>
            <a:t>cadre à temps complet </a:t>
          </a:r>
          <a:r>
            <a:rPr lang="fr-FR" sz="1400" kern="1200" dirty="0"/>
            <a:t>a droit, s’il en fait la demande à son employeur au moins 4 semaines à l’avance, à 5 jours de congé avec solde et à 5 jours de congé sans solde.</a:t>
          </a:r>
          <a:endParaRPr lang="en-US" sz="1400" kern="1200" dirty="0"/>
        </a:p>
      </dsp:txBody>
      <dsp:txXfrm>
        <a:off x="1344687" y="630625"/>
        <a:ext cx="5079752" cy="1164231"/>
      </dsp:txXfrm>
    </dsp:sp>
    <dsp:sp modelId="{14280100-F8B1-43AA-9A91-6FD2E1C894F4}">
      <dsp:nvSpPr>
        <dsp:cNvPr id="0" name=""/>
        <dsp:cNvSpPr/>
      </dsp:nvSpPr>
      <dsp:spPr>
        <a:xfrm>
          <a:off x="0" y="2085915"/>
          <a:ext cx="6424440" cy="11642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158FA0-4D12-4CA7-83E0-C33C273F8199}">
      <dsp:nvSpPr>
        <dsp:cNvPr id="0" name=""/>
        <dsp:cNvSpPr/>
      </dsp:nvSpPr>
      <dsp:spPr>
        <a:xfrm>
          <a:off x="352180" y="2347867"/>
          <a:ext cx="640327" cy="6403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F6BA11-9898-4AB5-B4A0-DA79F1AFD665}">
      <dsp:nvSpPr>
        <dsp:cNvPr id="0" name=""/>
        <dsp:cNvSpPr/>
      </dsp:nvSpPr>
      <dsp:spPr>
        <a:xfrm>
          <a:off x="1344687" y="2085915"/>
          <a:ext cx="5079752" cy="1164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15" tIns="123215" rIns="123215" bIns="123215" numCol="1" spcCol="1270" anchor="ctr" anchorCtr="0">
          <a:noAutofit/>
        </a:bodyPr>
        <a:lstStyle/>
        <a:p>
          <a:pPr marL="0" lvl="0" indent="0" algn="just" defTabSz="622300">
            <a:lnSpc>
              <a:spcPct val="100000"/>
            </a:lnSpc>
            <a:spcBef>
              <a:spcPct val="0"/>
            </a:spcBef>
            <a:spcAft>
              <a:spcPct val="35000"/>
            </a:spcAft>
            <a:buNone/>
          </a:pPr>
          <a:r>
            <a:rPr lang="fr-FR" sz="1400" kern="1200" dirty="0"/>
            <a:t>Le </a:t>
          </a:r>
          <a:r>
            <a:rPr lang="fr-FR" sz="1400" b="1" kern="1200" dirty="0"/>
            <a:t>cadre à temps partiel </a:t>
          </a:r>
          <a:r>
            <a:rPr lang="fr-FR" sz="1400" kern="1200" dirty="0"/>
            <a:t>a quant à lui droit à un congé établi au prorata du temps travaillé au cours des 12 semaines précédant l’événement.</a:t>
          </a:r>
          <a:endParaRPr lang="en-US" sz="1400" kern="1200" dirty="0"/>
        </a:p>
      </dsp:txBody>
      <dsp:txXfrm>
        <a:off x="1344687" y="2085915"/>
        <a:ext cx="5079752" cy="116423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E35CE-56AB-49B5-A7BA-61DC8EEF2BE1}">
      <dsp:nvSpPr>
        <dsp:cNvPr id="0" name=""/>
        <dsp:cNvSpPr/>
      </dsp:nvSpPr>
      <dsp:spPr>
        <a:xfrm>
          <a:off x="82461" y="781837"/>
          <a:ext cx="828683" cy="82868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7667FF-418D-498D-963A-6E1696AFE137}">
      <dsp:nvSpPr>
        <dsp:cNvPr id="0" name=""/>
        <dsp:cNvSpPr/>
      </dsp:nvSpPr>
      <dsp:spPr>
        <a:xfrm>
          <a:off x="256484" y="955861"/>
          <a:ext cx="480636" cy="4806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F687F0-8B61-4894-8E64-11E0643011C6}">
      <dsp:nvSpPr>
        <dsp:cNvPr id="0" name=""/>
        <dsp:cNvSpPr/>
      </dsp:nvSpPr>
      <dsp:spPr>
        <a:xfrm>
          <a:off x="1088719" y="781837"/>
          <a:ext cx="1953324" cy="828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488950">
            <a:lnSpc>
              <a:spcPct val="100000"/>
            </a:lnSpc>
            <a:spcBef>
              <a:spcPct val="0"/>
            </a:spcBef>
            <a:spcAft>
              <a:spcPct val="35000"/>
            </a:spcAft>
            <a:buNone/>
          </a:pPr>
          <a:r>
            <a:rPr lang="fr-FR" sz="1100" kern="1200" dirty="0"/>
            <a:t>Le cadre appelé </a:t>
          </a:r>
          <a:r>
            <a:rPr lang="fr-FR" sz="1100" b="1" kern="1200" dirty="0"/>
            <a:t>à agir comme juré ou à comparaître à titre de témoin </a:t>
          </a:r>
          <a:r>
            <a:rPr lang="fr-FR" sz="1100" kern="1200" dirty="0"/>
            <a:t>dans une cause où il n’est pas une des parties intéressées reçoit, pendant la période visée, la différence entre son salaire régulier et l’indemnité à laquelle il a droit pour agir comme juré ou comparaître à ce titre.</a:t>
          </a:r>
          <a:endParaRPr lang="en-US" sz="1100" kern="1200" dirty="0"/>
        </a:p>
      </dsp:txBody>
      <dsp:txXfrm>
        <a:off x="1088719" y="781837"/>
        <a:ext cx="1953324" cy="828683"/>
      </dsp:txXfrm>
    </dsp:sp>
    <dsp:sp modelId="{29FB5330-19CC-48DF-A0D6-235010C57E62}">
      <dsp:nvSpPr>
        <dsp:cNvPr id="0" name=""/>
        <dsp:cNvSpPr/>
      </dsp:nvSpPr>
      <dsp:spPr>
        <a:xfrm>
          <a:off x="3382395" y="781837"/>
          <a:ext cx="828683" cy="82868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52EC23-99CD-441C-8284-CE09892DA7AE}">
      <dsp:nvSpPr>
        <dsp:cNvPr id="0" name=""/>
        <dsp:cNvSpPr/>
      </dsp:nvSpPr>
      <dsp:spPr>
        <a:xfrm>
          <a:off x="3556419" y="955861"/>
          <a:ext cx="480636" cy="4806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6724B9-EE9B-4220-853B-BB2391E6905C}">
      <dsp:nvSpPr>
        <dsp:cNvPr id="0" name=""/>
        <dsp:cNvSpPr/>
      </dsp:nvSpPr>
      <dsp:spPr>
        <a:xfrm>
          <a:off x="4388654" y="781837"/>
          <a:ext cx="1953324" cy="828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488950">
            <a:lnSpc>
              <a:spcPct val="100000"/>
            </a:lnSpc>
            <a:spcBef>
              <a:spcPct val="0"/>
            </a:spcBef>
            <a:spcAft>
              <a:spcPct val="35000"/>
            </a:spcAft>
            <a:buNone/>
          </a:pPr>
          <a:r>
            <a:rPr lang="fr-FR" sz="1100" kern="1200" dirty="0"/>
            <a:t>Un </a:t>
          </a:r>
          <a:r>
            <a:rPr lang="fr-FR" sz="1100" b="1" kern="1200" dirty="0"/>
            <a:t>cadre est poursuivi en justice </a:t>
          </a:r>
          <a:r>
            <a:rPr lang="fr-FR" sz="1100" kern="1200" dirty="0"/>
            <a:t>pour un acte posé dans l’exercice de ses fonctions et qu’il est, pour cette raison, empêché d’accomplir celles-ci, il est rémunéré comme s’il était au travail.</a:t>
          </a:r>
          <a:endParaRPr lang="en-US" sz="1100" kern="1200" dirty="0"/>
        </a:p>
      </dsp:txBody>
      <dsp:txXfrm>
        <a:off x="4388654" y="781837"/>
        <a:ext cx="1953324" cy="828683"/>
      </dsp:txXfrm>
    </dsp:sp>
    <dsp:sp modelId="{BBB25C9B-B43E-44D2-9C40-E1E2A3030C7F}">
      <dsp:nvSpPr>
        <dsp:cNvPr id="0" name=""/>
        <dsp:cNvSpPr/>
      </dsp:nvSpPr>
      <dsp:spPr>
        <a:xfrm>
          <a:off x="82461" y="2270252"/>
          <a:ext cx="828683" cy="82868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8166FD-FA8C-402C-A66E-BA1E32C4CF29}">
      <dsp:nvSpPr>
        <dsp:cNvPr id="0" name=""/>
        <dsp:cNvSpPr/>
      </dsp:nvSpPr>
      <dsp:spPr>
        <a:xfrm>
          <a:off x="256484" y="2444275"/>
          <a:ext cx="480636" cy="4806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017B60-19E7-43DC-84AB-46241A360F98}">
      <dsp:nvSpPr>
        <dsp:cNvPr id="0" name=""/>
        <dsp:cNvSpPr/>
      </dsp:nvSpPr>
      <dsp:spPr>
        <a:xfrm>
          <a:off x="1088719" y="2270252"/>
          <a:ext cx="1953324" cy="828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488950">
            <a:lnSpc>
              <a:spcPct val="100000"/>
            </a:lnSpc>
            <a:spcBef>
              <a:spcPct val="0"/>
            </a:spcBef>
            <a:spcAft>
              <a:spcPct val="35000"/>
            </a:spcAft>
            <a:buNone/>
          </a:pPr>
          <a:r>
            <a:rPr lang="fr-FR" sz="1100" kern="1200" dirty="0"/>
            <a:t>Lors du </a:t>
          </a:r>
          <a:r>
            <a:rPr lang="fr-FR" sz="1100" b="1" kern="1200" dirty="0"/>
            <a:t>déménagement</a:t>
          </a:r>
          <a:r>
            <a:rPr lang="fr-FR" sz="1100" kern="1200" dirty="0"/>
            <a:t> du cadre, ce dernier peut, après entente avec son employeur, bénéficier d’un congé avec solde correspondant à un jour ouvrable par année financière.</a:t>
          </a:r>
          <a:endParaRPr lang="en-US" sz="1100" kern="1200" dirty="0"/>
        </a:p>
      </dsp:txBody>
      <dsp:txXfrm>
        <a:off x="1088719" y="2270252"/>
        <a:ext cx="1953324" cy="828683"/>
      </dsp:txXfrm>
    </dsp:sp>
    <dsp:sp modelId="{07478805-8619-4BBE-BCE6-34D3325D5C24}">
      <dsp:nvSpPr>
        <dsp:cNvPr id="0" name=""/>
        <dsp:cNvSpPr/>
      </dsp:nvSpPr>
      <dsp:spPr>
        <a:xfrm>
          <a:off x="3382395" y="2270252"/>
          <a:ext cx="828683" cy="82868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DB7AD1-2B8A-4D89-9328-CDFC55690C5C}">
      <dsp:nvSpPr>
        <dsp:cNvPr id="0" name=""/>
        <dsp:cNvSpPr/>
      </dsp:nvSpPr>
      <dsp:spPr>
        <a:xfrm>
          <a:off x="3556419" y="2444275"/>
          <a:ext cx="480636" cy="4806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53E218-3943-421A-885A-880C40A2FED9}">
      <dsp:nvSpPr>
        <dsp:cNvPr id="0" name=""/>
        <dsp:cNvSpPr/>
      </dsp:nvSpPr>
      <dsp:spPr>
        <a:xfrm>
          <a:off x="4388654" y="2270252"/>
          <a:ext cx="1953324" cy="828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488950">
            <a:lnSpc>
              <a:spcPct val="100000"/>
            </a:lnSpc>
            <a:spcBef>
              <a:spcPct val="0"/>
            </a:spcBef>
            <a:spcAft>
              <a:spcPct val="35000"/>
            </a:spcAft>
            <a:buNone/>
          </a:pPr>
          <a:r>
            <a:rPr lang="fr-FR" sz="1100" b="1" kern="1200" dirty="0"/>
            <a:t>Pour toute autre raison jugée sérieuse</a:t>
          </a:r>
          <a:r>
            <a:rPr lang="fr-FR" sz="1100" kern="1200" dirty="0"/>
            <a:t>, le cadre peut, après entente avec son employeur, bénéficier d’un congé avec ou sans solde. Le congé avec solde correspond à un jour ouvrable.</a:t>
          </a:r>
          <a:endParaRPr lang="en-US" sz="1100" kern="1200" dirty="0"/>
        </a:p>
      </dsp:txBody>
      <dsp:txXfrm>
        <a:off x="4388654" y="2270252"/>
        <a:ext cx="1953324" cy="82868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7AA0A-E0C6-4A7D-9A3E-3EA35C2FD009}">
      <dsp:nvSpPr>
        <dsp:cNvPr id="0" name=""/>
        <dsp:cNvSpPr/>
      </dsp:nvSpPr>
      <dsp:spPr>
        <a:xfrm>
          <a:off x="692220" y="1040317"/>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A7C220-3847-4816-B839-C3680B67209A}">
      <dsp:nvSpPr>
        <dsp:cNvPr id="0" name=""/>
        <dsp:cNvSpPr/>
      </dsp:nvSpPr>
      <dsp:spPr>
        <a:xfrm>
          <a:off x="197220" y="212045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NOS COMMUNIQUÉS</a:t>
          </a:r>
        </a:p>
      </dsp:txBody>
      <dsp:txXfrm>
        <a:off x="197220" y="2120455"/>
        <a:ext cx="1800000" cy="720000"/>
      </dsp:txXfrm>
    </dsp:sp>
    <dsp:sp modelId="{EBA80E4F-E026-4887-B2E7-FD8DCAD05CE7}">
      <dsp:nvSpPr>
        <dsp:cNvPr id="0" name=""/>
        <dsp:cNvSpPr/>
      </dsp:nvSpPr>
      <dsp:spPr>
        <a:xfrm>
          <a:off x="2807220" y="1040317"/>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6FAB4D-063E-46E5-86A7-B55027E405F1}">
      <dsp:nvSpPr>
        <dsp:cNvPr id="0" name=""/>
        <dsp:cNvSpPr/>
      </dsp:nvSpPr>
      <dsp:spPr>
        <a:xfrm>
          <a:off x="2312220" y="212045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INFO-CADRE</a:t>
          </a:r>
        </a:p>
      </dsp:txBody>
      <dsp:txXfrm>
        <a:off x="2312220" y="2120455"/>
        <a:ext cx="1800000" cy="720000"/>
      </dsp:txXfrm>
    </dsp:sp>
    <dsp:sp modelId="{D72DB0FE-16D5-4D06-ABA5-697BE6F9BC28}">
      <dsp:nvSpPr>
        <dsp:cNvPr id="0" name=""/>
        <dsp:cNvSpPr/>
      </dsp:nvSpPr>
      <dsp:spPr>
        <a:xfrm>
          <a:off x="4922220" y="1040317"/>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28731B-9A14-4B96-8714-38BDBC562404}">
      <dsp:nvSpPr>
        <dsp:cNvPr id="0" name=""/>
        <dsp:cNvSpPr/>
      </dsp:nvSpPr>
      <dsp:spPr>
        <a:xfrm>
          <a:off x="4427220" y="212045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NOUS</a:t>
          </a:r>
          <a:r>
            <a:rPr lang="en-US" sz="1100" kern="1200" baseline="0" dirty="0"/>
            <a:t> JOINDRE DIRECTEMENT: </a:t>
          </a:r>
          <a:r>
            <a:rPr lang="en-US" sz="1100" kern="1200" baseline="0" dirty="0">
              <a:hlinkClick xmlns:r="http://schemas.openxmlformats.org/officeDocument/2006/relationships" r:id="rId7"/>
            </a:rPr>
            <a:t>ASSOCIATION@APER.QC.CA</a:t>
          </a:r>
          <a:endParaRPr lang="en-US" sz="1100" kern="1200" baseline="0" dirty="0"/>
        </a:p>
        <a:p>
          <a:pPr marL="0" lvl="0" indent="0" algn="ctr" defTabSz="488950">
            <a:lnSpc>
              <a:spcPct val="100000"/>
            </a:lnSpc>
            <a:spcBef>
              <a:spcPct val="0"/>
            </a:spcBef>
            <a:spcAft>
              <a:spcPct val="35000"/>
            </a:spcAft>
            <a:buNone/>
          </a:pPr>
          <a:endParaRPr lang="en-US" sz="1100" kern="1200" dirty="0"/>
        </a:p>
      </dsp:txBody>
      <dsp:txXfrm>
        <a:off x="4427220" y="2120455"/>
        <a:ext cx="18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3488D-3F5F-784E-BD08-729931910211}">
      <dsp:nvSpPr>
        <dsp:cNvPr id="0" name=""/>
        <dsp:cNvSpPr/>
      </dsp:nvSpPr>
      <dsp:spPr>
        <a:xfrm>
          <a:off x="0" y="3465599"/>
          <a:ext cx="6341016" cy="113748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just" defTabSz="889000">
            <a:lnSpc>
              <a:spcPct val="90000"/>
            </a:lnSpc>
            <a:spcBef>
              <a:spcPct val="0"/>
            </a:spcBef>
            <a:spcAft>
              <a:spcPct val="35000"/>
            </a:spcAft>
            <a:buNone/>
          </a:pPr>
          <a:r>
            <a:rPr lang="en-US" sz="2000" kern="1200" dirty="0"/>
            <a:t>3.MODIFICATIONS CONCERNANT LE RÉGIME D’ASSURANCE-COLLECTIVE ET INTRODUCTION DE CERTAINES DISPOSITIONS </a:t>
          </a:r>
          <a:r>
            <a:rPr lang="en-US" sz="2000" kern="1200" dirty="0" err="1"/>
            <a:t>À</a:t>
          </a:r>
          <a:r>
            <a:rPr lang="en-US" sz="2000" kern="1200" dirty="0"/>
            <a:t> INCIDENCE MONÉTAIRE ISSUES DES POLITIQUES LOCALES DE GESTION</a:t>
          </a:r>
        </a:p>
      </dsp:txBody>
      <dsp:txXfrm>
        <a:off x="0" y="3465599"/>
        <a:ext cx="6341016" cy="1137487"/>
      </dsp:txXfrm>
    </dsp:sp>
    <dsp:sp modelId="{26ADA665-F215-9547-BA69-C03B6BA194B7}">
      <dsp:nvSpPr>
        <dsp:cNvPr id="0" name=""/>
        <dsp:cNvSpPr/>
      </dsp:nvSpPr>
      <dsp:spPr>
        <a:xfrm rot="10800000">
          <a:off x="0" y="1733206"/>
          <a:ext cx="6341016" cy="1749455"/>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just" defTabSz="933450">
            <a:lnSpc>
              <a:spcPct val="90000"/>
            </a:lnSpc>
            <a:spcBef>
              <a:spcPct val="0"/>
            </a:spcBef>
            <a:spcAft>
              <a:spcPct val="35000"/>
            </a:spcAft>
            <a:buNone/>
          </a:pPr>
          <a:r>
            <a:rPr lang="en-US" sz="2100" kern="1200" dirty="0"/>
            <a:t>2.NOUVELLES DISPOSITIONS AFIN D’ARRIMER LE RÈGLEMENT AUX CONVENTIONS COLLECTIVES ET LETTRES D’ENTENTE DE 2020-2023</a:t>
          </a:r>
        </a:p>
      </dsp:txBody>
      <dsp:txXfrm rot="10800000">
        <a:off x="0" y="1733206"/>
        <a:ext cx="6341016" cy="1136743"/>
      </dsp:txXfrm>
    </dsp:sp>
    <dsp:sp modelId="{90D48790-7E05-B44C-A1FE-065D90764579}">
      <dsp:nvSpPr>
        <dsp:cNvPr id="0" name=""/>
        <dsp:cNvSpPr/>
      </dsp:nvSpPr>
      <dsp:spPr>
        <a:xfrm rot="10800000">
          <a:off x="0" y="813"/>
          <a:ext cx="6341016" cy="1749455"/>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1.MODIFICATIONS DE CERTAINES CLASSES SALARIALES AU 1ER AVRIL 2022</a:t>
          </a:r>
        </a:p>
      </dsp:txBody>
      <dsp:txXfrm rot="10800000">
        <a:off x="0" y="813"/>
        <a:ext cx="6341016" cy="11367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4478D-94F7-41BE-90CE-88FAA6419C38}">
      <dsp:nvSpPr>
        <dsp:cNvPr id="0" name=""/>
        <dsp:cNvSpPr/>
      </dsp:nvSpPr>
      <dsp:spPr>
        <a:xfrm>
          <a:off x="0" y="358179"/>
          <a:ext cx="9618133" cy="153505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AC8475-CE6B-456C-BB2F-1AC84EC9F8D9}">
      <dsp:nvSpPr>
        <dsp:cNvPr id="0" name=""/>
        <dsp:cNvSpPr/>
      </dsp:nvSpPr>
      <dsp:spPr>
        <a:xfrm>
          <a:off x="464354" y="703567"/>
          <a:ext cx="844280" cy="8442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551A46F-1A86-4E65-B7B4-DDD811A1E14F}">
      <dsp:nvSpPr>
        <dsp:cNvPr id="0" name=""/>
        <dsp:cNvSpPr/>
      </dsp:nvSpPr>
      <dsp:spPr>
        <a:xfrm>
          <a:off x="1772989" y="358179"/>
          <a:ext cx="7845143" cy="153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60" tIns="162460" rIns="162460" bIns="162460" numCol="1" spcCol="1270" anchor="ctr" anchorCtr="0">
          <a:noAutofit/>
        </a:bodyPr>
        <a:lstStyle/>
        <a:p>
          <a:pPr marL="0" lvl="0" indent="0" algn="just" defTabSz="711200">
            <a:lnSpc>
              <a:spcPct val="90000"/>
            </a:lnSpc>
            <a:spcBef>
              <a:spcPct val="0"/>
            </a:spcBef>
            <a:spcAft>
              <a:spcPct val="35000"/>
            </a:spcAft>
            <a:buNone/>
          </a:pPr>
          <a:r>
            <a:rPr lang="fr-CA" sz="1600" kern="1200" dirty="0"/>
            <a:t>À cause des iniquités causées par les augmentations salariales des professionnels sous gestion des cadres des classes 37, 38 et 39 forçant l’application de l’article 24 (110%) qui ne devait qu’être un article d’exception.</a:t>
          </a:r>
          <a:endParaRPr lang="en-US" sz="1600" kern="1200" dirty="0"/>
        </a:p>
      </dsp:txBody>
      <dsp:txXfrm>
        <a:off x="1772989" y="358179"/>
        <a:ext cx="7845143" cy="1535055"/>
      </dsp:txXfrm>
    </dsp:sp>
    <dsp:sp modelId="{32EE0FBC-B710-4321-B358-6C6F70056BFC}">
      <dsp:nvSpPr>
        <dsp:cNvPr id="0" name=""/>
        <dsp:cNvSpPr/>
      </dsp:nvSpPr>
      <dsp:spPr>
        <a:xfrm>
          <a:off x="0" y="2200246"/>
          <a:ext cx="9618133" cy="153505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AC1C12-7943-4B38-8528-1CDB35B4247F}">
      <dsp:nvSpPr>
        <dsp:cNvPr id="0" name=""/>
        <dsp:cNvSpPr/>
      </dsp:nvSpPr>
      <dsp:spPr>
        <a:xfrm>
          <a:off x="464354" y="2545634"/>
          <a:ext cx="844280" cy="8442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D20DA0B-16C6-46AA-899C-807DC0D74366}">
      <dsp:nvSpPr>
        <dsp:cNvPr id="0" name=""/>
        <dsp:cNvSpPr/>
      </dsp:nvSpPr>
      <dsp:spPr>
        <a:xfrm>
          <a:off x="1772989" y="2200246"/>
          <a:ext cx="7845143" cy="153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60" tIns="162460" rIns="162460" bIns="162460" numCol="1" spcCol="1270" anchor="ctr" anchorCtr="0">
          <a:noAutofit/>
        </a:bodyPr>
        <a:lstStyle/>
        <a:p>
          <a:pPr marL="0" lvl="0" indent="0" algn="just" defTabSz="577850">
            <a:lnSpc>
              <a:spcPct val="90000"/>
            </a:lnSpc>
            <a:spcBef>
              <a:spcPct val="0"/>
            </a:spcBef>
            <a:spcAft>
              <a:spcPct val="35000"/>
            </a:spcAft>
            <a:buNone/>
          </a:pPr>
          <a:r>
            <a:rPr lang="fr-CA" sz="1300" kern="1200" dirty="0"/>
            <a:t>L’article 24: </a:t>
          </a:r>
          <a:r>
            <a:rPr lang="fr-CA" sz="1300" b="0" i="0" kern="1200" dirty="0"/>
            <a:t>Malgré la détermination d’un maximum pour chacune des classes salariales, le salaire maximum que peut atteindre un cadre est fixé à 110% du taux maximum de l’échelle de salaire en vigueur incluant la rémunération additionnelle reliée à la formation postscolaire, le cas échéant, dans le secteur de la santé et des services sociaux pour sa profession lorsque ce nouveau maximum possible est supérieur au maximum de la classe salariale établie pour son poste, à la condition que cette profession soit généralement requise pour le poste occupé. Dans un tel cas, le salaire du cadre n’est pas considéré comme hors classe.</a:t>
          </a:r>
          <a:endParaRPr lang="en-US" sz="1300" kern="1200" dirty="0"/>
        </a:p>
      </dsp:txBody>
      <dsp:txXfrm>
        <a:off x="1772989" y="2200246"/>
        <a:ext cx="7845143" cy="15350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2F517-6887-974E-9856-CE963EA4FE8E}">
      <dsp:nvSpPr>
        <dsp:cNvPr id="0" name=""/>
        <dsp:cNvSpPr/>
      </dsp:nvSpPr>
      <dsp:spPr>
        <a:xfrm>
          <a:off x="4311472" y="2001021"/>
          <a:ext cx="960988" cy="91440"/>
        </a:xfrm>
        <a:custGeom>
          <a:avLst/>
          <a:gdLst/>
          <a:ahLst/>
          <a:cxnLst/>
          <a:rect l="0" t="0" r="0" b="0"/>
          <a:pathLst>
            <a:path>
              <a:moveTo>
                <a:pt x="0" y="45720"/>
              </a:moveTo>
              <a:lnTo>
                <a:pt x="960988"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67176" y="2041783"/>
        <a:ext cx="49579" cy="9915"/>
      </dsp:txXfrm>
    </dsp:sp>
    <dsp:sp modelId="{C6EBA7B9-BF47-1F47-B26D-4C1308E7BDE8}">
      <dsp:nvSpPr>
        <dsp:cNvPr id="0" name=""/>
        <dsp:cNvSpPr/>
      </dsp:nvSpPr>
      <dsp:spPr>
        <a:xfrm>
          <a:off x="2019" y="753365"/>
          <a:ext cx="4311252" cy="2586751"/>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255" tIns="221749" rIns="211255" bIns="221749" numCol="1" spcCol="1270" anchor="ctr" anchorCtr="0">
          <a:noAutofit/>
        </a:bodyPr>
        <a:lstStyle/>
        <a:p>
          <a:pPr marL="0" lvl="0" indent="0" algn="ctr" defTabSz="1022350">
            <a:lnSpc>
              <a:spcPct val="90000"/>
            </a:lnSpc>
            <a:spcBef>
              <a:spcPct val="0"/>
            </a:spcBef>
            <a:spcAft>
              <a:spcPct val="35000"/>
            </a:spcAft>
            <a:buNone/>
          </a:pPr>
          <a:r>
            <a:rPr lang="fr-CA" sz="2300" kern="1200" noProof="0"/>
            <a:t>Pour les autres classes, n’oubliez pas que l’ensemble des cadres recevront les augmentations salariales prévues pour les syndiqués lorsque celles-ci seront mises en place pour ceux-ci</a:t>
          </a:r>
          <a:r>
            <a:rPr lang="en-US" sz="2300" kern="1200"/>
            <a:t>.</a:t>
          </a:r>
        </a:p>
      </dsp:txBody>
      <dsp:txXfrm>
        <a:off x="2019" y="753365"/>
        <a:ext cx="4311252" cy="2586751"/>
      </dsp:txXfrm>
    </dsp:sp>
    <dsp:sp modelId="{898801DB-3326-5545-BC2E-350AE0DC5D93}">
      <dsp:nvSpPr>
        <dsp:cNvPr id="0" name=""/>
        <dsp:cNvSpPr/>
      </dsp:nvSpPr>
      <dsp:spPr>
        <a:xfrm>
          <a:off x="5304860" y="753365"/>
          <a:ext cx="4311252" cy="2586751"/>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255" tIns="221749" rIns="211255" bIns="221749" numCol="1" spcCol="1270" anchor="ctr" anchorCtr="0">
          <a:noAutofit/>
        </a:bodyPr>
        <a:lstStyle/>
        <a:p>
          <a:pPr marL="0" lvl="0" indent="0" algn="ctr" defTabSz="1022350">
            <a:lnSpc>
              <a:spcPct val="90000"/>
            </a:lnSpc>
            <a:spcBef>
              <a:spcPct val="0"/>
            </a:spcBef>
            <a:spcAft>
              <a:spcPct val="35000"/>
            </a:spcAft>
            <a:buNone/>
          </a:pPr>
          <a:r>
            <a:rPr lang="en-US" sz="2300" kern="1200" dirty="0"/>
            <a:t>1.</a:t>
          </a:r>
          <a:r>
            <a:rPr lang="en-US" sz="2300" kern="1200" baseline="0" dirty="0"/>
            <a:t> Au 1er </a:t>
          </a:r>
          <a:r>
            <a:rPr lang="en-US" sz="2300" kern="1200" baseline="0" dirty="0" err="1"/>
            <a:t>avril</a:t>
          </a:r>
          <a:r>
            <a:rPr lang="en-US" sz="2300" kern="1200" baseline="0" dirty="0"/>
            <a:t> 2023: 6%</a:t>
          </a:r>
        </a:p>
        <a:p>
          <a:pPr marL="0" lvl="0" indent="0" algn="ctr" defTabSz="1022350">
            <a:lnSpc>
              <a:spcPct val="90000"/>
            </a:lnSpc>
            <a:spcBef>
              <a:spcPct val="0"/>
            </a:spcBef>
            <a:spcAft>
              <a:spcPct val="35000"/>
            </a:spcAft>
            <a:buNone/>
          </a:pPr>
          <a:r>
            <a:rPr lang="en-US" sz="2300" kern="1200" baseline="0" dirty="0"/>
            <a:t>   2. Au 1er </a:t>
          </a:r>
          <a:r>
            <a:rPr lang="en-US" sz="2300" kern="1200" baseline="0" dirty="0" err="1"/>
            <a:t>avril</a:t>
          </a:r>
          <a:r>
            <a:rPr lang="en-US" sz="2300" kern="1200" baseline="0" dirty="0"/>
            <a:t> 2024: 2.8%</a:t>
          </a:r>
        </a:p>
        <a:p>
          <a:pPr marL="0" lvl="0" indent="0" algn="ctr" defTabSz="1022350">
            <a:lnSpc>
              <a:spcPct val="90000"/>
            </a:lnSpc>
            <a:spcBef>
              <a:spcPct val="0"/>
            </a:spcBef>
            <a:spcAft>
              <a:spcPct val="35000"/>
            </a:spcAft>
            <a:buNone/>
          </a:pPr>
          <a:r>
            <a:rPr lang="en-US" sz="2300" kern="1200" baseline="0" dirty="0"/>
            <a:t>   3. Au 1er </a:t>
          </a:r>
          <a:r>
            <a:rPr lang="en-US" sz="2300" kern="1200" baseline="0" dirty="0" err="1"/>
            <a:t>avril</a:t>
          </a:r>
          <a:r>
            <a:rPr lang="en-US" sz="2300" kern="1200" baseline="0" dirty="0"/>
            <a:t> 2025: 2.6%</a:t>
          </a:r>
        </a:p>
        <a:p>
          <a:pPr marL="0" lvl="0" indent="0" algn="ctr" defTabSz="1022350">
            <a:lnSpc>
              <a:spcPct val="90000"/>
            </a:lnSpc>
            <a:spcBef>
              <a:spcPct val="0"/>
            </a:spcBef>
            <a:spcAft>
              <a:spcPct val="35000"/>
            </a:spcAft>
            <a:buNone/>
          </a:pPr>
          <a:r>
            <a:rPr lang="en-US" sz="2300" kern="1200" baseline="0" dirty="0"/>
            <a:t>  4. Au 1er </a:t>
          </a:r>
          <a:r>
            <a:rPr lang="en-US" sz="2300" kern="1200" baseline="0" dirty="0" err="1"/>
            <a:t>avril</a:t>
          </a:r>
          <a:r>
            <a:rPr lang="en-US" sz="2300" kern="1200" baseline="0" dirty="0"/>
            <a:t> 2026: 2.5%</a:t>
          </a:r>
        </a:p>
        <a:p>
          <a:pPr marL="0" lvl="0" indent="0" algn="ctr" defTabSz="1022350">
            <a:lnSpc>
              <a:spcPct val="90000"/>
            </a:lnSpc>
            <a:spcBef>
              <a:spcPct val="0"/>
            </a:spcBef>
            <a:spcAft>
              <a:spcPct val="35000"/>
            </a:spcAft>
            <a:buNone/>
          </a:pPr>
          <a:r>
            <a:rPr lang="en-US" sz="2300" kern="1200" baseline="0" dirty="0"/>
            <a:t>  5. Au 1er </a:t>
          </a:r>
          <a:r>
            <a:rPr lang="en-US" sz="2300" kern="1200" baseline="0" dirty="0" err="1"/>
            <a:t>avril</a:t>
          </a:r>
          <a:r>
            <a:rPr lang="en-US" sz="2300" kern="1200" baseline="0" dirty="0"/>
            <a:t> 2027: 3.5%</a:t>
          </a:r>
          <a:endParaRPr lang="en-US" sz="2300" kern="1200" dirty="0"/>
        </a:p>
      </dsp:txBody>
      <dsp:txXfrm>
        <a:off x="5304860" y="753365"/>
        <a:ext cx="4311252" cy="25867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4478D-94F7-41BE-90CE-88FAA6419C38}">
      <dsp:nvSpPr>
        <dsp:cNvPr id="0" name=""/>
        <dsp:cNvSpPr/>
      </dsp:nvSpPr>
      <dsp:spPr>
        <a:xfrm>
          <a:off x="0" y="665190"/>
          <a:ext cx="9618133" cy="122804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AC8475-CE6B-456C-BB2F-1AC84EC9F8D9}">
      <dsp:nvSpPr>
        <dsp:cNvPr id="0" name=""/>
        <dsp:cNvSpPr/>
      </dsp:nvSpPr>
      <dsp:spPr>
        <a:xfrm>
          <a:off x="371483" y="941500"/>
          <a:ext cx="675424" cy="6754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551A46F-1A86-4E65-B7B4-DDD811A1E14F}">
      <dsp:nvSpPr>
        <dsp:cNvPr id="0" name=""/>
        <dsp:cNvSpPr/>
      </dsp:nvSpPr>
      <dsp:spPr>
        <a:xfrm>
          <a:off x="1418391" y="665190"/>
          <a:ext cx="8199741"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just" defTabSz="711200">
            <a:lnSpc>
              <a:spcPct val="90000"/>
            </a:lnSpc>
            <a:spcBef>
              <a:spcPct val="0"/>
            </a:spcBef>
            <a:spcAft>
              <a:spcPct val="35000"/>
            </a:spcAft>
            <a:buNone/>
          </a:pPr>
          <a:r>
            <a:rPr lang="fr-CA" sz="1600" kern="1200" noProof="0" dirty="0"/>
            <a:t>L’APER est la seule association à avoir rencontrer le MSSS à 2 reprises, et à nouveau dans les prochains jours, afin de s’assurer du versement rapide des augmentations salariales.</a:t>
          </a:r>
        </a:p>
      </dsp:txBody>
      <dsp:txXfrm>
        <a:off x="1418391" y="665190"/>
        <a:ext cx="8199741" cy="1228044"/>
      </dsp:txXfrm>
    </dsp:sp>
    <dsp:sp modelId="{32EE0FBC-B710-4321-B358-6C6F70056BFC}">
      <dsp:nvSpPr>
        <dsp:cNvPr id="0" name=""/>
        <dsp:cNvSpPr/>
      </dsp:nvSpPr>
      <dsp:spPr>
        <a:xfrm>
          <a:off x="0" y="2200246"/>
          <a:ext cx="9618133" cy="122804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AC1C12-7943-4B38-8528-1CDB35B4247F}">
      <dsp:nvSpPr>
        <dsp:cNvPr id="0" name=""/>
        <dsp:cNvSpPr/>
      </dsp:nvSpPr>
      <dsp:spPr>
        <a:xfrm>
          <a:off x="371483" y="2476556"/>
          <a:ext cx="675424" cy="6754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D20DA0B-16C6-46AA-899C-807DC0D74366}">
      <dsp:nvSpPr>
        <dsp:cNvPr id="0" name=""/>
        <dsp:cNvSpPr/>
      </dsp:nvSpPr>
      <dsp:spPr>
        <a:xfrm>
          <a:off x="1418391" y="2200246"/>
          <a:ext cx="8199741"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just" defTabSz="711200">
            <a:lnSpc>
              <a:spcPct val="90000"/>
            </a:lnSpc>
            <a:spcBef>
              <a:spcPct val="0"/>
            </a:spcBef>
            <a:spcAft>
              <a:spcPct val="35000"/>
            </a:spcAft>
            <a:buNone/>
          </a:pPr>
          <a:r>
            <a:rPr lang="fr-CA" sz="1600" kern="1200" dirty="0"/>
            <a:t>L’APER est la seule association à avoir écrit directement à M. Alexandre Hubert, directeur adjoint aux négociations des conditions de travail au Secrétariat du conseil du Trésor afin de demander le versement rapide des augmentations salariales aux cadres.</a:t>
          </a:r>
          <a:endParaRPr lang="en-US" sz="1600" kern="1200" dirty="0"/>
        </a:p>
      </dsp:txBody>
      <dsp:txXfrm>
        <a:off x="1418391" y="2200246"/>
        <a:ext cx="8199741" cy="12280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3FABF-D708-0342-918F-1E735A2FEEF2}">
      <dsp:nvSpPr>
        <dsp:cNvPr id="0" name=""/>
        <dsp:cNvSpPr/>
      </dsp:nvSpPr>
      <dsp:spPr>
        <a:xfrm>
          <a:off x="0" y="11573"/>
          <a:ext cx="6628804" cy="2450857"/>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fr-CA" sz="1900" kern="1200" dirty="0"/>
            <a:t>2.A Allocation relative aux disparités régionales (Art. 29):  L’article 29 du Règlement prévoit qu’un cadre bénéficie des allocations relatives aux disparités régionales selon les mêmes termes et conditions que ceux prévus aux conventions collectives en vigueur dans le secteur de la santé et des services sociaux.</a:t>
          </a:r>
          <a:endParaRPr lang="en-US" sz="1900" kern="1200" dirty="0"/>
        </a:p>
      </dsp:txBody>
      <dsp:txXfrm>
        <a:off x="119641" y="131214"/>
        <a:ext cx="6389522" cy="2211575"/>
      </dsp:txXfrm>
    </dsp:sp>
    <dsp:sp modelId="{49F41376-5CED-2047-A36D-8234770A8581}">
      <dsp:nvSpPr>
        <dsp:cNvPr id="0" name=""/>
        <dsp:cNvSpPr/>
      </dsp:nvSpPr>
      <dsp:spPr>
        <a:xfrm>
          <a:off x="0" y="2517150"/>
          <a:ext cx="6628804" cy="2450857"/>
        </a:xfrm>
        <a:prstGeom prst="roundRect">
          <a:avLst/>
        </a:prstGeom>
        <a:gradFill rotWithShape="0">
          <a:gsLst>
            <a:gs pos="0">
              <a:schemeClr val="accent2">
                <a:hueOff val="-7188933"/>
                <a:satOff val="-19999"/>
                <a:lumOff val="17451"/>
                <a:alphaOff val="0"/>
                <a:tint val="96000"/>
                <a:lumMod val="100000"/>
              </a:schemeClr>
            </a:gs>
            <a:gs pos="78000">
              <a:schemeClr val="accent2">
                <a:hueOff val="-7188933"/>
                <a:satOff val="-19999"/>
                <a:lumOff val="1745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fr-CA" sz="1900" kern="1200" dirty="0"/>
            <a:t>Considérant que dans les différentes conventions collectives, il y a eu élargissement, ajout ou reclassement de certaines localités, ainsi que le remboursement des frais encourus pour les sorties de cadres, sous forme de compensation annuelle, et l’allocation relative aux disparités régionales qui sont entrées en vigueur le 1</a:t>
          </a:r>
          <a:r>
            <a:rPr lang="fr-CA" sz="1900" kern="1200" baseline="30000" dirty="0"/>
            <a:t>er</a:t>
          </a:r>
          <a:r>
            <a:rPr lang="fr-CA" sz="1900" kern="1200" dirty="0"/>
            <a:t> avril 2020, le tout est maintenant applicable aux cadres de ces régions.</a:t>
          </a:r>
          <a:endParaRPr lang="en-US" sz="1900" kern="1200" dirty="0"/>
        </a:p>
      </dsp:txBody>
      <dsp:txXfrm>
        <a:off x="119641" y="2636791"/>
        <a:ext cx="6389522" cy="22115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3FABF-D708-0342-918F-1E735A2FEEF2}">
      <dsp:nvSpPr>
        <dsp:cNvPr id="0" name=""/>
        <dsp:cNvSpPr/>
      </dsp:nvSpPr>
      <dsp:spPr>
        <a:xfrm>
          <a:off x="0" y="158171"/>
          <a:ext cx="6628804" cy="2310018"/>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b="1" kern="1200" dirty="0"/>
            <a:t>2.B ÉCARTS SALARIAUX ENTRE UN CADRE ET SA PROFESSION, ET LES HORAIRES DE TRAVAIL RÉGULIERS REHAUSSÉS.</a:t>
          </a:r>
        </a:p>
      </dsp:txBody>
      <dsp:txXfrm>
        <a:off x="112766" y="270937"/>
        <a:ext cx="6403272" cy="2084486"/>
      </dsp:txXfrm>
    </dsp:sp>
    <dsp:sp modelId="{49F41376-5CED-2047-A36D-8234770A8581}">
      <dsp:nvSpPr>
        <dsp:cNvPr id="0" name=""/>
        <dsp:cNvSpPr/>
      </dsp:nvSpPr>
      <dsp:spPr>
        <a:xfrm>
          <a:off x="0" y="2511390"/>
          <a:ext cx="6628804" cy="2310018"/>
        </a:xfrm>
        <a:prstGeom prst="roundRect">
          <a:avLst/>
        </a:prstGeom>
        <a:gradFill rotWithShape="0">
          <a:gsLst>
            <a:gs pos="0">
              <a:schemeClr val="accent2">
                <a:hueOff val="-7188933"/>
                <a:satOff val="-19999"/>
                <a:lumOff val="17451"/>
                <a:alphaOff val="0"/>
                <a:tint val="96000"/>
                <a:lumMod val="100000"/>
              </a:schemeClr>
            </a:gs>
            <a:gs pos="78000">
              <a:schemeClr val="accent2">
                <a:hueOff val="-7188933"/>
                <a:satOff val="-19999"/>
                <a:lumOff val="1745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fr-FR" sz="1500" kern="1200" dirty="0"/>
            <a:t>À compter du 7 novembre 2021, le deuxième alinéa de l’article 24 du Règlement des cadres est abrogé afin de tenir compte du fait que les professions d’infirmière et d’inhalothérapeute ont dorénavant des horaires de travail réguliers rehaussés.</a:t>
          </a:r>
          <a:endParaRPr lang="fr-CA" sz="1500" kern="1200" dirty="0"/>
        </a:p>
        <a:p>
          <a:pPr marL="0" lvl="0" indent="0" algn="just" defTabSz="666750">
            <a:lnSpc>
              <a:spcPct val="90000"/>
            </a:lnSpc>
            <a:spcBef>
              <a:spcPct val="0"/>
            </a:spcBef>
            <a:spcAft>
              <a:spcPct val="35000"/>
            </a:spcAft>
            <a:buNone/>
          </a:pPr>
          <a:endParaRPr lang="fr-CA" sz="1500" kern="1200" dirty="0"/>
        </a:p>
        <a:p>
          <a:pPr marL="0" lvl="0" indent="0" algn="just" defTabSz="666750">
            <a:lnSpc>
              <a:spcPct val="90000"/>
            </a:lnSpc>
            <a:spcBef>
              <a:spcPct val="0"/>
            </a:spcBef>
            <a:spcAft>
              <a:spcPct val="35000"/>
            </a:spcAft>
            <a:buNone/>
          </a:pPr>
          <a:r>
            <a:rPr lang="fr-FR" sz="1500" kern="1200" dirty="0"/>
            <a:t>De plus, cet alinéa est remplacé par un 3</a:t>
          </a:r>
          <a:r>
            <a:rPr lang="fr-FR" sz="1500" kern="1200" baseline="30000" dirty="0"/>
            <a:t>e</a:t>
          </a:r>
          <a:r>
            <a:rPr lang="fr-FR" sz="1500" kern="1200" dirty="0"/>
            <a:t> alinéa visant une application variable des horaires de travail réguliers rehaussés, selon les lettres d’ententes prévues aux conventions collectives et selon les titres d’emploi repère de la profession requise, déterminé par l’employeur.</a:t>
          </a:r>
          <a:endParaRPr lang="en-US" sz="1500" kern="1200" dirty="0"/>
        </a:p>
      </dsp:txBody>
      <dsp:txXfrm>
        <a:off x="112766" y="2624156"/>
        <a:ext cx="6403272" cy="20844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E395-2F4D-D444-B4A2-7AD66BD9F181}">
      <dsp:nvSpPr>
        <dsp:cNvPr id="0" name=""/>
        <dsp:cNvSpPr/>
      </dsp:nvSpPr>
      <dsp:spPr>
        <a:xfrm>
          <a:off x="6618" y="3827"/>
          <a:ext cx="9604896" cy="408582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SzPts val="1150"/>
            <a:buFont typeface="Arial" panose="020B0604020202020204" pitchFamily="34" charset="0"/>
            <a:buNone/>
          </a:pPr>
          <a:r>
            <a:rPr lang="fr-FR" sz="1600" kern="1200" dirty="0"/>
            <a:t>Ainsi, lorsqu’un cadre supervise directement plus de 50 % d’un groupe de personnes salariées qui a choisi un horaire de travail régulier rehaussé dans une unité ou un service donné, sous réserve du personnel de la catégorie 1, autorisé par l’employeur et prévu au document intitulé « </a:t>
          </a:r>
          <a:r>
            <a:rPr lang="fr-FR" sz="1600" i="1" kern="1200" dirty="0"/>
            <a:t>Nomenclature des titres d’emploi, des libellés, des taux et des échelles de salaire du réseau de la santé et des services sociaux </a:t>
          </a:r>
          <a:r>
            <a:rPr lang="fr-FR" sz="1600" kern="1200" dirty="0"/>
            <a:t>», l’échelle de salaire de référence utilisée aux fins d’application du premier alinéa de cet article 24 est celle de la profession et de l’emploi reliés à cet horaire de travail régulier rehaussé.</a:t>
          </a:r>
          <a:endParaRPr lang="fr-CA" sz="1600" kern="1200" dirty="0"/>
        </a:p>
        <a:p>
          <a:pPr marL="0" lvl="0" indent="0" algn="ctr" defTabSz="711200">
            <a:lnSpc>
              <a:spcPct val="90000"/>
            </a:lnSpc>
            <a:spcBef>
              <a:spcPct val="0"/>
            </a:spcBef>
            <a:spcAft>
              <a:spcPct val="35000"/>
            </a:spcAft>
            <a:buSzPts val="1150"/>
            <a:buFont typeface="Arial" panose="020B0604020202020204" pitchFamily="34" charset="0"/>
            <a:buNone/>
          </a:pPr>
          <a:endParaRPr lang="fr-CA" sz="1600" kern="1200" dirty="0"/>
        </a:p>
        <a:p>
          <a:pPr marL="0" lvl="0" indent="0" algn="l" defTabSz="711200">
            <a:lnSpc>
              <a:spcPct val="90000"/>
            </a:lnSpc>
            <a:spcBef>
              <a:spcPct val="0"/>
            </a:spcBef>
            <a:spcAft>
              <a:spcPct val="35000"/>
            </a:spcAft>
            <a:buSzPts val="1150"/>
            <a:buFont typeface="Arial" panose="020B0604020202020204" pitchFamily="34" charset="0"/>
            <a:buNone/>
          </a:pPr>
          <a:r>
            <a:rPr lang="fr-FR" sz="1600" kern="1200" dirty="0"/>
            <a:t>Les titres d’emploi suivants sont visés :</a:t>
          </a:r>
          <a:endParaRPr lang="fr-CA" sz="1600" kern="1200" dirty="0"/>
        </a:p>
        <a:p>
          <a:pPr marL="0" lvl="0" indent="0" algn="l" defTabSz="711200">
            <a:lnSpc>
              <a:spcPct val="90000"/>
            </a:lnSpc>
            <a:spcBef>
              <a:spcPct val="0"/>
            </a:spcBef>
            <a:spcAft>
              <a:spcPct val="35000"/>
            </a:spcAft>
            <a:buSzPts val="1150"/>
            <a:buFont typeface="Arial" panose="020B0604020202020204" pitchFamily="34" charset="0"/>
            <a:buNone/>
          </a:pPr>
          <a:r>
            <a:rPr lang="fr-FR" sz="1600" kern="1200" dirty="0"/>
            <a:t>1.	Certains titres d’emploi de la catégorie 4;</a:t>
          </a:r>
          <a:endParaRPr lang="fr-CA" sz="1600" kern="1200" dirty="0"/>
        </a:p>
        <a:p>
          <a:pPr marL="0" lvl="0" indent="0" algn="l" defTabSz="711200">
            <a:lnSpc>
              <a:spcPct val="90000"/>
            </a:lnSpc>
            <a:spcBef>
              <a:spcPct val="0"/>
            </a:spcBef>
            <a:spcAft>
              <a:spcPct val="35000"/>
            </a:spcAft>
            <a:buSzPts val="1150"/>
            <a:buFont typeface="Arial" panose="020B0604020202020204" pitchFamily="34" charset="0"/>
            <a:buNone/>
          </a:pPr>
          <a:r>
            <a:rPr lang="fr-FR" sz="1600" kern="1200" dirty="0"/>
            <a:t>2.	Certains titres d’emploi dans le secteur informatique;</a:t>
          </a:r>
          <a:endParaRPr lang="fr-CA" sz="1600" kern="1200" dirty="0"/>
        </a:p>
        <a:p>
          <a:pPr marL="0" lvl="0" indent="0" algn="l" defTabSz="711200">
            <a:lnSpc>
              <a:spcPct val="90000"/>
            </a:lnSpc>
            <a:spcBef>
              <a:spcPct val="0"/>
            </a:spcBef>
            <a:spcAft>
              <a:spcPct val="35000"/>
            </a:spcAft>
            <a:buSzPts val="1150"/>
            <a:buFont typeface="Arial" panose="020B0604020202020204" pitchFamily="34" charset="0"/>
            <a:buNone/>
          </a:pPr>
          <a:r>
            <a:rPr lang="fr-FR" sz="1600" kern="1200" dirty="0"/>
            <a:t>3.	Le titre d’emploi de psychologue;</a:t>
          </a:r>
          <a:endParaRPr lang="fr-CA" sz="1600" kern="1200" dirty="0"/>
        </a:p>
        <a:p>
          <a:pPr marL="0" lvl="0" indent="0" algn="l" defTabSz="711200">
            <a:lnSpc>
              <a:spcPct val="90000"/>
            </a:lnSpc>
            <a:spcBef>
              <a:spcPct val="0"/>
            </a:spcBef>
            <a:spcAft>
              <a:spcPct val="35000"/>
            </a:spcAft>
            <a:buSzPts val="1150"/>
            <a:buFont typeface="Arial" panose="020B0604020202020204" pitchFamily="34" charset="0"/>
            <a:buNone/>
          </a:pPr>
          <a:r>
            <a:rPr lang="fr-FR" sz="1600" kern="1200" dirty="0"/>
            <a:t>4.	Le titre d’emploi d’avocat.</a:t>
          </a:r>
          <a:endParaRPr lang="en-US" sz="1600" kern="1200" dirty="0"/>
        </a:p>
      </dsp:txBody>
      <dsp:txXfrm>
        <a:off x="6618" y="3827"/>
        <a:ext cx="9604896" cy="40858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B3258C3-57C5-496A-B9B8-F989134590BA}" type="datetimeFigureOut">
              <a:rPr lang="fr-CA" smtClean="0"/>
              <a:t>2024-04-25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578166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2024-04-25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13851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2024-04-25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03648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2024-04-25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3398751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2024-04-25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6054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2024-04-25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367177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B3258C3-57C5-496A-B9B8-F989134590BA}" type="datetimeFigureOut">
              <a:rPr lang="fr-CA" smtClean="0"/>
              <a:t>2024-04-25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928794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B3258C3-57C5-496A-B9B8-F989134590BA}" type="datetimeFigureOut">
              <a:rPr lang="fr-CA" smtClean="0"/>
              <a:t>2024-04-25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1600521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B3258C3-57C5-496A-B9B8-F989134590BA}" type="datetimeFigureOut">
              <a:rPr lang="fr-CA" smtClean="0"/>
              <a:t>2024-04-25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4159703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2024-04-25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808920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B3258C3-57C5-496A-B9B8-F989134590BA}" type="datetimeFigureOut">
              <a:rPr lang="fr-CA" smtClean="0"/>
              <a:t>2024-04-25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4127273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B3258C3-57C5-496A-B9B8-F989134590BA}" type="datetimeFigureOut">
              <a:rPr lang="fr-CA" smtClean="0"/>
              <a:t>2024-04-25</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911612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B3258C3-57C5-496A-B9B8-F989134590BA}" type="datetimeFigureOut">
              <a:rPr lang="fr-CA" smtClean="0"/>
              <a:t>2024-04-25</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57491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258C3-57C5-496A-B9B8-F989134590BA}" type="datetimeFigureOut">
              <a:rPr lang="fr-CA" smtClean="0"/>
              <a:t>2024-04-25</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4163520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B3258C3-57C5-496A-B9B8-F989134590BA}" type="datetimeFigureOut">
              <a:rPr lang="fr-CA" smtClean="0"/>
              <a:t>2024-04-25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944718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B3258C3-57C5-496A-B9B8-F989134590BA}" type="datetimeFigureOut">
              <a:rPr lang="fr-CA" smtClean="0"/>
              <a:t>2024-04-25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901244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B3258C3-57C5-496A-B9B8-F989134590BA}" type="datetimeFigureOut">
              <a:rPr lang="fr-CA" smtClean="0"/>
              <a:t>2024-04-25</a:t>
            </a:fld>
            <a:endParaRPr lang="fr-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759E450-7A51-4C13-9576-A402D20264D1}" type="slidenum">
              <a:rPr lang="fr-CA" smtClean="0"/>
              <a:t>‹N°›</a:t>
            </a:fld>
            <a:endParaRPr lang="fr-CA"/>
          </a:p>
        </p:txBody>
      </p:sp>
    </p:spTree>
    <p:extLst>
      <p:ext uri="{BB962C8B-B14F-4D97-AF65-F5344CB8AC3E}">
        <p14:creationId xmlns:p14="http://schemas.microsoft.com/office/powerpoint/2010/main" val="416477186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pnsss.gouv.qc.ca/titres-demploi-et-salaires/nomenclature-et-mecanisme-de-modification"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B10135-CB16-49D9-878B-E8D8217EC9E9}"/>
              </a:ext>
            </a:extLst>
          </p:cNvPr>
          <p:cNvSpPr>
            <a:spLocks noGrp="1"/>
          </p:cNvSpPr>
          <p:nvPr>
            <p:ph type="ctrTitle"/>
          </p:nvPr>
        </p:nvSpPr>
        <p:spPr>
          <a:xfrm>
            <a:off x="985969" y="4553712"/>
            <a:ext cx="8288032" cy="1096316"/>
          </a:xfrm>
        </p:spPr>
        <p:txBody>
          <a:bodyPr>
            <a:normAutofit/>
          </a:bodyPr>
          <a:lstStyle/>
          <a:p>
            <a:pPr algn="ctr">
              <a:lnSpc>
                <a:spcPct val="90000"/>
              </a:lnSpc>
            </a:pPr>
            <a:br>
              <a:rPr lang="fr-CA" sz="3000" b="1"/>
            </a:br>
            <a:r>
              <a:rPr lang="fr-CA" sz="3000" b="1"/>
              <a:t>LES NOUVELLES CONDITIONS DE TRAVAIL</a:t>
            </a:r>
          </a:p>
        </p:txBody>
      </p:sp>
      <p:sp>
        <p:nvSpPr>
          <p:cNvPr id="3" name="Sous-titre 2">
            <a:extLst>
              <a:ext uri="{FF2B5EF4-FFF2-40B4-BE49-F238E27FC236}">
                <a16:creationId xmlns:a16="http://schemas.microsoft.com/office/drawing/2014/main" id="{DE9778C2-2F4F-4274-8448-EA7B2375D6A4}"/>
              </a:ext>
            </a:extLst>
          </p:cNvPr>
          <p:cNvSpPr>
            <a:spLocks noGrp="1"/>
          </p:cNvSpPr>
          <p:nvPr>
            <p:ph type="subTitle" idx="1"/>
          </p:nvPr>
        </p:nvSpPr>
        <p:spPr>
          <a:xfrm>
            <a:off x="985969" y="5650029"/>
            <a:ext cx="8288032" cy="469122"/>
          </a:xfrm>
        </p:spPr>
        <p:txBody>
          <a:bodyPr>
            <a:normAutofit/>
          </a:bodyPr>
          <a:lstStyle/>
          <a:p>
            <a:pPr algn="ctr"/>
            <a:r>
              <a:rPr lang="fr-CA"/>
              <a:t>ME ANNE-MARIE CHIQUETTE</a:t>
            </a:r>
          </a:p>
        </p:txBody>
      </p:sp>
      <p:pic>
        <p:nvPicPr>
          <p:cNvPr id="5" name="Image 4" descr="Une image contenant texte, signe&#10;&#10;Description générée automatiquement">
            <a:extLst>
              <a:ext uri="{FF2B5EF4-FFF2-40B4-BE49-F238E27FC236}">
                <a16:creationId xmlns:a16="http://schemas.microsoft.com/office/drawing/2014/main" id="{867F520C-AAE5-4173-8E71-0C2F35E60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968" y="1208540"/>
            <a:ext cx="8288033" cy="3025131"/>
          </a:xfrm>
          <a:prstGeom prst="rect">
            <a:avLst/>
          </a:prstGeom>
        </p:spPr>
      </p:pic>
    </p:spTree>
    <p:extLst>
      <p:ext uri="{BB962C8B-B14F-4D97-AF65-F5344CB8AC3E}">
        <p14:creationId xmlns:p14="http://schemas.microsoft.com/office/powerpoint/2010/main" val="504112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a:bodyPr>
          <a:lstStyle/>
          <a:p>
            <a:r>
              <a:rPr lang="en-CA"/>
              <a:t>POURQUOI SEULEMENT CES CLASSES?</a:t>
            </a:r>
            <a:endParaRPr lang="en-CA" dirty="0"/>
          </a:p>
        </p:txBody>
      </p:sp>
      <p:sp>
        <p:nvSpPr>
          <p:cNvPr id="21" name="Isosceles Triangle 2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3" name="Isosceles Triangle 2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14" name="Espace réservé du contenu 2">
            <a:extLst>
              <a:ext uri="{FF2B5EF4-FFF2-40B4-BE49-F238E27FC236}">
                <a16:creationId xmlns:a16="http://schemas.microsoft.com/office/drawing/2014/main" id="{0AE06241-D1EC-E6B3-1734-58012B4DCC9E}"/>
              </a:ext>
            </a:extLst>
          </p:cNvPr>
          <p:cNvGraphicFramePr>
            <a:graphicFrameLocks noGrp="1"/>
          </p:cNvGraphicFramePr>
          <p:nvPr>
            <p:ph idx="1"/>
            <p:extLst>
              <p:ext uri="{D42A27DB-BD31-4B8C-83A1-F6EECF244321}">
                <p14:modId xmlns:p14="http://schemas.microsoft.com/office/powerpoint/2010/main" val="1730637177"/>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8648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a:bodyPr>
          <a:lstStyle/>
          <a:p>
            <a:r>
              <a:rPr lang="en-CA"/>
              <a:t>POURQUOI SEULEMENT CES CLASSES?</a:t>
            </a:r>
            <a:endParaRPr lang="en-CA" dirty="0"/>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14" name="Espace réservé du contenu 2">
            <a:extLst>
              <a:ext uri="{FF2B5EF4-FFF2-40B4-BE49-F238E27FC236}">
                <a16:creationId xmlns:a16="http://schemas.microsoft.com/office/drawing/2014/main" id="{0AE06241-D1EC-E6B3-1734-58012B4DCC9E}"/>
              </a:ext>
            </a:extLst>
          </p:cNvPr>
          <p:cNvGraphicFramePr>
            <a:graphicFrameLocks noGrp="1"/>
          </p:cNvGraphicFramePr>
          <p:nvPr>
            <p:ph idx="1"/>
            <p:extLst>
              <p:ext uri="{D42A27DB-BD31-4B8C-83A1-F6EECF244321}">
                <p14:modId xmlns:p14="http://schemas.microsoft.com/office/powerpoint/2010/main" val="21684663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5754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652481" y="1382486"/>
            <a:ext cx="3547581" cy="4093028"/>
          </a:xfrm>
        </p:spPr>
        <p:txBody>
          <a:bodyPr anchor="ctr">
            <a:normAutofit/>
          </a:bodyPr>
          <a:lstStyle/>
          <a:p>
            <a:pPr>
              <a:lnSpc>
                <a:spcPct val="90000"/>
              </a:lnSpc>
            </a:pPr>
            <a:r>
              <a:rPr lang="en-CA" sz="2800"/>
              <a:t>2. </a:t>
            </a:r>
            <a:r>
              <a:rPr lang="en-US" sz="2800" b="1"/>
              <a:t>NOUVELLES DISPOSITIONS AFIN D’ARRIMER LE RÈGLEMENT AUX CONVENTIONS COLLECTIVES ET LETTRES D’ENTENTE DE 2020-2023</a:t>
            </a:r>
            <a:br>
              <a:rPr lang="fr-CA" sz="2800"/>
            </a:br>
            <a:endParaRPr lang="en-CA" sz="2800"/>
          </a:p>
        </p:txBody>
      </p:sp>
      <p:grpSp>
        <p:nvGrpSpPr>
          <p:cNvPr id="48" name="Group 47">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49" name="Straight Connector 48">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51"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2"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3" name="Isosceles Triangle 52">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4"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5"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6"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7" name="Isosceles Triangle 56">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59" name="Rectangle 58">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1225474250"/>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1224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2849562" y="609600"/>
            <a:ext cx="6424440" cy="1320800"/>
          </a:xfrm>
        </p:spPr>
        <p:txBody>
          <a:bodyPr>
            <a:normAutofit/>
          </a:bodyPr>
          <a:lstStyle/>
          <a:p>
            <a:pPr>
              <a:lnSpc>
                <a:spcPct val="90000"/>
              </a:lnSpc>
            </a:pPr>
            <a:r>
              <a:rPr lang="en-CA" sz="2000" dirty="0"/>
              <a:t>2.A  </a:t>
            </a:r>
            <a:r>
              <a:rPr lang="en-CA" sz="1800" dirty="0"/>
              <a:t>ALLOCATION RELATIVE AUX DISPARITÉS RÉGIONALES</a:t>
            </a:r>
            <a:br>
              <a:rPr lang="fr-CA" sz="2000" dirty="0"/>
            </a:br>
            <a:endParaRPr lang="en-CA" sz="2000" dirty="0"/>
          </a:p>
        </p:txBody>
      </p:sp>
      <p:pic>
        <p:nvPicPr>
          <p:cNvPr id="6" name="Picture 4" descr="Rouleaux de journaux">
            <a:extLst>
              <a:ext uri="{FF2B5EF4-FFF2-40B4-BE49-F238E27FC236}">
                <a16:creationId xmlns:a16="http://schemas.microsoft.com/office/drawing/2014/main" id="{EFA2FD94-0CCD-5BAB-4247-18A09E71DEAB}"/>
              </a:ext>
            </a:extLst>
          </p:cNvPr>
          <p:cNvPicPr>
            <a:picLocks noChangeAspect="1"/>
          </p:cNvPicPr>
          <p:nvPr/>
        </p:nvPicPr>
        <p:blipFill rotWithShape="1">
          <a:blip r:embed="rId2"/>
          <a:srcRect l="56236" r="17191"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Espace réservé du contenu 2">
            <a:extLst>
              <a:ext uri="{FF2B5EF4-FFF2-40B4-BE49-F238E27FC236}">
                <a16:creationId xmlns:a16="http://schemas.microsoft.com/office/drawing/2014/main" id="{13A7198C-9859-839B-77CE-C9CC0F645FC1}"/>
              </a:ext>
            </a:extLst>
          </p:cNvPr>
          <p:cNvSpPr>
            <a:spLocks noGrp="1"/>
          </p:cNvSpPr>
          <p:nvPr>
            <p:ph idx="1"/>
          </p:nvPr>
        </p:nvSpPr>
        <p:spPr>
          <a:xfrm>
            <a:off x="2849562" y="2160589"/>
            <a:ext cx="6424440" cy="3880773"/>
          </a:xfrm>
        </p:spPr>
        <p:txBody>
          <a:bodyPr>
            <a:normAutofit/>
          </a:bodyPr>
          <a:lstStyle/>
          <a:p>
            <a:endParaRPr lang="fr-CA"/>
          </a:p>
          <a:p>
            <a:endParaRPr lang="fr-CA"/>
          </a:p>
          <a:p>
            <a:pPr marL="0" indent="0">
              <a:buNone/>
            </a:pPr>
            <a:endParaRPr lang="fr-CA"/>
          </a:p>
        </p:txBody>
      </p:sp>
      <p:sp>
        <p:nvSpPr>
          <p:cNvPr id="7" name="ZoneTexte 6">
            <a:extLst>
              <a:ext uri="{FF2B5EF4-FFF2-40B4-BE49-F238E27FC236}">
                <a16:creationId xmlns:a16="http://schemas.microsoft.com/office/drawing/2014/main" id="{F2AFCE0A-7B2E-CA4A-C8C3-CEE3A4F65D32}"/>
              </a:ext>
            </a:extLst>
          </p:cNvPr>
          <p:cNvSpPr txBox="1"/>
          <p:nvPr/>
        </p:nvSpPr>
        <p:spPr>
          <a:xfrm>
            <a:off x="2598234" y="1159727"/>
            <a:ext cx="8938316" cy="4647426"/>
          </a:xfrm>
          <a:prstGeom prst="rect">
            <a:avLst/>
          </a:prstGeom>
          <a:noFill/>
        </p:spPr>
        <p:txBody>
          <a:bodyPr wrap="square" rtlCol="0">
            <a:spAutoFit/>
          </a:bodyPr>
          <a:lstStyle/>
          <a:p>
            <a:endParaRPr lang="fr-CA" sz="1200" kern="0" dirty="0">
              <a:effectLst/>
              <a:latin typeface="Helvetica-Condensed-Bold" pitchFamily="2" charset="0"/>
              <a:ea typeface="Times New Roman" panose="02020603050405020304" pitchFamily="18" charset="0"/>
              <a:cs typeface="Times New Roman" panose="02020603050405020304" pitchFamily="18" charset="0"/>
            </a:endParaRPr>
          </a:p>
          <a:p>
            <a:r>
              <a:rPr lang="fr-CA" sz="1400" kern="0" dirty="0">
                <a:effectLst/>
                <a:latin typeface="Helvetica-Condensed-Bold" pitchFamily="2" charset="0"/>
                <a:ea typeface="Times New Roman" panose="02020603050405020304" pitchFamily="18" charset="0"/>
                <a:cs typeface="Times New Roman" panose="02020603050405020304" pitchFamily="18" charset="0"/>
              </a:rPr>
              <a:t>Secteur V </a:t>
            </a:r>
            <a:endParaRPr lang="fr-CA" sz="1400" kern="100" dirty="0">
              <a:effectLst/>
              <a:latin typeface="Candara" panose="020E0502030303020204" pitchFamily="34" charset="0"/>
              <a:ea typeface="Calibri" panose="020F0502020204030204" pitchFamily="34" charset="0"/>
              <a:cs typeface="Times New Roman (Corps CS)"/>
            </a:endParaRPr>
          </a:p>
          <a:p>
            <a:r>
              <a:rPr lang="fr-CA" sz="1400" kern="0" dirty="0">
                <a:effectLst/>
                <a:latin typeface="Helvetica" pitchFamily="2" charset="0"/>
                <a:ea typeface="Times New Roman" panose="02020603050405020304" pitchFamily="18" charset="0"/>
                <a:cs typeface="Times New Roman" panose="02020603050405020304" pitchFamily="18" charset="0"/>
              </a:rPr>
              <a:t>Les </a:t>
            </a:r>
            <a:r>
              <a:rPr lang="fr-CA" sz="1400" kern="0" dirty="0" err="1">
                <a:effectLst/>
                <a:latin typeface="Helvetica" pitchFamily="2" charset="0"/>
                <a:ea typeface="Times New Roman" panose="02020603050405020304" pitchFamily="18" charset="0"/>
                <a:cs typeface="Times New Roman" panose="02020603050405020304" pitchFamily="18" charset="0"/>
              </a:rPr>
              <a:t>localités</a:t>
            </a:r>
            <a:r>
              <a:rPr lang="fr-CA" sz="1400" kern="0" dirty="0">
                <a:effectLst/>
                <a:latin typeface="Helvetica" pitchFamily="2" charset="0"/>
                <a:ea typeface="Times New Roman" panose="02020603050405020304" pitchFamily="18" charset="0"/>
                <a:cs typeface="Times New Roman" panose="02020603050405020304" pitchFamily="18" charset="0"/>
              </a:rPr>
              <a:t> de </a:t>
            </a:r>
            <a:r>
              <a:rPr lang="fr-CA" sz="1400" kern="0" dirty="0" err="1">
                <a:effectLst/>
                <a:latin typeface="Helvetica" pitchFamily="2" charset="0"/>
                <a:ea typeface="Times New Roman" panose="02020603050405020304" pitchFamily="18" charset="0"/>
                <a:cs typeface="Times New Roman" panose="02020603050405020304" pitchFamily="18" charset="0"/>
              </a:rPr>
              <a:t>Tasiujak</a:t>
            </a:r>
            <a:r>
              <a:rPr lang="fr-CA" sz="1400" kern="0" dirty="0">
                <a:effectLst/>
                <a:latin typeface="Helvetica" pitchFamily="2" charset="0"/>
                <a:ea typeface="Times New Roman" panose="02020603050405020304" pitchFamily="18" charset="0"/>
                <a:cs typeface="Times New Roman" panose="02020603050405020304" pitchFamily="18" charset="0"/>
              </a:rPr>
              <a:t>, </a:t>
            </a:r>
            <a:r>
              <a:rPr lang="fr-CA" sz="1400" kern="0" dirty="0" err="1">
                <a:effectLst/>
                <a:latin typeface="Helvetica" pitchFamily="2" charset="0"/>
                <a:ea typeface="Times New Roman" panose="02020603050405020304" pitchFamily="18" charset="0"/>
                <a:cs typeface="Times New Roman" panose="02020603050405020304" pitchFamily="18" charset="0"/>
              </a:rPr>
              <a:t>Ivujivik</a:t>
            </a:r>
            <a:r>
              <a:rPr lang="fr-CA" sz="1400" kern="0" dirty="0">
                <a:effectLst/>
                <a:latin typeface="Helvetica" pitchFamily="2" charset="0"/>
                <a:ea typeface="Times New Roman" panose="02020603050405020304" pitchFamily="18" charset="0"/>
                <a:cs typeface="Times New Roman" panose="02020603050405020304" pitchFamily="18" charset="0"/>
              </a:rPr>
              <a:t>, </a:t>
            </a:r>
            <a:r>
              <a:rPr lang="fr-CA" sz="1400" kern="0" dirty="0" err="1">
                <a:effectLst/>
                <a:latin typeface="Helvetica" pitchFamily="2" charset="0"/>
                <a:ea typeface="Times New Roman" panose="02020603050405020304" pitchFamily="18" charset="0"/>
                <a:cs typeface="Times New Roman" panose="02020603050405020304" pitchFamily="18" charset="0"/>
              </a:rPr>
              <a:t>Kangiqsualujjuaq</a:t>
            </a:r>
            <a:r>
              <a:rPr lang="fr-CA" sz="1400" kern="0" dirty="0">
                <a:effectLst/>
                <a:latin typeface="Helvetica" pitchFamily="2" charset="0"/>
                <a:ea typeface="Times New Roman" panose="02020603050405020304" pitchFamily="18" charset="0"/>
                <a:cs typeface="Times New Roman" panose="02020603050405020304" pitchFamily="18" charset="0"/>
              </a:rPr>
              <a:t>, </a:t>
            </a:r>
            <a:r>
              <a:rPr lang="fr-CA" sz="1400" kern="0" dirty="0" err="1">
                <a:effectLst/>
                <a:latin typeface="Helvetica" pitchFamily="2" charset="0"/>
                <a:ea typeface="Times New Roman" panose="02020603050405020304" pitchFamily="18" charset="0"/>
                <a:cs typeface="Times New Roman" panose="02020603050405020304" pitchFamily="18" charset="0"/>
              </a:rPr>
              <a:t>Aupaluk</a:t>
            </a:r>
            <a:r>
              <a:rPr lang="fr-CA" sz="1400" kern="0" dirty="0">
                <a:effectLst/>
                <a:latin typeface="Helvetica" pitchFamily="2" charset="0"/>
                <a:ea typeface="Times New Roman" panose="02020603050405020304" pitchFamily="18" charset="0"/>
                <a:cs typeface="Times New Roman" panose="02020603050405020304" pitchFamily="18" charset="0"/>
              </a:rPr>
              <a:t>, </a:t>
            </a:r>
            <a:r>
              <a:rPr lang="fr-CA" sz="1400" kern="0" dirty="0" err="1">
                <a:effectLst/>
                <a:latin typeface="Helvetica" pitchFamily="2" charset="0"/>
                <a:ea typeface="Times New Roman" panose="02020603050405020304" pitchFamily="18" charset="0"/>
                <a:cs typeface="Times New Roman" panose="02020603050405020304" pitchFamily="18" charset="0"/>
              </a:rPr>
              <a:t>Quaqtaq</a:t>
            </a:r>
            <a:r>
              <a:rPr lang="fr-CA" sz="1400" kern="0" dirty="0">
                <a:effectLst/>
                <a:latin typeface="Helvetica" pitchFamily="2" charset="0"/>
                <a:ea typeface="Times New Roman" panose="02020603050405020304" pitchFamily="18" charset="0"/>
                <a:cs typeface="Times New Roman" panose="02020603050405020304" pitchFamily="18" charset="0"/>
              </a:rPr>
              <a:t>, </a:t>
            </a:r>
            <a:r>
              <a:rPr lang="fr-CA" sz="1400" kern="0" dirty="0" err="1">
                <a:effectLst/>
                <a:latin typeface="Helvetica" pitchFamily="2" charset="0"/>
                <a:ea typeface="Times New Roman" panose="02020603050405020304" pitchFamily="18" charset="0"/>
                <a:cs typeface="Times New Roman" panose="02020603050405020304" pitchFamily="18" charset="0"/>
              </a:rPr>
              <a:t>Akulivik</a:t>
            </a:r>
            <a:r>
              <a:rPr lang="fr-CA" sz="1400" kern="0" dirty="0">
                <a:effectLst/>
                <a:latin typeface="Helvetica" pitchFamily="2" charset="0"/>
                <a:ea typeface="Times New Roman" panose="02020603050405020304" pitchFamily="18" charset="0"/>
                <a:cs typeface="Times New Roman" panose="02020603050405020304" pitchFamily="18" charset="0"/>
              </a:rPr>
              <a:t>, </a:t>
            </a:r>
            <a:r>
              <a:rPr lang="fr-CA" sz="1400" kern="0" dirty="0" err="1">
                <a:effectLst/>
                <a:latin typeface="Helvetica" pitchFamily="2" charset="0"/>
                <a:ea typeface="Times New Roman" panose="02020603050405020304" pitchFamily="18" charset="0"/>
                <a:cs typeface="Times New Roman" panose="02020603050405020304" pitchFamily="18" charset="0"/>
              </a:rPr>
              <a:t>Kangiqsujuaq</a:t>
            </a:r>
            <a:r>
              <a:rPr lang="fr-CA" sz="1400" kern="0" dirty="0">
                <a:effectLst/>
                <a:latin typeface="Helvetica" pitchFamily="2" charset="0"/>
                <a:ea typeface="Times New Roman" panose="02020603050405020304" pitchFamily="18" charset="0"/>
                <a:cs typeface="Times New Roman" panose="02020603050405020304" pitchFamily="18" charset="0"/>
              </a:rPr>
              <a:t>, </a:t>
            </a:r>
            <a:r>
              <a:rPr lang="fr-CA" sz="1400" kern="0" dirty="0" err="1">
                <a:effectLst/>
                <a:latin typeface="Helvetica" pitchFamily="2" charset="0"/>
                <a:ea typeface="Times New Roman" panose="02020603050405020304" pitchFamily="18" charset="0"/>
                <a:cs typeface="Times New Roman" panose="02020603050405020304" pitchFamily="18" charset="0"/>
              </a:rPr>
              <a:t>Kangirsuk</a:t>
            </a:r>
            <a:r>
              <a:rPr lang="fr-CA" sz="1400" kern="0" dirty="0">
                <a:effectLst/>
                <a:latin typeface="Helvetica" pitchFamily="2" charset="0"/>
                <a:ea typeface="Times New Roman" panose="02020603050405020304" pitchFamily="18" charset="0"/>
                <a:cs typeface="Times New Roman" panose="02020603050405020304" pitchFamily="18" charset="0"/>
              </a:rPr>
              <a:t>, </a:t>
            </a:r>
          </a:p>
          <a:p>
            <a:r>
              <a:rPr lang="fr-CA" sz="1400" kern="0" dirty="0" err="1">
                <a:effectLst/>
                <a:latin typeface="Helvetica" pitchFamily="2" charset="0"/>
                <a:ea typeface="Times New Roman" panose="02020603050405020304" pitchFamily="18" charset="0"/>
                <a:cs typeface="Times New Roman" panose="02020603050405020304" pitchFamily="18" charset="0"/>
              </a:rPr>
              <a:t>Salluit</a:t>
            </a:r>
            <a:r>
              <a:rPr lang="fr-CA" sz="1400" kern="0" dirty="0">
                <a:effectLst/>
                <a:latin typeface="Helvetica" pitchFamily="2" charset="0"/>
                <a:ea typeface="Times New Roman" panose="02020603050405020304" pitchFamily="18" charset="0"/>
                <a:cs typeface="Times New Roman" panose="02020603050405020304" pitchFamily="18" charset="0"/>
              </a:rPr>
              <a:t>, </a:t>
            </a:r>
            <a:r>
              <a:rPr lang="fr-CA" sz="1400" kern="0" dirty="0" err="1">
                <a:effectLst/>
                <a:latin typeface="Helvetica" pitchFamily="2" charset="0"/>
                <a:ea typeface="Times New Roman" panose="02020603050405020304" pitchFamily="18" charset="0"/>
                <a:cs typeface="Times New Roman" panose="02020603050405020304" pitchFamily="18" charset="0"/>
              </a:rPr>
              <a:t>Tarpangajuk</a:t>
            </a:r>
            <a:r>
              <a:rPr lang="fr-CA" sz="1400" kern="0" dirty="0">
                <a:effectLst/>
                <a:latin typeface="Helvetica" pitchFamily="2" charset="0"/>
                <a:ea typeface="Times New Roman" panose="02020603050405020304" pitchFamily="18" charset="0"/>
                <a:cs typeface="Times New Roman" panose="02020603050405020304" pitchFamily="18" charset="0"/>
              </a:rPr>
              <a:t> et </a:t>
            </a:r>
            <a:r>
              <a:rPr lang="fr-CA" sz="1400" kern="0" dirty="0" err="1">
                <a:effectLst/>
                <a:latin typeface="Helvetica" pitchFamily="2" charset="0"/>
                <a:ea typeface="Times New Roman" panose="02020603050405020304" pitchFamily="18" charset="0"/>
                <a:cs typeface="Times New Roman" panose="02020603050405020304" pitchFamily="18" charset="0"/>
              </a:rPr>
              <a:t>Umiujaq</a:t>
            </a:r>
            <a:r>
              <a:rPr lang="fr-CA" sz="1400" kern="0" dirty="0">
                <a:effectLst/>
                <a:latin typeface="Helvetica" pitchFamily="2" charset="0"/>
                <a:ea typeface="Times New Roman" panose="02020603050405020304" pitchFamily="18" charset="0"/>
                <a:cs typeface="Times New Roman" panose="02020603050405020304" pitchFamily="18" charset="0"/>
              </a:rPr>
              <a:t>.</a:t>
            </a:r>
            <a:endParaRPr lang="fr-CA" sz="1400" kern="100" dirty="0">
              <a:effectLst/>
              <a:latin typeface="Candara" panose="020E0502030303020204" pitchFamily="34" charset="0"/>
              <a:ea typeface="Calibri" panose="020F0502020204030204" pitchFamily="34" charset="0"/>
              <a:cs typeface="Times New Roman (Corps CS)"/>
            </a:endParaRPr>
          </a:p>
          <a:p>
            <a:r>
              <a:rPr lang="fr-CA" sz="1400" kern="0" dirty="0">
                <a:effectLst/>
                <a:latin typeface="Helvetica-Condensed-Bold" pitchFamily="2" charset="0"/>
                <a:ea typeface="Times New Roman" panose="02020603050405020304" pitchFamily="18" charset="0"/>
                <a:cs typeface="Times New Roman" panose="02020603050405020304" pitchFamily="18" charset="0"/>
              </a:rPr>
              <a:t>Secteur IV </a:t>
            </a:r>
            <a:endParaRPr lang="fr-CA" sz="1400" kern="100" dirty="0">
              <a:effectLst/>
              <a:latin typeface="Candara" panose="020E0502030303020204" pitchFamily="34" charset="0"/>
              <a:ea typeface="Calibri" panose="020F0502020204030204" pitchFamily="34" charset="0"/>
              <a:cs typeface="Times New Roman (Corps CS)"/>
            </a:endParaRPr>
          </a:p>
          <a:p>
            <a:r>
              <a:rPr lang="fr-CA" sz="1400" kern="0" dirty="0">
                <a:effectLst/>
                <a:latin typeface="Helvetica" pitchFamily="2" charset="0"/>
                <a:ea typeface="Times New Roman" panose="02020603050405020304" pitchFamily="18" charset="0"/>
                <a:cs typeface="Times New Roman" panose="02020603050405020304" pitchFamily="18" charset="0"/>
              </a:rPr>
              <a:t>Les </a:t>
            </a:r>
            <a:r>
              <a:rPr lang="fr-CA" sz="1400" kern="0" dirty="0" err="1">
                <a:effectLst/>
                <a:latin typeface="Helvetica" pitchFamily="2" charset="0"/>
                <a:ea typeface="Times New Roman" panose="02020603050405020304" pitchFamily="18" charset="0"/>
                <a:cs typeface="Times New Roman" panose="02020603050405020304" pitchFamily="18" charset="0"/>
              </a:rPr>
              <a:t>localités</a:t>
            </a:r>
            <a:r>
              <a:rPr lang="fr-CA" sz="1400" kern="0" dirty="0">
                <a:effectLst/>
                <a:latin typeface="Helvetica" pitchFamily="2" charset="0"/>
                <a:ea typeface="Times New Roman" panose="02020603050405020304" pitchFamily="18" charset="0"/>
                <a:cs typeface="Times New Roman" panose="02020603050405020304" pitchFamily="18" charset="0"/>
              </a:rPr>
              <a:t> de </a:t>
            </a:r>
            <a:r>
              <a:rPr lang="fr-CA" sz="1400" kern="0" dirty="0" err="1">
                <a:effectLst/>
                <a:latin typeface="Helvetica" pitchFamily="2" charset="0"/>
                <a:ea typeface="Times New Roman" panose="02020603050405020304" pitchFamily="18" charset="0"/>
                <a:cs typeface="Times New Roman" panose="02020603050405020304" pitchFamily="18" charset="0"/>
              </a:rPr>
              <a:t>Wemindji</a:t>
            </a:r>
            <a:r>
              <a:rPr lang="fr-CA" sz="1400" kern="0" dirty="0">
                <a:effectLst/>
                <a:latin typeface="Helvetica" pitchFamily="2" charset="0"/>
                <a:ea typeface="Times New Roman" panose="02020603050405020304" pitchFamily="18" charset="0"/>
                <a:cs typeface="Times New Roman" panose="02020603050405020304" pitchFamily="18" charset="0"/>
              </a:rPr>
              <a:t>, </a:t>
            </a:r>
            <a:r>
              <a:rPr lang="fr-CA" sz="1400" kern="0" dirty="0" err="1">
                <a:effectLst/>
                <a:latin typeface="Helvetica" pitchFamily="2" charset="0"/>
                <a:ea typeface="Times New Roman" panose="02020603050405020304" pitchFamily="18" charset="0"/>
                <a:cs typeface="Times New Roman" panose="02020603050405020304" pitchFamily="18" charset="0"/>
              </a:rPr>
              <a:t>Eastmain</a:t>
            </a:r>
            <a:r>
              <a:rPr lang="fr-CA" sz="1400" kern="0" dirty="0">
                <a:effectLst/>
                <a:latin typeface="Helvetica" pitchFamily="2" charset="0"/>
                <a:ea typeface="Times New Roman" panose="02020603050405020304" pitchFamily="18" charset="0"/>
                <a:cs typeface="Times New Roman" panose="02020603050405020304" pitchFamily="18" charset="0"/>
              </a:rPr>
              <a:t>, Fort Rupert (</a:t>
            </a:r>
            <a:r>
              <a:rPr lang="fr-CA" sz="1400" kern="0" dirty="0" err="1">
                <a:effectLst/>
                <a:latin typeface="Helvetica" pitchFamily="2" charset="0"/>
                <a:ea typeface="Times New Roman" panose="02020603050405020304" pitchFamily="18" charset="0"/>
                <a:cs typeface="Times New Roman" panose="02020603050405020304" pitchFamily="18" charset="0"/>
              </a:rPr>
              <a:t>Waskaganish</a:t>
            </a:r>
            <a:r>
              <a:rPr lang="fr-CA" sz="1400" kern="0" dirty="0">
                <a:effectLst/>
                <a:latin typeface="Helvetica" pitchFamily="2" charset="0"/>
                <a:ea typeface="Times New Roman" panose="02020603050405020304" pitchFamily="18" charset="0"/>
                <a:cs typeface="Times New Roman" panose="02020603050405020304" pitchFamily="18" charset="0"/>
              </a:rPr>
              <a:t>), </a:t>
            </a:r>
            <a:r>
              <a:rPr lang="fr-CA" sz="1400" kern="0" dirty="0" err="1">
                <a:effectLst/>
                <a:latin typeface="Helvetica" pitchFamily="2" charset="0"/>
                <a:ea typeface="Times New Roman" panose="02020603050405020304" pitchFamily="18" charset="0"/>
                <a:cs typeface="Times New Roman" panose="02020603050405020304" pitchFamily="18" charset="0"/>
              </a:rPr>
              <a:t>Nemaska</a:t>
            </a:r>
            <a:r>
              <a:rPr lang="fr-CA" sz="1400" kern="0" dirty="0">
                <a:effectLst/>
                <a:latin typeface="Helvetica" pitchFamily="2" charset="0"/>
                <a:ea typeface="Times New Roman" panose="02020603050405020304" pitchFamily="18" charset="0"/>
                <a:cs typeface="Times New Roman" panose="02020603050405020304" pitchFamily="18" charset="0"/>
              </a:rPr>
              <a:t> (</a:t>
            </a:r>
            <a:r>
              <a:rPr lang="fr-CA" sz="1400" kern="0" dirty="0" err="1">
                <a:effectLst/>
                <a:latin typeface="Helvetica" pitchFamily="2" charset="0"/>
                <a:ea typeface="Times New Roman" panose="02020603050405020304" pitchFamily="18" charset="0"/>
                <a:cs typeface="Times New Roman" panose="02020603050405020304" pitchFamily="18" charset="0"/>
              </a:rPr>
              <a:t>Nemiscau</a:t>
            </a:r>
            <a:r>
              <a:rPr lang="fr-CA" sz="1400" kern="0" dirty="0">
                <a:effectLst/>
                <a:latin typeface="Helvetica" pitchFamily="2" charset="0"/>
                <a:ea typeface="Times New Roman" panose="02020603050405020304" pitchFamily="18" charset="0"/>
                <a:cs typeface="Times New Roman" panose="02020603050405020304" pitchFamily="18" charset="0"/>
              </a:rPr>
              <a:t>), </a:t>
            </a:r>
            <a:r>
              <a:rPr lang="fr-CA" sz="1400" kern="0" dirty="0" err="1">
                <a:effectLst/>
                <a:latin typeface="Helvetica" pitchFamily="2" charset="0"/>
                <a:ea typeface="Times New Roman" panose="02020603050405020304" pitchFamily="18" charset="0"/>
                <a:cs typeface="Times New Roman" panose="02020603050405020304" pitchFamily="18" charset="0"/>
              </a:rPr>
              <a:t>Inukjuak</a:t>
            </a:r>
            <a:r>
              <a:rPr lang="fr-CA" sz="1400" kern="0" dirty="0">
                <a:effectLst/>
                <a:latin typeface="Helvetica" pitchFamily="2" charset="0"/>
                <a:ea typeface="Times New Roman" panose="02020603050405020304" pitchFamily="18" charset="0"/>
                <a:cs typeface="Times New Roman" panose="02020603050405020304" pitchFamily="18" charset="0"/>
              </a:rPr>
              <a:t>, </a:t>
            </a:r>
            <a:r>
              <a:rPr lang="fr-CA" sz="1400" kern="0" dirty="0" err="1">
                <a:effectLst/>
                <a:latin typeface="Helvetica" pitchFamily="2" charset="0"/>
                <a:ea typeface="Times New Roman" panose="02020603050405020304" pitchFamily="18" charset="0"/>
                <a:cs typeface="Times New Roman" panose="02020603050405020304" pitchFamily="18" charset="0"/>
              </a:rPr>
              <a:t>Puvirnituq</a:t>
            </a:r>
            <a:r>
              <a:rPr lang="fr-CA" sz="1400" kern="0" dirty="0">
                <a:effectLst/>
                <a:latin typeface="Helvetica" pitchFamily="2" charset="0"/>
                <a:ea typeface="Times New Roman" panose="02020603050405020304" pitchFamily="18" charset="0"/>
                <a:cs typeface="Times New Roman" panose="02020603050405020304" pitchFamily="18" charset="0"/>
              </a:rPr>
              <a:t>, </a:t>
            </a:r>
          </a:p>
          <a:p>
            <a:r>
              <a:rPr lang="fr-CA" sz="1400" kern="0" dirty="0" err="1">
                <a:effectLst/>
                <a:latin typeface="Helvetica" pitchFamily="2" charset="0"/>
                <a:ea typeface="Times New Roman" panose="02020603050405020304" pitchFamily="18" charset="0"/>
                <a:cs typeface="Times New Roman" panose="02020603050405020304" pitchFamily="18" charset="0"/>
              </a:rPr>
              <a:t>Kuujjuak</a:t>
            </a:r>
            <a:r>
              <a:rPr lang="fr-CA" sz="1400" kern="0" dirty="0">
                <a:effectLst/>
                <a:latin typeface="Helvetica" pitchFamily="2" charset="0"/>
                <a:ea typeface="Times New Roman" panose="02020603050405020304" pitchFamily="18" charset="0"/>
                <a:cs typeface="Times New Roman" panose="02020603050405020304" pitchFamily="18" charset="0"/>
              </a:rPr>
              <a:t>,  </a:t>
            </a:r>
            <a:r>
              <a:rPr lang="fr-CA" sz="1400" kern="0" dirty="0" err="1">
                <a:effectLst/>
                <a:latin typeface="Helvetica" pitchFamily="2" charset="0"/>
                <a:ea typeface="Times New Roman" panose="02020603050405020304" pitchFamily="18" charset="0"/>
                <a:cs typeface="Times New Roman" panose="02020603050405020304" pitchFamily="18" charset="0"/>
              </a:rPr>
              <a:t>Kuujjuarapik</a:t>
            </a:r>
            <a:r>
              <a:rPr lang="fr-CA" sz="1400" kern="0" dirty="0">
                <a:effectLst/>
                <a:latin typeface="Helvetica" pitchFamily="2" charset="0"/>
                <a:ea typeface="Times New Roman" panose="02020603050405020304" pitchFamily="18" charset="0"/>
                <a:cs typeface="Times New Roman" panose="02020603050405020304" pitchFamily="18" charset="0"/>
              </a:rPr>
              <a:t>, Poste-de-la-Baleine (</a:t>
            </a:r>
            <a:r>
              <a:rPr lang="fr-CA" sz="1400" kern="0" dirty="0" err="1">
                <a:effectLst/>
                <a:latin typeface="Helvetica" pitchFamily="2" charset="0"/>
                <a:ea typeface="Times New Roman" panose="02020603050405020304" pitchFamily="18" charset="0"/>
                <a:cs typeface="Times New Roman" panose="02020603050405020304" pitchFamily="18" charset="0"/>
              </a:rPr>
              <a:t>Whapmagoostui</a:t>
            </a:r>
            <a:r>
              <a:rPr lang="fr-CA" sz="1400" kern="0" dirty="0">
                <a:effectLst/>
                <a:latin typeface="Helvetica" pitchFamily="2" charset="0"/>
                <a:ea typeface="Times New Roman" panose="02020603050405020304" pitchFamily="18" charset="0"/>
                <a:cs typeface="Times New Roman" panose="02020603050405020304" pitchFamily="18" charset="0"/>
              </a:rPr>
              <a:t>), Schefferville et </a:t>
            </a:r>
            <a:r>
              <a:rPr lang="fr-CA" sz="1400" kern="0" dirty="0" err="1">
                <a:effectLst/>
                <a:latin typeface="Helvetica" pitchFamily="2" charset="0"/>
                <a:ea typeface="Times New Roman" panose="02020603050405020304" pitchFamily="18" charset="0"/>
                <a:cs typeface="Times New Roman" panose="02020603050405020304" pitchFamily="18" charset="0"/>
              </a:rPr>
              <a:t>Kawawachikamach</a:t>
            </a:r>
            <a:r>
              <a:rPr lang="fr-CA" sz="1400" kern="0" dirty="0">
                <a:effectLst/>
                <a:latin typeface="Helvetica" pitchFamily="2" charset="0"/>
                <a:ea typeface="Times New Roman" panose="02020603050405020304" pitchFamily="18" charset="0"/>
                <a:cs typeface="Times New Roman" panose="02020603050405020304" pitchFamily="18" charset="0"/>
              </a:rPr>
              <a:t>. </a:t>
            </a:r>
            <a:endParaRPr lang="fr-CA" sz="1400" kern="100" dirty="0">
              <a:effectLst/>
              <a:latin typeface="Candara" panose="020E0502030303020204" pitchFamily="34" charset="0"/>
              <a:ea typeface="Calibri" panose="020F0502020204030204" pitchFamily="34" charset="0"/>
              <a:cs typeface="Times New Roman (Corps CS)"/>
            </a:endParaRPr>
          </a:p>
          <a:p>
            <a:r>
              <a:rPr lang="fr-CA" sz="1400" kern="0" dirty="0">
                <a:effectLst/>
                <a:latin typeface="Helvetica-Condensed-Bold" pitchFamily="2" charset="0"/>
                <a:ea typeface="Times New Roman" panose="02020603050405020304" pitchFamily="18" charset="0"/>
                <a:cs typeface="Times New Roman" panose="02020603050405020304" pitchFamily="18" charset="0"/>
              </a:rPr>
              <a:t>Secteur III </a:t>
            </a:r>
            <a:endParaRPr lang="fr-CA" sz="1400" kern="100" dirty="0">
              <a:effectLst/>
              <a:latin typeface="Candara" panose="020E0502030303020204" pitchFamily="34" charset="0"/>
              <a:ea typeface="Calibri" panose="020F0502020204030204" pitchFamily="34" charset="0"/>
              <a:cs typeface="Times New Roman (Corps CS)"/>
            </a:endParaRPr>
          </a:p>
          <a:p>
            <a:pPr marL="342900" lvl="0" indent="-342900">
              <a:buSzPts val="1000"/>
              <a:buFont typeface="Symbol" pitchFamily="2" charset="2"/>
              <a:buChar char=""/>
              <a:tabLst>
                <a:tab pos="228600" algn="l"/>
              </a:tabLst>
            </a:pPr>
            <a:r>
              <a:rPr lang="fr-CA" sz="1400" kern="0" dirty="0">
                <a:effectLst/>
                <a:latin typeface="Helvetica" pitchFamily="2" charset="0"/>
                <a:ea typeface="Times New Roman" panose="02020603050405020304" pitchFamily="18" charset="0"/>
                <a:cs typeface="Times New Roman" panose="02020603050405020304" pitchFamily="18" charset="0"/>
              </a:rPr>
              <a:t>-  Le territoire situé au nord du 51e </a:t>
            </a:r>
            <a:r>
              <a:rPr lang="fr-CA" sz="1400" kern="0" dirty="0" err="1">
                <a:effectLst/>
                <a:latin typeface="Helvetica" pitchFamily="2" charset="0"/>
                <a:ea typeface="Times New Roman" panose="02020603050405020304" pitchFamily="18" charset="0"/>
                <a:cs typeface="Times New Roman" panose="02020603050405020304" pitchFamily="18" charset="0"/>
              </a:rPr>
              <a:t>degre</a:t>
            </a:r>
            <a:r>
              <a:rPr lang="fr-CA" sz="1400" kern="0" dirty="0">
                <a:effectLst/>
                <a:latin typeface="Helvetica" pitchFamily="2" charset="0"/>
                <a:ea typeface="Times New Roman" panose="02020603050405020304" pitchFamily="18" charset="0"/>
                <a:cs typeface="Times New Roman" panose="02020603050405020304" pitchFamily="18" charset="0"/>
              </a:rPr>
              <a:t>́ de latitude incluant </a:t>
            </a:r>
            <a:r>
              <a:rPr lang="fr-CA" sz="1400" kern="0" dirty="0" err="1">
                <a:effectLst/>
                <a:latin typeface="Helvetica" pitchFamily="2" charset="0"/>
                <a:ea typeface="Times New Roman" panose="02020603050405020304" pitchFamily="18" charset="0"/>
                <a:cs typeface="Times New Roman" panose="02020603050405020304" pitchFamily="18" charset="0"/>
              </a:rPr>
              <a:t>Mistissini</a:t>
            </a:r>
            <a:r>
              <a:rPr lang="fr-CA" sz="1400" kern="0" dirty="0">
                <a:effectLst/>
                <a:latin typeface="Helvetica" pitchFamily="2" charset="0"/>
                <a:ea typeface="Times New Roman" panose="02020603050405020304" pitchFamily="18" charset="0"/>
                <a:cs typeface="Times New Roman" panose="02020603050405020304" pitchFamily="18" charset="0"/>
              </a:rPr>
              <a:t>, </a:t>
            </a:r>
            <a:r>
              <a:rPr lang="fr-CA" sz="1400" kern="0" dirty="0" err="1">
                <a:effectLst/>
                <a:latin typeface="Helvetica" pitchFamily="2" charset="0"/>
                <a:ea typeface="Times New Roman" panose="02020603050405020304" pitchFamily="18" charset="0"/>
                <a:cs typeface="Times New Roman" panose="02020603050405020304" pitchFamily="18" charset="0"/>
              </a:rPr>
              <a:t>Chisasibi</a:t>
            </a:r>
            <a:r>
              <a:rPr lang="fr-CA" sz="1400" kern="0" dirty="0">
                <a:effectLst/>
                <a:latin typeface="Helvetica" pitchFamily="2" charset="0"/>
                <a:ea typeface="Times New Roman" panose="02020603050405020304" pitchFamily="18" charset="0"/>
                <a:cs typeface="Times New Roman" panose="02020603050405020304" pitchFamily="18" charset="0"/>
              </a:rPr>
              <a:t>, </a:t>
            </a:r>
            <a:r>
              <a:rPr lang="fr-CA" sz="1400" kern="0" dirty="0" err="1">
                <a:effectLst/>
                <a:latin typeface="Helvetica" pitchFamily="2" charset="0"/>
                <a:ea typeface="Times New Roman" panose="02020603050405020304" pitchFamily="18" charset="0"/>
                <a:cs typeface="Times New Roman" panose="02020603050405020304" pitchFamily="18" charset="0"/>
              </a:rPr>
              <a:t>Ouje</a:t>
            </a:r>
            <a:r>
              <a:rPr lang="fr-CA" sz="1400" kern="0" dirty="0">
                <a:effectLst/>
                <a:latin typeface="Helvetica" pitchFamily="2" charset="0"/>
                <a:ea typeface="Times New Roman" panose="02020603050405020304" pitchFamily="18" charset="0"/>
                <a:cs typeface="Times New Roman" panose="02020603050405020304" pitchFamily="18" charset="0"/>
              </a:rPr>
              <a:t>́ </a:t>
            </a:r>
            <a:r>
              <a:rPr lang="fr-CA" sz="1400" kern="0" dirty="0" err="1">
                <a:effectLst/>
                <a:latin typeface="Helvetica" pitchFamily="2" charset="0"/>
                <a:ea typeface="Times New Roman" panose="02020603050405020304" pitchFamily="18" charset="0"/>
                <a:cs typeface="Times New Roman" panose="02020603050405020304" pitchFamily="18" charset="0"/>
              </a:rPr>
              <a:t>Bougoumou</a:t>
            </a:r>
            <a:r>
              <a:rPr lang="fr-CA" sz="1400" kern="0" dirty="0">
                <a:effectLst/>
                <a:latin typeface="Helvetica" pitchFamily="2" charset="0"/>
                <a:ea typeface="Times New Roman" panose="02020603050405020304" pitchFamily="18" charset="0"/>
                <a:cs typeface="Times New Roman" panose="02020603050405020304" pitchFamily="18" charset="0"/>
              </a:rPr>
              <a:t>,</a:t>
            </a:r>
          </a:p>
          <a:p>
            <a:pPr lvl="0">
              <a:buSzPts val="1000"/>
              <a:tabLst>
                <a:tab pos="228600" algn="l"/>
              </a:tabLst>
            </a:pPr>
            <a:r>
              <a:rPr lang="fr-CA" sz="1400" kern="0" dirty="0">
                <a:effectLst/>
                <a:latin typeface="Helvetica" pitchFamily="2" charset="0"/>
                <a:ea typeface="Times New Roman" panose="02020603050405020304" pitchFamily="18" charset="0"/>
                <a:cs typeface="Times New Roman" panose="02020603050405020304" pitchFamily="18" charset="0"/>
              </a:rPr>
              <a:t>Radisson et </a:t>
            </a:r>
            <a:r>
              <a:rPr lang="fr-CA" sz="1400" kern="0" dirty="0" err="1">
                <a:effectLst/>
                <a:latin typeface="Helvetica" pitchFamily="2" charset="0"/>
                <a:ea typeface="Times New Roman" panose="02020603050405020304" pitchFamily="18" charset="0"/>
                <a:cs typeface="Times New Roman" panose="02020603050405020304" pitchFamily="18" charset="0"/>
              </a:rPr>
              <a:t>Waswanipi</a:t>
            </a:r>
            <a:r>
              <a:rPr lang="fr-CA" sz="1400" kern="0" dirty="0">
                <a:effectLst/>
                <a:latin typeface="Helvetica" pitchFamily="2" charset="0"/>
                <a:ea typeface="Times New Roman" panose="02020603050405020304" pitchFamily="18" charset="0"/>
                <a:cs typeface="Times New Roman" panose="02020603050405020304" pitchFamily="18" charset="0"/>
              </a:rPr>
              <a:t> à l’exception de </a:t>
            </a:r>
            <a:r>
              <a:rPr lang="fr-CA" sz="1400" kern="0" dirty="0" err="1">
                <a:effectLst/>
                <a:latin typeface="Helvetica" pitchFamily="2" charset="0"/>
                <a:ea typeface="Times New Roman" panose="02020603050405020304" pitchFamily="18" charset="0"/>
                <a:cs typeface="Times New Roman" panose="02020603050405020304" pitchFamily="18" charset="0"/>
              </a:rPr>
              <a:t>Fermont</a:t>
            </a:r>
            <a:r>
              <a:rPr lang="fr-CA" sz="1400" kern="0" dirty="0">
                <a:effectLst/>
                <a:latin typeface="Helvetica" pitchFamily="2" charset="0"/>
                <a:ea typeface="Times New Roman" panose="02020603050405020304" pitchFamily="18" charset="0"/>
                <a:cs typeface="Times New Roman" panose="02020603050405020304" pitchFamily="18" charset="0"/>
              </a:rPr>
              <a:t> et des </a:t>
            </a:r>
            <a:r>
              <a:rPr lang="fr-CA" sz="1400" kern="0" dirty="0" err="1">
                <a:effectLst/>
                <a:latin typeface="Helvetica" pitchFamily="2" charset="0"/>
                <a:ea typeface="Times New Roman" panose="02020603050405020304" pitchFamily="18" charset="0"/>
                <a:cs typeface="Times New Roman" panose="02020603050405020304" pitchFamily="18" charset="0"/>
              </a:rPr>
              <a:t>localités</a:t>
            </a:r>
            <a:r>
              <a:rPr lang="fr-CA" sz="1400" kern="0" dirty="0">
                <a:effectLst/>
                <a:latin typeface="Helvetica" pitchFamily="2" charset="0"/>
                <a:ea typeface="Times New Roman" panose="02020603050405020304" pitchFamily="18" charset="0"/>
                <a:cs typeface="Times New Roman" panose="02020603050405020304" pitchFamily="18" charset="0"/>
              </a:rPr>
              <a:t> </a:t>
            </a:r>
            <a:r>
              <a:rPr lang="fr-CA" sz="1400" kern="0" dirty="0" err="1">
                <a:effectLst/>
                <a:latin typeface="Helvetica" pitchFamily="2" charset="0"/>
                <a:ea typeface="Times New Roman" panose="02020603050405020304" pitchFamily="18" charset="0"/>
                <a:cs typeface="Times New Roman" panose="02020603050405020304" pitchFamily="18" charset="0"/>
              </a:rPr>
              <a:t>spécifiées</a:t>
            </a:r>
            <a:r>
              <a:rPr lang="fr-CA" sz="1400" kern="0" dirty="0">
                <a:effectLst/>
                <a:latin typeface="Helvetica" pitchFamily="2" charset="0"/>
                <a:ea typeface="Times New Roman" panose="02020603050405020304" pitchFamily="18" charset="0"/>
                <a:cs typeface="Times New Roman" panose="02020603050405020304" pitchFamily="18" charset="0"/>
              </a:rPr>
              <a:t> aux secteurs IV et V ; </a:t>
            </a:r>
            <a:endParaRPr lang="fr-CA" sz="1400" kern="100" dirty="0">
              <a:effectLst/>
              <a:latin typeface="Candara" panose="020E0502030303020204" pitchFamily="34" charset="0"/>
              <a:ea typeface="Calibri" panose="020F0502020204030204" pitchFamily="34" charset="0"/>
              <a:cs typeface="Times New Roman (Corps CS)"/>
            </a:endParaRPr>
          </a:p>
          <a:p>
            <a:pPr marL="342900" lvl="0" indent="-342900">
              <a:buSzPts val="1000"/>
              <a:buFont typeface="Symbol" pitchFamily="2" charset="2"/>
              <a:buChar char=""/>
              <a:tabLst>
                <a:tab pos="228600" algn="l"/>
              </a:tabLst>
            </a:pPr>
            <a:r>
              <a:rPr lang="fr-CA" sz="1400" kern="0" dirty="0">
                <a:effectLst/>
                <a:latin typeface="Helvetica" pitchFamily="2" charset="0"/>
                <a:ea typeface="Times New Roman" panose="02020603050405020304" pitchFamily="18" charset="0"/>
                <a:cs typeface="Times New Roman" panose="02020603050405020304" pitchFamily="18" charset="0"/>
              </a:rPr>
              <a:t>-  Les </a:t>
            </a:r>
            <a:r>
              <a:rPr lang="fr-CA" sz="1400" kern="0" dirty="0" err="1">
                <a:effectLst/>
                <a:latin typeface="Helvetica" pitchFamily="2" charset="0"/>
                <a:ea typeface="Times New Roman" panose="02020603050405020304" pitchFamily="18" charset="0"/>
                <a:cs typeface="Times New Roman" panose="02020603050405020304" pitchFamily="18" charset="0"/>
              </a:rPr>
              <a:t>localités</a:t>
            </a:r>
            <a:r>
              <a:rPr lang="fr-CA" sz="1400" kern="0" dirty="0">
                <a:effectLst/>
                <a:latin typeface="Helvetica" pitchFamily="2" charset="0"/>
                <a:ea typeface="Times New Roman" panose="02020603050405020304" pitchFamily="18" charset="0"/>
                <a:cs typeface="Times New Roman" panose="02020603050405020304" pitchFamily="18" charset="0"/>
              </a:rPr>
              <a:t> de Parent, </a:t>
            </a:r>
            <a:r>
              <a:rPr lang="fr-CA" sz="1400" kern="0" dirty="0" err="1">
                <a:effectLst/>
                <a:latin typeface="Helvetica" pitchFamily="2" charset="0"/>
                <a:ea typeface="Times New Roman" panose="02020603050405020304" pitchFamily="18" charset="0"/>
                <a:cs typeface="Times New Roman" panose="02020603050405020304" pitchFamily="18" charset="0"/>
              </a:rPr>
              <a:t>Sanmaur</a:t>
            </a:r>
            <a:r>
              <a:rPr lang="fr-CA" sz="1400" kern="0" dirty="0">
                <a:effectLst/>
                <a:latin typeface="Helvetica" pitchFamily="2" charset="0"/>
                <a:ea typeface="Times New Roman" panose="02020603050405020304" pitchFamily="18" charset="0"/>
                <a:cs typeface="Times New Roman" panose="02020603050405020304" pitchFamily="18" charset="0"/>
              </a:rPr>
              <a:t> et </a:t>
            </a:r>
            <a:r>
              <a:rPr lang="fr-CA" sz="1400" kern="0" dirty="0" err="1">
                <a:effectLst/>
                <a:latin typeface="Helvetica" pitchFamily="2" charset="0"/>
                <a:ea typeface="Times New Roman" panose="02020603050405020304" pitchFamily="18" charset="0"/>
                <a:cs typeface="Times New Roman" panose="02020603050405020304" pitchFamily="18" charset="0"/>
              </a:rPr>
              <a:t>Clova</a:t>
            </a:r>
            <a:r>
              <a:rPr lang="fr-CA" sz="1400" kern="0" dirty="0">
                <a:effectLst/>
                <a:latin typeface="Helvetica" pitchFamily="2" charset="0"/>
                <a:ea typeface="Times New Roman" panose="02020603050405020304" pitchFamily="18" charset="0"/>
                <a:cs typeface="Times New Roman" panose="02020603050405020304" pitchFamily="18" charset="0"/>
              </a:rPr>
              <a:t> ; </a:t>
            </a:r>
            <a:endParaRPr lang="fr-CA" sz="1400" kern="100" dirty="0">
              <a:effectLst/>
              <a:latin typeface="Candara" panose="020E0502030303020204" pitchFamily="34" charset="0"/>
              <a:ea typeface="Calibri" panose="020F0502020204030204" pitchFamily="34" charset="0"/>
              <a:cs typeface="Times New Roman (Corps CS)"/>
            </a:endParaRPr>
          </a:p>
          <a:p>
            <a:pPr marL="342900" lvl="0" indent="-342900">
              <a:buSzPts val="1000"/>
              <a:buFont typeface="Symbol" pitchFamily="2" charset="2"/>
              <a:buChar char=""/>
              <a:tabLst>
                <a:tab pos="228600" algn="l"/>
              </a:tabLst>
            </a:pPr>
            <a:r>
              <a:rPr lang="fr-CA" sz="1400" kern="0" dirty="0">
                <a:effectLst/>
                <a:latin typeface="Helvetica" pitchFamily="2" charset="0"/>
                <a:ea typeface="Times New Roman" panose="02020603050405020304" pitchFamily="18" charset="0"/>
                <a:cs typeface="Times New Roman" panose="02020603050405020304" pitchFamily="18" charset="0"/>
              </a:rPr>
              <a:t>-  Le territoire de la </a:t>
            </a:r>
            <a:r>
              <a:rPr lang="fr-CA" sz="1400" kern="0" dirty="0" err="1">
                <a:effectLst/>
                <a:latin typeface="Helvetica" pitchFamily="2" charset="0"/>
                <a:ea typeface="Times New Roman" panose="02020603050405020304" pitchFamily="18" charset="0"/>
                <a:cs typeface="Times New Roman" panose="02020603050405020304" pitchFamily="18" charset="0"/>
              </a:rPr>
              <a:t>Côte-Nord</a:t>
            </a:r>
            <a:r>
              <a:rPr lang="fr-CA" sz="1400" kern="0" dirty="0">
                <a:effectLst/>
                <a:latin typeface="Helvetica" pitchFamily="2" charset="0"/>
                <a:ea typeface="Times New Roman" panose="02020603050405020304" pitchFamily="18" charset="0"/>
                <a:cs typeface="Times New Roman" panose="02020603050405020304" pitchFamily="18" charset="0"/>
              </a:rPr>
              <a:t>, s’</a:t>
            </a:r>
            <a:r>
              <a:rPr lang="fr-CA" sz="1400" kern="0" dirty="0" err="1">
                <a:effectLst/>
                <a:latin typeface="Helvetica" pitchFamily="2" charset="0"/>
                <a:ea typeface="Times New Roman" panose="02020603050405020304" pitchFamily="18" charset="0"/>
                <a:cs typeface="Times New Roman" panose="02020603050405020304" pitchFamily="18" charset="0"/>
              </a:rPr>
              <a:t>étendant</a:t>
            </a:r>
            <a:r>
              <a:rPr lang="fr-CA" sz="1400" kern="0" dirty="0">
                <a:effectLst/>
                <a:latin typeface="Helvetica" pitchFamily="2" charset="0"/>
                <a:ea typeface="Times New Roman" panose="02020603050405020304" pitchFamily="18" charset="0"/>
                <a:cs typeface="Times New Roman" panose="02020603050405020304" pitchFamily="18" charset="0"/>
              </a:rPr>
              <a:t> à l’est de Havre-St-Pierre, jusqu’à la limite du Labrador, </a:t>
            </a:r>
          </a:p>
          <a:p>
            <a:pPr lvl="0">
              <a:buSzPts val="1000"/>
              <a:tabLst>
                <a:tab pos="228600" algn="l"/>
              </a:tabLst>
            </a:pPr>
            <a:r>
              <a:rPr lang="fr-CA" sz="1400" kern="0" dirty="0">
                <a:effectLst/>
                <a:latin typeface="Helvetica" pitchFamily="2" charset="0"/>
                <a:ea typeface="Times New Roman" panose="02020603050405020304" pitchFamily="18" charset="0"/>
                <a:cs typeface="Times New Roman" panose="02020603050405020304" pitchFamily="18" charset="0"/>
              </a:rPr>
              <a:t>y compris l’</a:t>
            </a:r>
            <a:r>
              <a:rPr lang="fr-CA" sz="1400" kern="0" dirty="0" err="1">
                <a:effectLst/>
                <a:latin typeface="Helvetica" pitchFamily="2" charset="0"/>
                <a:ea typeface="Times New Roman" panose="02020603050405020304" pitchFamily="18" charset="0"/>
                <a:cs typeface="Times New Roman" panose="02020603050405020304" pitchFamily="18" charset="0"/>
              </a:rPr>
              <a:t>Île</a:t>
            </a:r>
            <a:r>
              <a:rPr lang="fr-CA" sz="1400" kern="0" dirty="0">
                <a:effectLst/>
                <a:latin typeface="Helvetica" pitchFamily="2" charset="0"/>
                <a:ea typeface="Times New Roman" panose="02020603050405020304" pitchFamily="18" charset="0"/>
                <a:cs typeface="Times New Roman" panose="02020603050405020304" pitchFamily="18" charset="0"/>
              </a:rPr>
              <a:t> d’Anticosti. </a:t>
            </a:r>
            <a:endParaRPr lang="fr-CA" sz="1400" kern="100" dirty="0">
              <a:effectLst/>
              <a:latin typeface="Candara" panose="020E0502030303020204" pitchFamily="34" charset="0"/>
              <a:ea typeface="Calibri" panose="020F0502020204030204" pitchFamily="34" charset="0"/>
              <a:cs typeface="Times New Roman (Corps CS)"/>
            </a:endParaRPr>
          </a:p>
          <a:p>
            <a:r>
              <a:rPr lang="fr-CA" sz="1400" kern="0" dirty="0">
                <a:effectLst/>
                <a:latin typeface="Helvetica-Condensed-Bold" pitchFamily="2" charset="0"/>
                <a:ea typeface="Times New Roman" panose="02020603050405020304" pitchFamily="18" charset="0"/>
                <a:cs typeface="Times New Roman" panose="02020603050405020304" pitchFamily="18" charset="0"/>
              </a:rPr>
              <a:t>Secteur II </a:t>
            </a:r>
            <a:endParaRPr lang="fr-CA" sz="1400" kern="100" dirty="0">
              <a:effectLst/>
              <a:latin typeface="Candara" panose="020E0502030303020204" pitchFamily="34" charset="0"/>
              <a:ea typeface="Calibri" panose="020F0502020204030204" pitchFamily="34" charset="0"/>
              <a:cs typeface="Times New Roman (Corps CS)"/>
            </a:endParaRPr>
          </a:p>
          <a:p>
            <a:pPr marL="342900" lvl="0" indent="-342900">
              <a:buSzPts val="1000"/>
              <a:buFont typeface="Symbol" pitchFamily="2" charset="2"/>
              <a:buChar char=""/>
              <a:tabLst>
                <a:tab pos="228600" algn="l"/>
              </a:tabLst>
            </a:pPr>
            <a:r>
              <a:rPr lang="fr-CA" sz="1400" kern="0" dirty="0">
                <a:effectLst/>
                <a:latin typeface="Helvetica" pitchFamily="2" charset="0"/>
                <a:ea typeface="Times New Roman" panose="02020603050405020304" pitchFamily="18" charset="0"/>
                <a:cs typeface="Times New Roman" panose="02020603050405020304" pitchFamily="18" charset="0"/>
              </a:rPr>
              <a:t>-  La </a:t>
            </a:r>
            <a:r>
              <a:rPr lang="fr-CA" sz="1400" kern="0" dirty="0" err="1">
                <a:effectLst/>
                <a:latin typeface="Helvetica" pitchFamily="2" charset="0"/>
                <a:ea typeface="Times New Roman" panose="02020603050405020304" pitchFamily="18" charset="0"/>
                <a:cs typeface="Times New Roman" panose="02020603050405020304" pitchFamily="18" charset="0"/>
              </a:rPr>
              <a:t>municipalite</a:t>
            </a:r>
            <a:r>
              <a:rPr lang="fr-CA" sz="1400" kern="0" dirty="0">
                <a:effectLst/>
                <a:latin typeface="Helvetica" pitchFamily="2" charset="0"/>
                <a:ea typeface="Times New Roman" panose="02020603050405020304" pitchFamily="18" charset="0"/>
                <a:cs typeface="Times New Roman" panose="02020603050405020304" pitchFamily="18" charset="0"/>
              </a:rPr>
              <a:t>́ de </a:t>
            </a:r>
            <a:r>
              <a:rPr lang="fr-CA" sz="1400" kern="0" dirty="0" err="1">
                <a:effectLst/>
                <a:latin typeface="Helvetica" pitchFamily="2" charset="0"/>
                <a:ea typeface="Times New Roman" panose="02020603050405020304" pitchFamily="18" charset="0"/>
                <a:cs typeface="Times New Roman" panose="02020603050405020304" pitchFamily="18" charset="0"/>
              </a:rPr>
              <a:t>Fermont</a:t>
            </a:r>
            <a:r>
              <a:rPr lang="fr-CA" sz="1400" kern="0" dirty="0">
                <a:effectLst/>
                <a:latin typeface="Helvetica" pitchFamily="2" charset="0"/>
                <a:ea typeface="Times New Roman" panose="02020603050405020304" pitchFamily="18" charset="0"/>
                <a:cs typeface="Times New Roman" panose="02020603050405020304" pitchFamily="18" charset="0"/>
              </a:rPr>
              <a:t> ; </a:t>
            </a:r>
            <a:endParaRPr lang="fr-CA" sz="1400" kern="100" dirty="0">
              <a:effectLst/>
              <a:latin typeface="Candara" panose="020E0502030303020204" pitchFamily="34" charset="0"/>
              <a:ea typeface="Calibri" panose="020F0502020204030204" pitchFamily="34" charset="0"/>
              <a:cs typeface="Times New Roman (Corps CS)"/>
            </a:endParaRPr>
          </a:p>
          <a:p>
            <a:pPr marL="342900" lvl="0" indent="-342900">
              <a:buSzPts val="1000"/>
              <a:buFont typeface="Symbol" pitchFamily="2" charset="2"/>
              <a:buChar char=""/>
              <a:tabLst>
                <a:tab pos="228600" algn="l"/>
              </a:tabLst>
            </a:pPr>
            <a:r>
              <a:rPr lang="fr-CA" sz="1400" kern="0" dirty="0">
                <a:effectLst/>
                <a:latin typeface="Helvetica" pitchFamily="2" charset="0"/>
                <a:ea typeface="Times New Roman" panose="02020603050405020304" pitchFamily="18" charset="0"/>
                <a:cs typeface="Times New Roman" panose="02020603050405020304" pitchFamily="18" charset="0"/>
              </a:rPr>
              <a:t>-  Le territoire de la </a:t>
            </a:r>
            <a:r>
              <a:rPr lang="fr-CA" sz="1400" kern="0" dirty="0" err="1">
                <a:effectLst/>
                <a:latin typeface="Helvetica" pitchFamily="2" charset="0"/>
                <a:ea typeface="Times New Roman" panose="02020603050405020304" pitchFamily="18" charset="0"/>
                <a:cs typeface="Times New Roman" panose="02020603050405020304" pitchFamily="18" charset="0"/>
              </a:rPr>
              <a:t>Côte-Nord</a:t>
            </a:r>
            <a:r>
              <a:rPr lang="fr-CA" sz="1400" kern="0" dirty="0">
                <a:effectLst/>
                <a:latin typeface="Helvetica" pitchFamily="2" charset="0"/>
                <a:ea typeface="Times New Roman" panose="02020603050405020304" pitchFamily="18" charset="0"/>
                <a:cs typeface="Times New Roman" panose="02020603050405020304" pitchFamily="18" charset="0"/>
              </a:rPr>
              <a:t>, situé à l’est de la </a:t>
            </a:r>
            <a:r>
              <a:rPr lang="fr-CA" sz="1400" kern="0" dirty="0" err="1">
                <a:effectLst/>
                <a:latin typeface="Helvetica" pitchFamily="2" charset="0"/>
                <a:ea typeface="Times New Roman" panose="02020603050405020304" pitchFamily="18" charset="0"/>
                <a:cs typeface="Times New Roman" panose="02020603050405020304" pitchFamily="18" charset="0"/>
              </a:rPr>
              <a:t>Rivière</a:t>
            </a:r>
            <a:r>
              <a:rPr lang="fr-CA" sz="1400" kern="0" dirty="0">
                <a:effectLst/>
                <a:latin typeface="Helvetica" pitchFamily="2" charset="0"/>
                <a:ea typeface="Times New Roman" panose="02020603050405020304" pitchFamily="18" charset="0"/>
                <a:cs typeface="Times New Roman" panose="02020603050405020304" pitchFamily="18" charset="0"/>
              </a:rPr>
              <a:t> Moisie et s’</a:t>
            </a:r>
            <a:r>
              <a:rPr lang="fr-CA" sz="1400" kern="0" dirty="0" err="1">
                <a:effectLst/>
                <a:latin typeface="Helvetica" pitchFamily="2" charset="0"/>
                <a:ea typeface="Times New Roman" panose="02020603050405020304" pitchFamily="18" charset="0"/>
                <a:cs typeface="Times New Roman" panose="02020603050405020304" pitchFamily="18" charset="0"/>
              </a:rPr>
              <a:t>étendant</a:t>
            </a:r>
            <a:r>
              <a:rPr lang="fr-CA" sz="1400" kern="0" dirty="0">
                <a:effectLst/>
                <a:latin typeface="Helvetica" pitchFamily="2" charset="0"/>
                <a:ea typeface="Times New Roman" panose="02020603050405020304" pitchFamily="18" charset="0"/>
                <a:cs typeface="Times New Roman" panose="02020603050405020304" pitchFamily="18" charset="0"/>
              </a:rPr>
              <a:t> jusqu’à Havre St-Pierre</a:t>
            </a:r>
            <a:endParaRPr lang="fr-CA" sz="1400" kern="100" dirty="0">
              <a:effectLst/>
              <a:latin typeface="Candara" panose="020E0502030303020204" pitchFamily="34" charset="0"/>
              <a:ea typeface="Calibri" panose="020F0502020204030204" pitchFamily="34" charset="0"/>
              <a:cs typeface="Times New Roman (Corps CS)"/>
            </a:endParaRPr>
          </a:p>
          <a:p>
            <a:pPr marL="342900" lvl="0" indent="-342900">
              <a:buSzPts val="1000"/>
              <a:buFont typeface="Symbol" pitchFamily="2" charset="2"/>
              <a:buChar char=""/>
              <a:tabLst>
                <a:tab pos="228600" algn="l"/>
              </a:tabLst>
            </a:pPr>
            <a:r>
              <a:rPr lang="fr-CA" sz="1400" kern="0" dirty="0">
                <a:effectLst/>
                <a:latin typeface="Helvetica" pitchFamily="2" charset="0"/>
                <a:ea typeface="Times New Roman" panose="02020603050405020304" pitchFamily="18" charset="0"/>
                <a:cs typeface="Times New Roman" panose="02020603050405020304" pitchFamily="18" charset="0"/>
              </a:rPr>
              <a:t>-  Les </a:t>
            </a:r>
            <a:r>
              <a:rPr lang="fr-CA" sz="1400" kern="0" dirty="0" err="1">
                <a:effectLst/>
                <a:latin typeface="Helvetica" pitchFamily="2" charset="0"/>
                <a:ea typeface="Times New Roman" panose="02020603050405020304" pitchFamily="18" charset="0"/>
                <a:cs typeface="Times New Roman" panose="02020603050405020304" pitchFamily="18" charset="0"/>
              </a:rPr>
              <a:t>Îles-de-la-Madeleine</a:t>
            </a:r>
            <a:r>
              <a:rPr lang="fr-CA" sz="1400" kern="0" dirty="0">
                <a:effectLst/>
                <a:latin typeface="Helvetica" pitchFamily="2" charset="0"/>
                <a:ea typeface="Times New Roman" panose="02020603050405020304" pitchFamily="18" charset="0"/>
                <a:cs typeface="Times New Roman" panose="02020603050405020304" pitchFamily="18" charset="0"/>
              </a:rPr>
              <a:t>. </a:t>
            </a:r>
            <a:endParaRPr lang="fr-CA" sz="1400" kern="100" dirty="0">
              <a:effectLst/>
              <a:latin typeface="Candara" panose="020E0502030303020204" pitchFamily="34" charset="0"/>
              <a:ea typeface="Calibri" panose="020F0502020204030204" pitchFamily="34" charset="0"/>
              <a:cs typeface="Times New Roman (Corps CS)"/>
            </a:endParaRPr>
          </a:p>
          <a:p>
            <a:r>
              <a:rPr lang="fr-CA" sz="1400" kern="0" dirty="0">
                <a:effectLst/>
                <a:latin typeface="Helvetica-Condensed-Bold" pitchFamily="2" charset="0"/>
                <a:ea typeface="Times New Roman" panose="02020603050405020304" pitchFamily="18" charset="0"/>
                <a:cs typeface="Times New Roman" panose="02020603050405020304" pitchFamily="18" charset="0"/>
              </a:rPr>
              <a:t>Secteur I </a:t>
            </a:r>
            <a:endParaRPr lang="fr-CA" sz="1400" kern="100" dirty="0">
              <a:effectLst/>
              <a:latin typeface="Candara" panose="020E0502030303020204" pitchFamily="34" charset="0"/>
              <a:ea typeface="Calibri" panose="020F0502020204030204" pitchFamily="34" charset="0"/>
              <a:cs typeface="Times New Roman (Corps CS)"/>
            </a:endParaRPr>
          </a:p>
          <a:p>
            <a:pPr marL="342900" lvl="0" indent="-342900">
              <a:buFont typeface="Symbol" pitchFamily="2" charset="2"/>
              <a:buChar char=""/>
            </a:pPr>
            <a:r>
              <a:rPr lang="fr-CA" sz="1400" kern="0" dirty="0">
                <a:effectLst/>
                <a:latin typeface="Helvetica" pitchFamily="2" charset="0"/>
                <a:ea typeface="Times New Roman" panose="02020603050405020304" pitchFamily="18" charset="0"/>
                <a:cs typeface="Times New Roman" panose="02020603050405020304" pitchFamily="18" charset="0"/>
              </a:rPr>
              <a:t>Les </a:t>
            </a:r>
            <a:r>
              <a:rPr lang="fr-CA" sz="1400" kern="0" dirty="0" err="1">
                <a:effectLst/>
                <a:latin typeface="Helvetica" pitchFamily="2" charset="0"/>
                <a:ea typeface="Times New Roman" panose="02020603050405020304" pitchFamily="18" charset="0"/>
                <a:cs typeface="Times New Roman" panose="02020603050405020304" pitchFamily="18" charset="0"/>
              </a:rPr>
              <a:t>localités</a:t>
            </a:r>
            <a:r>
              <a:rPr lang="fr-CA" sz="1400" kern="0" dirty="0">
                <a:effectLst/>
                <a:latin typeface="Helvetica" pitchFamily="2" charset="0"/>
                <a:ea typeface="Times New Roman" panose="02020603050405020304" pitchFamily="18" charset="0"/>
                <a:cs typeface="Times New Roman" panose="02020603050405020304" pitchFamily="18" charset="0"/>
              </a:rPr>
              <a:t> de Chibougamau, Chapais, Matagami, </a:t>
            </a:r>
            <a:r>
              <a:rPr lang="fr-CA" sz="1400" kern="0" dirty="0" err="1">
                <a:effectLst/>
                <a:latin typeface="Helvetica" pitchFamily="2" charset="0"/>
                <a:ea typeface="Times New Roman" panose="02020603050405020304" pitchFamily="18" charset="0"/>
                <a:cs typeface="Times New Roman" panose="02020603050405020304" pitchFamily="18" charset="0"/>
              </a:rPr>
              <a:t>Joutel</a:t>
            </a:r>
            <a:r>
              <a:rPr lang="fr-CA" sz="1400" kern="0" dirty="0">
                <a:effectLst/>
                <a:latin typeface="Helvetica" pitchFamily="2" charset="0"/>
                <a:ea typeface="Times New Roman" panose="02020603050405020304" pitchFamily="18" charset="0"/>
                <a:cs typeface="Times New Roman" panose="02020603050405020304" pitchFamily="18" charset="0"/>
              </a:rPr>
              <a:t>, Lebel-sur- </a:t>
            </a:r>
            <a:r>
              <a:rPr lang="fr-CA" sz="1400" kern="0" dirty="0" err="1">
                <a:effectLst/>
                <a:latin typeface="Helvetica" pitchFamily="2" charset="0"/>
                <a:ea typeface="Times New Roman" panose="02020603050405020304" pitchFamily="18" charset="0"/>
                <a:cs typeface="Times New Roman" panose="02020603050405020304" pitchFamily="18" charset="0"/>
              </a:rPr>
              <a:t>Quévillon</a:t>
            </a:r>
            <a:r>
              <a:rPr lang="fr-CA" sz="1400" kern="0" dirty="0">
                <a:effectLst/>
                <a:latin typeface="Helvetica" pitchFamily="2" charset="0"/>
                <a:ea typeface="Times New Roman" panose="02020603050405020304" pitchFamily="18" charset="0"/>
                <a:cs typeface="Times New Roman" panose="02020603050405020304" pitchFamily="18" charset="0"/>
              </a:rPr>
              <a:t>, </a:t>
            </a:r>
          </a:p>
          <a:p>
            <a:pPr lvl="0"/>
            <a:r>
              <a:rPr lang="fr-CA" sz="1400" kern="0" dirty="0" err="1">
                <a:effectLst/>
                <a:latin typeface="Helvetica" pitchFamily="2" charset="0"/>
                <a:ea typeface="Times New Roman" panose="02020603050405020304" pitchFamily="18" charset="0"/>
                <a:cs typeface="Times New Roman" panose="02020603050405020304" pitchFamily="18" charset="0"/>
              </a:rPr>
              <a:t>Témiscamingue</a:t>
            </a:r>
            <a:r>
              <a:rPr lang="fr-CA" sz="1400" kern="0" dirty="0">
                <a:effectLst/>
                <a:latin typeface="Helvetica" pitchFamily="2" charset="0"/>
                <a:ea typeface="Times New Roman" panose="02020603050405020304" pitchFamily="18" charset="0"/>
                <a:cs typeface="Times New Roman" panose="02020603050405020304" pitchFamily="18" charset="0"/>
              </a:rPr>
              <a:t> et Ville-Marie. </a:t>
            </a:r>
            <a:endParaRPr lang="fr-CA" sz="1400" kern="100" dirty="0">
              <a:effectLst/>
              <a:latin typeface="Candara" panose="020E0502030303020204" pitchFamily="34" charset="0"/>
              <a:ea typeface="Calibri" panose="020F0502020204030204" pitchFamily="34" charset="0"/>
              <a:cs typeface="Times New Roman (Corps CS)"/>
            </a:endParaRPr>
          </a:p>
          <a:p>
            <a:endParaRPr lang="en-CA" dirty="0"/>
          </a:p>
        </p:txBody>
      </p:sp>
    </p:spTree>
    <p:extLst>
      <p:ext uri="{BB962C8B-B14F-4D97-AF65-F5344CB8AC3E}">
        <p14:creationId xmlns:p14="http://schemas.microsoft.com/office/powerpoint/2010/main" val="2622703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2849562" y="609600"/>
            <a:ext cx="6424440" cy="1320800"/>
          </a:xfrm>
        </p:spPr>
        <p:txBody>
          <a:bodyPr>
            <a:normAutofit fontScale="90000"/>
          </a:bodyPr>
          <a:lstStyle/>
          <a:p>
            <a:pPr algn="just"/>
            <a:r>
              <a:rPr lang="en-CA" sz="2200" dirty="0"/>
              <a:t>L’ARTICLE 24 (110%) – ÉCART SALARIAL D’UN CADRE ET SA PROFFESSION / PARAGRAPHE PAR PARAGRAPHE:</a:t>
            </a:r>
            <a:br>
              <a:rPr lang="en-CA" sz="2400" dirty="0"/>
            </a:br>
            <a:br>
              <a:rPr lang="en-CA" sz="2400" dirty="0"/>
            </a:br>
            <a:br>
              <a:rPr lang="en-CA" sz="2400" dirty="0"/>
            </a:br>
            <a:br>
              <a:rPr lang="en-CA" sz="2400" dirty="0"/>
            </a:br>
            <a:endParaRPr lang="en-CA" sz="2400" dirty="0"/>
          </a:p>
        </p:txBody>
      </p:sp>
      <p:pic>
        <p:nvPicPr>
          <p:cNvPr id="5" name="Picture 4">
            <a:extLst>
              <a:ext uri="{FF2B5EF4-FFF2-40B4-BE49-F238E27FC236}">
                <a16:creationId xmlns:a16="http://schemas.microsoft.com/office/drawing/2014/main" id="{9E32412A-603F-D163-B859-54705A567BE1}"/>
              </a:ext>
            </a:extLst>
          </p:cNvPr>
          <p:cNvPicPr>
            <a:picLocks noChangeAspect="1"/>
          </p:cNvPicPr>
          <p:nvPr/>
        </p:nvPicPr>
        <p:blipFill rotWithShape="1">
          <a:blip r:embed="rId2"/>
          <a:srcRect l="24427" r="53180"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Espace réservé du contenu 2">
            <a:extLst>
              <a:ext uri="{FF2B5EF4-FFF2-40B4-BE49-F238E27FC236}">
                <a16:creationId xmlns:a16="http://schemas.microsoft.com/office/drawing/2014/main" id="{13A7198C-9859-839B-77CE-C9CC0F645FC1}"/>
              </a:ext>
            </a:extLst>
          </p:cNvPr>
          <p:cNvSpPr>
            <a:spLocks noGrp="1"/>
          </p:cNvSpPr>
          <p:nvPr>
            <p:ph idx="1"/>
          </p:nvPr>
        </p:nvSpPr>
        <p:spPr>
          <a:xfrm>
            <a:off x="2849562" y="1639229"/>
            <a:ext cx="8866188" cy="4402133"/>
          </a:xfrm>
        </p:spPr>
        <p:txBody>
          <a:bodyPr>
            <a:normAutofit fontScale="25000" lnSpcReduction="20000"/>
          </a:bodyPr>
          <a:lstStyle/>
          <a:p>
            <a:pPr marL="0" indent="0" algn="just">
              <a:buNone/>
            </a:pPr>
            <a:r>
              <a:rPr lang="fr-CA" sz="6400" kern="0" dirty="0">
                <a:solidFill>
                  <a:srgbClr val="212529"/>
                </a:solidFill>
                <a:effectLst/>
                <a:latin typeface="Arial" panose="020B0604020202020204" pitchFamily="34" charset="0"/>
                <a:ea typeface="Times New Roman" panose="02020603050405020304" pitchFamily="18" charset="0"/>
                <a:cs typeface="Times New Roman (Corps CS)"/>
              </a:rPr>
              <a:t>1.	Malgré la détermination d’un maximum pour chacune des classes salariales, le salaire maximum que peut atteindre un cadre est fixé à 110% du taux maximum de l’échelle de salaire en vigueur incluant la rémunération additionnelle reliée à la formation postscolaire, le cas échéant, dans le secteur de la santé et des services sociaux pour sa profession lorsque ce nouveau maximum possible est supérieur au maximum de la classe salariale établie pour son poste, à la condition que cette profession soit généralement requise pour le poste occupé. Dans un tel cas, le salaire du cadre n’est pas considéré comme hors classe. </a:t>
            </a:r>
            <a:endParaRPr lang="fr-CA" sz="6400" kern="100" dirty="0">
              <a:effectLst/>
              <a:latin typeface="Candara" panose="020E0502030303020204" pitchFamily="34" charset="0"/>
              <a:ea typeface="Calibri" panose="020F0502020204030204" pitchFamily="34" charset="0"/>
              <a:cs typeface="Times New Roman (Corps CS)"/>
            </a:endParaRPr>
          </a:p>
          <a:p>
            <a:pPr marL="0" indent="0" algn="just">
              <a:buNone/>
            </a:pPr>
            <a:r>
              <a:rPr lang="fr-CA" sz="6400" kern="0" dirty="0">
                <a:solidFill>
                  <a:srgbClr val="212529"/>
                </a:solidFill>
                <a:effectLst/>
                <a:latin typeface="Arial" panose="020B0604020202020204" pitchFamily="34" charset="0"/>
                <a:ea typeface="Times New Roman" panose="02020603050405020304" pitchFamily="18" charset="0"/>
                <a:cs typeface="Times New Roman (Corps CS)"/>
              </a:rPr>
              <a:t>2.	Lorsqu’un cadre de la profession infirmier ou inhalothérapeute supervise directement une unité où s’applique un horaire majoré lié au chevauchement </a:t>
            </a:r>
            <a:r>
              <a:rPr lang="fr-CA" sz="6400" kern="0" dirty="0" err="1">
                <a:solidFill>
                  <a:srgbClr val="212529"/>
                </a:solidFill>
                <a:effectLst/>
                <a:latin typeface="Arial" panose="020B0604020202020204" pitchFamily="34" charset="0"/>
                <a:ea typeface="Times New Roman" panose="02020603050405020304" pitchFamily="18" charset="0"/>
                <a:cs typeface="Times New Roman (Corps CS)"/>
              </a:rPr>
              <a:t>interquarts</a:t>
            </a:r>
            <a:r>
              <a:rPr lang="fr-CA" sz="6400" kern="0" dirty="0">
                <a:solidFill>
                  <a:srgbClr val="212529"/>
                </a:solidFill>
                <a:effectLst/>
                <a:latin typeface="Arial" panose="020B0604020202020204" pitchFamily="34" charset="0"/>
                <a:ea typeface="Times New Roman" panose="02020603050405020304" pitchFamily="18" charset="0"/>
                <a:cs typeface="Times New Roman (Corps CS)"/>
              </a:rPr>
              <a:t> en vertu d’une convention collective ou en coordonne les activités de soir, de nuit, de fin de semaine ou de congé férié, l’échelle de salaire de référence utilisée aux fins d’application du premier alinéa est celle de la profession reliée à cet horaire majoré.</a:t>
            </a:r>
            <a:endParaRPr lang="fr-CA" sz="6400" kern="100" dirty="0">
              <a:effectLst/>
              <a:latin typeface="Candara" panose="020E0502030303020204" pitchFamily="34" charset="0"/>
              <a:ea typeface="Calibri" panose="020F0502020204030204" pitchFamily="34" charset="0"/>
              <a:cs typeface="Times New Roman (Corps CS)"/>
            </a:endParaRPr>
          </a:p>
          <a:p>
            <a:pPr marL="0" indent="0" algn="just">
              <a:buNone/>
            </a:pPr>
            <a:r>
              <a:rPr lang="fr-CA" sz="6400" kern="0" dirty="0">
                <a:solidFill>
                  <a:srgbClr val="212529"/>
                </a:solidFill>
                <a:effectLst/>
                <a:latin typeface="Arial" panose="020B0604020202020204" pitchFamily="34" charset="0"/>
                <a:ea typeface="Times New Roman" panose="02020603050405020304" pitchFamily="18" charset="0"/>
                <a:cs typeface="Times New Roman (Corps CS)"/>
              </a:rPr>
              <a:t>3.	Le cas échéant, les alinéas précédents s’appliquent aux dates d’ajustements annuels du salaire individuel tel que prévu à la section 3 du présent chapitre. Cependant, si une majoration des échelles de salaire pour sa profession a pour effet de réduire l’écart en pourcentage établi en vertu de la présente règle entre le salaire de ce cadre et le maximum de l’échelle de salaire en vigueur pour sa profession incluant, le cas échéant, la rémunération reliée à la formation postscolaire, le salaire de ce cadre est ajusté à la date de la majoration pour maintenir l’écart existant le jour précédant cette majoration.</a:t>
            </a:r>
            <a:endParaRPr lang="fr-CA" sz="6400" kern="100" dirty="0">
              <a:effectLst/>
              <a:latin typeface="Candara" panose="020E0502030303020204" pitchFamily="34" charset="0"/>
              <a:ea typeface="Calibri" panose="020F0502020204030204" pitchFamily="34" charset="0"/>
              <a:cs typeface="Times New Roman (Corps CS)"/>
            </a:endParaRPr>
          </a:p>
          <a:p>
            <a:pPr marL="0" indent="0">
              <a:lnSpc>
                <a:spcPct val="90000"/>
              </a:lnSpc>
              <a:buNone/>
            </a:pPr>
            <a:endParaRPr lang="fr-CA" sz="1500" dirty="0"/>
          </a:p>
          <a:p>
            <a:pPr marL="0" indent="0">
              <a:lnSpc>
                <a:spcPct val="90000"/>
              </a:lnSpc>
              <a:buNone/>
            </a:pPr>
            <a:r>
              <a:rPr lang="fr-CA" sz="1500" dirty="0"/>
              <a:t> </a:t>
            </a:r>
          </a:p>
        </p:txBody>
      </p:sp>
    </p:spTree>
    <p:extLst>
      <p:ext uri="{BB962C8B-B14F-4D97-AF65-F5344CB8AC3E}">
        <p14:creationId xmlns:p14="http://schemas.microsoft.com/office/powerpoint/2010/main" val="688683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2849562" y="609600"/>
            <a:ext cx="6424440" cy="1320800"/>
          </a:xfrm>
        </p:spPr>
        <p:txBody>
          <a:bodyPr>
            <a:normAutofit/>
          </a:bodyPr>
          <a:lstStyle/>
          <a:p>
            <a:pPr>
              <a:lnSpc>
                <a:spcPct val="90000"/>
              </a:lnSpc>
            </a:pPr>
            <a:r>
              <a:rPr lang="en-CA" sz="2800" dirty="0"/>
              <a:t>L’ARTICLE 24 (110%) – ÉCART SALARIAL D’UN CADRE ET SA PROFFESSION</a:t>
            </a:r>
            <a:endParaRPr lang="en-CA" sz="2800"/>
          </a:p>
        </p:txBody>
      </p:sp>
      <p:pic>
        <p:nvPicPr>
          <p:cNvPr id="5" name="Picture 4">
            <a:extLst>
              <a:ext uri="{FF2B5EF4-FFF2-40B4-BE49-F238E27FC236}">
                <a16:creationId xmlns:a16="http://schemas.microsoft.com/office/drawing/2014/main" id="{9E32412A-603F-D163-B859-54705A567BE1}"/>
              </a:ext>
            </a:extLst>
          </p:cNvPr>
          <p:cNvPicPr>
            <a:picLocks noChangeAspect="1"/>
          </p:cNvPicPr>
          <p:nvPr/>
        </p:nvPicPr>
        <p:blipFill rotWithShape="1">
          <a:blip r:embed="rId2"/>
          <a:srcRect l="27267" t="142" r="50371" b="-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4" name="Isosceles Triangle 13">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Espace réservé du contenu 2">
            <a:extLst>
              <a:ext uri="{FF2B5EF4-FFF2-40B4-BE49-F238E27FC236}">
                <a16:creationId xmlns:a16="http://schemas.microsoft.com/office/drawing/2014/main" id="{13A7198C-9859-839B-77CE-C9CC0F645FC1}"/>
              </a:ext>
            </a:extLst>
          </p:cNvPr>
          <p:cNvSpPr>
            <a:spLocks noGrp="1"/>
          </p:cNvSpPr>
          <p:nvPr>
            <p:ph idx="1"/>
          </p:nvPr>
        </p:nvSpPr>
        <p:spPr>
          <a:xfrm>
            <a:off x="2849562" y="2160589"/>
            <a:ext cx="6424440" cy="3880773"/>
          </a:xfrm>
        </p:spPr>
        <p:txBody>
          <a:bodyPr>
            <a:normAutofit fontScale="70000" lnSpcReduction="20000"/>
          </a:bodyPr>
          <a:lstStyle/>
          <a:p>
            <a:pPr marL="0" indent="0">
              <a:lnSpc>
                <a:spcPct val="90000"/>
              </a:lnSpc>
              <a:buNone/>
            </a:pPr>
            <a:endParaRPr lang="fr-CA" sz="1400" b="1" dirty="0"/>
          </a:p>
          <a:p>
            <a:pPr marL="0" indent="0" algn="just">
              <a:lnSpc>
                <a:spcPct val="90000"/>
              </a:lnSpc>
              <a:buNone/>
            </a:pPr>
            <a:r>
              <a:rPr lang="fr-CA" sz="2400" b="1" dirty="0"/>
              <a:t>Premier paragraphe reste le même:</a:t>
            </a:r>
          </a:p>
          <a:p>
            <a:pPr marL="0" indent="0" algn="just">
              <a:lnSpc>
                <a:spcPct val="90000"/>
              </a:lnSpc>
              <a:buNone/>
            </a:pPr>
            <a:r>
              <a:rPr lang="fr-CA" sz="2400" kern="0" dirty="0">
                <a:effectLst/>
                <a:latin typeface="Arial" panose="020B0604020202020204" pitchFamily="34" charset="0"/>
                <a:ea typeface="Times New Roman" panose="02020603050405020304" pitchFamily="18" charset="0"/>
                <a:cs typeface="Times New Roman (Corps CS)"/>
              </a:rPr>
              <a:t>1.	Malgré la détermination d’un maximum pour chacune des classes salariales, le salaire maximum que peut atteindre un cadre est fixé à 110% du taux maximum de l’échelle de salaire en vigueur incluant la rémunération additionnelle reliée à la formation postscolaire, le cas échéant, dans le secteur de la santé et des services sociaux pour sa profession lorsque ce nouveau maximum possible est supérieur au maximum de la classe salariale établie pour son poste, à la condition que cette profession soit généralement requise pour le poste occupé. Dans un tel cas, le salaire du cadre n’est pas considéré comme hors classe. </a:t>
            </a:r>
          </a:p>
          <a:p>
            <a:pPr marL="0" indent="0">
              <a:lnSpc>
                <a:spcPct val="90000"/>
              </a:lnSpc>
              <a:buNone/>
            </a:pPr>
            <a:endParaRPr lang="fr-CA" sz="1400" kern="0" dirty="0">
              <a:effectLst/>
              <a:latin typeface="Arial" panose="020B0604020202020204" pitchFamily="34" charset="0"/>
              <a:ea typeface="Times New Roman" panose="02020603050405020304" pitchFamily="18" charset="0"/>
              <a:cs typeface="Times New Roman (Corps CS)"/>
            </a:endParaRPr>
          </a:p>
          <a:p>
            <a:pPr marL="0" indent="0">
              <a:lnSpc>
                <a:spcPct val="90000"/>
              </a:lnSpc>
              <a:buNone/>
            </a:pPr>
            <a:endParaRPr lang="fr-CA" sz="1400" kern="100" dirty="0">
              <a:effectLst/>
              <a:latin typeface="Candara" panose="020E0502030303020204" pitchFamily="34" charset="0"/>
              <a:ea typeface="Calibri" panose="020F0502020204030204" pitchFamily="34" charset="0"/>
              <a:cs typeface="Times New Roman (Corps CS)"/>
            </a:endParaRPr>
          </a:p>
          <a:p>
            <a:pPr marL="0" indent="0">
              <a:lnSpc>
                <a:spcPct val="90000"/>
              </a:lnSpc>
              <a:buNone/>
            </a:pPr>
            <a:endParaRPr lang="fr-CA" sz="1400" dirty="0"/>
          </a:p>
          <a:p>
            <a:pPr marL="0" indent="0">
              <a:lnSpc>
                <a:spcPct val="90000"/>
              </a:lnSpc>
              <a:buNone/>
            </a:pPr>
            <a:r>
              <a:rPr lang="fr-CA" sz="1400" dirty="0"/>
              <a:t> </a:t>
            </a:r>
          </a:p>
        </p:txBody>
      </p:sp>
    </p:spTree>
    <p:extLst>
      <p:ext uri="{BB962C8B-B14F-4D97-AF65-F5344CB8AC3E}">
        <p14:creationId xmlns:p14="http://schemas.microsoft.com/office/powerpoint/2010/main" val="3645534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2849562" y="609600"/>
            <a:ext cx="6424440" cy="1320800"/>
          </a:xfrm>
        </p:spPr>
        <p:txBody>
          <a:bodyPr>
            <a:normAutofit/>
          </a:bodyPr>
          <a:lstStyle/>
          <a:p>
            <a:pPr algn="just"/>
            <a:r>
              <a:rPr lang="en-CA" sz="2800" dirty="0"/>
              <a:t>L’ARTICLE 24 (110%) – ÉCART SALARIAL D’UN CADRE ET SA PROFFESSION</a:t>
            </a:r>
          </a:p>
        </p:txBody>
      </p:sp>
      <p:pic>
        <p:nvPicPr>
          <p:cNvPr id="5" name="Picture 4">
            <a:extLst>
              <a:ext uri="{FF2B5EF4-FFF2-40B4-BE49-F238E27FC236}">
                <a16:creationId xmlns:a16="http://schemas.microsoft.com/office/drawing/2014/main" id="{9E32412A-603F-D163-B859-54705A567BE1}"/>
              </a:ext>
            </a:extLst>
          </p:cNvPr>
          <p:cNvPicPr>
            <a:picLocks noChangeAspect="1"/>
          </p:cNvPicPr>
          <p:nvPr/>
        </p:nvPicPr>
        <p:blipFill rotWithShape="1">
          <a:blip r:embed="rId2"/>
          <a:srcRect l="24427" r="53180"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Espace réservé du contenu 2">
            <a:extLst>
              <a:ext uri="{FF2B5EF4-FFF2-40B4-BE49-F238E27FC236}">
                <a16:creationId xmlns:a16="http://schemas.microsoft.com/office/drawing/2014/main" id="{13A7198C-9859-839B-77CE-C9CC0F645FC1}"/>
              </a:ext>
            </a:extLst>
          </p:cNvPr>
          <p:cNvSpPr>
            <a:spLocks noGrp="1"/>
          </p:cNvSpPr>
          <p:nvPr>
            <p:ph idx="1"/>
          </p:nvPr>
        </p:nvSpPr>
        <p:spPr>
          <a:xfrm>
            <a:off x="2849562" y="1639229"/>
            <a:ext cx="8866188" cy="4402133"/>
          </a:xfrm>
        </p:spPr>
        <p:txBody>
          <a:bodyPr>
            <a:normAutofit fontScale="25000" lnSpcReduction="20000"/>
          </a:bodyPr>
          <a:lstStyle/>
          <a:p>
            <a:pPr marL="0" indent="0">
              <a:lnSpc>
                <a:spcPct val="90000"/>
              </a:lnSpc>
              <a:buNone/>
            </a:pPr>
            <a:r>
              <a:rPr lang="fr-CA" sz="8000" b="1" dirty="0"/>
              <a:t>Deuxième paragraphe abrogé et remplacé par:</a:t>
            </a:r>
          </a:p>
          <a:p>
            <a:pPr marL="0" indent="0" algn="just">
              <a:buNone/>
            </a:pPr>
            <a:r>
              <a:rPr lang="fr-CA" sz="6400" kern="0" dirty="0">
                <a:solidFill>
                  <a:srgbClr val="212529"/>
                </a:solidFill>
                <a:latin typeface="Arial" panose="020B0604020202020204" pitchFamily="34" charset="0"/>
                <a:ea typeface="Times New Roman" panose="02020603050405020304" pitchFamily="18" charset="0"/>
                <a:cs typeface="Times New Roman (Corps CS)"/>
              </a:rPr>
              <a:t>2</a:t>
            </a:r>
            <a:r>
              <a:rPr lang="fr-CA" sz="6400" kern="0" dirty="0">
                <a:solidFill>
                  <a:srgbClr val="212529"/>
                </a:solidFill>
                <a:effectLst/>
                <a:latin typeface="Arial" panose="020B0604020202020204" pitchFamily="34" charset="0"/>
                <a:ea typeface="Times New Roman" panose="02020603050405020304" pitchFamily="18" charset="0"/>
                <a:cs typeface="Times New Roman (Corps CS)"/>
              </a:rPr>
              <a:t>.	</a:t>
            </a:r>
            <a:r>
              <a:rPr lang="fr-CA" sz="6400" b="1" kern="100" dirty="0">
                <a:solidFill>
                  <a:srgbClr val="212529"/>
                </a:solidFill>
                <a:effectLst/>
                <a:latin typeface="Candara" panose="020E0502030303020204" pitchFamily="34" charset="0"/>
                <a:ea typeface="Times New Roman" panose="02020603050405020304" pitchFamily="18" charset="0"/>
                <a:cs typeface="Times New Roman (Corps CS)"/>
              </a:rPr>
              <a:t>Ajout au paragraphe 2 de</a:t>
            </a:r>
            <a:r>
              <a:rPr lang="fr-CA" sz="6400" b="1" kern="100" dirty="0">
                <a:latin typeface="Candara" panose="020E0502030303020204" pitchFamily="34" charset="0"/>
                <a:ea typeface="Calibri" panose="020F0502020204030204" pitchFamily="34" charset="0"/>
                <a:cs typeface="Times New Roman (Corps CS)"/>
              </a:rPr>
              <a:t>:</a:t>
            </a:r>
          </a:p>
          <a:p>
            <a:pPr marL="0" indent="0" algn="just">
              <a:buNone/>
            </a:pPr>
            <a:endParaRPr lang="fr-CA" sz="6400" b="1" kern="100" dirty="0">
              <a:latin typeface="Candara" panose="020E0502030303020204" pitchFamily="34" charset="0"/>
              <a:ea typeface="Calibri" panose="020F0502020204030204" pitchFamily="34" charset="0"/>
              <a:cs typeface="Times New Roman (Corps CS)"/>
            </a:endParaRPr>
          </a:p>
          <a:p>
            <a:pPr marL="0" indent="0" algn="just">
              <a:buNone/>
            </a:pPr>
            <a:r>
              <a:rPr lang="fr-FR" sz="6400" b="1" dirty="0">
                <a:solidFill>
                  <a:srgbClr val="FF0000"/>
                </a:solidFill>
                <a:effectLst/>
                <a:ea typeface="Times New Roman" panose="02020603050405020304" pitchFamily="18" charset="0"/>
              </a:rPr>
              <a:t>Pour l’application du premier alinéa de l’article 24 , les conditions suivantes doivent être remplies simultanément</a:t>
            </a:r>
            <a:r>
              <a:rPr lang="fr-FR" sz="6400" b="1" spc="-40"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a:t>
            </a:r>
            <a:endParaRPr lang="fr-CA" sz="6400" b="1" dirty="0">
              <a:solidFill>
                <a:srgbClr val="FF0000"/>
              </a:solidFill>
              <a:effectLst/>
              <a:ea typeface="Times New Roman" panose="02020603050405020304" pitchFamily="18" charset="0"/>
            </a:endParaRPr>
          </a:p>
          <a:p>
            <a:pPr marL="101600" marR="379095" indent="0" algn="just">
              <a:lnSpc>
                <a:spcPct val="90000"/>
              </a:lnSpc>
              <a:spcBef>
                <a:spcPts val="795"/>
              </a:spcBef>
              <a:spcAft>
                <a:spcPts val="0"/>
              </a:spcAft>
              <a:buNone/>
            </a:pPr>
            <a:r>
              <a:rPr lang="fr-FR" sz="6400" b="1" dirty="0">
                <a:solidFill>
                  <a:srgbClr val="FF0000"/>
                </a:solidFill>
                <a:effectLst/>
                <a:ea typeface="Times New Roman" panose="02020603050405020304" pitchFamily="18" charset="0"/>
              </a:rPr>
              <a:t>1°</a:t>
            </a:r>
            <a:r>
              <a:rPr lang="fr-FR" sz="6400" b="1" spc="200"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le</a:t>
            </a:r>
            <a:r>
              <a:rPr lang="fr-FR" sz="6400" b="1" spc="-10"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cadre</a:t>
            </a:r>
            <a:r>
              <a:rPr lang="fr-FR" sz="6400" b="1" spc="-10"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a</a:t>
            </a:r>
            <a:r>
              <a:rPr lang="fr-FR" sz="6400" b="1" spc="-10"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atteint</a:t>
            </a:r>
            <a:r>
              <a:rPr lang="fr-FR" sz="6400" b="1" spc="-10"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le</a:t>
            </a:r>
            <a:r>
              <a:rPr lang="fr-FR" sz="6400" b="1" spc="-10"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maximum</a:t>
            </a:r>
            <a:r>
              <a:rPr lang="fr-FR" sz="6400" b="1" spc="-10"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de</a:t>
            </a:r>
            <a:r>
              <a:rPr lang="fr-FR" sz="6400" b="1" spc="-10"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sa</a:t>
            </a:r>
            <a:r>
              <a:rPr lang="fr-FR" sz="6400" b="1" spc="-10"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classe</a:t>
            </a:r>
            <a:r>
              <a:rPr lang="fr-FR" sz="6400" b="1" spc="-10"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salariale au 1er</a:t>
            </a:r>
            <a:r>
              <a:rPr lang="fr-FR" sz="6400" b="1" spc="200"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avril;</a:t>
            </a:r>
            <a:endParaRPr lang="fr-CA" sz="6400" b="1" dirty="0">
              <a:solidFill>
                <a:srgbClr val="FF0000"/>
              </a:solidFill>
              <a:effectLst/>
              <a:ea typeface="Times New Roman" panose="02020603050405020304" pitchFamily="18" charset="0"/>
            </a:endParaRPr>
          </a:p>
          <a:p>
            <a:pPr marL="101600" marR="376555" indent="0" algn="just">
              <a:lnSpc>
                <a:spcPct val="90000"/>
              </a:lnSpc>
              <a:spcBef>
                <a:spcPts val="790"/>
              </a:spcBef>
              <a:spcAft>
                <a:spcPts val="0"/>
              </a:spcAft>
              <a:buNone/>
            </a:pPr>
            <a:r>
              <a:rPr lang="fr-FR" sz="6400" b="1" dirty="0">
                <a:solidFill>
                  <a:srgbClr val="FF0000"/>
                </a:solidFill>
                <a:effectLst/>
                <a:ea typeface="Times New Roman" panose="02020603050405020304" pitchFamily="18" charset="0"/>
              </a:rPr>
              <a:t>2°</a:t>
            </a:r>
            <a:r>
              <a:rPr lang="fr-FR" sz="6400" b="1" spc="190"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la profession et l’emploi repère, identifiés et déter- minés par l’employeur, sont requis pour le poste occupé; lorsqu’une profession ne contient qu’un seul titre de l’emploi syndiqué ou </a:t>
            </a:r>
            <a:r>
              <a:rPr lang="fr-FR" sz="6400" b="1" dirty="0" err="1">
                <a:solidFill>
                  <a:srgbClr val="FF0000"/>
                </a:solidFill>
                <a:effectLst/>
                <a:ea typeface="Times New Roman" panose="02020603050405020304" pitchFamily="18" charset="0"/>
              </a:rPr>
              <a:t>syndicable</a:t>
            </a:r>
            <a:r>
              <a:rPr lang="fr-FR" sz="6400" b="1" dirty="0">
                <a:solidFill>
                  <a:srgbClr val="FF0000"/>
                </a:solidFill>
                <a:effectLst/>
                <a:ea typeface="Times New Roman" panose="02020603050405020304" pitchFamily="18" charset="0"/>
              </a:rPr>
              <a:t> non syndiqué, ce titre devient l’emploi repère utilisé par l’employeur;</a:t>
            </a:r>
            <a:endParaRPr lang="fr-CA" sz="6400" b="1" dirty="0">
              <a:solidFill>
                <a:srgbClr val="FF0000"/>
              </a:solidFill>
              <a:effectLst/>
              <a:ea typeface="Times New Roman" panose="02020603050405020304" pitchFamily="18" charset="0"/>
            </a:endParaRPr>
          </a:p>
          <a:p>
            <a:pPr marL="101600" marR="379095" indent="0" algn="just">
              <a:lnSpc>
                <a:spcPct val="90000"/>
              </a:lnSpc>
              <a:spcBef>
                <a:spcPts val="785"/>
              </a:spcBef>
              <a:spcAft>
                <a:spcPts val="0"/>
              </a:spcAft>
              <a:buNone/>
            </a:pPr>
            <a:r>
              <a:rPr lang="fr-FR" sz="6400" b="1" dirty="0">
                <a:solidFill>
                  <a:srgbClr val="FF0000"/>
                </a:solidFill>
                <a:effectLst/>
                <a:ea typeface="Times New Roman" panose="02020603050405020304" pitchFamily="18" charset="0"/>
              </a:rPr>
              <a:t>3°</a:t>
            </a:r>
            <a:r>
              <a:rPr lang="fr-FR" sz="6400" b="1" spc="200"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le</a:t>
            </a:r>
            <a:r>
              <a:rPr lang="fr-FR" sz="6400" b="1" spc="-35"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maximum</a:t>
            </a:r>
            <a:r>
              <a:rPr lang="fr-FR" sz="6400" b="1" spc="-35"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de</a:t>
            </a:r>
            <a:r>
              <a:rPr lang="fr-FR" sz="6400" b="1" spc="-35"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l’échelle</a:t>
            </a:r>
            <a:r>
              <a:rPr lang="fr-FR" sz="6400" b="1" spc="-35"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de</a:t>
            </a:r>
            <a:r>
              <a:rPr lang="fr-FR" sz="6400" b="1" spc="-35"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salaire</a:t>
            </a:r>
            <a:r>
              <a:rPr lang="fr-FR" sz="6400" b="1" spc="-35"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de</a:t>
            </a:r>
            <a:r>
              <a:rPr lang="fr-FR" sz="6400" b="1" spc="-35"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la</a:t>
            </a:r>
            <a:r>
              <a:rPr lang="fr-FR" sz="6400" b="1" spc="-35"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profession </a:t>
            </a:r>
            <a:r>
              <a:rPr lang="fr-FR" sz="6400" b="1" spc="-20" dirty="0">
                <a:solidFill>
                  <a:srgbClr val="FF0000"/>
                </a:solidFill>
                <a:effectLst/>
                <a:ea typeface="Times New Roman" panose="02020603050405020304" pitchFamily="18" charset="0"/>
              </a:rPr>
              <a:t>et</a:t>
            </a:r>
            <a:r>
              <a:rPr lang="fr-FR" sz="6400" b="1" spc="-40" dirty="0">
                <a:solidFill>
                  <a:srgbClr val="FF0000"/>
                </a:solidFill>
                <a:effectLst/>
                <a:ea typeface="Times New Roman" panose="02020603050405020304" pitchFamily="18" charset="0"/>
              </a:rPr>
              <a:t> </a:t>
            </a:r>
            <a:r>
              <a:rPr lang="fr-FR" sz="6400" b="1" spc="-20" dirty="0">
                <a:solidFill>
                  <a:srgbClr val="FF0000"/>
                </a:solidFill>
                <a:effectLst/>
                <a:ea typeface="Times New Roman" panose="02020603050405020304" pitchFamily="18" charset="0"/>
              </a:rPr>
              <a:t>de</a:t>
            </a:r>
            <a:r>
              <a:rPr lang="fr-FR" sz="6400" b="1" spc="-40" dirty="0">
                <a:solidFill>
                  <a:srgbClr val="FF0000"/>
                </a:solidFill>
                <a:effectLst/>
                <a:ea typeface="Times New Roman" panose="02020603050405020304" pitchFamily="18" charset="0"/>
              </a:rPr>
              <a:t> </a:t>
            </a:r>
            <a:r>
              <a:rPr lang="fr-FR" sz="6400" b="1" spc="-20" dirty="0">
                <a:solidFill>
                  <a:srgbClr val="FF0000"/>
                </a:solidFill>
                <a:effectLst/>
                <a:ea typeface="Times New Roman" panose="02020603050405020304" pitchFamily="18" charset="0"/>
              </a:rPr>
              <a:t>l’emploi</a:t>
            </a:r>
            <a:r>
              <a:rPr lang="fr-FR" sz="6400" b="1" spc="-40" dirty="0">
                <a:solidFill>
                  <a:srgbClr val="FF0000"/>
                </a:solidFill>
                <a:effectLst/>
                <a:ea typeface="Times New Roman" panose="02020603050405020304" pitchFamily="18" charset="0"/>
              </a:rPr>
              <a:t> </a:t>
            </a:r>
            <a:r>
              <a:rPr lang="fr-FR" sz="6400" b="1" spc="-20" dirty="0">
                <a:solidFill>
                  <a:srgbClr val="FF0000"/>
                </a:solidFill>
                <a:effectLst/>
                <a:ea typeface="Times New Roman" panose="02020603050405020304" pitchFamily="18" charset="0"/>
              </a:rPr>
              <a:t>repère,</a:t>
            </a:r>
            <a:r>
              <a:rPr lang="fr-FR" sz="6400" b="1" spc="-35" dirty="0">
                <a:solidFill>
                  <a:srgbClr val="FF0000"/>
                </a:solidFill>
                <a:effectLst/>
                <a:ea typeface="Times New Roman" panose="02020603050405020304" pitchFamily="18" charset="0"/>
              </a:rPr>
              <a:t> </a:t>
            </a:r>
            <a:r>
              <a:rPr lang="fr-FR" sz="6400" b="1" spc="-20" dirty="0">
                <a:solidFill>
                  <a:srgbClr val="FF0000"/>
                </a:solidFill>
                <a:effectLst/>
                <a:ea typeface="Times New Roman" panose="02020603050405020304" pitchFamily="18" charset="0"/>
              </a:rPr>
              <a:t>majoré de 10</a:t>
            </a:r>
            <a:r>
              <a:rPr lang="fr-FR" sz="6400" b="1" spc="-40" dirty="0">
                <a:solidFill>
                  <a:srgbClr val="FF0000"/>
                </a:solidFill>
                <a:effectLst/>
                <a:ea typeface="Times New Roman" panose="02020603050405020304" pitchFamily="18" charset="0"/>
              </a:rPr>
              <a:t> </a:t>
            </a:r>
            <a:r>
              <a:rPr lang="fr-FR" sz="6400" b="1" spc="-20" dirty="0">
                <a:solidFill>
                  <a:srgbClr val="FF0000"/>
                </a:solidFill>
                <a:effectLst/>
                <a:ea typeface="Times New Roman" panose="02020603050405020304" pitchFamily="18" charset="0"/>
              </a:rPr>
              <a:t>%, dépasse le maximum </a:t>
            </a:r>
            <a:r>
              <a:rPr lang="fr-FR" sz="6400" b="1" dirty="0">
                <a:solidFill>
                  <a:srgbClr val="FF0000"/>
                </a:solidFill>
                <a:effectLst/>
                <a:ea typeface="Times New Roman" panose="02020603050405020304" pitchFamily="18" charset="0"/>
              </a:rPr>
              <a:t>de la classe salariale du poste occupé par le cadre;</a:t>
            </a:r>
            <a:endParaRPr lang="fr-CA" sz="6400" b="1" dirty="0">
              <a:solidFill>
                <a:srgbClr val="FF0000"/>
              </a:solidFill>
              <a:effectLst/>
              <a:ea typeface="Times New Roman" panose="02020603050405020304" pitchFamily="18" charset="0"/>
            </a:endParaRPr>
          </a:p>
          <a:p>
            <a:pPr marL="101600" marR="379095" indent="0" algn="just">
              <a:lnSpc>
                <a:spcPct val="90000"/>
              </a:lnSpc>
              <a:spcBef>
                <a:spcPts val="785"/>
              </a:spcBef>
              <a:spcAft>
                <a:spcPts val="0"/>
              </a:spcAft>
              <a:buNone/>
            </a:pPr>
            <a:r>
              <a:rPr lang="fr-FR" sz="6400" b="1" dirty="0">
                <a:solidFill>
                  <a:srgbClr val="FF0000"/>
                </a:solidFill>
                <a:effectLst/>
                <a:ea typeface="Times New Roman" panose="02020603050405020304" pitchFamily="18" charset="0"/>
              </a:rPr>
              <a:t>4°</a:t>
            </a:r>
            <a:r>
              <a:rPr lang="fr-FR" sz="6400" b="1" spc="200"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le</a:t>
            </a:r>
            <a:r>
              <a:rPr lang="fr-FR" sz="6400" b="1" spc="-20"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cadre</a:t>
            </a:r>
            <a:r>
              <a:rPr lang="fr-FR" sz="6400" b="1" spc="-20"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détient</a:t>
            </a:r>
            <a:r>
              <a:rPr lang="fr-FR" sz="6400" b="1" spc="-20"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le</a:t>
            </a:r>
            <a:r>
              <a:rPr lang="fr-FR" sz="6400" b="1" spc="-20"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niveau</a:t>
            </a:r>
            <a:r>
              <a:rPr lang="fr-FR" sz="6400" b="1" spc="-20"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de</a:t>
            </a:r>
            <a:r>
              <a:rPr lang="fr-FR" sz="6400" b="1" spc="-20"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formation</a:t>
            </a:r>
            <a:r>
              <a:rPr lang="fr-FR" sz="6400" b="1" spc="-20"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académique requis par le titre de l’emploi repère syndiqué ou </a:t>
            </a:r>
            <a:r>
              <a:rPr lang="fr-FR" sz="6400" b="1" dirty="0" err="1">
                <a:solidFill>
                  <a:srgbClr val="FF0000"/>
                </a:solidFill>
                <a:effectLst/>
                <a:ea typeface="Times New Roman" panose="02020603050405020304" pitchFamily="18" charset="0"/>
              </a:rPr>
              <a:t>syndicable</a:t>
            </a:r>
            <a:r>
              <a:rPr lang="fr-FR" sz="6400" b="1" spc="-30"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non</a:t>
            </a:r>
            <a:r>
              <a:rPr lang="fr-FR" sz="6400" b="1" spc="-30"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syndiqué</a:t>
            </a:r>
            <a:r>
              <a:rPr lang="fr-FR" sz="6400" b="1" spc="-30"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correspondant</a:t>
            </a:r>
            <a:r>
              <a:rPr lang="fr-FR" sz="6400" b="1" spc="-35"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à</a:t>
            </a:r>
            <a:r>
              <a:rPr lang="fr-FR" sz="6400" b="1" spc="-30"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la</a:t>
            </a:r>
            <a:r>
              <a:rPr lang="fr-FR" sz="6400" b="1" spc="-30" dirty="0">
                <a:solidFill>
                  <a:srgbClr val="FF0000"/>
                </a:solidFill>
                <a:effectLst/>
                <a:ea typeface="Times New Roman" panose="02020603050405020304" pitchFamily="18" charset="0"/>
              </a:rPr>
              <a:t> </a:t>
            </a:r>
            <a:r>
              <a:rPr lang="fr-FR" sz="6400" b="1" dirty="0">
                <a:solidFill>
                  <a:srgbClr val="FF0000"/>
                </a:solidFill>
                <a:effectLst/>
                <a:ea typeface="Times New Roman" panose="02020603050405020304" pitchFamily="18" charset="0"/>
              </a:rPr>
              <a:t>profession</a:t>
            </a:r>
            <a:r>
              <a:rPr lang="fr-FR" sz="6400" b="1" spc="-30" dirty="0">
                <a:solidFill>
                  <a:srgbClr val="FF0000"/>
                </a:solidFill>
                <a:effectLst/>
                <a:ea typeface="Times New Roman" panose="02020603050405020304" pitchFamily="18" charset="0"/>
              </a:rPr>
              <a:t> </a:t>
            </a:r>
            <a:r>
              <a:rPr lang="fr-FR" sz="6400" b="1" spc="-10" dirty="0">
                <a:solidFill>
                  <a:srgbClr val="FF0000"/>
                </a:solidFill>
                <a:effectLst/>
                <a:ea typeface="Times New Roman" panose="02020603050405020304" pitchFamily="18" charset="0"/>
              </a:rPr>
              <a:t>requise.</a:t>
            </a:r>
            <a:endParaRPr lang="fr-FR" sz="6400" b="1" spc="-10" dirty="0">
              <a:solidFill>
                <a:srgbClr val="FF0000"/>
              </a:solidFill>
              <a:ea typeface="Times New Roman" panose="02020603050405020304" pitchFamily="18" charset="0"/>
            </a:endParaRPr>
          </a:p>
          <a:p>
            <a:pPr marL="0" indent="0" algn="just">
              <a:buNone/>
            </a:pPr>
            <a:endParaRPr lang="fr-CA" sz="6400" kern="100" dirty="0">
              <a:latin typeface="Candara" panose="020E0502030303020204" pitchFamily="34" charset="0"/>
              <a:ea typeface="Calibri" panose="020F0502020204030204" pitchFamily="34" charset="0"/>
              <a:cs typeface="Times New Roman (Corps CS)"/>
            </a:endParaRPr>
          </a:p>
          <a:p>
            <a:pPr marL="0" indent="0" algn="just">
              <a:buNone/>
            </a:pPr>
            <a:endParaRPr lang="fr-CA" sz="6400" kern="100" dirty="0">
              <a:effectLst/>
              <a:latin typeface="Candara" panose="020E0502030303020204" pitchFamily="34" charset="0"/>
              <a:ea typeface="Calibri" panose="020F0502020204030204" pitchFamily="34" charset="0"/>
              <a:cs typeface="Times New Roman (Corps CS)"/>
            </a:endParaRPr>
          </a:p>
          <a:p>
            <a:pPr marL="0" indent="0" algn="just">
              <a:buNone/>
            </a:pPr>
            <a:endParaRPr lang="fr-CA" sz="6400" kern="0" dirty="0">
              <a:solidFill>
                <a:srgbClr val="212529"/>
              </a:solidFill>
              <a:effectLst/>
              <a:latin typeface="Arial" panose="020B0604020202020204" pitchFamily="34" charset="0"/>
              <a:ea typeface="Times New Roman" panose="02020603050405020304" pitchFamily="18" charset="0"/>
              <a:cs typeface="Times New Roman (Corps CS)"/>
            </a:endParaRPr>
          </a:p>
          <a:p>
            <a:pPr marL="0" indent="0" algn="just">
              <a:buNone/>
            </a:pPr>
            <a:endParaRPr lang="fr-CA" sz="6400" kern="100" dirty="0">
              <a:effectLst/>
              <a:latin typeface="Candara" panose="020E0502030303020204" pitchFamily="34" charset="0"/>
              <a:ea typeface="Calibri" panose="020F0502020204030204" pitchFamily="34" charset="0"/>
              <a:cs typeface="Times New Roman (Corps CS)"/>
            </a:endParaRPr>
          </a:p>
          <a:p>
            <a:pPr marL="0" indent="0">
              <a:lnSpc>
                <a:spcPct val="90000"/>
              </a:lnSpc>
              <a:buNone/>
            </a:pPr>
            <a:endParaRPr lang="fr-CA" sz="1500" dirty="0"/>
          </a:p>
          <a:p>
            <a:pPr marL="0" indent="0">
              <a:lnSpc>
                <a:spcPct val="90000"/>
              </a:lnSpc>
              <a:buNone/>
            </a:pPr>
            <a:r>
              <a:rPr lang="fr-CA" sz="1500" dirty="0"/>
              <a:t> </a:t>
            </a:r>
          </a:p>
        </p:txBody>
      </p:sp>
    </p:spTree>
    <p:extLst>
      <p:ext uri="{BB962C8B-B14F-4D97-AF65-F5344CB8AC3E}">
        <p14:creationId xmlns:p14="http://schemas.microsoft.com/office/powerpoint/2010/main" val="3978297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2849562" y="609600"/>
            <a:ext cx="6424440" cy="1320800"/>
          </a:xfrm>
        </p:spPr>
        <p:txBody>
          <a:bodyPr>
            <a:normAutofit/>
          </a:bodyPr>
          <a:lstStyle/>
          <a:p>
            <a:pPr algn="just"/>
            <a:r>
              <a:rPr lang="en-CA" sz="2800" dirty="0"/>
              <a:t>L’ARTICLE 24 (110%) – ÉCART SALARIAL D’UN CADRE ET SA PROFFESSION</a:t>
            </a:r>
          </a:p>
        </p:txBody>
      </p:sp>
      <p:pic>
        <p:nvPicPr>
          <p:cNvPr id="5" name="Picture 4">
            <a:extLst>
              <a:ext uri="{FF2B5EF4-FFF2-40B4-BE49-F238E27FC236}">
                <a16:creationId xmlns:a16="http://schemas.microsoft.com/office/drawing/2014/main" id="{9E32412A-603F-D163-B859-54705A567BE1}"/>
              </a:ext>
            </a:extLst>
          </p:cNvPr>
          <p:cNvPicPr>
            <a:picLocks noChangeAspect="1"/>
          </p:cNvPicPr>
          <p:nvPr/>
        </p:nvPicPr>
        <p:blipFill rotWithShape="1">
          <a:blip r:embed="rId2"/>
          <a:srcRect l="24427" r="53180"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Espace réservé du contenu 2">
            <a:extLst>
              <a:ext uri="{FF2B5EF4-FFF2-40B4-BE49-F238E27FC236}">
                <a16:creationId xmlns:a16="http://schemas.microsoft.com/office/drawing/2014/main" id="{13A7198C-9859-839B-77CE-C9CC0F645FC1}"/>
              </a:ext>
            </a:extLst>
          </p:cNvPr>
          <p:cNvSpPr>
            <a:spLocks noGrp="1"/>
          </p:cNvSpPr>
          <p:nvPr>
            <p:ph idx="1"/>
          </p:nvPr>
        </p:nvSpPr>
        <p:spPr>
          <a:xfrm>
            <a:off x="2849562" y="1639229"/>
            <a:ext cx="8866188" cy="4402133"/>
          </a:xfrm>
        </p:spPr>
        <p:txBody>
          <a:bodyPr>
            <a:normAutofit fontScale="25000" lnSpcReduction="20000"/>
          </a:bodyPr>
          <a:lstStyle/>
          <a:p>
            <a:pPr marL="0" indent="0">
              <a:lnSpc>
                <a:spcPct val="90000"/>
              </a:lnSpc>
              <a:buNone/>
            </a:pPr>
            <a:r>
              <a:rPr lang="fr-CA" sz="8000" b="1" dirty="0"/>
              <a:t>Deuxième paragraphe abrogé et remplacé par:</a:t>
            </a:r>
          </a:p>
          <a:p>
            <a:pPr marL="0" indent="0" algn="just">
              <a:buNone/>
            </a:pPr>
            <a:r>
              <a:rPr lang="fr-CA" sz="4800" kern="0" dirty="0">
                <a:solidFill>
                  <a:srgbClr val="212529"/>
                </a:solidFill>
                <a:latin typeface="Arial" panose="020B0604020202020204" pitchFamily="34" charset="0"/>
                <a:ea typeface="Times New Roman" panose="02020603050405020304" pitchFamily="18" charset="0"/>
                <a:cs typeface="Times New Roman (Corps CS)"/>
              </a:rPr>
              <a:t>2</a:t>
            </a:r>
            <a:r>
              <a:rPr lang="fr-CA" sz="4800" kern="0" dirty="0">
                <a:solidFill>
                  <a:srgbClr val="212529"/>
                </a:solidFill>
                <a:effectLst/>
                <a:latin typeface="Arial" panose="020B0604020202020204" pitchFamily="34" charset="0"/>
                <a:ea typeface="Times New Roman" panose="02020603050405020304" pitchFamily="18" charset="0"/>
                <a:cs typeface="Times New Roman (Corps CS)"/>
              </a:rPr>
              <a:t>.	Lorsqu’un cadre de la profession infirmier ou inhalothérapeute supervise directement une unité où s’applique un horaire majoré lié au chevauchement </a:t>
            </a:r>
            <a:r>
              <a:rPr lang="fr-CA" sz="4800" kern="0" dirty="0" err="1">
                <a:solidFill>
                  <a:srgbClr val="212529"/>
                </a:solidFill>
                <a:effectLst/>
                <a:latin typeface="Arial" panose="020B0604020202020204" pitchFamily="34" charset="0"/>
                <a:ea typeface="Times New Roman" panose="02020603050405020304" pitchFamily="18" charset="0"/>
                <a:cs typeface="Times New Roman (Corps CS)"/>
              </a:rPr>
              <a:t>interquarts</a:t>
            </a:r>
            <a:r>
              <a:rPr lang="fr-CA" sz="4800" kern="0" dirty="0">
                <a:solidFill>
                  <a:srgbClr val="212529"/>
                </a:solidFill>
                <a:effectLst/>
                <a:latin typeface="Arial" panose="020B0604020202020204" pitchFamily="34" charset="0"/>
                <a:ea typeface="Times New Roman" panose="02020603050405020304" pitchFamily="18" charset="0"/>
                <a:cs typeface="Times New Roman (Corps CS)"/>
              </a:rPr>
              <a:t> en vertu d’une convention collective ou en coordonne les activités de soir, de nuit, de fin de semaine ou de congé férié, l’échelle de salaire de référence utilisée aux fins d’application du premier alinéa est celle de la profession reliée à cet horaire majoré.</a:t>
            </a:r>
          </a:p>
          <a:p>
            <a:pPr marL="0" indent="0" algn="just">
              <a:buNone/>
            </a:pPr>
            <a:r>
              <a:rPr lang="fr-CA" sz="6400" b="1" kern="100" dirty="0">
                <a:latin typeface="Candara" panose="020E0502030303020204" pitchFamily="34" charset="0"/>
                <a:ea typeface="Calibri" panose="020F0502020204030204" pitchFamily="34" charset="0"/>
                <a:cs typeface="Times New Roman (Corps CS)"/>
              </a:rPr>
              <a:t>Remplacé par:</a:t>
            </a:r>
          </a:p>
          <a:p>
            <a:pPr marL="101600" marR="379095" indent="0" algn="just">
              <a:lnSpc>
                <a:spcPct val="90000"/>
              </a:lnSpc>
              <a:spcBef>
                <a:spcPts val="785"/>
              </a:spcBef>
              <a:spcAft>
                <a:spcPts val="0"/>
              </a:spcAft>
              <a:buNone/>
            </a:pPr>
            <a:r>
              <a:rPr lang="fr-FR" sz="6000" b="1" spc="-10" dirty="0">
                <a:solidFill>
                  <a:srgbClr val="FF0000"/>
                </a:solidFill>
                <a:effectLst/>
                <a:ea typeface="Times New Roman" panose="02020603050405020304" pitchFamily="18" charset="0"/>
              </a:rPr>
              <a:t>À compter du 7 novembre 2021, lorsqu’un cadre supervise directement plus de 50% d’un groupe de personnes salariées qui ont choisi un horaire de travail régulier rehaussé dans une unité ou un service donné, autorisé par l’employeur et prévu au document intitulé « </a:t>
            </a:r>
            <a:r>
              <a:rPr lang="fr-FR" sz="6000" b="1" i="1" spc="-10" dirty="0">
                <a:solidFill>
                  <a:srgbClr val="FF0000"/>
                </a:solidFill>
                <a:ea typeface="Times New Roman" panose="02020603050405020304" pitchFamily="18" charset="0"/>
              </a:rPr>
              <a:t>N</a:t>
            </a:r>
            <a:r>
              <a:rPr lang="fr-FR" sz="6000" b="1" i="1" spc="-10" dirty="0">
                <a:solidFill>
                  <a:srgbClr val="FF0000"/>
                </a:solidFill>
                <a:effectLst/>
                <a:ea typeface="Times New Roman" panose="02020603050405020304" pitchFamily="18" charset="0"/>
              </a:rPr>
              <a:t>omenclature des titres d’emploi, des libellés, des taux et des échelles de salaire du réseau de la santé et des services sociaux » </a:t>
            </a:r>
            <a:r>
              <a:rPr lang="fr-FR" sz="6000" b="1" spc="-10" dirty="0">
                <a:solidFill>
                  <a:srgbClr val="FF0000"/>
                </a:solidFill>
                <a:effectLst/>
                <a:ea typeface="Times New Roman" panose="02020603050405020304" pitchFamily="18" charset="0"/>
              </a:rPr>
              <a:t>déposé le 15 décembre 2005 devant l’Assemblée nationale par le ministre de la Santé et des Services sociaux comme document no 2575-20051215, l’échelle de référence utilisée aux fins de l’application du premier alinéa est celle de la profession et de l’emploi repère reliés à cet horaire de travail régulier rehaussé.</a:t>
            </a:r>
          </a:p>
          <a:p>
            <a:pPr marL="101600" marR="379095" indent="0" algn="just">
              <a:lnSpc>
                <a:spcPct val="90000"/>
              </a:lnSpc>
              <a:spcBef>
                <a:spcPts val="785"/>
              </a:spcBef>
              <a:spcAft>
                <a:spcPts val="0"/>
              </a:spcAft>
              <a:buNone/>
            </a:pPr>
            <a:endParaRPr lang="fr-FR" sz="6000" b="1" i="1" spc="-10" dirty="0">
              <a:solidFill>
                <a:srgbClr val="FF0000"/>
              </a:solidFill>
              <a:ea typeface="Times New Roman" panose="02020603050405020304" pitchFamily="18" charset="0"/>
            </a:endParaRPr>
          </a:p>
          <a:p>
            <a:pPr marL="101600" marR="379095" indent="0" algn="just">
              <a:lnSpc>
                <a:spcPct val="90000"/>
              </a:lnSpc>
              <a:spcBef>
                <a:spcPts val="785"/>
              </a:spcBef>
              <a:spcAft>
                <a:spcPts val="0"/>
              </a:spcAft>
              <a:buNone/>
            </a:pPr>
            <a:r>
              <a:rPr lang="fr-FR" sz="6000" b="1" spc="-10" dirty="0">
                <a:solidFill>
                  <a:srgbClr val="FF0000"/>
                </a:solidFill>
                <a:effectLst/>
                <a:ea typeface="Times New Roman" panose="02020603050405020304" pitchFamily="18" charset="0"/>
              </a:rPr>
              <a:t>(</a:t>
            </a:r>
            <a:r>
              <a:rPr lang="fr-FR" sz="6000" b="1" spc="-10" dirty="0">
                <a:solidFill>
                  <a:srgbClr val="FF0000"/>
                </a:solidFill>
                <a:effectLst/>
                <a:ea typeface="Times New Roman" panose="02020603050405020304" pitchFamily="18" charset="0"/>
                <a:hlinkClick r:id="rId3"/>
              </a:rPr>
              <a:t>https://cpnsss.gouv.qc.ca/titres-demploi-et-salaires/nomenclature-et-mecanisme-de-modification</a:t>
            </a:r>
            <a:r>
              <a:rPr lang="fr-FR" sz="6000" b="1" spc="-10" dirty="0">
                <a:solidFill>
                  <a:srgbClr val="FF0000"/>
                </a:solidFill>
                <a:effectLst/>
                <a:ea typeface="Times New Roman" panose="02020603050405020304" pitchFamily="18" charset="0"/>
              </a:rPr>
              <a:t>)</a:t>
            </a:r>
          </a:p>
          <a:p>
            <a:pPr marL="0" indent="0" algn="just">
              <a:buNone/>
            </a:pPr>
            <a:endParaRPr lang="fr-CA" sz="6400" kern="100" dirty="0">
              <a:latin typeface="Candara" panose="020E0502030303020204" pitchFamily="34" charset="0"/>
              <a:ea typeface="Calibri" panose="020F0502020204030204" pitchFamily="34" charset="0"/>
              <a:cs typeface="Times New Roman (Corps CS)"/>
            </a:endParaRPr>
          </a:p>
          <a:p>
            <a:pPr marL="0" indent="0" algn="just">
              <a:buNone/>
            </a:pPr>
            <a:endParaRPr lang="fr-CA" sz="6400" kern="100" dirty="0">
              <a:effectLst/>
              <a:latin typeface="Candara" panose="020E0502030303020204" pitchFamily="34" charset="0"/>
              <a:ea typeface="Calibri" panose="020F0502020204030204" pitchFamily="34" charset="0"/>
              <a:cs typeface="Times New Roman (Corps CS)"/>
            </a:endParaRPr>
          </a:p>
          <a:p>
            <a:pPr marL="0" indent="0" algn="just">
              <a:buNone/>
            </a:pPr>
            <a:endParaRPr lang="fr-CA" sz="6400" kern="0" dirty="0">
              <a:solidFill>
                <a:srgbClr val="212529"/>
              </a:solidFill>
              <a:effectLst/>
              <a:latin typeface="Arial" panose="020B0604020202020204" pitchFamily="34" charset="0"/>
              <a:ea typeface="Times New Roman" panose="02020603050405020304" pitchFamily="18" charset="0"/>
              <a:cs typeface="Times New Roman (Corps CS)"/>
            </a:endParaRPr>
          </a:p>
          <a:p>
            <a:pPr marL="0" indent="0" algn="just">
              <a:buNone/>
            </a:pPr>
            <a:endParaRPr lang="fr-CA" sz="6400" kern="100" dirty="0">
              <a:effectLst/>
              <a:latin typeface="Candara" panose="020E0502030303020204" pitchFamily="34" charset="0"/>
              <a:ea typeface="Calibri" panose="020F0502020204030204" pitchFamily="34" charset="0"/>
              <a:cs typeface="Times New Roman (Corps CS)"/>
            </a:endParaRPr>
          </a:p>
          <a:p>
            <a:pPr marL="0" indent="0">
              <a:lnSpc>
                <a:spcPct val="90000"/>
              </a:lnSpc>
              <a:buNone/>
            </a:pPr>
            <a:endParaRPr lang="fr-CA" sz="1500" dirty="0"/>
          </a:p>
          <a:p>
            <a:pPr marL="0" indent="0">
              <a:lnSpc>
                <a:spcPct val="90000"/>
              </a:lnSpc>
              <a:buNone/>
            </a:pPr>
            <a:r>
              <a:rPr lang="fr-CA" sz="1500" dirty="0"/>
              <a:t> </a:t>
            </a:r>
          </a:p>
        </p:txBody>
      </p:sp>
    </p:spTree>
    <p:extLst>
      <p:ext uri="{BB962C8B-B14F-4D97-AF65-F5344CB8AC3E}">
        <p14:creationId xmlns:p14="http://schemas.microsoft.com/office/powerpoint/2010/main" val="1418110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2849562" y="609600"/>
            <a:ext cx="6424440" cy="1320800"/>
          </a:xfrm>
        </p:spPr>
        <p:txBody>
          <a:bodyPr>
            <a:normAutofit/>
          </a:bodyPr>
          <a:lstStyle/>
          <a:p>
            <a:pPr algn="just"/>
            <a:r>
              <a:rPr lang="en-CA" sz="2800" dirty="0"/>
              <a:t>L’ARTICLE 24 (110%) – ÉCART SALARIAL D’UN CADRE ET SA PROFFESSION</a:t>
            </a:r>
          </a:p>
        </p:txBody>
      </p:sp>
      <p:pic>
        <p:nvPicPr>
          <p:cNvPr id="5" name="Picture 4">
            <a:extLst>
              <a:ext uri="{FF2B5EF4-FFF2-40B4-BE49-F238E27FC236}">
                <a16:creationId xmlns:a16="http://schemas.microsoft.com/office/drawing/2014/main" id="{9E32412A-603F-D163-B859-54705A567BE1}"/>
              </a:ext>
            </a:extLst>
          </p:cNvPr>
          <p:cNvPicPr>
            <a:picLocks noChangeAspect="1"/>
          </p:cNvPicPr>
          <p:nvPr/>
        </p:nvPicPr>
        <p:blipFill rotWithShape="1">
          <a:blip r:embed="rId2"/>
          <a:srcRect l="24427" r="53180"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Espace réservé du contenu 2">
            <a:extLst>
              <a:ext uri="{FF2B5EF4-FFF2-40B4-BE49-F238E27FC236}">
                <a16:creationId xmlns:a16="http://schemas.microsoft.com/office/drawing/2014/main" id="{13A7198C-9859-839B-77CE-C9CC0F645FC1}"/>
              </a:ext>
            </a:extLst>
          </p:cNvPr>
          <p:cNvSpPr>
            <a:spLocks noGrp="1"/>
          </p:cNvSpPr>
          <p:nvPr>
            <p:ph idx="1"/>
          </p:nvPr>
        </p:nvSpPr>
        <p:spPr>
          <a:xfrm>
            <a:off x="2849562" y="1639229"/>
            <a:ext cx="8866188" cy="4402133"/>
          </a:xfrm>
        </p:spPr>
        <p:txBody>
          <a:bodyPr>
            <a:normAutofit fontScale="25000" lnSpcReduction="20000"/>
          </a:bodyPr>
          <a:lstStyle/>
          <a:p>
            <a:pPr marL="0" indent="0">
              <a:lnSpc>
                <a:spcPct val="90000"/>
              </a:lnSpc>
              <a:buNone/>
            </a:pPr>
            <a:r>
              <a:rPr lang="fr-CA" sz="8000" b="1" dirty="0"/>
              <a:t>Troisième paragraphe modifié par:</a:t>
            </a:r>
          </a:p>
          <a:p>
            <a:pPr marL="0" indent="0" algn="just">
              <a:buNone/>
            </a:pPr>
            <a:r>
              <a:rPr lang="fr-CA" sz="6400" kern="0" dirty="0">
                <a:solidFill>
                  <a:srgbClr val="212529"/>
                </a:solidFill>
                <a:effectLst/>
                <a:latin typeface="Arial" panose="020B0604020202020204" pitchFamily="34" charset="0"/>
                <a:ea typeface="Times New Roman" panose="02020603050405020304" pitchFamily="18" charset="0"/>
                <a:cs typeface="Times New Roman (Corps CS)"/>
              </a:rPr>
              <a:t>3.	Le cas échéant, les alinéas précédents s’appliquent aux dates d’ajustements annuels du salaire individuel tel que prévu à la section 3 du présent chapitre. Cependant, si une majoration des échelles de salaire pour sa profession a pour effet de réduire l’écart en pourcentage établi en vertu de la présente règle entre le salaire de ce cadre et le maximum de l’échelle de salaire en vigueur pour sa profession incluant, le cas échéant, la rémunération reliée à la formation postscolaire, le salaire de ce cadre est ajusté à la date de la majoration pour maintenir l’écart existant le jour précédant cette majoration.</a:t>
            </a:r>
            <a:endParaRPr lang="fr-CA" sz="6400" kern="100" dirty="0">
              <a:effectLst/>
              <a:latin typeface="Candara" panose="020E0502030303020204" pitchFamily="34" charset="0"/>
              <a:ea typeface="Calibri" panose="020F0502020204030204" pitchFamily="34" charset="0"/>
              <a:cs typeface="Times New Roman (Corps CS)"/>
            </a:endParaRPr>
          </a:p>
          <a:p>
            <a:pPr marL="0" indent="0" algn="just">
              <a:buNone/>
            </a:pPr>
            <a:r>
              <a:rPr lang="fr-CA" sz="6400" b="1" kern="100" dirty="0">
                <a:latin typeface="Candara" panose="020E0502030303020204" pitchFamily="34" charset="0"/>
                <a:ea typeface="Calibri" panose="020F0502020204030204" pitchFamily="34" charset="0"/>
                <a:cs typeface="Times New Roman (Corps CS)"/>
              </a:rPr>
              <a:t>Remplacé par:</a:t>
            </a:r>
          </a:p>
          <a:p>
            <a:pPr marL="0" indent="0" algn="just">
              <a:buNone/>
            </a:pPr>
            <a:r>
              <a:rPr lang="fr-CA" sz="6400" kern="0" dirty="0">
                <a:solidFill>
                  <a:srgbClr val="212529"/>
                </a:solidFill>
                <a:effectLst/>
                <a:latin typeface="Arial" panose="020B0604020202020204" pitchFamily="34" charset="0"/>
                <a:ea typeface="Times New Roman" panose="02020603050405020304" pitchFamily="18" charset="0"/>
                <a:cs typeface="Times New Roman (Corps CS)"/>
              </a:rPr>
              <a:t>3.	Le cas échéant, les alinéas précédents s’appliquent </a:t>
            </a:r>
            <a:r>
              <a:rPr lang="fr-CA" sz="6400" b="1" kern="0" dirty="0">
                <a:solidFill>
                  <a:srgbClr val="FF0000"/>
                </a:solidFill>
                <a:effectLst/>
                <a:latin typeface="Arial" panose="020B0604020202020204" pitchFamily="34" charset="0"/>
                <a:ea typeface="Times New Roman" panose="02020603050405020304" pitchFamily="18" charset="0"/>
                <a:cs typeface="Times New Roman (Corps CS)"/>
              </a:rPr>
              <a:t>au 1</a:t>
            </a:r>
            <a:r>
              <a:rPr lang="fr-CA" sz="6400" b="1" kern="0" baseline="30000" dirty="0">
                <a:solidFill>
                  <a:srgbClr val="FF0000"/>
                </a:solidFill>
                <a:effectLst/>
                <a:latin typeface="Arial" panose="020B0604020202020204" pitchFamily="34" charset="0"/>
                <a:ea typeface="Times New Roman" panose="02020603050405020304" pitchFamily="18" charset="0"/>
                <a:cs typeface="Times New Roman (Corps CS)"/>
              </a:rPr>
              <a:t>er</a:t>
            </a:r>
            <a:r>
              <a:rPr lang="fr-CA" sz="6400" b="1" kern="0" dirty="0">
                <a:solidFill>
                  <a:srgbClr val="FF0000"/>
                </a:solidFill>
                <a:effectLst/>
                <a:latin typeface="Arial" panose="020B0604020202020204" pitchFamily="34" charset="0"/>
                <a:ea typeface="Times New Roman" panose="02020603050405020304" pitchFamily="18" charset="0"/>
                <a:cs typeface="Times New Roman (Corps CS)"/>
              </a:rPr>
              <a:t> avril ou </a:t>
            </a:r>
            <a:r>
              <a:rPr lang="fr-CA" sz="6400" kern="0" dirty="0">
                <a:solidFill>
                  <a:srgbClr val="212529"/>
                </a:solidFill>
                <a:effectLst/>
                <a:latin typeface="Arial" panose="020B0604020202020204" pitchFamily="34" charset="0"/>
                <a:ea typeface="Times New Roman" panose="02020603050405020304" pitchFamily="18" charset="0"/>
                <a:cs typeface="Times New Roman (Corps CS)"/>
              </a:rPr>
              <a:t>aux dates d’ajustements annuels du salaire individuel tel que prévu à la section 3 du présent chapitre. Cependant, si une majoration des échelles de salaire pour sa profession </a:t>
            </a:r>
            <a:r>
              <a:rPr lang="fr-CA" sz="6400" b="1" kern="0" dirty="0">
                <a:solidFill>
                  <a:srgbClr val="FF0000"/>
                </a:solidFill>
                <a:effectLst/>
                <a:latin typeface="Arial" panose="020B0604020202020204" pitchFamily="34" charset="0"/>
                <a:ea typeface="Times New Roman" panose="02020603050405020304" pitchFamily="18" charset="0"/>
                <a:cs typeface="Times New Roman (Corps CS)"/>
              </a:rPr>
              <a:t>et son emploi </a:t>
            </a:r>
            <a:r>
              <a:rPr lang="fr-CA" sz="6400" kern="0" dirty="0">
                <a:solidFill>
                  <a:srgbClr val="212529"/>
                </a:solidFill>
                <a:effectLst/>
                <a:latin typeface="Arial" panose="020B0604020202020204" pitchFamily="34" charset="0"/>
                <a:ea typeface="Times New Roman" panose="02020603050405020304" pitchFamily="18" charset="0"/>
                <a:cs typeface="Times New Roman (Corps CS)"/>
              </a:rPr>
              <a:t>repère a pour effet de réduire l’écart en pourcentage établi en vertu de la présente règle entre le salaire de ce cadre et le maximum de l’échelle de salaire en vigueur pour sa profession </a:t>
            </a:r>
            <a:r>
              <a:rPr lang="fr-CA" sz="6400" b="1" kern="0" dirty="0">
                <a:solidFill>
                  <a:srgbClr val="FF0000"/>
                </a:solidFill>
                <a:effectLst/>
                <a:latin typeface="Arial" panose="020B0604020202020204" pitchFamily="34" charset="0"/>
                <a:ea typeface="Times New Roman" panose="02020603050405020304" pitchFamily="18" charset="0"/>
                <a:cs typeface="Times New Roman (Corps CS)"/>
              </a:rPr>
              <a:t>et son emploi repère </a:t>
            </a:r>
            <a:r>
              <a:rPr lang="fr-CA" sz="6400" kern="0" dirty="0">
                <a:solidFill>
                  <a:srgbClr val="212529"/>
                </a:solidFill>
                <a:effectLst/>
                <a:latin typeface="Arial" panose="020B0604020202020204" pitchFamily="34" charset="0"/>
                <a:ea typeface="Times New Roman" panose="02020603050405020304" pitchFamily="18" charset="0"/>
                <a:cs typeface="Times New Roman (Corps CS)"/>
              </a:rPr>
              <a:t>incluant, le cas échéant, la rémunération reliée à la formation postscolaire, le salaire de ce cadre est ajusté à la date de la majoration pour maintenir l’écart existant le jour précédant cette majoration.</a:t>
            </a:r>
          </a:p>
          <a:p>
            <a:pPr marL="0" indent="0" algn="just">
              <a:buNone/>
            </a:pPr>
            <a:r>
              <a:rPr lang="fr-CA" sz="6400" b="1" kern="100" dirty="0">
                <a:solidFill>
                  <a:srgbClr val="FF0000"/>
                </a:solidFill>
                <a:effectLst/>
                <a:latin typeface="Candara" panose="020E0502030303020204" pitchFamily="34" charset="0"/>
                <a:ea typeface="Calibri" panose="020F0502020204030204" pitchFamily="34" charset="0"/>
                <a:cs typeface="Times New Roman (Corps CS)"/>
              </a:rPr>
              <a:t>Lorsque la règle prévue au premier alinéa ne s’applique plus, les règles salariales prévues aux 2</a:t>
            </a:r>
            <a:r>
              <a:rPr lang="fr-CA" sz="6400" b="1" kern="100" baseline="30000" dirty="0">
                <a:solidFill>
                  <a:srgbClr val="FF0000"/>
                </a:solidFill>
                <a:effectLst/>
                <a:latin typeface="Candara" panose="020E0502030303020204" pitchFamily="34" charset="0"/>
                <a:ea typeface="Calibri" panose="020F0502020204030204" pitchFamily="34" charset="0"/>
                <a:cs typeface="Times New Roman (Corps CS)"/>
              </a:rPr>
              <a:t>e</a:t>
            </a:r>
            <a:r>
              <a:rPr lang="fr-CA" sz="6400" b="1" kern="100" dirty="0">
                <a:solidFill>
                  <a:srgbClr val="FF0000"/>
                </a:solidFill>
                <a:effectLst/>
                <a:latin typeface="Candara" panose="020E0502030303020204" pitchFamily="34" charset="0"/>
                <a:ea typeface="Calibri" panose="020F0502020204030204" pitchFamily="34" charset="0"/>
                <a:cs typeface="Times New Roman (Corps CS)"/>
              </a:rPr>
              <a:t> alinéa de l’article 20 s’appliquent, avec les adaptations nécessaires.</a:t>
            </a:r>
          </a:p>
          <a:p>
            <a:pPr marL="0" indent="0" algn="just">
              <a:buNone/>
            </a:pPr>
            <a:endParaRPr lang="fr-CA" sz="6400" kern="100" dirty="0">
              <a:latin typeface="Candara" panose="020E0502030303020204" pitchFamily="34" charset="0"/>
              <a:ea typeface="Calibri" panose="020F0502020204030204" pitchFamily="34" charset="0"/>
              <a:cs typeface="Times New Roman (Corps CS)"/>
            </a:endParaRPr>
          </a:p>
          <a:p>
            <a:pPr marL="0" indent="0" algn="just">
              <a:buNone/>
            </a:pPr>
            <a:endParaRPr lang="fr-CA" sz="6400" kern="100" dirty="0">
              <a:effectLst/>
              <a:latin typeface="Candara" panose="020E0502030303020204" pitchFamily="34" charset="0"/>
              <a:ea typeface="Calibri" panose="020F0502020204030204" pitchFamily="34" charset="0"/>
              <a:cs typeface="Times New Roman (Corps CS)"/>
            </a:endParaRPr>
          </a:p>
          <a:p>
            <a:pPr marL="0" indent="0" algn="just">
              <a:buNone/>
            </a:pPr>
            <a:endParaRPr lang="fr-CA" sz="6400" kern="0" dirty="0">
              <a:solidFill>
                <a:srgbClr val="212529"/>
              </a:solidFill>
              <a:effectLst/>
              <a:latin typeface="Arial" panose="020B0604020202020204" pitchFamily="34" charset="0"/>
              <a:ea typeface="Times New Roman" panose="02020603050405020304" pitchFamily="18" charset="0"/>
              <a:cs typeface="Times New Roman (Corps CS)"/>
            </a:endParaRPr>
          </a:p>
          <a:p>
            <a:pPr marL="0" indent="0" algn="just">
              <a:buNone/>
            </a:pPr>
            <a:endParaRPr lang="fr-CA" sz="6400" kern="100" dirty="0">
              <a:effectLst/>
              <a:latin typeface="Candara" panose="020E0502030303020204" pitchFamily="34" charset="0"/>
              <a:ea typeface="Calibri" panose="020F0502020204030204" pitchFamily="34" charset="0"/>
              <a:cs typeface="Times New Roman (Corps CS)"/>
            </a:endParaRPr>
          </a:p>
          <a:p>
            <a:pPr marL="0" indent="0">
              <a:lnSpc>
                <a:spcPct val="90000"/>
              </a:lnSpc>
              <a:buNone/>
            </a:pPr>
            <a:endParaRPr lang="fr-CA" sz="1500" dirty="0"/>
          </a:p>
          <a:p>
            <a:pPr marL="0" indent="0">
              <a:lnSpc>
                <a:spcPct val="90000"/>
              </a:lnSpc>
              <a:buNone/>
            </a:pPr>
            <a:r>
              <a:rPr lang="fr-CA" sz="1500" dirty="0"/>
              <a:t> </a:t>
            </a:r>
          </a:p>
        </p:txBody>
      </p:sp>
    </p:spTree>
    <p:extLst>
      <p:ext uri="{BB962C8B-B14F-4D97-AF65-F5344CB8AC3E}">
        <p14:creationId xmlns:p14="http://schemas.microsoft.com/office/powerpoint/2010/main" val="356624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652481" y="1382486"/>
            <a:ext cx="3547581" cy="4093028"/>
          </a:xfrm>
        </p:spPr>
        <p:txBody>
          <a:bodyPr anchor="ctr">
            <a:normAutofit/>
          </a:bodyPr>
          <a:lstStyle/>
          <a:p>
            <a:pPr>
              <a:lnSpc>
                <a:spcPct val="90000"/>
              </a:lnSpc>
            </a:pPr>
            <a:r>
              <a:rPr lang="en-CA" sz="2800"/>
              <a:t>2. </a:t>
            </a:r>
            <a:r>
              <a:rPr lang="en-US" sz="2800" b="1"/>
              <a:t>NOUVELLES DISPOSITIONS AFIN D’ARRIMER LE RÈGLEMENT AUX CONVENTIONS COLLECTIVES ET LETTRES D’ENTENTE DE 2020-2023</a:t>
            </a:r>
            <a:br>
              <a:rPr lang="fr-CA" sz="2800"/>
            </a:br>
            <a:endParaRPr lang="en-CA" sz="2800"/>
          </a:p>
        </p:txBody>
      </p:sp>
      <p:grpSp>
        <p:nvGrpSpPr>
          <p:cNvPr id="48" name="Group 47">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49" name="Straight Connector 48">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51"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2"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3" name="Isosceles Triangle 52">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4"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5"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6"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7" name="Isosceles Triangle 56">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59" name="Rectangle 58">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443372829"/>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043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re 1">
            <a:extLst>
              <a:ext uri="{FF2B5EF4-FFF2-40B4-BE49-F238E27FC236}">
                <a16:creationId xmlns:a16="http://schemas.microsoft.com/office/drawing/2014/main" id="{5BDB1638-8685-49C4-92F7-A7B362E7DDDE}"/>
              </a:ext>
            </a:extLst>
          </p:cNvPr>
          <p:cNvSpPr>
            <a:spLocks noGrp="1"/>
          </p:cNvSpPr>
          <p:nvPr>
            <p:ph type="title"/>
          </p:nvPr>
        </p:nvSpPr>
        <p:spPr>
          <a:xfrm>
            <a:off x="673754" y="643467"/>
            <a:ext cx="4203045" cy="1375608"/>
          </a:xfrm>
        </p:spPr>
        <p:txBody>
          <a:bodyPr anchor="ctr">
            <a:normAutofit/>
          </a:bodyPr>
          <a:lstStyle/>
          <a:p>
            <a:r>
              <a:rPr lang="fr-CA" b="1" dirty="0">
                <a:solidFill>
                  <a:schemeClr val="bg1"/>
                </a:solidFill>
              </a:rPr>
              <a:t>HISTORIQUE</a:t>
            </a:r>
          </a:p>
        </p:txBody>
      </p:sp>
      <p:sp>
        <p:nvSpPr>
          <p:cNvPr id="3" name="Espace réservé du contenu 2">
            <a:extLst>
              <a:ext uri="{FF2B5EF4-FFF2-40B4-BE49-F238E27FC236}">
                <a16:creationId xmlns:a16="http://schemas.microsoft.com/office/drawing/2014/main" id="{748DF031-11A5-47C3-8C9C-F0130E27BE9B}"/>
              </a:ext>
            </a:extLst>
          </p:cNvPr>
          <p:cNvSpPr>
            <a:spLocks noGrp="1"/>
          </p:cNvSpPr>
          <p:nvPr>
            <p:ph idx="1"/>
          </p:nvPr>
        </p:nvSpPr>
        <p:spPr>
          <a:xfrm>
            <a:off x="673754" y="2160590"/>
            <a:ext cx="3973943" cy="3440110"/>
          </a:xfrm>
        </p:spPr>
        <p:txBody>
          <a:bodyPr>
            <a:normAutofit fontScale="92500"/>
          </a:bodyPr>
          <a:lstStyle/>
          <a:p>
            <a:pPr algn="just">
              <a:lnSpc>
                <a:spcPct val="90000"/>
              </a:lnSpc>
            </a:pPr>
            <a:r>
              <a:rPr lang="fr-CA" sz="1500" dirty="0">
                <a:solidFill>
                  <a:schemeClr val="bg1"/>
                </a:solidFill>
              </a:rPr>
              <a:t>Depuis juin 2015 suite à la réforme Barrette, le MSSS veut  »moderniser » le Règlement sur certaines conditions de travail des cadres des agences et des établissements de santé et de services sociaux qui date de 1996…ce n’est toujours pas fait!!</a:t>
            </a:r>
          </a:p>
          <a:p>
            <a:pPr algn="just">
              <a:lnSpc>
                <a:spcPct val="90000"/>
              </a:lnSpc>
            </a:pPr>
            <a:r>
              <a:rPr lang="fr-CA" sz="1500" dirty="0">
                <a:solidFill>
                  <a:schemeClr val="bg1"/>
                </a:solidFill>
              </a:rPr>
              <a:t>Le document publié dans la Gazette officielle du Québec est une mise à jour suite aux négociations des conventions collectives 2020-2023…pas les dernières que nous venons de vivre.</a:t>
            </a:r>
          </a:p>
          <a:p>
            <a:pPr algn="just">
              <a:lnSpc>
                <a:spcPct val="90000"/>
              </a:lnSpc>
            </a:pPr>
            <a:r>
              <a:rPr lang="fr-CA" sz="1500" dirty="0">
                <a:solidFill>
                  <a:schemeClr val="bg1"/>
                </a:solidFill>
              </a:rPr>
              <a:t>Le SCT et le MSSS en ont aussi profité pour ajouter les modalités prévues dans vos politiques locales de gestion, ayant une incidence monétaire, dans le Règlement.</a:t>
            </a:r>
          </a:p>
        </p:txBody>
      </p:sp>
      <p:pic>
        <p:nvPicPr>
          <p:cNvPr id="4" name="Image 3">
            <a:extLst>
              <a:ext uri="{FF2B5EF4-FFF2-40B4-BE49-F238E27FC236}">
                <a16:creationId xmlns:a16="http://schemas.microsoft.com/office/drawing/2014/main" id="{30341325-D21A-4450-89E9-A61230DA522D}"/>
              </a:ext>
            </a:extLst>
          </p:cNvPr>
          <p:cNvPicPr>
            <a:picLocks noChangeAspect="1"/>
          </p:cNvPicPr>
          <p:nvPr/>
        </p:nvPicPr>
        <p:blipFill>
          <a:blip r:embed="rId2"/>
          <a:stretch>
            <a:fillRect/>
          </a:stretch>
        </p:blipFill>
        <p:spPr>
          <a:xfrm>
            <a:off x="6096001" y="2484054"/>
            <a:ext cx="5143500" cy="1877376"/>
          </a:xfrm>
          <a:prstGeom prst="rect">
            <a:avLst/>
          </a:prstGeom>
        </p:spPr>
      </p:pic>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493871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fontScale="90000"/>
          </a:bodyPr>
          <a:lstStyle/>
          <a:p>
            <a:pPr algn="ctr">
              <a:lnSpc>
                <a:spcPct val="90000"/>
              </a:lnSpc>
            </a:pPr>
            <a:r>
              <a:rPr lang="en-CA" sz="2300" dirty="0"/>
              <a:t>2. </a:t>
            </a:r>
            <a:r>
              <a:rPr lang="en-US" sz="2300" b="1" dirty="0"/>
              <a:t>NOUVELLES DISPOSITIONS AFIN D’ARRIMER LE RÈGLEMENT AUX CONVENTIONS COLLECTIVES ET LETTRES D’ENTENTE DE 2020-2023</a:t>
            </a:r>
            <a:br>
              <a:rPr lang="en-US" sz="2300" b="1" dirty="0"/>
            </a:br>
            <a:r>
              <a:rPr lang="en-US" sz="2400" b="1" dirty="0">
                <a:solidFill>
                  <a:schemeClr val="tx1">
                    <a:lumMod val="85000"/>
                    <a:lumOff val="15000"/>
                  </a:schemeClr>
                </a:solidFill>
              </a:rPr>
              <a:t>2.B ÉCARTS SALARIAUX ENTRE UN CADRE ET SA PROFESSION, ET LES HORAIRES DE TRAVAIL RÉGULIERS REHAUSSÉS.</a:t>
            </a:r>
            <a:br>
              <a:rPr lang="en-US" sz="2400" b="1" dirty="0"/>
            </a:br>
            <a:br>
              <a:rPr lang="fr-CA" sz="2300" dirty="0"/>
            </a:br>
            <a:endParaRPr lang="en-CA" sz="2300" dirty="0"/>
          </a:p>
        </p:txBody>
      </p:sp>
      <p:sp>
        <p:nvSpPr>
          <p:cNvPr id="66" name="Isosceles Triangle 6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298323399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1213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fontScale="90000"/>
          </a:bodyPr>
          <a:lstStyle/>
          <a:p>
            <a:pPr algn="ctr">
              <a:lnSpc>
                <a:spcPct val="90000"/>
              </a:lnSpc>
            </a:pPr>
            <a:r>
              <a:rPr lang="en-CA" sz="2300" dirty="0"/>
              <a:t>2. </a:t>
            </a:r>
            <a:r>
              <a:rPr lang="en-US" sz="2300" b="1" dirty="0"/>
              <a:t>NOUVELLES DISPOSITIONS AFIN D’ARRIMER LE RÈGLEMENT AUX CONVENTIONS COLLECTIVES ET LETTRES D’ENTENTE DE 2020-2023</a:t>
            </a:r>
            <a:br>
              <a:rPr lang="en-US" sz="2300" b="1" dirty="0"/>
            </a:br>
            <a:r>
              <a:rPr lang="en-US" sz="3100" b="1" dirty="0">
                <a:solidFill>
                  <a:schemeClr val="tx1">
                    <a:lumMod val="85000"/>
                    <a:lumOff val="15000"/>
                  </a:schemeClr>
                </a:solidFill>
              </a:rPr>
              <a:t>2.C </a:t>
            </a:r>
            <a:r>
              <a:rPr lang="fr-CA" sz="3100" b="1" dirty="0">
                <a:solidFill>
                  <a:schemeClr val="tx1">
                    <a:lumMod val="85000"/>
                    <a:lumOff val="15000"/>
                  </a:schemeClr>
                </a:solidFill>
              </a:rPr>
              <a:t>Allocation relative au chevauchement inter quart visant certains cadres infirmiers ou inhalothérapeutes (29.0.2)</a:t>
            </a:r>
            <a:br>
              <a:rPr lang="en-US" sz="2400" b="1" dirty="0"/>
            </a:br>
            <a:br>
              <a:rPr lang="fr-CA" sz="2300" dirty="0"/>
            </a:br>
            <a:endParaRPr lang="en-CA" sz="2300" dirty="0"/>
          </a:p>
        </p:txBody>
      </p:sp>
      <p:sp>
        <p:nvSpPr>
          <p:cNvPr id="66" name="Isosceles Triangle 6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234675604"/>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4902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fontScale="90000"/>
          </a:bodyPr>
          <a:lstStyle/>
          <a:p>
            <a:pPr algn="ctr">
              <a:lnSpc>
                <a:spcPct val="90000"/>
              </a:lnSpc>
            </a:pPr>
            <a:r>
              <a:rPr lang="en-CA" sz="2300" dirty="0"/>
              <a:t>2. </a:t>
            </a:r>
            <a:r>
              <a:rPr lang="en-US" sz="2300" b="1" dirty="0"/>
              <a:t>NOUVELLES DISPOSITIONS AFIN D’ARRIMER LE RÈGLEMENT AUX CONVENTIONS COLLECTIVES ET LETTRES D’ENTENTE DE 2020-2023</a:t>
            </a:r>
            <a:br>
              <a:rPr lang="en-US" sz="2300" b="1" dirty="0"/>
            </a:br>
            <a:r>
              <a:rPr lang="en-US" sz="3100" b="1" dirty="0">
                <a:solidFill>
                  <a:schemeClr val="tx1">
                    <a:lumMod val="85000"/>
                    <a:lumOff val="15000"/>
                  </a:schemeClr>
                </a:solidFill>
              </a:rPr>
              <a:t>2.D </a:t>
            </a:r>
            <a:r>
              <a:rPr lang="fr-CA" sz="3100" b="1" dirty="0">
                <a:solidFill>
                  <a:schemeClr val="tx1">
                    <a:lumMod val="85000"/>
                    <a:lumOff val="15000"/>
                  </a:schemeClr>
                </a:solidFill>
              </a:rPr>
              <a:t>Allocation de soins critiques (14%) (29.0.1)</a:t>
            </a:r>
            <a:br>
              <a:rPr lang="en-US" sz="2400" b="1" dirty="0"/>
            </a:br>
            <a:br>
              <a:rPr lang="fr-CA" sz="2300" dirty="0"/>
            </a:br>
            <a:endParaRPr lang="en-CA" sz="2300" dirty="0"/>
          </a:p>
        </p:txBody>
      </p:sp>
      <p:sp>
        <p:nvSpPr>
          <p:cNvPr id="66" name="Isosceles Triangle 6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784766571"/>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7788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fontScale="90000"/>
          </a:bodyPr>
          <a:lstStyle/>
          <a:p>
            <a:pPr algn="ctr">
              <a:lnSpc>
                <a:spcPct val="90000"/>
              </a:lnSpc>
            </a:pPr>
            <a:r>
              <a:rPr lang="en-CA" sz="2300" dirty="0"/>
              <a:t>2. </a:t>
            </a:r>
            <a:r>
              <a:rPr lang="en-US" sz="2300" b="1" dirty="0"/>
              <a:t>NOUVELLES DISPOSITIONS AFIN D’ARRIMER LE RÈGLEMENT AUX CONVENTIONS COLLECTIVES ET LETTRES D’ENTENTE DE 2020-2023</a:t>
            </a:r>
            <a:br>
              <a:rPr lang="en-US" sz="2300" b="1" dirty="0"/>
            </a:br>
            <a:r>
              <a:rPr lang="en-US" sz="3100" b="1" dirty="0">
                <a:solidFill>
                  <a:schemeClr val="tx1">
                    <a:lumMod val="85000"/>
                    <a:lumOff val="15000"/>
                  </a:schemeClr>
                </a:solidFill>
              </a:rPr>
              <a:t>2.D </a:t>
            </a:r>
            <a:r>
              <a:rPr lang="fr-CA" sz="3100" b="1" dirty="0">
                <a:solidFill>
                  <a:schemeClr val="tx1">
                    <a:lumMod val="85000"/>
                    <a:lumOff val="15000"/>
                  </a:schemeClr>
                </a:solidFill>
              </a:rPr>
              <a:t>Allocation de soins critiques (14%) (29.0.1)</a:t>
            </a:r>
            <a:br>
              <a:rPr lang="en-US" sz="2400" b="1" dirty="0"/>
            </a:br>
            <a:br>
              <a:rPr lang="fr-CA" sz="2300" dirty="0"/>
            </a:br>
            <a:endParaRPr lang="en-CA" sz="2300" dirty="0"/>
          </a:p>
        </p:txBody>
      </p:sp>
      <p:sp>
        <p:nvSpPr>
          <p:cNvPr id="66" name="Isosceles Triangle 6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99434568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3971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fontScale="90000"/>
          </a:bodyPr>
          <a:lstStyle/>
          <a:p>
            <a:pPr algn="ctr">
              <a:lnSpc>
                <a:spcPct val="90000"/>
              </a:lnSpc>
            </a:pPr>
            <a:r>
              <a:rPr lang="en-CA" sz="2300" dirty="0"/>
              <a:t>2. </a:t>
            </a:r>
            <a:r>
              <a:rPr lang="en-US" sz="2300" b="1" dirty="0"/>
              <a:t>NOUVELLES DISPOSITIONS AFIN D’ARRIMER LE RÈGLEMENT AUX CONVENTIONS COLLECTIVES ET LETTRES D’ENTENTE DE 2020-2023</a:t>
            </a:r>
            <a:br>
              <a:rPr lang="en-US" sz="2300" b="1" dirty="0"/>
            </a:br>
            <a:r>
              <a:rPr lang="en-US" sz="3100" b="1" dirty="0">
                <a:solidFill>
                  <a:schemeClr val="tx1">
                    <a:lumMod val="85000"/>
                    <a:lumOff val="15000"/>
                  </a:schemeClr>
                </a:solidFill>
              </a:rPr>
              <a:t>2.E </a:t>
            </a:r>
            <a:r>
              <a:rPr lang="fr-CA" sz="3100" b="1" dirty="0">
                <a:solidFill>
                  <a:schemeClr val="tx1">
                    <a:lumMod val="85000"/>
                    <a:lumOff val="15000"/>
                  </a:schemeClr>
                </a:solidFill>
              </a:rPr>
              <a:t>Allocation de soins critiques (7%) (29.0.1.1)</a:t>
            </a:r>
            <a:br>
              <a:rPr lang="en-US" sz="2400" b="1" dirty="0"/>
            </a:br>
            <a:br>
              <a:rPr lang="fr-CA" sz="2300" dirty="0"/>
            </a:br>
            <a:endParaRPr lang="en-CA" sz="2300" dirty="0"/>
          </a:p>
        </p:txBody>
      </p:sp>
      <p:sp>
        <p:nvSpPr>
          <p:cNvPr id="66" name="Isosceles Triangle 6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386718736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8719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fontScale="90000"/>
          </a:bodyPr>
          <a:lstStyle/>
          <a:p>
            <a:pPr algn="ctr">
              <a:lnSpc>
                <a:spcPct val="90000"/>
              </a:lnSpc>
            </a:pPr>
            <a:r>
              <a:rPr lang="en-CA" sz="2300" dirty="0"/>
              <a:t>2. </a:t>
            </a:r>
            <a:r>
              <a:rPr lang="en-US" sz="2300" b="1" dirty="0"/>
              <a:t>NOUVELLES DISPOSITIONS AFIN D’ARRIMER LE RÈGLEMENT AUX CONVENTIONS COLLECTIVES ET LETTRES D’ENTENTE DE 2020-2023</a:t>
            </a:r>
            <a:br>
              <a:rPr lang="en-US" sz="2300" b="1" dirty="0"/>
            </a:br>
            <a:r>
              <a:rPr lang="en-US" sz="3100" b="1" dirty="0">
                <a:solidFill>
                  <a:schemeClr val="tx1">
                    <a:lumMod val="85000"/>
                    <a:lumOff val="15000"/>
                  </a:schemeClr>
                </a:solidFill>
              </a:rPr>
              <a:t>2.E </a:t>
            </a:r>
            <a:r>
              <a:rPr lang="fr-CA" sz="3100" b="1" dirty="0">
                <a:solidFill>
                  <a:schemeClr val="tx1">
                    <a:lumMod val="85000"/>
                    <a:lumOff val="15000"/>
                  </a:schemeClr>
                </a:solidFill>
              </a:rPr>
              <a:t>Allocation de soins critiques (7%) (29.0.1.1)</a:t>
            </a:r>
            <a:br>
              <a:rPr lang="en-US" sz="2400" b="1" dirty="0"/>
            </a:br>
            <a:br>
              <a:rPr lang="fr-CA" sz="2300" dirty="0"/>
            </a:br>
            <a:endParaRPr lang="en-CA" sz="2300" dirty="0"/>
          </a:p>
        </p:txBody>
      </p:sp>
      <p:sp>
        <p:nvSpPr>
          <p:cNvPr id="66" name="Isosceles Triangle 6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561013344"/>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7612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fontScale="90000"/>
          </a:bodyPr>
          <a:lstStyle/>
          <a:p>
            <a:pPr algn="ctr">
              <a:lnSpc>
                <a:spcPct val="90000"/>
              </a:lnSpc>
            </a:pPr>
            <a:r>
              <a:rPr lang="en-CA" sz="2300" dirty="0"/>
              <a:t>2. </a:t>
            </a:r>
            <a:r>
              <a:rPr lang="en-US" sz="2300" b="1" dirty="0"/>
              <a:t>NOUVELLES DISPOSITIONS AFIN D’ARRIMER LE RÈGLEMENT AUX CONVENTIONS COLLECTIVES ET LETTRES D’ENTENTE DE 2020-2023</a:t>
            </a:r>
            <a:br>
              <a:rPr lang="en-US" sz="2300" b="1" dirty="0"/>
            </a:br>
            <a:r>
              <a:rPr lang="en-US" sz="3100" b="1" dirty="0">
                <a:solidFill>
                  <a:schemeClr val="tx1">
                    <a:lumMod val="85000"/>
                    <a:lumOff val="15000"/>
                  </a:schemeClr>
                </a:solidFill>
              </a:rPr>
              <a:t>2.F CONGÉS MOBILES ET PRIMES </a:t>
            </a:r>
            <a:r>
              <a:rPr lang="fr-CA" sz="3100" b="1" dirty="0">
                <a:solidFill>
                  <a:schemeClr val="tx1">
                    <a:lumMod val="85000"/>
                    <a:lumOff val="15000"/>
                  </a:schemeClr>
                </a:solidFill>
              </a:rPr>
              <a:t>(29.1)</a:t>
            </a:r>
            <a:br>
              <a:rPr lang="en-US" sz="2400" b="1" dirty="0"/>
            </a:br>
            <a:br>
              <a:rPr lang="fr-CA" sz="2300" dirty="0"/>
            </a:br>
            <a:endParaRPr lang="en-CA" sz="2300" dirty="0"/>
          </a:p>
        </p:txBody>
      </p:sp>
      <p:sp>
        <p:nvSpPr>
          <p:cNvPr id="66" name="Isosceles Triangle 6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3616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fontScale="90000"/>
          </a:bodyPr>
          <a:lstStyle/>
          <a:p>
            <a:pPr algn="ctr">
              <a:lnSpc>
                <a:spcPct val="90000"/>
              </a:lnSpc>
            </a:pPr>
            <a:r>
              <a:rPr lang="en-CA" sz="2300" dirty="0"/>
              <a:t>2. </a:t>
            </a:r>
            <a:r>
              <a:rPr lang="en-US" sz="2300" b="1" dirty="0"/>
              <a:t>NOUVELLES DISPOSITIONS AFIN D’ARRIMER LE RÈGLEMENT AUX CONVENTIONS COLLECTIVES ET LETTRES D’ENTENTE DE 2020-2023</a:t>
            </a:r>
            <a:br>
              <a:rPr lang="en-US" sz="2300" b="1" dirty="0"/>
            </a:br>
            <a:r>
              <a:rPr lang="en-US" sz="2400" b="1" dirty="0">
                <a:solidFill>
                  <a:schemeClr val="tx1">
                    <a:lumMod val="85000"/>
                    <a:lumOff val="15000"/>
                  </a:schemeClr>
                </a:solidFill>
              </a:rPr>
              <a:t>2.G ALLOCATION VISANT UN CADRE OEUVRANT EN CENTRE JEUNESSE OU EN MISSION  CENTRE JEUNESSE </a:t>
            </a:r>
            <a:r>
              <a:rPr lang="fr-CA" sz="2400" b="1" dirty="0">
                <a:solidFill>
                  <a:schemeClr val="tx1">
                    <a:lumMod val="85000"/>
                    <a:lumOff val="15000"/>
                  </a:schemeClr>
                </a:solidFill>
              </a:rPr>
              <a:t>(29.0.11)- </a:t>
            </a:r>
            <a:r>
              <a:rPr lang="fr-CA" sz="2400" b="1" dirty="0">
                <a:solidFill>
                  <a:srgbClr val="FF0000"/>
                </a:solidFill>
              </a:rPr>
              <a:t>NOUVEAU</a:t>
            </a:r>
            <a:br>
              <a:rPr lang="en-US" sz="2400" b="1" dirty="0"/>
            </a:br>
            <a:br>
              <a:rPr lang="fr-CA" sz="2300" dirty="0"/>
            </a:br>
            <a:endParaRPr lang="en-CA" sz="2300" dirty="0"/>
          </a:p>
        </p:txBody>
      </p:sp>
      <p:sp>
        <p:nvSpPr>
          <p:cNvPr id="66" name="Isosceles Triangle 6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1395607772"/>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2231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fontScale="90000"/>
          </a:bodyPr>
          <a:lstStyle/>
          <a:p>
            <a:pPr algn="ctr">
              <a:lnSpc>
                <a:spcPct val="90000"/>
              </a:lnSpc>
            </a:pPr>
            <a:r>
              <a:rPr lang="en-CA" sz="2300" dirty="0"/>
              <a:t>2. </a:t>
            </a:r>
            <a:r>
              <a:rPr lang="en-US" sz="2300" b="1" dirty="0"/>
              <a:t>NOUVELLES DISPOSITIONS AFIN D’ARRIMER LE RÈGLEMENT AUX CONVENTIONS COLLECTIVES ET LETTRES D’ENTENTE DE 2020-2023</a:t>
            </a:r>
            <a:br>
              <a:rPr lang="en-US" sz="2300" b="1" dirty="0"/>
            </a:br>
            <a:r>
              <a:rPr lang="en-US" sz="2400" b="1" dirty="0">
                <a:solidFill>
                  <a:schemeClr val="tx1">
                    <a:lumMod val="85000"/>
                    <a:lumOff val="15000"/>
                  </a:schemeClr>
                </a:solidFill>
              </a:rPr>
              <a:t>2.H ALLOCATION VISANT UN CADRE OEUVRANT EN MISSION JEUNESSE </a:t>
            </a:r>
            <a:r>
              <a:rPr lang="fr-CA" sz="2400" b="1" dirty="0">
                <a:solidFill>
                  <a:schemeClr val="tx1">
                    <a:lumMod val="85000"/>
                    <a:lumOff val="15000"/>
                  </a:schemeClr>
                </a:solidFill>
              </a:rPr>
              <a:t>(29.0.11)- </a:t>
            </a:r>
            <a:r>
              <a:rPr lang="fr-CA" sz="2400" b="1" dirty="0">
                <a:solidFill>
                  <a:srgbClr val="FF0000"/>
                </a:solidFill>
              </a:rPr>
              <a:t>NOUVEAU</a:t>
            </a:r>
            <a:br>
              <a:rPr lang="en-US" sz="2400" b="1" dirty="0"/>
            </a:br>
            <a:br>
              <a:rPr lang="fr-CA" sz="2300" dirty="0"/>
            </a:br>
            <a:endParaRPr lang="en-CA" sz="2300" dirty="0"/>
          </a:p>
        </p:txBody>
      </p:sp>
      <p:sp>
        <p:nvSpPr>
          <p:cNvPr id="66" name="Isosceles Triangle 6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18137878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3709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fontScale="90000"/>
          </a:bodyPr>
          <a:lstStyle/>
          <a:p>
            <a:pPr algn="ctr">
              <a:lnSpc>
                <a:spcPct val="90000"/>
              </a:lnSpc>
            </a:pPr>
            <a:r>
              <a:rPr lang="en-CA" sz="2300" dirty="0"/>
              <a:t>2. </a:t>
            </a:r>
            <a:r>
              <a:rPr lang="en-US" sz="2300" b="1" dirty="0"/>
              <a:t>NOUVELLES DISPOSITIONS AFIN D’ARRIMER LE RÈGLEMENT AUX CONVENTIONS COLLECTIVES ET LETTRES D’ENTENTE DE 2020-2023</a:t>
            </a:r>
            <a:br>
              <a:rPr lang="en-US" sz="2300" b="1" dirty="0"/>
            </a:br>
            <a:r>
              <a:rPr lang="en-US" sz="3100" b="1" dirty="0">
                <a:solidFill>
                  <a:schemeClr val="tx1">
                    <a:lumMod val="85000"/>
                    <a:lumOff val="15000"/>
                  </a:schemeClr>
                </a:solidFill>
              </a:rPr>
              <a:t>2.I PRIME CHSLD </a:t>
            </a:r>
            <a:r>
              <a:rPr lang="fr-CA" sz="3100" b="1" dirty="0">
                <a:solidFill>
                  <a:schemeClr val="tx1">
                    <a:lumMod val="85000"/>
                    <a:lumOff val="15000"/>
                  </a:schemeClr>
                </a:solidFill>
              </a:rPr>
              <a:t>(29.1.1)- </a:t>
            </a:r>
            <a:r>
              <a:rPr lang="fr-CA" sz="3100" b="1" dirty="0">
                <a:solidFill>
                  <a:srgbClr val="FF0000"/>
                </a:solidFill>
              </a:rPr>
              <a:t>NOUVEAU</a:t>
            </a:r>
            <a:br>
              <a:rPr lang="en-US" sz="2400" b="1" dirty="0"/>
            </a:br>
            <a:br>
              <a:rPr lang="fr-CA" sz="2300" dirty="0"/>
            </a:br>
            <a:endParaRPr lang="en-CA" sz="2300" dirty="0"/>
          </a:p>
        </p:txBody>
      </p:sp>
      <p:sp>
        <p:nvSpPr>
          <p:cNvPr id="66" name="Isosceles Triangle 6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17060920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6554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BDB1638-8685-49C4-92F7-A7B362E7DDDE}"/>
              </a:ext>
            </a:extLst>
          </p:cNvPr>
          <p:cNvSpPr>
            <a:spLocks noGrp="1"/>
          </p:cNvSpPr>
          <p:nvPr>
            <p:ph type="title"/>
          </p:nvPr>
        </p:nvSpPr>
        <p:spPr>
          <a:xfrm>
            <a:off x="1043950" y="1179151"/>
            <a:ext cx="3300646" cy="4463889"/>
          </a:xfrm>
        </p:spPr>
        <p:txBody>
          <a:bodyPr anchor="ctr">
            <a:normAutofit/>
          </a:bodyPr>
          <a:lstStyle/>
          <a:p>
            <a:r>
              <a:rPr lang="fr-CA" b="1" dirty="0"/>
              <a:t>PETIT RAPPEL</a:t>
            </a:r>
          </a:p>
        </p:txBody>
      </p:sp>
      <p:sp>
        <p:nvSpPr>
          <p:cNvPr id="16"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cxnSp>
        <p:nvCxnSpPr>
          <p:cNvPr id="34"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1" name="Espace réservé du contenu 2">
            <a:extLst>
              <a:ext uri="{FF2B5EF4-FFF2-40B4-BE49-F238E27FC236}">
                <a16:creationId xmlns:a16="http://schemas.microsoft.com/office/drawing/2014/main" id="{DD70C5FB-19D3-9D07-E7C7-7A1676CFC1D9}"/>
              </a:ext>
            </a:extLst>
          </p:cNvPr>
          <p:cNvGraphicFramePr>
            <a:graphicFrameLocks noGrp="1"/>
          </p:cNvGraphicFramePr>
          <p:nvPr>
            <p:ph idx="1"/>
            <p:extLst>
              <p:ext uri="{D42A27DB-BD31-4B8C-83A1-F6EECF244321}">
                <p14:modId xmlns:p14="http://schemas.microsoft.com/office/powerpoint/2010/main" val="1523254020"/>
              </p:ext>
            </p:extLst>
          </p:nvPr>
        </p:nvGraphicFramePr>
        <p:xfrm>
          <a:off x="4978918" y="1109145"/>
          <a:ext cx="6341016" cy="4603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4" name="Image 3">
            <a:extLst>
              <a:ext uri="{FF2B5EF4-FFF2-40B4-BE49-F238E27FC236}">
                <a16:creationId xmlns:a16="http://schemas.microsoft.com/office/drawing/2014/main" id="{30341325-D21A-4450-89E9-A61230DA522D}"/>
              </a:ext>
            </a:extLst>
          </p:cNvPr>
          <p:cNvPicPr>
            <a:picLocks noChangeAspect="1"/>
          </p:cNvPicPr>
          <p:nvPr/>
        </p:nvPicPr>
        <p:blipFill>
          <a:blip r:embed="rId7"/>
          <a:stretch>
            <a:fillRect/>
          </a:stretch>
        </p:blipFill>
        <p:spPr>
          <a:xfrm>
            <a:off x="9072855" y="5738704"/>
            <a:ext cx="2991957" cy="1093637"/>
          </a:xfrm>
          <a:prstGeom prst="rect">
            <a:avLst/>
          </a:prstGeom>
        </p:spPr>
      </p:pic>
    </p:spTree>
    <p:extLst>
      <p:ext uri="{BB962C8B-B14F-4D97-AF65-F5344CB8AC3E}">
        <p14:creationId xmlns:p14="http://schemas.microsoft.com/office/powerpoint/2010/main" val="452578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fontScale="90000"/>
          </a:bodyPr>
          <a:lstStyle/>
          <a:p>
            <a:pPr algn="ctr">
              <a:lnSpc>
                <a:spcPct val="90000"/>
              </a:lnSpc>
            </a:pPr>
            <a:r>
              <a:rPr lang="en-CA" sz="2300" dirty="0"/>
              <a:t>2. </a:t>
            </a:r>
            <a:r>
              <a:rPr lang="en-US" sz="2300" b="1" dirty="0"/>
              <a:t>NOUVELLES DISPOSITIONS AFIN D’ARRIMER LE RÈGLEMENT AUX CONVENTIONS COLLECTIVES ET LETTRES D’ENTENTE DE 2020-2023</a:t>
            </a:r>
            <a:br>
              <a:rPr lang="en-US" sz="2300" b="1" dirty="0"/>
            </a:br>
            <a:r>
              <a:rPr lang="en-US" sz="3100" b="1" dirty="0">
                <a:solidFill>
                  <a:schemeClr val="tx1">
                    <a:lumMod val="85000"/>
                    <a:lumOff val="15000"/>
                  </a:schemeClr>
                </a:solidFill>
              </a:rPr>
              <a:t>2.J ALLOCATION DE RENFORCEMENT POUR GESTION DE PROXIMITÉ DANS LE RSSS </a:t>
            </a:r>
            <a:r>
              <a:rPr lang="fr-CA" sz="3100" b="1" dirty="0">
                <a:solidFill>
                  <a:schemeClr val="tx1">
                    <a:lumMod val="85000"/>
                    <a:lumOff val="15000"/>
                  </a:schemeClr>
                </a:solidFill>
              </a:rPr>
              <a:t>(29.3)- </a:t>
            </a:r>
            <a:r>
              <a:rPr lang="fr-CA" sz="3100" b="1" dirty="0">
                <a:solidFill>
                  <a:srgbClr val="FF0000"/>
                </a:solidFill>
              </a:rPr>
              <a:t>NOUVEAU</a:t>
            </a:r>
            <a:br>
              <a:rPr lang="en-US" sz="2400" b="1" dirty="0"/>
            </a:br>
            <a:br>
              <a:rPr lang="fr-CA" sz="2300" dirty="0"/>
            </a:br>
            <a:endParaRPr lang="en-CA" sz="2300" dirty="0"/>
          </a:p>
        </p:txBody>
      </p:sp>
      <p:sp>
        <p:nvSpPr>
          <p:cNvPr id="66" name="Isosceles Triangle 6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197452464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6427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fontScale="90000"/>
          </a:bodyPr>
          <a:lstStyle/>
          <a:p>
            <a:pPr algn="ctr">
              <a:lnSpc>
                <a:spcPct val="90000"/>
              </a:lnSpc>
            </a:pPr>
            <a:r>
              <a:rPr lang="en-CA" sz="2300" dirty="0"/>
              <a:t>2. </a:t>
            </a:r>
            <a:r>
              <a:rPr lang="en-US" sz="2300" b="1" dirty="0"/>
              <a:t>NOUVELLES DISPOSITIONS AFIN D’ARRIMER LE RÈGLEMENT AUX CONVENTIONS COLLECTIVES ET LETTRES D’ENTENTE DE 2020-2023</a:t>
            </a:r>
            <a:br>
              <a:rPr lang="en-US" sz="2300" b="1" dirty="0"/>
            </a:br>
            <a:r>
              <a:rPr lang="en-US" sz="3100" b="1" dirty="0">
                <a:solidFill>
                  <a:schemeClr val="tx1">
                    <a:lumMod val="85000"/>
                    <a:lumOff val="15000"/>
                  </a:schemeClr>
                </a:solidFill>
              </a:rPr>
              <a:t>2.K INDEMNITÉ DE DISPONIBILITÉ ACCRUE </a:t>
            </a:r>
            <a:r>
              <a:rPr lang="fr-CA" sz="3100" b="1" dirty="0">
                <a:solidFill>
                  <a:schemeClr val="tx1">
                    <a:lumMod val="85000"/>
                    <a:lumOff val="15000"/>
                  </a:schemeClr>
                </a:solidFill>
              </a:rPr>
              <a:t>(29.0.9.1)</a:t>
            </a:r>
            <a:br>
              <a:rPr lang="en-US" sz="2400" b="1" dirty="0"/>
            </a:br>
            <a:br>
              <a:rPr lang="fr-CA" sz="2300" dirty="0"/>
            </a:br>
            <a:endParaRPr lang="en-CA" sz="2300" dirty="0"/>
          </a:p>
        </p:txBody>
      </p:sp>
      <p:sp>
        <p:nvSpPr>
          <p:cNvPr id="66" name="Isosceles Triangle 6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93288154"/>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4733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Isosceles Triangle 13">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useBgFill="1">
        <p:nvSpPr>
          <p:cNvPr id="21" name="Rectangle 20">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8AC24BB6-AEA7-8198-7C93-2ACBFC7FC0D8}"/>
              </a:ext>
            </a:extLst>
          </p:cNvPr>
          <p:cNvSpPr txBox="1"/>
          <p:nvPr/>
        </p:nvSpPr>
        <p:spPr>
          <a:xfrm>
            <a:off x="652481" y="1382486"/>
            <a:ext cx="3547581" cy="4093028"/>
          </a:xfrm>
          <a:prstGeom prst="rect">
            <a:avLst/>
          </a:prstGeom>
        </p:spPr>
        <p:txBody>
          <a:bodyPr vert="horz" lIns="91440" tIns="45720" rIns="91440" bIns="45720" rtlCol="0" anchor="ctr">
            <a:normAutofit fontScale="55000" lnSpcReduction="20000"/>
          </a:bodyPr>
          <a:lstStyle/>
          <a:p>
            <a:pPr>
              <a:spcBef>
                <a:spcPct val="0"/>
              </a:spcBef>
              <a:spcAft>
                <a:spcPts val="600"/>
              </a:spcAft>
            </a:pPr>
            <a:r>
              <a:rPr lang="en-US" sz="4400" b="1" dirty="0">
                <a:solidFill>
                  <a:srgbClr val="00AB84"/>
                </a:solidFill>
              </a:rPr>
              <a:t>3.MODIFICATIONS CONCERNANT LE RÉGIME D’ASSURANCE-COLLECTIVE ET INTRODUCTION DE CERTAINES DISPOSITIONS </a:t>
            </a:r>
            <a:r>
              <a:rPr lang="en-US" sz="4400" b="1" dirty="0" err="1">
                <a:solidFill>
                  <a:srgbClr val="00AB84"/>
                </a:solidFill>
              </a:rPr>
              <a:t>À</a:t>
            </a:r>
            <a:r>
              <a:rPr lang="en-US" sz="4400" b="1" dirty="0">
                <a:solidFill>
                  <a:srgbClr val="00AB84"/>
                </a:solidFill>
              </a:rPr>
              <a:t> INCIDENCE MONÉTAIRE ISSUES DES POLITIQUES LOCALES DE GESTION</a:t>
            </a:r>
          </a:p>
          <a:p>
            <a:pPr>
              <a:spcBef>
                <a:spcPct val="0"/>
              </a:spcBef>
              <a:spcAft>
                <a:spcPts val="600"/>
              </a:spcAft>
            </a:pPr>
            <a:endParaRPr lang="en-US" sz="4400" dirty="0">
              <a:solidFill>
                <a:schemeClr val="accent1"/>
              </a:solidFill>
              <a:latin typeface="+mj-lt"/>
              <a:ea typeface="+mj-ea"/>
              <a:cs typeface="+mj-cs"/>
            </a:endParaRPr>
          </a:p>
        </p:txBody>
      </p:sp>
      <p:grpSp>
        <p:nvGrpSpPr>
          <p:cNvPr id="23" name="Group 22">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4" name="Straight Connector 23">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7"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8" name="Isosceles Triangle 27">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9"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0"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1"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2" name="Isosceles Triangle 31">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34" name="Rectangle 33">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oneTexte 2">
            <a:extLst>
              <a:ext uri="{FF2B5EF4-FFF2-40B4-BE49-F238E27FC236}">
                <a16:creationId xmlns:a16="http://schemas.microsoft.com/office/drawing/2014/main" id="{408FE8A4-696C-36D6-6214-AC5DCD6C4156}"/>
              </a:ext>
            </a:extLst>
          </p:cNvPr>
          <p:cNvGraphicFramePr/>
          <p:nvPr>
            <p:extLst>
              <p:ext uri="{D42A27DB-BD31-4B8C-83A1-F6EECF244321}">
                <p14:modId xmlns:p14="http://schemas.microsoft.com/office/powerpoint/2010/main" val="1284171332"/>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1565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1" name="Straight Connector 6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5" name="Isosceles Triangle 6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9" name="Isosceles Triangle 6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70" name="Isosceles Triangle 6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l="9091" t="8847" b="11563"/>
          <a:stretch/>
        </p:blipFill>
        <p:spPr>
          <a:xfrm>
            <a:off x="1" y="10"/>
            <a:ext cx="12191999" cy="6857990"/>
          </a:xfrm>
          <a:prstGeom prst="rect">
            <a:avLst/>
          </a:prstGeom>
        </p:spPr>
      </p:pic>
      <p:sp>
        <p:nvSpPr>
          <p:cNvPr id="72" name="Isosceles Triangle 71">
            <a:extLst>
              <a:ext uri="{FF2B5EF4-FFF2-40B4-BE49-F238E27FC236}">
                <a16:creationId xmlns:a16="http://schemas.microsoft.com/office/drawing/2014/main" id="{DD6B6433-CCD9-42F6-83C5-76BCAA8FE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74" name="Parallelogram 73">
            <a:extLst>
              <a:ext uri="{FF2B5EF4-FFF2-40B4-BE49-F238E27FC236}">
                <a16:creationId xmlns:a16="http://schemas.microsoft.com/office/drawing/2014/main" id="{442B55CB-F27D-4C06-89E5-4EC99A519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48527540-7F01-4C2E-9641-738882048E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D6F60FB6-F855-43F0-A752-3719156C1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0" name="Rectangle 23">
            <a:extLst>
              <a:ext uri="{FF2B5EF4-FFF2-40B4-BE49-F238E27FC236}">
                <a16:creationId xmlns:a16="http://schemas.microsoft.com/office/drawing/2014/main" id="{70669A81-0E9B-4B42-AFEA-8F672C6CF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786047" y="609600"/>
            <a:ext cx="6487955" cy="1320800"/>
          </a:xfrm>
        </p:spPr>
        <p:txBody>
          <a:bodyPr vert="horz" lIns="91440" tIns="45720" rIns="91440" bIns="45720" rtlCol="0" anchor="t">
            <a:normAutofit/>
          </a:bodyPr>
          <a:lstStyle/>
          <a:p>
            <a:pPr>
              <a:lnSpc>
                <a:spcPct val="90000"/>
              </a:lnSpc>
            </a:pPr>
            <a:r>
              <a:rPr lang="en-US" sz="2800" dirty="0"/>
              <a:t>AXE 1 </a:t>
            </a:r>
            <a:br>
              <a:rPr lang="en-US" sz="2800" dirty="0"/>
            </a:br>
            <a:r>
              <a:rPr lang="en-US" sz="2800" dirty="0"/>
              <a:t>MODIFICATIONS AU RÉGIME D’ASSURANCE-COLLECTIVE</a:t>
            </a:r>
          </a:p>
        </p:txBody>
      </p:sp>
      <p:sp>
        <p:nvSpPr>
          <p:cNvPr id="82" name="Rectangle 25">
            <a:extLst>
              <a:ext uri="{FF2B5EF4-FFF2-40B4-BE49-F238E27FC236}">
                <a16:creationId xmlns:a16="http://schemas.microsoft.com/office/drawing/2014/main" id="{8C93E0C6-CF08-4771-B5A9-6018CB3AE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4" name="Isosceles Triangle 83">
            <a:extLst>
              <a:ext uri="{FF2B5EF4-FFF2-40B4-BE49-F238E27FC236}">
                <a16:creationId xmlns:a16="http://schemas.microsoft.com/office/drawing/2014/main" id="{A011F1B8-62C5-4D08-A621-EAD05C7D6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 name="ZoneTexte 3">
            <a:extLst>
              <a:ext uri="{FF2B5EF4-FFF2-40B4-BE49-F238E27FC236}">
                <a16:creationId xmlns:a16="http://schemas.microsoft.com/office/drawing/2014/main" id="{7CEA5ACE-6887-7B3C-5E6E-BDF0A6D21836}"/>
              </a:ext>
            </a:extLst>
          </p:cNvPr>
          <p:cNvSpPr txBox="1"/>
          <p:nvPr/>
        </p:nvSpPr>
        <p:spPr>
          <a:xfrm>
            <a:off x="2786047" y="2159000"/>
            <a:ext cx="6487955" cy="3882362"/>
          </a:xfrm>
          <a:prstGeom prst="rect">
            <a:avLst/>
          </a:prstGeom>
        </p:spPr>
        <p:txBody>
          <a:bodyPr vert="horz" lIns="91440" tIns="45720" rIns="91440" bIns="45720" rtlCol="0">
            <a:noAutofit/>
          </a:bodyPr>
          <a:lstStyle/>
          <a:p>
            <a:pPr algn="just">
              <a:lnSpc>
                <a:spcPct val="90000"/>
              </a:lnSpc>
              <a:spcBef>
                <a:spcPts val="1000"/>
              </a:spcBef>
              <a:buClr>
                <a:schemeClr val="accent1"/>
              </a:buClr>
              <a:buSzPct val="80000"/>
            </a:pPr>
            <a:r>
              <a:rPr lang="fr-CA" sz="1050" dirty="0">
                <a:solidFill>
                  <a:srgbClr val="212529"/>
                </a:solidFill>
                <a:highlight>
                  <a:srgbClr val="FFFFFF"/>
                </a:highlight>
                <a:latin typeface="Arial" panose="020B0604020202020204" pitchFamily="34" charset="0"/>
              </a:rPr>
              <a:t>30. </a:t>
            </a:r>
            <a:r>
              <a:rPr lang="fr-CA" sz="1050" b="0" i="0" u="none" strike="noStrike" dirty="0">
                <a:solidFill>
                  <a:srgbClr val="212529"/>
                </a:solidFill>
                <a:effectLst/>
                <a:highlight>
                  <a:srgbClr val="FFFFFF"/>
                </a:highlight>
                <a:latin typeface="Arial" panose="020B0604020202020204" pitchFamily="34" charset="0"/>
              </a:rPr>
              <a:t>Aux fins du régime obligatoire de base d’assurance-salaire de longue durée, la période d’invalidité </a:t>
            </a:r>
            <a:r>
              <a:rPr lang="fr-CA" sz="1050" b="1" i="0" u="none" strike="noStrike" dirty="0">
                <a:solidFill>
                  <a:srgbClr val="FF0000"/>
                </a:solidFill>
                <a:effectLst/>
                <a:highlight>
                  <a:srgbClr val="FFFFFF"/>
                </a:highlight>
                <a:latin typeface="Arial" panose="020B0604020202020204" pitchFamily="34" charset="0"/>
              </a:rPr>
              <a:t>TOTALE </a:t>
            </a:r>
            <a:r>
              <a:rPr lang="fr-CA" sz="1050" b="0" i="0" u="none" strike="noStrike" dirty="0">
                <a:solidFill>
                  <a:srgbClr val="212529"/>
                </a:solidFill>
                <a:effectLst/>
                <a:highlight>
                  <a:srgbClr val="FFFFFF"/>
                </a:highlight>
                <a:latin typeface="Arial" panose="020B0604020202020204" pitchFamily="34" charset="0"/>
              </a:rPr>
              <a:t>correspond à la définition prévue à la police maîtresse des régimes d’assurance collective du personnel d’encadrement.</a:t>
            </a:r>
          </a:p>
          <a:p>
            <a:pPr algn="just">
              <a:spcBef>
                <a:spcPts val="1094"/>
              </a:spcBef>
              <a:spcAft>
                <a:spcPts val="1200"/>
              </a:spcAft>
            </a:pPr>
            <a:r>
              <a:rPr lang="fr-CA" sz="1050" dirty="0">
                <a:solidFill>
                  <a:srgbClr val="212529"/>
                </a:solidFill>
                <a:highlight>
                  <a:srgbClr val="FFFFFF"/>
                </a:highlight>
                <a:latin typeface="Arial" panose="020B0604020202020204" pitchFamily="34" charset="0"/>
              </a:rPr>
              <a:t>33.</a:t>
            </a:r>
            <a:r>
              <a:rPr lang="fr-CA" sz="1050" b="0" i="0" u="none" strike="noStrike" dirty="0">
                <a:solidFill>
                  <a:srgbClr val="212529"/>
                </a:solidFill>
                <a:effectLst/>
                <a:latin typeface="Arial" panose="020B0604020202020204" pitchFamily="34" charset="0"/>
              </a:rPr>
              <a:t> Lorsqu’un congé sans solde ou partiel sans solde s’échelonne sur une période </a:t>
            </a:r>
            <a:r>
              <a:rPr lang="fr-CA" sz="1050" b="1" i="0" u="none" strike="noStrike" dirty="0">
                <a:solidFill>
                  <a:srgbClr val="FF0000"/>
                </a:solidFill>
                <a:effectLst/>
                <a:latin typeface="Arial" panose="020B0604020202020204" pitchFamily="34" charset="0"/>
              </a:rPr>
              <a:t>DE  30 jours OU MOINS </a:t>
            </a:r>
            <a:r>
              <a:rPr lang="fr-CA" sz="1050" b="0" i="0" u="none" strike="noStrike" dirty="0">
                <a:solidFill>
                  <a:srgbClr val="212529"/>
                </a:solidFill>
                <a:effectLst/>
                <a:latin typeface="Arial" panose="020B0604020202020204" pitchFamily="34" charset="0"/>
              </a:rPr>
              <a:t>le cadre maintient sa participation aux régimes d’assurance et verse la cotisation qu’il verserait s’il était au travail.</a:t>
            </a:r>
          </a:p>
          <a:p>
            <a:pPr algn="just">
              <a:spcBef>
                <a:spcPts val="1094"/>
              </a:spcBef>
              <a:spcAft>
                <a:spcPts val="1200"/>
              </a:spcAft>
            </a:pPr>
            <a:r>
              <a:rPr lang="fr-CA" sz="1050" b="0" i="0" u="none" strike="noStrike" dirty="0">
                <a:solidFill>
                  <a:srgbClr val="212529"/>
                </a:solidFill>
                <a:effectLst/>
                <a:latin typeface="Arial" panose="020B0604020202020204" pitchFamily="34" charset="0"/>
              </a:rPr>
              <a:t>Lorsque la durée d’un congé sans solde s’échelonne sur une période de </a:t>
            </a:r>
            <a:r>
              <a:rPr lang="fr-CA" sz="1050" b="1" i="0" u="none" strike="noStrike" dirty="0">
                <a:solidFill>
                  <a:srgbClr val="FF0000"/>
                </a:solidFill>
                <a:effectLst/>
                <a:latin typeface="Arial" panose="020B0604020202020204" pitchFamily="34" charset="0"/>
              </a:rPr>
              <a:t>PLUS DE 30 jours, </a:t>
            </a:r>
            <a:r>
              <a:rPr lang="fr-CA" sz="1050" b="0" i="0" u="none" strike="noStrike" dirty="0">
                <a:solidFill>
                  <a:srgbClr val="212529"/>
                </a:solidFill>
                <a:effectLst/>
                <a:latin typeface="Arial" panose="020B0604020202020204" pitchFamily="34" charset="0"/>
              </a:rPr>
              <a:t>ou lors de toute autre absence sans solde, la participation du cadre au régime uniforme d’assurance-vie est maintenue. De plus, le cadre doit maintenir sa participation au régime obligatoire de base d’assurance accident-maladie en versant sa cotisation et la contribution de l’employeur à ce régime. Il peut, s’il en fait la demande à son employeur avant la date prévue du début du congé ou de l’absence, maintenir sa participation aux autres régimes d’assurance prévus aux paragraphes 1 et 2 de l’article 51 qu’il détenait avant le congé ou l’absence, selon les dispositions prévues à la police maîtresse.</a:t>
            </a:r>
          </a:p>
          <a:p>
            <a:pPr algn="just">
              <a:spcBef>
                <a:spcPts val="1300"/>
              </a:spcBef>
              <a:spcAft>
                <a:spcPts val="1200"/>
              </a:spcAft>
            </a:pPr>
            <a:r>
              <a:rPr lang="fr-CA" sz="1050" b="0" i="0" u="none" strike="noStrike" dirty="0">
                <a:solidFill>
                  <a:srgbClr val="212529"/>
                </a:solidFill>
                <a:effectLst/>
                <a:latin typeface="Arial" panose="020B0604020202020204" pitchFamily="34" charset="0"/>
              </a:rPr>
              <a:t>Durant un congé partiel sans solde qui s’échelonne sur une période de </a:t>
            </a:r>
            <a:r>
              <a:rPr lang="fr-CA" sz="1050" b="1" i="0" u="none" strike="noStrike" dirty="0">
                <a:solidFill>
                  <a:srgbClr val="FF0000"/>
                </a:solidFill>
                <a:effectLst/>
                <a:latin typeface="Arial" panose="020B0604020202020204" pitchFamily="34" charset="0"/>
              </a:rPr>
              <a:t>PLUS DE 30 jours, </a:t>
            </a:r>
            <a:r>
              <a:rPr lang="fr-CA" sz="1050" b="0" i="0" u="none" strike="noStrike" dirty="0">
                <a:solidFill>
                  <a:srgbClr val="212529"/>
                </a:solidFill>
                <a:effectLst/>
                <a:latin typeface="Arial" panose="020B0604020202020204" pitchFamily="34" charset="0"/>
              </a:rPr>
              <a:t>la participation du cadre aux régimes d’assurance est maintenue sur la base du temps travaillé au cours de ce congé, le cadre assumant sa cotisation et l’employeur sa contribution. Toutefois, le cadre peut maintenir sa participation à ces régimes sur la base du temps travaillé avant le congé partiel sans solde. Dans ce cas, il assume sa cotisation ainsi que la contribution de l’employeur à ces régimes sur la base du temps non travaillé, à l’exclusion de la contribution de l’employeur au régime obligatoire de base d’assurance accident-maladie qui continue d’être assumée par ce dernier.</a:t>
            </a:r>
          </a:p>
          <a:p>
            <a:pPr algn="just">
              <a:lnSpc>
                <a:spcPct val="90000"/>
              </a:lnSpc>
              <a:spcBef>
                <a:spcPts val="1000"/>
              </a:spcBef>
              <a:buClr>
                <a:schemeClr val="accent1"/>
              </a:buClr>
              <a:buSzPct val="80000"/>
            </a:pPr>
            <a:endParaRPr lang="en-US" dirty="0">
              <a:solidFill>
                <a:schemeClr val="tx1">
                  <a:lumMod val="75000"/>
                  <a:lumOff val="25000"/>
                </a:schemeClr>
              </a:solidFill>
            </a:endParaRPr>
          </a:p>
        </p:txBody>
      </p:sp>
      <p:sp>
        <p:nvSpPr>
          <p:cNvPr id="86" name="Rectangle 27">
            <a:extLst>
              <a:ext uri="{FF2B5EF4-FFF2-40B4-BE49-F238E27FC236}">
                <a16:creationId xmlns:a16="http://schemas.microsoft.com/office/drawing/2014/main" id="{C6A6AECB-428C-4CB4-B65A-359F08B6D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8" name="Rectangle 28">
            <a:extLst>
              <a:ext uri="{FF2B5EF4-FFF2-40B4-BE49-F238E27FC236}">
                <a16:creationId xmlns:a16="http://schemas.microsoft.com/office/drawing/2014/main" id="{28D1A6ED-2AB6-46A3-A315-485B8BF93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0" name="Rectangle 29">
            <a:extLst>
              <a:ext uri="{FF2B5EF4-FFF2-40B4-BE49-F238E27FC236}">
                <a16:creationId xmlns:a16="http://schemas.microsoft.com/office/drawing/2014/main" id="{B61CE46B-8525-46A8-AB7B-DCBCC1B65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2" name="Isosceles Triangle 91">
            <a:extLst>
              <a:ext uri="{FF2B5EF4-FFF2-40B4-BE49-F238E27FC236}">
                <a16:creationId xmlns:a16="http://schemas.microsoft.com/office/drawing/2014/main" id="{4412B991-9935-45FB-A17E-8F30DD832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407247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Isosceles Triangle 13">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849562" y="609600"/>
            <a:ext cx="6424440" cy="1320800"/>
          </a:xfrm>
        </p:spPr>
        <p:txBody>
          <a:bodyPr vert="horz" lIns="91440" tIns="45720" rIns="91440" bIns="45720" rtlCol="0" anchor="t">
            <a:normAutofit fontScale="90000"/>
          </a:bodyPr>
          <a:lstStyle/>
          <a:p>
            <a:r>
              <a:rPr lang="en-US" dirty="0"/>
              <a:t>AXE 2</a:t>
            </a:r>
            <a:br>
              <a:rPr lang="en-US" dirty="0"/>
            </a:br>
            <a:r>
              <a:rPr lang="en-US" dirty="0"/>
              <a:t>POLITIQUES LOCALES DE GESTION </a:t>
            </a:r>
            <a:r>
              <a:rPr lang="en-US" dirty="0" err="1"/>
              <a:t>À</a:t>
            </a:r>
            <a:r>
              <a:rPr lang="en-US" dirty="0"/>
              <a:t> INCIDENCE MONÉTAIRE</a:t>
            </a:r>
            <a:br>
              <a:rPr lang="en-US" dirty="0"/>
            </a:br>
            <a:endParaRPr lang="en-US" dirty="0"/>
          </a:p>
        </p:txBody>
      </p:sp>
      <p:pic>
        <p:nvPicPr>
          <p:cNvPr id="5" name="Picture 4">
            <a:extLst>
              <a:ext uri="{FF2B5EF4-FFF2-40B4-BE49-F238E27FC236}">
                <a16:creationId xmlns:a16="http://schemas.microsoft.com/office/drawing/2014/main" id="{193A0EE0-B2C1-2821-9DDC-E3E9D42CC1FE}"/>
              </a:ext>
            </a:extLst>
          </p:cNvPr>
          <p:cNvPicPr>
            <a:picLocks noChangeAspect="1"/>
          </p:cNvPicPr>
          <p:nvPr/>
        </p:nvPicPr>
        <p:blipFill rotWithShape="1">
          <a:blip r:embed="rId2"/>
          <a:srcRect l="40643" r="37661"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21" name="Isosceles Triangle 20">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ZoneTexte 2">
            <a:extLst>
              <a:ext uri="{FF2B5EF4-FFF2-40B4-BE49-F238E27FC236}">
                <a16:creationId xmlns:a16="http://schemas.microsoft.com/office/drawing/2014/main" id="{324A1584-45F4-9FB1-5239-62762EDB4903}"/>
              </a:ext>
            </a:extLst>
          </p:cNvPr>
          <p:cNvSpPr txBox="1"/>
          <p:nvPr/>
        </p:nvSpPr>
        <p:spPr>
          <a:xfrm>
            <a:off x="2849562" y="2160589"/>
            <a:ext cx="6424440" cy="3880773"/>
          </a:xfrm>
          <a:prstGeom prst="rect">
            <a:avLst/>
          </a:prstGeom>
        </p:spPr>
        <p:txBody>
          <a:bodyPr vert="horz" lIns="91440" tIns="45720" rIns="91440" bIns="45720" rtlCol="0">
            <a:normAutofit lnSpcReduction="10000"/>
          </a:bodyPr>
          <a:lstStyle/>
          <a:p>
            <a:pPr>
              <a:spcBef>
                <a:spcPts val="1000"/>
              </a:spcBef>
              <a:buClr>
                <a:schemeClr val="accent1"/>
              </a:buClr>
              <a:buSzPct val="80000"/>
              <a:buFont typeface="Wingdings 3" charset="2"/>
              <a:buChar char=""/>
            </a:pPr>
            <a:r>
              <a:rPr lang="en-US" sz="2400" dirty="0">
                <a:solidFill>
                  <a:schemeClr val="tx1">
                    <a:lumMod val="75000"/>
                    <a:lumOff val="25000"/>
                  </a:schemeClr>
                </a:solidFill>
              </a:rPr>
              <a:t>LES PLG ÉTAIENT NÉGOCIÉES LOCALEMENT ENTRE LES ASSOCIATIONS DE CADRES ET LES EMPLOYEURS.</a:t>
            </a:r>
          </a:p>
          <a:p>
            <a:pPr algn="just">
              <a:spcBef>
                <a:spcPts val="1000"/>
              </a:spcBef>
              <a:buClr>
                <a:schemeClr val="accent1"/>
              </a:buClr>
              <a:buSzPct val="80000"/>
              <a:buFont typeface="Wingdings 3" charset="2"/>
              <a:buChar char=""/>
            </a:pPr>
            <a:r>
              <a:rPr lang="en-US" sz="2400" dirty="0">
                <a:solidFill>
                  <a:schemeClr val="tx1">
                    <a:lumMod val="75000"/>
                    <a:lumOff val="25000"/>
                  </a:schemeClr>
                </a:solidFill>
              </a:rPr>
              <a:t>SUITE </a:t>
            </a:r>
            <a:r>
              <a:rPr lang="en-US" sz="2400" dirty="0" err="1">
                <a:solidFill>
                  <a:schemeClr val="tx1">
                    <a:lumMod val="75000"/>
                    <a:lumOff val="25000"/>
                  </a:schemeClr>
                </a:solidFill>
              </a:rPr>
              <a:t>À</a:t>
            </a:r>
            <a:r>
              <a:rPr lang="en-US" sz="2400" dirty="0">
                <a:solidFill>
                  <a:schemeClr val="tx1">
                    <a:lumMod val="75000"/>
                    <a:lumOff val="25000"/>
                  </a:schemeClr>
                </a:solidFill>
              </a:rPr>
              <a:t> LA PANDÉMIE OÙ LE GOUVERNEMENT NE VOULAIT PAS PAYER LES HEURES TRAVAILLÉES ENTRE 35 ET 40 HEURES ET AUSSI CONTRÔLER LE PAIEMENT DU TEMPS SUPPLÉMENTAIRE DES CADRES, LE GOUVERNEMENT A DÉCIDÉ D’INTÉGRER LES PLG </a:t>
            </a:r>
            <a:r>
              <a:rPr lang="en-US" sz="2400" dirty="0" err="1">
                <a:solidFill>
                  <a:schemeClr val="tx1">
                    <a:lumMod val="75000"/>
                    <a:lumOff val="25000"/>
                  </a:schemeClr>
                </a:solidFill>
              </a:rPr>
              <a:t>À</a:t>
            </a:r>
            <a:r>
              <a:rPr lang="en-US" sz="2400" dirty="0">
                <a:solidFill>
                  <a:schemeClr val="tx1">
                    <a:lumMod val="75000"/>
                    <a:lumOff val="25000"/>
                  </a:schemeClr>
                </a:solidFill>
              </a:rPr>
              <a:t> INCIDENCE MONÉTAIRE DANS LE RÈGLEMENT DE CONDITIONS DE TRAVAIL.</a:t>
            </a:r>
            <a:r>
              <a:rPr lang="en-US" dirty="0">
                <a:solidFill>
                  <a:schemeClr val="tx1">
                    <a:lumMod val="75000"/>
                    <a:lumOff val="25000"/>
                  </a:schemeClr>
                </a:solidFill>
              </a:rPr>
              <a:t> </a:t>
            </a:r>
          </a:p>
        </p:txBody>
      </p:sp>
    </p:spTree>
    <p:extLst>
      <p:ext uri="{BB962C8B-B14F-4D97-AF65-F5344CB8AC3E}">
        <p14:creationId xmlns:p14="http://schemas.microsoft.com/office/powerpoint/2010/main" val="2836761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Isosceles Triangle 13">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849562" y="609600"/>
            <a:ext cx="6424440" cy="1320800"/>
          </a:xfrm>
        </p:spPr>
        <p:txBody>
          <a:bodyPr vert="horz" lIns="91440" tIns="45720" rIns="91440" bIns="45720" rtlCol="0" anchor="t">
            <a:normAutofit fontScale="90000"/>
          </a:bodyPr>
          <a:lstStyle/>
          <a:p>
            <a:r>
              <a:rPr lang="en-US" dirty="0"/>
              <a:t>AXE 2</a:t>
            </a:r>
            <a:br>
              <a:rPr lang="en-US" dirty="0"/>
            </a:br>
            <a:r>
              <a:rPr lang="en-US" dirty="0"/>
              <a:t>POLITIQUES LOCALES DE GESTION </a:t>
            </a:r>
            <a:r>
              <a:rPr lang="en-US" dirty="0" err="1"/>
              <a:t>À</a:t>
            </a:r>
            <a:r>
              <a:rPr lang="en-US" dirty="0"/>
              <a:t> INCIDENCE MONÉTAIRE</a:t>
            </a:r>
            <a:br>
              <a:rPr lang="en-US" dirty="0"/>
            </a:br>
            <a:endParaRPr lang="en-US" dirty="0"/>
          </a:p>
        </p:txBody>
      </p:sp>
      <p:pic>
        <p:nvPicPr>
          <p:cNvPr id="5" name="Picture 4">
            <a:extLst>
              <a:ext uri="{FF2B5EF4-FFF2-40B4-BE49-F238E27FC236}">
                <a16:creationId xmlns:a16="http://schemas.microsoft.com/office/drawing/2014/main" id="{193A0EE0-B2C1-2821-9DDC-E3E9D42CC1FE}"/>
              </a:ext>
            </a:extLst>
          </p:cNvPr>
          <p:cNvPicPr>
            <a:picLocks noChangeAspect="1"/>
          </p:cNvPicPr>
          <p:nvPr/>
        </p:nvPicPr>
        <p:blipFill rotWithShape="1">
          <a:blip r:embed="rId2"/>
          <a:srcRect l="40643" r="37661"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21" name="Isosceles Triangle 20">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23" name="ZoneTexte 2">
            <a:extLst>
              <a:ext uri="{FF2B5EF4-FFF2-40B4-BE49-F238E27FC236}">
                <a16:creationId xmlns:a16="http://schemas.microsoft.com/office/drawing/2014/main" id="{65A13697-49B3-D00B-7B9B-511E63418342}"/>
              </a:ext>
            </a:extLst>
          </p:cNvPr>
          <p:cNvGraphicFramePr/>
          <p:nvPr/>
        </p:nvGraphicFramePr>
        <p:xfrm>
          <a:off x="2849562" y="2160589"/>
          <a:ext cx="6424440"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7382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1" name="Straight Connector 6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5" name="Isosceles Triangle 6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9" name="Isosceles Triangle 6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70" name="Isosceles Triangle 6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l="9091" t="8847" b="11563"/>
          <a:stretch/>
        </p:blipFill>
        <p:spPr>
          <a:xfrm>
            <a:off x="-3175" y="252418"/>
            <a:ext cx="12191999" cy="6857990"/>
          </a:xfrm>
          <a:prstGeom prst="rect">
            <a:avLst/>
          </a:prstGeom>
        </p:spPr>
      </p:pic>
      <p:sp>
        <p:nvSpPr>
          <p:cNvPr id="72" name="Isosceles Triangle 71">
            <a:extLst>
              <a:ext uri="{FF2B5EF4-FFF2-40B4-BE49-F238E27FC236}">
                <a16:creationId xmlns:a16="http://schemas.microsoft.com/office/drawing/2014/main" id="{DD6B6433-CCD9-42F6-83C5-76BCAA8FE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74" name="Parallelogram 73">
            <a:extLst>
              <a:ext uri="{FF2B5EF4-FFF2-40B4-BE49-F238E27FC236}">
                <a16:creationId xmlns:a16="http://schemas.microsoft.com/office/drawing/2014/main" id="{442B55CB-F27D-4C06-89E5-4EC99A519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48527540-7F01-4C2E-9641-738882048E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D6F60FB6-F855-43F0-A752-3719156C1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0" name="Rectangle 23">
            <a:extLst>
              <a:ext uri="{FF2B5EF4-FFF2-40B4-BE49-F238E27FC236}">
                <a16:creationId xmlns:a16="http://schemas.microsoft.com/office/drawing/2014/main" id="{70669A81-0E9B-4B42-AFEA-8F672C6CF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786047" y="609600"/>
            <a:ext cx="6487955" cy="1320800"/>
          </a:xfrm>
        </p:spPr>
        <p:txBody>
          <a:bodyPr vert="horz" lIns="91440" tIns="45720" rIns="91440" bIns="45720" rtlCol="0" anchor="t">
            <a:normAutofit/>
          </a:bodyPr>
          <a:lstStyle/>
          <a:p>
            <a:pPr>
              <a:lnSpc>
                <a:spcPct val="90000"/>
              </a:lnSpc>
            </a:pPr>
            <a:r>
              <a:rPr lang="en-US" sz="2800" dirty="0"/>
              <a:t>AXE 2 </a:t>
            </a:r>
            <a:br>
              <a:rPr lang="en-US" sz="2800" dirty="0"/>
            </a:br>
            <a:r>
              <a:rPr lang="en-US" sz="2800" dirty="0"/>
              <a:t>PLG – VACANCES ANNUELLES </a:t>
            </a:r>
            <a:endParaRPr lang="en-US" sz="2800" dirty="0">
              <a:solidFill>
                <a:srgbClr val="FF0000"/>
              </a:solidFill>
            </a:endParaRPr>
          </a:p>
        </p:txBody>
      </p:sp>
      <p:sp>
        <p:nvSpPr>
          <p:cNvPr id="82" name="Rectangle 25">
            <a:extLst>
              <a:ext uri="{FF2B5EF4-FFF2-40B4-BE49-F238E27FC236}">
                <a16:creationId xmlns:a16="http://schemas.microsoft.com/office/drawing/2014/main" id="{8C93E0C6-CF08-4771-B5A9-6018CB3AE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4" name="Isosceles Triangle 83">
            <a:extLst>
              <a:ext uri="{FF2B5EF4-FFF2-40B4-BE49-F238E27FC236}">
                <a16:creationId xmlns:a16="http://schemas.microsoft.com/office/drawing/2014/main" id="{A011F1B8-62C5-4D08-A621-EAD05C7D6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 name="ZoneTexte 3">
            <a:extLst>
              <a:ext uri="{FF2B5EF4-FFF2-40B4-BE49-F238E27FC236}">
                <a16:creationId xmlns:a16="http://schemas.microsoft.com/office/drawing/2014/main" id="{7CEA5ACE-6887-7B3C-5E6E-BDF0A6D21836}"/>
              </a:ext>
            </a:extLst>
          </p:cNvPr>
          <p:cNvSpPr txBox="1"/>
          <p:nvPr/>
        </p:nvSpPr>
        <p:spPr>
          <a:xfrm>
            <a:off x="2786047" y="2159000"/>
            <a:ext cx="6487955" cy="3882362"/>
          </a:xfrm>
          <a:prstGeom prst="rect">
            <a:avLst/>
          </a:prstGeom>
        </p:spPr>
        <p:txBody>
          <a:bodyPr vert="horz" lIns="91440" tIns="45720" rIns="91440" bIns="45720" rtlCol="0">
            <a:noAutofit/>
          </a:bodyPr>
          <a:lstStyle/>
          <a:p>
            <a:pPr marL="76200" marR="354330" algn="just">
              <a:spcAft>
                <a:spcPts val="0"/>
              </a:spcAft>
            </a:pPr>
            <a:r>
              <a:rPr lang="fr-FR" sz="1600" dirty="0">
                <a:effectLst/>
                <a:latin typeface="Arial" panose="020B0604020202020204" pitchFamily="34" charset="0"/>
                <a:ea typeface="Arial" panose="020B0604020202020204" pitchFamily="34" charset="0"/>
              </a:rPr>
              <a:t>Le cadre</a:t>
            </a:r>
            <a:r>
              <a:rPr lang="fr-FR" sz="1600" spc="-5" dirty="0">
                <a:effectLst/>
                <a:latin typeface="Arial" panose="020B0604020202020204" pitchFamily="34" charset="0"/>
                <a:ea typeface="Arial" panose="020B0604020202020204" pitchFamily="34" charset="0"/>
              </a:rPr>
              <a:t> </a:t>
            </a:r>
            <a:r>
              <a:rPr lang="fr-FR" sz="1600" dirty="0">
                <a:effectLst/>
                <a:latin typeface="Arial" panose="020B0604020202020204" pitchFamily="34" charset="0"/>
                <a:ea typeface="Arial" panose="020B0604020202020204" pitchFamily="34" charset="0"/>
              </a:rPr>
              <a:t>à temps complet acquiert progressivement</a:t>
            </a:r>
            <a:r>
              <a:rPr lang="fr-FR" sz="1600" spc="-5" dirty="0">
                <a:effectLst/>
                <a:latin typeface="Arial" panose="020B0604020202020204" pitchFamily="34" charset="0"/>
                <a:ea typeface="Arial" panose="020B0604020202020204" pitchFamily="34" charset="0"/>
              </a:rPr>
              <a:t> </a:t>
            </a:r>
            <a:r>
              <a:rPr lang="fr-FR" sz="1600" dirty="0">
                <a:effectLst/>
                <a:latin typeface="Arial" panose="020B0604020202020204" pitchFamily="34" charset="0"/>
                <a:ea typeface="Arial" panose="020B0604020202020204" pitchFamily="34" charset="0"/>
              </a:rPr>
              <a:t>le</a:t>
            </a:r>
            <a:r>
              <a:rPr lang="fr-FR" sz="1600" spc="-5" dirty="0">
                <a:effectLst/>
                <a:latin typeface="Arial" panose="020B0604020202020204" pitchFamily="34" charset="0"/>
                <a:ea typeface="Arial" panose="020B0604020202020204" pitchFamily="34" charset="0"/>
              </a:rPr>
              <a:t> </a:t>
            </a:r>
            <a:r>
              <a:rPr lang="fr-FR" sz="1600" dirty="0">
                <a:effectLst/>
                <a:latin typeface="Arial" panose="020B0604020202020204" pitchFamily="34" charset="0"/>
                <a:ea typeface="Arial" panose="020B0604020202020204" pitchFamily="34" charset="0"/>
              </a:rPr>
              <a:t>droit à des vacances annuelles durant la période qui s’étend du 1</a:t>
            </a:r>
            <a:r>
              <a:rPr lang="fr-FR" sz="1600" baseline="30000" dirty="0">
                <a:effectLst/>
                <a:latin typeface="Arial" panose="020B0604020202020204" pitchFamily="34" charset="0"/>
                <a:ea typeface="Arial" panose="020B0604020202020204" pitchFamily="34" charset="0"/>
              </a:rPr>
              <a:t>er</a:t>
            </a:r>
            <a:r>
              <a:rPr lang="fr-FR" sz="1600" spc="-60" dirty="0">
                <a:effectLst/>
                <a:latin typeface="Arial" panose="020B0604020202020204" pitchFamily="34" charset="0"/>
                <a:ea typeface="Arial" panose="020B0604020202020204" pitchFamily="34" charset="0"/>
              </a:rPr>
              <a:t> </a:t>
            </a:r>
            <a:r>
              <a:rPr lang="fr-FR" sz="1600" dirty="0">
                <a:effectLst/>
                <a:latin typeface="Arial" panose="020B0604020202020204" pitchFamily="34" charset="0"/>
                <a:ea typeface="Arial" panose="020B0604020202020204" pitchFamily="34" charset="0"/>
              </a:rPr>
              <a:t>avril d’une année au 31</a:t>
            </a:r>
            <a:r>
              <a:rPr lang="fr-FR" sz="1600" spc="-20" dirty="0">
                <a:effectLst/>
                <a:latin typeface="Arial" panose="020B0604020202020204" pitchFamily="34" charset="0"/>
                <a:ea typeface="Arial" panose="020B0604020202020204" pitchFamily="34" charset="0"/>
              </a:rPr>
              <a:t> </a:t>
            </a:r>
            <a:r>
              <a:rPr lang="fr-FR" sz="1600" dirty="0">
                <a:effectLst/>
                <a:latin typeface="Arial" panose="020B0604020202020204" pitchFamily="34" charset="0"/>
                <a:ea typeface="Arial" panose="020B0604020202020204" pitchFamily="34" charset="0"/>
              </a:rPr>
              <a:t>mars</a:t>
            </a:r>
            <a:r>
              <a:rPr lang="fr-FR" sz="1600" spc="-75" dirty="0">
                <a:effectLst/>
                <a:latin typeface="Arial" panose="020B0604020202020204" pitchFamily="34" charset="0"/>
                <a:ea typeface="Arial" panose="020B0604020202020204" pitchFamily="34" charset="0"/>
              </a:rPr>
              <a:t> </a:t>
            </a:r>
            <a:r>
              <a:rPr lang="fr-FR" sz="1600" dirty="0">
                <a:effectLst/>
                <a:latin typeface="Arial" panose="020B0604020202020204" pitchFamily="34" charset="0"/>
                <a:ea typeface="Arial" panose="020B0604020202020204" pitchFamily="34" charset="0"/>
              </a:rPr>
              <a:t>de</a:t>
            </a:r>
            <a:r>
              <a:rPr lang="fr-FR" sz="1600" spc="-80" dirty="0">
                <a:effectLst/>
                <a:latin typeface="Arial" panose="020B0604020202020204" pitchFamily="34" charset="0"/>
                <a:ea typeface="Arial" panose="020B0604020202020204" pitchFamily="34" charset="0"/>
              </a:rPr>
              <a:t> </a:t>
            </a:r>
            <a:r>
              <a:rPr lang="fr-FR" sz="1600" dirty="0">
                <a:effectLst/>
                <a:latin typeface="Arial" panose="020B0604020202020204" pitchFamily="34" charset="0"/>
                <a:ea typeface="Arial" panose="020B0604020202020204" pitchFamily="34" charset="0"/>
              </a:rPr>
              <a:t>l’année</a:t>
            </a:r>
            <a:r>
              <a:rPr lang="fr-FR" sz="1600" spc="-75" dirty="0">
                <a:effectLst/>
                <a:latin typeface="Arial" panose="020B0604020202020204" pitchFamily="34" charset="0"/>
                <a:ea typeface="Arial" panose="020B0604020202020204" pitchFamily="34" charset="0"/>
              </a:rPr>
              <a:t> </a:t>
            </a:r>
            <a:r>
              <a:rPr lang="fr-FR" sz="1600" dirty="0">
                <a:effectLst/>
                <a:latin typeface="Arial" panose="020B0604020202020204" pitchFamily="34" charset="0"/>
                <a:ea typeface="Arial" panose="020B0604020202020204" pitchFamily="34" charset="0"/>
              </a:rPr>
              <a:t>subséquente.</a:t>
            </a:r>
            <a:r>
              <a:rPr lang="fr-FR" sz="1600" spc="-75" dirty="0">
                <a:effectLst/>
                <a:latin typeface="Arial" panose="020B0604020202020204" pitchFamily="34" charset="0"/>
                <a:ea typeface="Arial" panose="020B0604020202020204" pitchFamily="34" charset="0"/>
              </a:rPr>
              <a:t> </a:t>
            </a:r>
            <a:r>
              <a:rPr lang="fr-FR" sz="1600" dirty="0">
                <a:effectLst/>
                <a:latin typeface="Arial" panose="020B0604020202020204" pitchFamily="34" charset="0"/>
                <a:ea typeface="Arial" panose="020B0604020202020204" pitchFamily="34" charset="0"/>
              </a:rPr>
              <a:t>Le</a:t>
            </a:r>
            <a:r>
              <a:rPr lang="fr-FR" sz="1600" spc="-75" dirty="0">
                <a:effectLst/>
                <a:latin typeface="Arial" panose="020B0604020202020204" pitchFamily="34" charset="0"/>
                <a:ea typeface="Arial" panose="020B0604020202020204" pitchFamily="34" charset="0"/>
              </a:rPr>
              <a:t> </a:t>
            </a:r>
            <a:r>
              <a:rPr lang="fr-FR" sz="1600" dirty="0">
                <a:effectLst/>
                <a:latin typeface="Arial" panose="020B0604020202020204" pitchFamily="34" charset="0"/>
                <a:ea typeface="Arial" panose="020B0604020202020204" pitchFamily="34" charset="0"/>
              </a:rPr>
              <a:t>nombre</a:t>
            </a:r>
            <a:r>
              <a:rPr lang="fr-FR" sz="1600" spc="-75" dirty="0">
                <a:effectLst/>
                <a:latin typeface="Arial" panose="020B0604020202020204" pitchFamily="34" charset="0"/>
                <a:ea typeface="Arial" panose="020B0604020202020204" pitchFamily="34" charset="0"/>
              </a:rPr>
              <a:t> </a:t>
            </a:r>
            <a:r>
              <a:rPr lang="fr-FR" sz="1600" dirty="0">
                <a:effectLst/>
                <a:latin typeface="Arial" panose="020B0604020202020204" pitchFamily="34" charset="0"/>
                <a:ea typeface="Arial" panose="020B0604020202020204" pitchFamily="34" charset="0"/>
              </a:rPr>
              <a:t>maximal</a:t>
            </a:r>
            <a:r>
              <a:rPr lang="fr-FR" sz="1600" spc="-75" dirty="0">
                <a:effectLst/>
                <a:latin typeface="Arial" panose="020B0604020202020204" pitchFamily="34" charset="0"/>
                <a:ea typeface="Arial" panose="020B0604020202020204" pitchFamily="34" charset="0"/>
              </a:rPr>
              <a:t> </a:t>
            </a:r>
            <a:r>
              <a:rPr lang="fr-FR" sz="1600" dirty="0">
                <a:effectLst/>
                <a:latin typeface="Arial" panose="020B0604020202020204" pitchFamily="34" charset="0"/>
                <a:ea typeface="Arial" panose="020B0604020202020204" pitchFamily="34" charset="0"/>
              </a:rPr>
              <a:t>de</a:t>
            </a:r>
            <a:r>
              <a:rPr lang="fr-FR" sz="1600" spc="-75" dirty="0">
                <a:effectLst/>
                <a:latin typeface="Arial" panose="020B0604020202020204" pitchFamily="34" charset="0"/>
                <a:ea typeface="Arial" panose="020B0604020202020204" pitchFamily="34" charset="0"/>
              </a:rPr>
              <a:t> </a:t>
            </a:r>
            <a:r>
              <a:rPr lang="fr-FR" sz="1600" dirty="0">
                <a:effectLst/>
                <a:latin typeface="Arial" panose="020B0604020202020204" pitchFamily="34" charset="0"/>
                <a:ea typeface="Arial" panose="020B0604020202020204" pitchFamily="34" charset="0"/>
              </a:rPr>
              <a:t>jours</a:t>
            </a:r>
            <a:r>
              <a:rPr lang="fr-FR" sz="1600" spc="-75" dirty="0">
                <a:effectLst/>
                <a:latin typeface="Arial" panose="020B0604020202020204" pitchFamily="34" charset="0"/>
                <a:ea typeface="Arial" panose="020B0604020202020204" pitchFamily="34" charset="0"/>
              </a:rPr>
              <a:t> </a:t>
            </a:r>
            <a:r>
              <a:rPr lang="fr-FR" sz="1600" dirty="0">
                <a:effectLst/>
                <a:latin typeface="Arial" panose="020B0604020202020204" pitchFamily="34" charset="0"/>
                <a:ea typeface="Arial" panose="020B0604020202020204" pitchFamily="34" charset="0"/>
              </a:rPr>
              <a:t>de</a:t>
            </a:r>
            <a:r>
              <a:rPr lang="fr-FR" sz="1600" spc="-75" dirty="0">
                <a:effectLst/>
                <a:latin typeface="Arial" panose="020B0604020202020204" pitchFamily="34" charset="0"/>
                <a:ea typeface="Arial" panose="020B0604020202020204" pitchFamily="34" charset="0"/>
              </a:rPr>
              <a:t> </a:t>
            </a:r>
            <a:r>
              <a:rPr lang="fr-FR" sz="1600" dirty="0">
                <a:effectLst/>
                <a:latin typeface="Arial" panose="020B0604020202020204" pitchFamily="34" charset="0"/>
                <a:ea typeface="Arial" panose="020B0604020202020204" pitchFamily="34" charset="0"/>
              </a:rPr>
              <a:t>vacances</a:t>
            </a:r>
            <a:r>
              <a:rPr lang="fr-FR" sz="1600" spc="-75" dirty="0">
                <a:effectLst/>
                <a:latin typeface="Arial" panose="020B0604020202020204" pitchFamily="34" charset="0"/>
                <a:ea typeface="Arial" panose="020B0604020202020204" pitchFamily="34" charset="0"/>
              </a:rPr>
              <a:t> </a:t>
            </a:r>
            <a:r>
              <a:rPr lang="fr-FR" sz="1600" dirty="0">
                <a:effectLst/>
                <a:latin typeface="Arial" panose="020B0604020202020204" pitchFamily="34" charset="0"/>
                <a:ea typeface="Arial" panose="020B0604020202020204" pitchFamily="34" charset="0"/>
              </a:rPr>
              <a:t>annuelles qu’il peut accumuler durant cette période est de 30. </a:t>
            </a:r>
            <a:r>
              <a:rPr lang="fr-FR" sz="1600" b="1" dirty="0">
                <a:solidFill>
                  <a:srgbClr val="FF0000"/>
                </a:solidFill>
                <a:effectLst/>
                <a:latin typeface="Arial" panose="020B0604020202020204" pitchFamily="34" charset="0"/>
                <a:ea typeface="Arial" panose="020B0604020202020204" pitchFamily="34" charset="0"/>
              </a:rPr>
              <a:t>(Modification du 1</a:t>
            </a:r>
            <a:r>
              <a:rPr lang="fr-FR" sz="1600" b="1" baseline="30000" dirty="0">
                <a:solidFill>
                  <a:srgbClr val="FF0000"/>
                </a:solidFill>
                <a:effectLst/>
                <a:latin typeface="Arial" panose="020B0604020202020204" pitchFamily="34" charset="0"/>
                <a:ea typeface="Arial" panose="020B0604020202020204" pitchFamily="34" charset="0"/>
              </a:rPr>
              <a:t>er</a:t>
            </a:r>
            <a:r>
              <a:rPr lang="fr-FR" sz="1600" b="1" dirty="0">
                <a:solidFill>
                  <a:srgbClr val="FF0000"/>
                </a:solidFill>
                <a:effectLst/>
                <a:latin typeface="Arial" panose="020B0604020202020204" pitchFamily="34" charset="0"/>
                <a:ea typeface="Arial" panose="020B0604020202020204" pitchFamily="34" charset="0"/>
              </a:rPr>
              <a:t> avril au 31 mars, avant était du 1</a:t>
            </a:r>
            <a:r>
              <a:rPr lang="fr-FR" sz="1600" b="1" baseline="30000" dirty="0">
                <a:solidFill>
                  <a:srgbClr val="FF0000"/>
                </a:solidFill>
                <a:effectLst/>
                <a:latin typeface="Arial" panose="020B0604020202020204" pitchFamily="34" charset="0"/>
                <a:ea typeface="Arial" panose="020B0604020202020204" pitchFamily="34" charset="0"/>
              </a:rPr>
              <a:t>er</a:t>
            </a:r>
            <a:r>
              <a:rPr lang="fr-FR" sz="1600" b="1" dirty="0">
                <a:solidFill>
                  <a:srgbClr val="FF0000"/>
                </a:solidFill>
                <a:effectLst/>
                <a:latin typeface="Arial" panose="020B0604020202020204" pitchFamily="34" charset="0"/>
                <a:ea typeface="Arial" panose="020B0604020202020204" pitchFamily="34" charset="0"/>
              </a:rPr>
              <a:t> mai au 30 avril)</a:t>
            </a:r>
            <a:endParaRPr lang="fr-CA" sz="1600" dirty="0">
              <a:effectLst/>
              <a:latin typeface="Arial" panose="020B0604020202020204" pitchFamily="34" charset="0"/>
              <a:ea typeface="Arial" panose="020B0604020202020204" pitchFamily="34" charset="0"/>
            </a:endParaRPr>
          </a:p>
          <a:p>
            <a:pPr marL="76200" marR="353060" algn="just">
              <a:spcAft>
                <a:spcPts val="0"/>
              </a:spcAft>
            </a:pPr>
            <a:r>
              <a:rPr lang="fr-FR" sz="1600" dirty="0">
                <a:latin typeface="Arial" panose="020B0604020202020204" pitchFamily="34" charset="0"/>
                <a:ea typeface="Arial" panose="020B0604020202020204" pitchFamily="34" charset="0"/>
              </a:rPr>
              <a:t>S</a:t>
            </a:r>
            <a:r>
              <a:rPr lang="fr-FR" sz="1600" dirty="0">
                <a:effectLst/>
                <a:latin typeface="Arial" panose="020B0604020202020204" pitchFamily="34" charset="0"/>
                <a:ea typeface="Arial" panose="020B0604020202020204" pitchFamily="34" charset="0"/>
              </a:rPr>
              <a:t>elon le nombre d’années de service continu acquis dans le RSSS au 31 mars d’une année, le cadre à temps complet a droit, au cours de la période qui s’étend du 1</a:t>
            </a:r>
            <a:r>
              <a:rPr lang="fr-FR" sz="1600" baseline="30000" dirty="0">
                <a:effectLst/>
                <a:latin typeface="Arial" panose="020B0604020202020204" pitchFamily="34" charset="0"/>
                <a:ea typeface="Arial" panose="020B0604020202020204" pitchFamily="34" charset="0"/>
              </a:rPr>
              <a:t>er</a:t>
            </a:r>
            <a:r>
              <a:rPr lang="fr-FR" sz="1600" dirty="0">
                <a:effectLst/>
                <a:latin typeface="Arial" panose="020B0604020202020204" pitchFamily="34" charset="0"/>
                <a:ea typeface="Arial" panose="020B0604020202020204" pitchFamily="34" charset="0"/>
              </a:rPr>
              <a:t> avril de cette année au 31 mars de l’année subséquente à des vacances annuelles correspondant au nombre de jours qui suit:</a:t>
            </a:r>
            <a:endParaRPr lang="fr-CA" sz="1600" dirty="0">
              <a:latin typeface="Arial" panose="020B0604020202020204" pitchFamily="34" charset="0"/>
              <a:ea typeface="Arial" panose="020B0604020202020204" pitchFamily="34" charset="0"/>
            </a:endParaRPr>
          </a:p>
          <a:p>
            <a:pPr marL="76200" marR="353060" algn="just">
              <a:spcAft>
                <a:spcPts val="0"/>
              </a:spcAft>
            </a:pPr>
            <a:endParaRPr lang="fr-CA" sz="1600" dirty="0">
              <a:effectLst/>
              <a:latin typeface="Arial" panose="020B0604020202020204" pitchFamily="34" charset="0"/>
              <a:ea typeface="Arial" panose="020B0604020202020204" pitchFamily="34" charset="0"/>
            </a:endParaRPr>
          </a:p>
          <a:p>
            <a:pPr marL="76200" marR="354330" algn="just">
              <a:spcBef>
                <a:spcPts val="5"/>
              </a:spcBef>
              <a:spcAft>
                <a:spcPts val="0"/>
              </a:spcAft>
            </a:pPr>
            <a:r>
              <a:rPr lang="fr-FR" sz="1600" dirty="0">
                <a:effectLst/>
                <a:latin typeface="Arial" panose="020B0604020202020204" pitchFamily="34" charset="0"/>
                <a:ea typeface="Arial" panose="020B0604020202020204" pitchFamily="34" charset="0"/>
              </a:rPr>
              <a:t>1° moins d’un an de service continu</a:t>
            </a:r>
            <a:r>
              <a:rPr lang="fr-FR" sz="1600" spc="-15" dirty="0">
                <a:effectLst/>
                <a:latin typeface="Arial" panose="020B0604020202020204" pitchFamily="34" charset="0"/>
                <a:ea typeface="Arial" panose="020B0604020202020204" pitchFamily="34" charset="0"/>
              </a:rPr>
              <a:t> </a:t>
            </a:r>
            <a:r>
              <a:rPr lang="fr-FR" sz="1600" dirty="0">
                <a:effectLst/>
                <a:latin typeface="Arial" panose="020B0604020202020204" pitchFamily="34" charset="0"/>
                <a:ea typeface="Arial" panose="020B0604020202020204" pitchFamily="34" charset="0"/>
              </a:rPr>
              <a:t>: 2,5 jours pour chaque mois de service continu, jusqu’à un maximum de 30 jours;</a:t>
            </a:r>
            <a:endParaRPr lang="fr-CA" sz="1600" dirty="0">
              <a:effectLst/>
              <a:latin typeface="Arial" panose="020B0604020202020204" pitchFamily="34" charset="0"/>
              <a:ea typeface="Arial" panose="020B0604020202020204" pitchFamily="34" charset="0"/>
            </a:endParaRPr>
          </a:p>
          <a:p>
            <a:pPr marL="76200" algn="just">
              <a:spcBef>
                <a:spcPts val="1320"/>
              </a:spcBef>
              <a:spcAft>
                <a:spcPts val="0"/>
              </a:spcAft>
            </a:pPr>
            <a:r>
              <a:rPr lang="fr-FR" sz="1600" dirty="0">
                <a:effectLst/>
                <a:latin typeface="Arial" panose="020B0604020202020204" pitchFamily="34" charset="0"/>
                <a:ea typeface="Arial" panose="020B0604020202020204" pitchFamily="34" charset="0"/>
              </a:rPr>
              <a:t>2°</a:t>
            </a:r>
            <a:r>
              <a:rPr lang="fr-FR" sz="1600" spc="-20" dirty="0">
                <a:effectLst/>
                <a:latin typeface="Arial" panose="020B0604020202020204" pitchFamily="34" charset="0"/>
                <a:ea typeface="Arial" panose="020B0604020202020204" pitchFamily="34" charset="0"/>
              </a:rPr>
              <a:t> </a:t>
            </a:r>
            <a:r>
              <a:rPr lang="fr-FR" sz="1600" dirty="0">
                <a:effectLst/>
                <a:latin typeface="Arial" panose="020B0604020202020204" pitchFamily="34" charset="0"/>
                <a:ea typeface="Arial" panose="020B0604020202020204" pitchFamily="34" charset="0"/>
              </a:rPr>
              <a:t>un</a:t>
            </a:r>
            <a:r>
              <a:rPr lang="fr-FR" sz="1600" spc="-10" dirty="0">
                <a:effectLst/>
                <a:latin typeface="Arial" panose="020B0604020202020204" pitchFamily="34" charset="0"/>
                <a:ea typeface="Arial" panose="020B0604020202020204" pitchFamily="34" charset="0"/>
              </a:rPr>
              <a:t> </a:t>
            </a:r>
            <a:r>
              <a:rPr lang="fr-FR" sz="1600" dirty="0">
                <a:effectLst/>
                <a:latin typeface="Arial" panose="020B0604020202020204" pitchFamily="34" charset="0"/>
                <a:ea typeface="Arial" panose="020B0604020202020204" pitchFamily="34" charset="0"/>
              </a:rPr>
              <a:t>an</a:t>
            </a:r>
            <a:r>
              <a:rPr lang="fr-FR" sz="1600" spc="-5" dirty="0">
                <a:effectLst/>
                <a:latin typeface="Arial" panose="020B0604020202020204" pitchFamily="34" charset="0"/>
                <a:ea typeface="Arial" panose="020B0604020202020204" pitchFamily="34" charset="0"/>
              </a:rPr>
              <a:t> </a:t>
            </a:r>
            <a:r>
              <a:rPr lang="fr-FR" sz="1600" dirty="0">
                <a:effectLst/>
                <a:latin typeface="Arial" panose="020B0604020202020204" pitchFamily="34" charset="0"/>
                <a:ea typeface="Arial" panose="020B0604020202020204" pitchFamily="34" charset="0"/>
              </a:rPr>
              <a:t>ou</a:t>
            </a:r>
            <a:r>
              <a:rPr lang="fr-FR" sz="1600" spc="-15" dirty="0">
                <a:effectLst/>
                <a:latin typeface="Arial" panose="020B0604020202020204" pitchFamily="34" charset="0"/>
                <a:ea typeface="Arial" panose="020B0604020202020204" pitchFamily="34" charset="0"/>
              </a:rPr>
              <a:t> </a:t>
            </a:r>
            <a:r>
              <a:rPr lang="fr-FR" sz="1600" dirty="0">
                <a:effectLst/>
                <a:latin typeface="Arial" panose="020B0604020202020204" pitchFamily="34" charset="0"/>
                <a:ea typeface="Arial" panose="020B0604020202020204" pitchFamily="34" charset="0"/>
              </a:rPr>
              <a:t>plus</a:t>
            </a:r>
            <a:r>
              <a:rPr lang="fr-FR" sz="1600" spc="-5" dirty="0">
                <a:effectLst/>
                <a:latin typeface="Arial" panose="020B0604020202020204" pitchFamily="34" charset="0"/>
                <a:ea typeface="Arial" panose="020B0604020202020204" pitchFamily="34" charset="0"/>
              </a:rPr>
              <a:t> </a:t>
            </a:r>
            <a:r>
              <a:rPr lang="fr-FR" sz="1600" dirty="0">
                <a:effectLst/>
                <a:latin typeface="Arial" panose="020B0604020202020204" pitchFamily="34" charset="0"/>
                <a:ea typeface="Arial" panose="020B0604020202020204" pitchFamily="34" charset="0"/>
              </a:rPr>
              <a:t>de</a:t>
            </a:r>
            <a:r>
              <a:rPr lang="fr-FR" sz="1600" spc="-10" dirty="0">
                <a:effectLst/>
                <a:latin typeface="Arial" panose="020B0604020202020204" pitchFamily="34" charset="0"/>
                <a:ea typeface="Arial" panose="020B0604020202020204" pitchFamily="34" charset="0"/>
              </a:rPr>
              <a:t> </a:t>
            </a:r>
            <a:r>
              <a:rPr lang="fr-FR" sz="1600" dirty="0">
                <a:effectLst/>
                <a:latin typeface="Arial" panose="020B0604020202020204" pitchFamily="34" charset="0"/>
                <a:ea typeface="Arial" panose="020B0604020202020204" pitchFamily="34" charset="0"/>
              </a:rPr>
              <a:t>service</a:t>
            </a:r>
            <a:r>
              <a:rPr lang="fr-FR" sz="1600" spc="-10" dirty="0">
                <a:effectLst/>
                <a:latin typeface="Arial" panose="020B0604020202020204" pitchFamily="34" charset="0"/>
                <a:ea typeface="Arial" panose="020B0604020202020204" pitchFamily="34" charset="0"/>
              </a:rPr>
              <a:t> </a:t>
            </a:r>
            <a:r>
              <a:rPr lang="fr-FR" sz="1600" dirty="0">
                <a:effectLst/>
                <a:latin typeface="Arial" panose="020B0604020202020204" pitchFamily="34" charset="0"/>
                <a:ea typeface="Arial" panose="020B0604020202020204" pitchFamily="34" charset="0"/>
              </a:rPr>
              <a:t>continu</a:t>
            </a:r>
            <a:r>
              <a:rPr lang="fr-FR" sz="1600" spc="-10" dirty="0">
                <a:effectLst/>
                <a:latin typeface="Arial" panose="020B0604020202020204" pitchFamily="34" charset="0"/>
                <a:ea typeface="Arial" panose="020B0604020202020204" pitchFamily="34" charset="0"/>
              </a:rPr>
              <a:t> </a:t>
            </a:r>
            <a:r>
              <a:rPr lang="fr-FR" sz="1600" dirty="0">
                <a:effectLst/>
                <a:latin typeface="Arial" panose="020B0604020202020204" pitchFamily="34" charset="0"/>
                <a:ea typeface="Arial" panose="020B0604020202020204" pitchFamily="34" charset="0"/>
              </a:rPr>
              <a:t>:</a:t>
            </a:r>
            <a:r>
              <a:rPr lang="fr-FR" sz="1600" spc="-10" dirty="0">
                <a:effectLst/>
                <a:latin typeface="Arial" panose="020B0604020202020204" pitchFamily="34" charset="0"/>
                <a:ea typeface="Arial" panose="020B0604020202020204" pitchFamily="34" charset="0"/>
              </a:rPr>
              <a:t> </a:t>
            </a:r>
            <a:r>
              <a:rPr lang="fr-FR" sz="1600" dirty="0">
                <a:effectLst/>
                <a:latin typeface="Arial" panose="020B0604020202020204" pitchFamily="34" charset="0"/>
                <a:ea typeface="Arial" panose="020B0604020202020204" pitchFamily="34" charset="0"/>
              </a:rPr>
              <a:t>30</a:t>
            </a:r>
            <a:r>
              <a:rPr lang="fr-FR" sz="1600" spc="-5" dirty="0">
                <a:effectLst/>
                <a:latin typeface="Arial" panose="020B0604020202020204" pitchFamily="34" charset="0"/>
                <a:ea typeface="Arial" panose="020B0604020202020204" pitchFamily="34" charset="0"/>
              </a:rPr>
              <a:t> </a:t>
            </a:r>
            <a:r>
              <a:rPr lang="fr-FR" sz="1600" spc="-10" dirty="0">
                <a:effectLst/>
                <a:latin typeface="Arial" panose="020B0604020202020204" pitchFamily="34" charset="0"/>
                <a:ea typeface="Arial" panose="020B0604020202020204" pitchFamily="34" charset="0"/>
              </a:rPr>
              <a:t>jours.</a:t>
            </a:r>
            <a:endParaRPr lang="fr-CA" sz="1600" dirty="0">
              <a:effectLst/>
              <a:latin typeface="Arial" panose="020B0604020202020204" pitchFamily="34" charset="0"/>
              <a:ea typeface="Arial" panose="020B0604020202020204" pitchFamily="34" charset="0"/>
            </a:endParaRPr>
          </a:p>
          <a:p>
            <a:pPr algn="just">
              <a:lnSpc>
                <a:spcPct val="90000"/>
              </a:lnSpc>
              <a:spcBef>
                <a:spcPts val="1000"/>
              </a:spcBef>
              <a:buClr>
                <a:schemeClr val="accent1"/>
              </a:buClr>
              <a:buSzPct val="80000"/>
            </a:pPr>
            <a:endParaRPr lang="en-US" dirty="0">
              <a:solidFill>
                <a:schemeClr val="tx1">
                  <a:lumMod val="75000"/>
                  <a:lumOff val="25000"/>
                </a:schemeClr>
              </a:solidFill>
            </a:endParaRPr>
          </a:p>
        </p:txBody>
      </p:sp>
      <p:sp>
        <p:nvSpPr>
          <p:cNvPr id="86" name="Rectangle 27">
            <a:extLst>
              <a:ext uri="{FF2B5EF4-FFF2-40B4-BE49-F238E27FC236}">
                <a16:creationId xmlns:a16="http://schemas.microsoft.com/office/drawing/2014/main" id="{C6A6AECB-428C-4CB4-B65A-359F08B6D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8" name="Rectangle 28">
            <a:extLst>
              <a:ext uri="{FF2B5EF4-FFF2-40B4-BE49-F238E27FC236}">
                <a16:creationId xmlns:a16="http://schemas.microsoft.com/office/drawing/2014/main" id="{28D1A6ED-2AB6-46A3-A315-485B8BF93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0" name="Rectangle 29">
            <a:extLst>
              <a:ext uri="{FF2B5EF4-FFF2-40B4-BE49-F238E27FC236}">
                <a16:creationId xmlns:a16="http://schemas.microsoft.com/office/drawing/2014/main" id="{B61CE46B-8525-46A8-AB7B-DCBCC1B65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2" name="Isosceles Triangle 91">
            <a:extLst>
              <a:ext uri="{FF2B5EF4-FFF2-40B4-BE49-F238E27FC236}">
                <a16:creationId xmlns:a16="http://schemas.microsoft.com/office/drawing/2014/main" id="{4412B991-9935-45FB-A17E-8F30DD832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1819979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4" name="Group 133">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5" name="Straight Connector 134">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7"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8"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9" name="Isosceles Triangle 138">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0"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1"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2"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3" name="Isosceles Triangle 142">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4" name="Isosceles Triangle 143">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a:t>AXE 2 </a:t>
            </a:r>
            <a:br>
              <a:rPr lang="en-US"/>
            </a:br>
            <a:r>
              <a:rPr lang="en-US"/>
              <a:t>PLG – VACANCES ANNUELLES </a:t>
            </a:r>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l="9091" t="8847" b="11563"/>
          <a:stretch/>
        </p:blipFill>
        <p:spPr>
          <a:xfrm>
            <a:off x="817474" y="2159331"/>
            <a:ext cx="2915973" cy="1640243"/>
          </a:xfrm>
          <a:prstGeom prst="rect">
            <a:avLst/>
          </a:prstGeom>
        </p:spPr>
      </p:pic>
      <p:sp>
        <p:nvSpPr>
          <p:cNvPr id="122" name="ZoneTexte 121">
            <a:extLst>
              <a:ext uri="{FF2B5EF4-FFF2-40B4-BE49-F238E27FC236}">
                <a16:creationId xmlns:a16="http://schemas.microsoft.com/office/drawing/2014/main" id="{7CEA5ACE-6887-7B3C-5E6E-BDF0A6D21836}"/>
              </a:ext>
            </a:extLst>
          </p:cNvPr>
          <p:cNvSpPr txBox="1"/>
          <p:nvPr/>
        </p:nvSpPr>
        <p:spPr>
          <a:xfrm>
            <a:off x="4063160" y="2160589"/>
            <a:ext cx="5207839" cy="3880773"/>
          </a:xfrm>
          <a:prstGeom prst="rect">
            <a:avLst/>
          </a:prstGeom>
        </p:spPr>
        <p:txBody>
          <a:bodyPr vert="horz" lIns="91440" tIns="45720" rIns="91440" bIns="45720" rtlCol="0">
            <a:normAutofit fontScale="92500" lnSpcReduction="20000"/>
          </a:bodyPr>
          <a:lstStyle/>
          <a:p>
            <a:pPr marL="76200" marR="353695" algn="just">
              <a:lnSpc>
                <a:spcPct val="90000"/>
              </a:lnSpc>
              <a:spcBef>
                <a:spcPts val="1000"/>
              </a:spcBef>
              <a:buClr>
                <a:schemeClr val="accent1"/>
              </a:buClr>
              <a:buSzPct val="80000"/>
              <a:buFont typeface="Wingdings 3" charset="2"/>
              <a:buChar char=""/>
            </a:pPr>
            <a:r>
              <a:rPr lang="fr-CA" sz="1600" b="1" dirty="0">
                <a:solidFill>
                  <a:schemeClr val="tx1">
                    <a:lumMod val="75000"/>
                    <a:lumOff val="25000"/>
                  </a:schemeClr>
                </a:solidFill>
                <a:effectLst/>
              </a:rPr>
              <a:t>Un</a:t>
            </a:r>
            <a:r>
              <a:rPr lang="fr-CA" sz="1600" b="1" spc="-80" dirty="0">
                <a:solidFill>
                  <a:schemeClr val="tx1">
                    <a:lumMod val="75000"/>
                    <a:lumOff val="25000"/>
                  </a:schemeClr>
                </a:solidFill>
                <a:effectLst/>
              </a:rPr>
              <a:t> </a:t>
            </a:r>
            <a:r>
              <a:rPr lang="fr-CA" sz="1600" b="1" dirty="0">
                <a:solidFill>
                  <a:schemeClr val="tx1">
                    <a:lumMod val="75000"/>
                    <a:lumOff val="25000"/>
                  </a:schemeClr>
                </a:solidFill>
                <a:effectLst/>
              </a:rPr>
              <a:t>cadre</a:t>
            </a:r>
            <a:r>
              <a:rPr lang="fr-CA" sz="1600" b="1" spc="-75" dirty="0">
                <a:solidFill>
                  <a:schemeClr val="tx1">
                    <a:lumMod val="75000"/>
                    <a:lumOff val="25000"/>
                  </a:schemeClr>
                </a:solidFill>
                <a:effectLst/>
              </a:rPr>
              <a:t> </a:t>
            </a:r>
            <a:r>
              <a:rPr lang="fr-CA" sz="1600" b="1" dirty="0">
                <a:solidFill>
                  <a:schemeClr val="tx1">
                    <a:lumMod val="75000"/>
                    <a:lumOff val="25000"/>
                  </a:schemeClr>
                </a:solidFill>
                <a:effectLst/>
              </a:rPr>
              <a:t>se</a:t>
            </a:r>
            <a:r>
              <a:rPr lang="fr-CA" sz="1600" b="1" spc="-80" dirty="0">
                <a:solidFill>
                  <a:schemeClr val="tx1">
                    <a:lumMod val="75000"/>
                    <a:lumOff val="25000"/>
                  </a:schemeClr>
                </a:solidFill>
                <a:effectLst/>
              </a:rPr>
              <a:t> </a:t>
            </a:r>
            <a:r>
              <a:rPr lang="fr-CA" sz="1600" b="1" dirty="0">
                <a:solidFill>
                  <a:schemeClr val="tx1">
                    <a:lumMod val="75000"/>
                    <a:lumOff val="25000"/>
                  </a:schemeClr>
                </a:solidFill>
                <a:effectLst/>
              </a:rPr>
              <a:t>voit</a:t>
            </a:r>
            <a:r>
              <a:rPr lang="fr-CA" sz="1600" b="1" spc="-80" dirty="0">
                <a:solidFill>
                  <a:schemeClr val="tx1">
                    <a:lumMod val="75000"/>
                    <a:lumOff val="25000"/>
                  </a:schemeClr>
                </a:solidFill>
                <a:effectLst/>
              </a:rPr>
              <a:t> </a:t>
            </a:r>
            <a:r>
              <a:rPr lang="fr-CA" sz="1600" b="1" dirty="0">
                <a:solidFill>
                  <a:schemeClr val="tx1">
                    <a:lumMod val="75000"/>
                    <a:lumOff val="25000"/>
                  </a:schemeClr>
                </a:solidFill>
                <a:effectLst/>
              </a:rPr>
              <a:t>reconnaître</a:t>
            </a:r>
            <a:r>
              <a:rPr lang="fr-CA" sz="1600" b="1" spc="-75" dirty="0">
                <a:solidFill>
                  <a:schemeClr val="tx1">
                    <a:lumMod val="75000"/>
                    <a:lumOff val="25000"/>
                  </a:schemeClr>
                </a:solidFill>
                <a:effectLst/>
              </a:rPr>
              <a:t> </a:t>
            </a:r>
            <a:r>
              <a:rPr lang="fr-CA" sz="1600" b="1" dirty="0">
                <a:solidFill>
                  <a:schemeClr val="tx1">
                    <a:lumMod val="75000"/>
                    <a:lumOff val="25000"/>
                  </a:schemeClr>
                </a:solidFill>
                <a:effectLst/>
              </a:rPr>
              <a:t>un</a:t>
            </a:r>
            <a:r>
              <a:rPr lang="fr-CA" sz="1600" b="1" spc="-80" dirty="0">
                <a:solidFill>
                  <a:schemeClr val="tx1">
                    <a:lumMod val="75000"/>
                    <a:lumOff val="25000"/>
                  </a:schemeClr>
                </a:solidFill>
                <a:effectLst/>
              </a:rPr>
              <a:t> </a:t>
            </a:r>
            <a:r>
              <a:rPr lang="fr-CA" sz="1600" b="1" dirty="0">
                <a:solidFill>
                  <a:schemeClr val="tx1">
                    <a:lumMod val="75000"/>
                    <a:lumOff val="25000"/>
                  </a:schemeClr>
                </a:solidFill>
                <a:effectLst/>
              </a:rPr>
              <a:t>mois</a:t>
            </a:r>
            <a:r>
              <a:rPr lang="fr-CA" sz="1600" b="1" spc="-75" dirty="0">
                <a:solidFill>
                  <a:schemeClr val="tx1">
                    <a:lumMod val="75000"/>
                    <a:lumOff val="25000"/>
                  </a:schemeClr>
                </a:solidFill>
                <a:effectLst/>
              </a:rPr>
              <a:t> </a:t>
            </a:r>
            <a:r>
              <a:rPr lang="fr-CA" sz="1600" b="1" dirty="0">
                <a:solidFill>
                  <a:schemeClr val="tx1">
                    <a:lumMod val="75000"/>
                    <a:lumOff val="25000"/>
                  </a:schemeClr>
                </a:solidFill>
                <a:effectLst/>
              </a:rPr>
              <a:t>de</a:t>
            </a:r>
            <a:r>
              <a:rPr lang="fr-CA" sz="1600" b="1" spc="-80" dirty="0">
                <a:solidFill>
                  <a:schemeClr val="tx1">
                    <a:lumMod val="75000"/>
                    <a:lumOff val="25000"/>
                  </a:schemeClr>
                </a:solidFill>
                <a:effectLst/>
              </a:rPr>
              <a:t> </a:t>
            </a:r>
            <a:r>
              <a:rPr lang="fr-CA" sz="1600" b="1" dirty="0">
                <a:solidFill>
                  <a:schemeClr val="tx1">
                    <a:lumMod val="75000"/>
                    <a:lumOff val="25000"/>
                  </a:schemeClr>
                </a:solidFill>
                <a:effectLst/>
              </a:rPr>
              <a:t>service</a:t>
            </a:r>
            <a:r>
              <a:rPr lang="fr-CA" sz="1600" b="1" spc="-80" dirty="0">
                <a:solidFill>
                  <a:schemeClr val="tx1">
                    <a:lumMod val="75000"/>
                    <a:lumOff val="25000"/>
                  </a:schemeClr>
                </a:solidFill>
                <a:effectLst/>
              </a:rPr>
              <a:t> </a:t>
            </a:r>
            <a:r>
              <a:rPr lang="fr-CA" sz="1600" b="1" dirty="0">
                <a:solidFill>
                  <a:schemeClr val="tx1">
                    <a:lumMod val="75000"/>
                    <a:lumOff val="25000"/>
                  </a:schemeClr>
                </a:solidFill>
                <a:effectLst/>
              </a:rPr>
              <a:t>continu</a:t>
            </a:r>
            <a:r>
              <a:rPr lang="fr-CA" sz="1600" b="1" spc="-75" dirty="0">
                <a:solidFill>
                  <a:schemeClr val="tx1">
                    <a:lumMod val="75000"/>
                    <a:lumOff val="25000"/>
                  </a:schemeClr>
                </a:solidFill>
                <a:effectLst/>
              </a:rPr>
              <a:t> </a:t>
            </a:r>
            <a:r>
              <a:rPr lang="fr-CA" sz="1600" b="1" dirty="0">
                <a:solidFill>
                  <a:schemeClr val="tx1">
                    <a:lumMod val="75000"/>
                    <a:lumOff val="25000"/>
                  </a:schemeClr>
                </a:solidFill>
                <a:effectLst/>
              </a:rPr>
              <a:t>dans</a:t>
            </a:r>
            <a:r>
              <a:rPr lang="fr-CA" sz="1600" b="1" spc="-80" dirty="0">
                <a:solidFill>
                  <a:schemeClr val="tx1">
                    <a:lumMod val="75000"/>
                    <a:lumOff val="25000"/>
                  </a:schemeClr>
                </a:solidFill>
                <a:effectLst/>
              </a:rPr>
              <a:t> </a:t>
            </a:r>
            <a:r>
              <a:rPr lang="fr-CA" sz="1600" b="1" dirty="0">
                <a:solidFill>
                  <a:schemeClr val="tx1">
                    <a:lumMod val="75000"/>
                    <a:lumOff val="25000"/>
                  </a:schemeClr>
                </a:solidFill>
                <a:effectLst/>
              </a:rPr>
              <a:t>la</a:t>
            </a:r>
            <a:r>
              <a:rPr lang="fr-CA" sz="1600" b="1" spc="-75" dirty="0">
                <a:solidFill>
                  <a:schemeClr val="tx1">
                    <a:lumMod val="75000"/>
                    <a:lumOff val="25000"/>
                  </a:schemeClr>
                </a:solidFill>
                <a:effectLst/>
              </a:rPr>
              <a:t> </a:t>
            </a:r>
            <a:r>
              <a:rPr lang="fr-CA" sz="1600" b="1" dirty="0">
                <a:solidFill>
                  <a:schemeClr val="tx1">
                    <a:lumMod val="75000"/>
                    <a:lumOff val="25000"/>
                  </a:schemeClr>
                </a:solidFill>
                <a:effectLst/>
              </a:rPr>
              <a:t>mesure</a:t>
            </a:r>
            <a:r>
              <a:rPr lang="fr-CA" sz="1600" b="1" spc="-80" dirty="0">
                <a:solidFill>
                  <a:schemeClr val="tx1">
                    <a:lumMod val="75000"/>
                    <a:lumOff val="25000"/>
                  </a:schemeClr>
                </a:solidFill>
                <a:effectLst/>
              </a:rPr>
              <a:t> </a:t>
            </a:r>
            <a:r>
              <a:rPr lang="fr-CA" sz="1600" b="1" dirty="0">
                <a:solidFill>
                  <a:schemeClr val="tx1">
                    <a:lumMod val="75000"/>
                    <a:lumOff val="25000"/>
                  </a:schemeClr>
                </a:solidFill>
                <a:effectLst/>
              </a:rPr>
              <a:t>où</a:t>
            </a:r>
            <a:r>
              <a:rPr lang="fr-CA" sz="1600" b="1" spc="-75" dirty="0">
                <a:solidFill>
                  <a:schemeClr val="tx1">
                    <a:lumMod val="75000"/>
                    <a:lumOff val="25000"/>
                  </a:schemeClr>
                </a:solidFill>
                <a:effectLst/>
              </a:rPr>
              <a:t> </a:t>
            </a:r>
            <a:r>
              <a:rPr lang="fr-CA" sz="1600" b="1" dirty="0">
                <a:solidFill>
                  <a:schemeClr val="tx1">
                    <a:lumMod val="75000"/>
                    <a:lumOff val="25000"/>
                  </a:schemeClr>
                </a:solidFill>
                <a:effectLst/>
              </a:rPr>
              <a:t>il</a:t>
            </a:r>
            <a:r>
              <a:rPr lang="fr-CA" sz="1600" b="1" spc="-80" dirty="0">
                <a:solidFill>
                  <a:schemeClr val="tx1">
                    <a:lumMod val="75000"/>
                    <a:lumOff val="25000"/>
                  </a:schemeClr>
                </a:solidFill>
                <a:effectLst/>
              </a:rPr>
              <a:t> </a:t>
            </a:r>
            <a:r>
              <a:rPr lang="fr-CA" sz="1600" b="1" dirty="0">
                <a:solidFill>
                  <a:schemeClr val="tx1">
                    <a:lumMod val="75000"/>
                    <a:lumOff val="25000"/>
                  </a:schemeClr>
                </a:solidFill>
                <a:effectLst/>
              </a:rPr>
              <a:t>a</a:t>
            </a:r>
            <a:r>
              <a:rPr lang="fr-CA" sz="1600" b="1" spc="-75" dirty="0">
                <a:solidFill>
                  <a:schemeClr val="tx1">
                    <a:lumMod val="75000"/>
                    <a:lumOff val="25000"/>
                  </a:schemeClr>
                </a:solidFill>
                <a:effectLst/>
              </a:rPr>
              <a:t> </a:t>
            </a:r>
            <a:r>
              <a:rPr lang="fr-CA" sz="1600" b="1" dirty="0">
                <a:solidFill>
                  <a:schemeClr val="tx1">
                    <a:lumMod val="75000"/>
                    <a:lumOff val="25000"/>
                  </a:schemeClr>
                </a:solidFill>
                <a:effectLst/>
              </a:rPr>
              <a:t>travaillé au moins 15 jours dans ce mois. </a:t>
            </a:r>
            <a:r>
              <a:rPr lang="fr-CA" sz="1600" dirty="0">
                <a:solidFill>
                  <a:schemeClr val="tx1">
                    <a:lumMod val="75000"/>
                    <a:lumOff val="25000"/>
                  </a:schemeClr>
                </a:solidFill>
                <a:effectLst/>
              </a:rPr>
              <a:t>De plus, un cadre accumule son service continu, sans que cela contribue à l’accumulation de vacances annuelles, dans les cas suivants</a:t>
            </a:r>
            <a:r>
              <a:rPr lang="fr-CA" sz="1600" spc="-60" dirty="0">
                <a:solidFill>
                  <a:schemeClr val="tx1">
                    <a:lumMod val="75000"/>
                    <a:lumOff val="25000"/>
                  </a:schemeClr>
                </a:solidFill>
                <a:effectLst/>
              </a:rPr>
              <a:t> </a:t>
            </a:r>
            <a:r>
              <a:rPr lang="fr-CA" sz="1600" dirty="0">
                <a:solidFill>
                  <a:schemeClr val="tx1">
                    <a:lumMod val="75000"/>
                    <a:lumOff val="25000"/>
                  </a:schemeClr>
                </a:solidFill>
                <a:effectLst/>
              </a:rPr>
              <a:t>:</a:t>
            </a:r>
            <a:r>
              <a:rPr lang="fr-CA" sz="1600" spc="-60" dirty="0">
                <a:solidFill>
                  <a:schemeClr val="tx1">
                    <a:lumMod val="75000"/>
                    <a:lumOff val="25000"/>
                  </a:schemeClr>
                </a:solidFill>
                <a:effectLst/>
              </a:rPr>
              <a:t> </a:t>
            </a:r>
            <a:r>
              <a:rPr lang="fr-CA" sz="1600" dirty="0">
                <a:solidFill>
                  <a:schemeClr val="tx1">
                    <a:lumMod val="75000"/>
                    <a:lumOff val="25000"/>
                  </a:schemeClr>
                </a:solidFill>
                <a:effectLst/>
              </a:rPr>
              <a:t>congés</a:t>
            </a:r>
            <a:r>
              <a:rPr lang="fr-CA" sz="1600" spc="-60" dirty="0">
                <a:solidFill>
                  <a:schemeClr val="tx1">
                    <a:lumMod val="75000"/>
                    <a:lumOff val="25000"/>
                  </a:schemeClr>
                </a:solidFill>
                <a:effectLst/>
              </a:rPr>
              <a:t> </a:t>
            </a:r>
            <a:r>
              <a:rPr lang="fr-CA" sz="1600" dirty="0">
                <a:solidFill>
                  <a:schemeClr val="tx1">
                    <a:lumMod val="75000"/>
                    <a:lumOff val="25000"/>
                  </a:schemeClr>
                </a:solidFill>
                <a:effectLst/>
              </a:rPr>
              <a:t>sans</a:t>
            </a:r>
            <a:r>
              <a:rPr lang="fr-CA" sz="1600" spc="-65" dirty="0">
                <a:solidFill>
                  <a:schemeClr val="tx1">
                    <a:lumMod val="75000"/>
                    <a:lumOff val="25000"/>
                  </a:schemeClr>
                </a:solidFill>
                <a:effectLst/>
              </a:rPr>
              <a:t> </a:t>
            </a:r>
            <a:r>
              <a:rPr lang="fr-CA" sz="1600" dirty="0">
                <a:solidFill>
                  <a:schemeClr val="tx1">
                    <a:lumMod val="75000"/>
                    <a:lumOff val="25000"/>
                  </a:schemeClr>
                </a:solidFill>
                <a:effectLst/>
              </a:rPr>
              <a:t>solde,</a:t>
            </a:r>
            <a:r>
              <a:rPr lang="fr-CA" sz="1600" spc="-60" dirty="0">
                <a:solidFill>
                  <a:schemeClr val="tx1">
                    <a:lumMod val="75000"/>
                    <a:lumOff val="25000"/>
                  </a:schemeClr>
                </a:solidFill>
                <a:effectLst/>
              </a:rPr>
              <a:t> </a:t>
            </a:r>
            <a:r>
              <a:rPr lang="fr-CA" sz="1600" dirty="0">
                <a:solidFill>
                  <a:schemeClr val="tx1">
                    <a:lumMod val="75000"/>
                    <a:lumOff val="25000"/>
                  </a:schemeClr>
                </a:solidFill>
                <a:effectLst/>
              </a:rPr>
              <a:t>absence</a:t>
            </a:r>
            <a:r>
              <a:rPr lang="fr-CA" sz="1600" spc="-60" dirty="0">
                <a:solidFill>
                  <a:schemeClr val="tx1">
                    <a:lumMod val="75000"/>
                    <a:lumOff val="25000"/>
                  </a:schemeClr>
                </a:solidFill>
                <a:effectLst/>
              </a:rPr>
              <a:t> </a:t>
            </a:r>
            <a:r>
              <a:rPr lang="fr-CA" sz="1600" dirty="0">
                <a:solidFill>
                  <a:schemeClr val="tx1">
                    <a:lumMod val="75000"/>
                    <a:lumOff val="25000"/>
                  </a:schemeClr>
                </a:solidFill>
                <a:effectLst/>
              </a:rPr>
              <a:t>sans</a:t>
            </a:r>
            <a:r>
              <a:rPr lang="fr-CA" sz="1600" spc="-60" dirty="0">
                <a:solidFill>
                  <a:schemeClr val="tx1">
                    <a:lumMod val="75000"/>
                    <a:lumOff val="25000"/>
                  </a:schemeClr>
                </a:solidFill>
                <a:effectLst/>
              </a:rPr>
              <a:t> </a:t>
            </a:r>
            <a:r>
              <a:rPr lang="fr-CA" sz="1600" dirty="0">
                <a:solidFill>
                  <a:schemeClr val="tx1">
                    <a:lumMod val="75000"/>
                    <a:lumOff val="25000"/>
                  </a:schemeClr>
                </a:solidFill>
                <a:effectLst/>
              </a:rPr>
              <a:t>solde,</a:t>
            </a:r>
            <a:r>
              <a:rPr lang="fr-CA" sz="1600" spc="-60" dirty="0">
                <a:solidFill>
                  <a:schemeClr val="tx1">
                    <a:lumMod val="75000"/>
                    <a:lumOff val="25000"/>
                  </a:schemeClr>
                </a:solidFill>
                <a:effectLst/>
              </a:rPr>
              <a:t> </a:t>
            </a:r>
            <a:r>
              <a:rPr lang="fr-CA" sz="1600" dirty="0">
                <a:solidFill>
                  <a:schemeClr val="tx1">
                    <a:lumMod val="75000"/>
                    <a:lumOff val="25000"/>
                  </a:schemeClr>
                </a:solidFill>
                <a:effectLst/>
              </a:rPr>
              <a:t>absence</a:t>
            </a:r>
            <a:r>
              <a:rPr lang="fr-CA" sz="1600" spc="-60" dirty="0">
                <a:solidFill>
                  <a:schemeClr val="tx1">
                    <a:lumMod val="75000"/>
                    <a:lumOff val="25000"/>
                  </a:schemeClr>
                </a:solidFill>
                <a:effectLst/>
              </a:rPr>
              <a:t> </a:t>
            </a:r>
            <a:r>
              <a:rPr lang="fr-CA" sz="1600" dirty="0">
                <a:solidFill>
                  <a:schemeClr val="tx1">
                    <a:lumMod val="75000"/>
                    <a:lumOff val="25000"/>
                  </a:schemeClr>
                </a:solidFill>
                <a:effectLst/>
              </a:rPr>
              <a:t>sans</a:t>
            </a:r>
            <a:r>
              <a:rPr lang="fr-CA" sz="1600" spc="-60" dirty="0">
                <a:solidFill>
                  <a:schemeClr val="tx1">
                    <a:lumMod val="75000"/>
                    <a:lumOff val="25000"/>
                  </a:schemeClr>
                </a:solidFill>
                <a:effectLst/>
              </a:rPr>
              <a:t> </a:t>
            </a:r>
            <a:r>
              <a:rPr lang="fr-CA" sz="1600" dirty="0">
                <a:solidFill>
                  <a:schemeClr val="tx1">
                    <a:lumMod val="75000"/>
                    <a:lumOff val="25000"/>
                  </a:schemeClr>
                </a:solidFill>
                <a:effectLst/>
              </a:rPr>
              <a:t>solde</a:t>
            </a:r>
            <a:r>
              <a:rPr lang="fr-CA" sz="1600" spc="-60" dirty="0">
                <a:solidFill>
                  <a:schemeClr val="tx1">
                    <a:lumMod val="75000"/>
                    <a:lumOff val="25000"/>
                  </a:schemeClr>
                </a:solidFill>
                <a:effectLst/>
              </a:rPr>
              <a:t> </a:t>
            </a:r>
            <a:r>
              <a:rPr lang="fr-CA" sz="1600" dirty="0">
                <a:solidFill>
                  <a:schemeClr val="tx1">
                    <a:lumMod val="75000"/>
                    <a:lumOff val="25000"/>
                  </a:schemeClr>
                </a:solidFill>
                <a:effectLst/>
              </a:rPr>
              <a:t>et</a:t>
            </a:r>
            <a:r>
              <a:rPr lang="fr-CA" sz="1600" spc="-60" dirty="0">
                <a:solidFill>
                  <a:schemeClr val="tx1">
                    <a:lumMod val="75000"/>
                    <a:lumOff val="25000"/>
                  </a:schemeClr>
                </a:solidFill>
                <a:effectLst/>
              </a:rPr>
              <a:t> </a:t>
            </a:r>
            <a:r>
              <a:rPr lang="fr-CA" sz="1600" dirty="0">
                <a:solidFill>
                  <a:schemeClr val="tx1">
                    <a:lumMod val="75000"/>
                    <a:lumOff val="25000"/>
                  </a:schemeClr>
                </a:solidFill>
                <a:effectLst/>
              </a:rPr>
              <a:t>congé</a:t>
            </a:r>
            <a:r>
              <a:rPr lang="fr-CA" sz="1600" spc="-60" dirty="0">
                <a:solidFill>
                  <a:schemeClr val="tx1">
                    <a:lumMod val="75000"/>
                    <a:lumOff val="25000"/>
                  </a:schemeClr>
                </a:solidFill>
                <a:effectLst/>
              </a:rPr>
              <a:t> </a:t>
            </a:r>
            <a:r>
              <a:rPr lang="fr-CA" sz="1600" dirty="0">
                <a:solidFill>
                  <a:schemeClr val="tx1">
                    <a:lumMod val="75000"/>
                    <a:lumOff val="25000"/>
                  </a:schemeClr>
                </a:solidFill>
                <a:effectLst/>
              </a:rPr>
              <a:t>sans solde avec un régime à traitement différé.</a:t>
            </a:r>
          </a:p>
          <a:p>
            <a:pPr marL="76200" marR="353695" algn="just">
              <a:lnSpc>
                <a:spcPct val="90000"/>
              </a:lnSpc>
              <a:spcBef>
                <a:spcPts val="1000"/>
              </a:spcBef>
              <a:buClr>
                <a:schemeClr val="accent1"/>
              </a:buClr>
              <a:buSzPct val="80000"/>
              <a:buFont typeface="Wingdings 3" charset="2"/>
              <a:buChar char=""/>
            </a:pPr>
            <a:r>
              <a:rPr lang="fr-CA" sz="1600" dirty="0">
                <a:solidFill>
                  <a:schemeClr val="tx1">
                    <a:lumMod val="75000"/>
                    <a:lumOff val="25000"/>
                  </a:schemeClr>
                </a:solidFill>
                <a:effectLst/>
              </a:rPr>
              <a:t>Le cadre</a:t>
            </a:r>
            <a:r>
              <a:rPr lang="fr-CA" sz="1600" spc="-55" dirty="0">
                <a:solidFill>
                  <a:schemeClr val="tx1">
                    <a:lumMod val="75000"/>
                    <a:lumOff val="25000"/>
                  </a:schemeClr>
                </a:solidFill>
                <a:effectLst/>
              </a:rPr>
              <a:t> </a:t>
            </a:r>
            <a:r>
              <a:rPr lang="fr-CA" sz="1600" dirty="0">
                <a:solidFill>
                  <a:schemeClr val="tx1">
                    <a:lumMod val="75000"/>
                    <a:lumOff val="25000"/>
                  </a:schemeClr>
                </a:solidFill>
                <a:effectLst/>
              </a:rPr>
              <a:t>à</a:t>
            </a:r>
            <a:r>
              <a:rPr lang="fr-CA" sz="1600" spc="-50" dirty="0">
                <a:solidFill>
                  <a:schemeClr val="tx1">
                    <a:lumMod val="75000"/>
                    <a:lumOff val="25000"/>
                  </a:schemeClr>
                </a:solidFill>
                <a:effectLst/>
              </a:rPr>
              <a:t> </a:t>
            </a:r>
            <a:r>
              <a:rPr lang="fr-CA" sz="1600" dirty="0">
                <a:solidFill>
                  <a:schemeClr val="tx1">
                    <a:lumMod val="75000"/>
                    <a:lumOff val="25000"/>
                  </a:schemeClr>
                </a:solidFill>
                <a:effectLst/>
              </a:rPr>
              <a:t>temps</a:t>
            </a:r>
            <a:r>
              <a:rPr lang="fr-CA" sz="1600" spc="-50" dirty="0">
                <a:solidFill>
                  <a:schemeClr val="tx1">
                    <a:lumMod val="75000"/>
                    <a:lumOff val="25000"/>
                  </a:schemeClr>
                </a:solidFill>
                <a:effectLst/>
              </a:rPr>
              <a:t> </a:t>
            </a:r>
            <a:r>
              <a:rPr lang="fr-CA" sz="1600" dirty="0">
                <a:solidFill>
                  <a:schemeClr val="tx1">
                    <a:lumMod val="75000"/>
                    <a:lumOff val="25000"/>
                  </a:schemeClr>
                </a:solidFill>
                <a:effectLst/>
              </a:rPr>
              <a:t>complet</a:t>
            </a:r>
            <a:r>
              <a:rPr lang="fr-CA" sz="1600" spc="-50" dirty="0">
                <a:solidFill>
                  <a:schemeClr val="tx1">
                    <a:lumMod val="75000"/>
                    <a:lumOff val="25000"/>
                  </a:schemeClr>
                </a:solidFill>
                <a:effectLst/>
              </a:rPr>
              <a:t> </a:t>
            </a:r>
            <a:r>
              <a:rPr lang="fr-CA" sz="1600" dirty="0">
                <a:solidFill>
                  <a:schemeClr val="tx1">
                    <a:lumMod val="75000"/>
                    <a:lumOff val="25000"/>
                  </a:schemeClr>
                </a:solidFill>
                <a:effectLst/>
              </a:rPr>
              <a:t>ne</a:t>
            </a:r>
            <a:r>
              <a:rPr lang="fr-CA" sz="1600" spc="-50" dirty="0">
                <a:solidFill>
                  <a:schemeClr val="tx1">
                    <a:lumMod val="75000"/>
                    <a:lumOff val="25000"/>
                  </a:schemeClr>
                </a:solidFill>
                <a:effectLst/>
              </a:rPr>
              <a:t> </a:t>
            </a:r>
            <a:r>
              <a:rPr lang="fr-CA" sz="1600" dirty="0">
                <a:solidFill>
                  <a:schemeClr val="tx1">
                    <a:lumMod val="75000"/>
                    <a:lumOff val="25000"/>
                  </a:schemeClr>
                </a:solidFill>
                <a:effectLst/>
              </a:rPr>
              <a:t>peut</a:t>
            </a:r>
            <a:r>
              <a:rPr lang="fr-CA" sz="1600" spc="-50" dirty="0">
                <a:solidFill>
                  <a:schemeClr val="tx1">
                    <a:lumMod val="75000"/>
                    <a:lumOff val="25000"/>
                  </a:schemeClr>
                </a:solidFill>
                <a:effectLst/>
              </a:rPr>
              <a:t> </a:t>
            </a:r>
            <a:r>
              <a:rPr lang="fr-CA" sz="1600" dirty="0">
                <a:solidFill>
                  <a:schemeClr val="tx1">
                    <a:lumMod val="75000"/>
                    <a:lumOff val="25000"/>
                  </a:schemeClr>
                </a:solidFill>
                <a:effectLst/>
              </a:rPr>
              <a:t>reporter,</a:t>
            </a:r>
            <a:r>
              <a:rPr lang="fr-CA" sz="1600" spc="-50" dirty="0">
                <a:solidFill>
                  <a:schemeClr val="tx1">
                    <a:lumMod val="75000"/>
                    <a:lumOff val="25000"/>
                  </a:schemeClr>
                </a:solidFill>
                <a:effectLst/>
              </a:rPr>
              <a:t> </a:t>
            </a:r>
            <a:r>
              <a:rPr lang="fr-CA" sz="1600" dirty="0">
                <a:solidFill>
                  <a:schemeClr val="tx1">
                    <a:lumMod val="75000"/>
                    <a:lumOff val="25000"/>
                  </a:schemeClr>
                </a:solidFill>
                <a:effectLst/>
              </a:rPr>
              <a:t>après</a:t>
            </a:r>
            <a:r>
              <a:rPr lang="fr-CA" sz="1600" spc="-50" dirty="0">
                <a:solidFill>
                  <a:schemeClr val="tx1">
                    <a:lumMod val="75000"/>
                    <a:lumOff val="25000"/>
                  </a:schemeClr>
                </a:solidFill>
                <a:effectLst/>
              </a:rPr>
              <a:t> </a:t>
            </a:r>
            <a:r>
              <a:rPr lang="fr-CA" sz="1600" dirty="0">
                <a:solidFill>
                  <a:schemeClr val="tx1">
                    <a:lumMod val="75000"/>
                    <a:lumOff val="25000"/>
                  </a:schemeClr>
                </a:solidFill>
                <a:effectLst/>
              </a:rPr>
              <a:t>le</a:t>
            </a:r>
            <a:r>
              <a:rPr lang="fr-CA" sz="1600" spc="-50" dirty="0">
                <a:solidFill>
                  <a:schemeClr val="tx1">
                    <a:lumMod val="75000"/>
                    <a:lumOff val="25000"/>
                  </a:schemeClr>
                </a:solidFill>
                <a:effectLst/>
              </a:rPr>
              <a:t> </a:t>
            </a:r>
            <a:r>
              <a:rPr lang="fr-CA" sz="1600" dirty="0">
                <a:solidFill>
                  <a:schemeClr val="tx1">
                    <a:lumMod val="75000"/>
                    <a:lumOff val="25000"/>
                  </a:schemeClr>
                </a:solidFill>
                <a:effectLst/>
              </a:rPr>
              <a:t>31</a:t>
            </a:r>
            <a:r>
              <a:rPr lang="fr-CA" sz="1600" spc="-55" dirty="0">
                <a:solidFill>
                  <a:schemeClr val="tx1">
                    <a:lumMod val="75000"/>
                    <a:lumOff val="25000"/>
                  </a:schemeClr>
                </a:solidFill>
                <a:effectLst/>
              </a:rPr>
              <a:t> </a:t>
            </a:r>
            <a:r>
              <a:rPr lang="fr-CA" sz="1600" dirty="0">
                <a:solidFill>
                  <a:schemeClr val="tx1">
                    <a:lumMod val="75000"/>
                    <a:lumOff val="25000"/>
                  </a:schemeClr>
                </a:solidFill>
                <a:effectLst/>
              </a:rPr>
              <a:t>mars d’une</a:t>
            </a:r>
            <a:r>
              <a:rPr lang="fr-CA" sz="1600" spc="-5" dirty="0">
                <a:solidFill>
                  <a:schemeClr val="tx1">
                    <a:lumMod val="75000"/>
                    <a:lumOff val="25000"/>
                  </a:schemeClr>
                </a:solidFill>
                <a:effectLst/>
              </a:rPr>
              <a:t> </a:t>
            </a:r>
            <a:r>
              <a:rPr lang="fr-CA" sz="1600" dirty="0">
                <a:solidFill>
                  <a:schemeClr val="tx1">
                    <a:lumMod val="75000"/>
                    <a:lumOff val="25000"/>
                  </a:schemeClr>
                </a:solidFill>
                <a:effectLst/>
              </a:rPr>
              <a:t>année,</a:t>
            </a:r>
            <a:r>
              <a:rPr lang="fr-CA" sz="1600" b="1" spc="-5" dirty="0">
                <a:solidFill>
                  <a:schemeClr val="tx1">
                    <a:lumMod val="75000"/>
                    <a:lumOff val="25000"/>
                  </a:schemeClr>
                </a:solidFill>
                <a:effectLst/>
              </a:rPr>
              <a:t> </a:t>
            </a:r>
            <a:r>
              <a:rPr lang="fr-CA" sz="1600" b="1" dirty="0">
                <a:solidFill>
                  <a:schemeClr val="tx1">
                    <a:lumMod val="75000"/>
                    <a:lumOff val="25000"/>
                  </a:schemeClr>
                </a:solidFill>
                <a:effectLst/>
              </a:rPr>
              <a:t>plus</a:t>
            </a:r>
            <a:r>
              <a:rPr lang="fr-CA" sz="1600" b="1" spc="-5" dirty="0">
                <a:solidFill>
                  <a:schemeClr val="tx1">
                    <a:lumMod val="75000"/>
                    <a:lumOff val="25000"/>
                  </a:schemeClr>
                </a:solidFill>
                <a:effectLst/>
              </a:rPr>
              <a:t> </a:t>
            </a:r>
            <a:r>
              <a:rPr lang="fr-CA" sz="1600" b="1" dirty="0">
                <a:solidFill>
                  <a:schemeClr val="tx1">
                    <a:lumMod val="75000"/>
                    <a:lumOff val="25000"/>
                  </a:schemeClr>
                </a:solidFill>
                <a:effectLst/>
              </a:rPr>
              <a:t>de</a:t>
            </a:r>
            <a:r>
              <a:rPr lang="fr-CA" sz="1600" b="1" spc="-5" dirty="0">
                <a:solidFill>
                  <a:schemeClr val="tx1">
                    <a:lumMod val="75000"/>
                    <a:lumOff val="25000"/>
                  </a:schemeClr>
                </a:solidFill>
                <a:effectLst/>
              </a:rPr>
              <a:t> </a:t>
            </a:r>
            <a:r>
              <a:rPr lang="fr-CA" sz="1600" b="1" dirty="0">
                <a:solidFill>
                  <a:schemeClr val="tx1">
                    <a:lumMod val="75000"/>
                    <a:lumOff val="25000"/>
                  </a:schemeClr>
                </a:solidFill>
                <a:effectLst/>
              </a:rPr>
              <a:t>30</a:t>
            </a:r>
            <a:r>
              <a:rPr lang="fr-CA" sz="1600" b="1" spc="-5" dirty="0">
                <a:solidFill>
                  <a:schemeClr val="tx1">
                    <a:lumMod val="75000"/>
                    <a:lumOff val="25000"/>
                  </a:schemeClr>
                </a:solidFill>
                <a:effectLst/>
              </a:rPr>
              <a:t> </a:t>
            </a:r>
            <a:r>
              <a:rPr lang="fr-CA" sz="1600" b="1" dirty="0">
                <a:solidFill>
                  <a:schemeClr val="tx1">
                    <a:lumMod val="75000"/>
                    <a:lumOff val="25000"/>
                  </a:schemeClr>
                </a:solidFill>
                <a:effectLst/>
              </a:rPr>
              <a:t>jours</a:t>
            </a:r>
            <a:r>
              <a:rPr lang="fr-CA" sz="1600" b="1" spc="-5" dirty="0">
                <a:solidFill>
                  <a:schemeClr val="tx1">
                    <a:lumMod val="75000"/>
                    <a:lumOff val="25000"/>
                  </a:schemeClr>
                </a:solidFill>
                <a:effectLst/>
              </a:rPr>
              <a:t> </a:t>
            </a:r>
            <a:r>
              <a:rPr lang="fr-CA" sz="1600" b="1" dirty="0">
                <a:solidFill>
                  <a:schemeClr val="tx1">
                    <a:lumMod val="75000"/>
                    <a:lumOff val="25000"/>
                  </a:schemeClr>
                </a:solidFill>
                <a:effectLst/>
              </a:rPr>
              <a:t>de</a:t>
            </a:r>
            <a:r>
              <a:rPr lang="fr-CA" sz="1600" b="1" spc="-5" dirty="0">
                <a:solidFill>
                  <a:schemeClr val="tx1">
                    <a:lumMod val="75000"/>
                    <a:lumOff val="25000"/>
                  </a:schemeClr>
                </a:solidFill>
                <a:effectLst/>
              </a:rPr>
              <a:t> </a:t>
            </a:r>
            <a:r>
              <a:rPr lang="fr-CA" sz="1600" b="1" dirty="0">
                <a:solidFill>
                  <a:schemeClr val="tx1">
                    <a:lumMod val="75000"/>
                    <a:lumOff val="25000"/>
                  </a:schemeClr>
                </a:solidFill>
                <a:effectLst/>
              </a:rPr>
              <a:t>vacances</a:t>
            </a:r>
            <a:r>
              <a:rPr lang="fr-CA" sz="1600" b="1" spc="-5" dirty="0">
                <a:solidFill>
                  <a:schemeClr val="tx1">
                    <a:lumMod val="75000"/>
                    <a:lumOff val="25000"/>
                  </a:schemeClr>
                </a:solidFill>
                <a:effectLst/>
              </a:rPr>
              <a:t> </a:t>
            </a:r>
            <a:r>
              <a:rPr lang="fr-CA" sz="1600" b="1" dirty="0">
                <a:solidFill>
                  <a:schemeClr val="tx1">
                    <a:lumMod val="75000"/>
                    <a:lumOff val="25000"/>
                  </a:schemeClr>
                </a:solidFill>
                <a:effectLst/>
              </a:rPr>
              <a:t>annuelles,</a:t>
            </a:r>
            <a:r>
              <a:rPr lang="fr-CA" sz="1600" b="1" spc="-5" dirty="0">
                <a:solidFill>
                  <a:schemeClr val="tx1">
                    <a:lumMod val="75000"/>
                    <a:lumOff val="25000"/>
                  </a:schemeClr>
                </a:solidFill>
                <a:effectLst/>
              </a:rPr>
              <a:t> </a:t>
            </a:r>
            <a:r>
              <a:rPr lang="fr-CA" sz="1600" dirty="0">
                <a:solidFill>
                  <a:schemeClr val="tx1">
                    <a:lumMod val="75000"/>
                    <a:lumOff val="25000"/>
                  </a:schemeClr>
                </a:solidFill>
                <a:effectLst/>
              </a:rPr>
              <a:t>et</a:t>
            </a:r>
            <a:r>
              <a:rPr lang="fr-CA" sz="1600" spc="-5" dirty="0">
                <a:solidFill>
                  <a:schemeClr val="tx1">
                    <a:lumMod val="75000"/>
                    <a:lumOff val="25000"/>
                  </a:schemeClr>
                </a:solidFill>
                <a:effectLst/>
              </a:rPr>
              <a:t> </a:t>
            </a:r>
            <a:r>
              <a:rPr lang="fr-CA" sz="1600" dirty="0">
                <a:solidFill>
                  <a:schemeClr val="tx1">
                    <a:lumMod val="75000"/>
                    <a:lumOff val="25000"/>
                  </a:schemeClr>
                </a:solidFill>
                <a:effectLst/>
              </a:rPr>
              <a:t>que</a:t>
            </a:r>
            <a:r>
              <a:rPr lang="fr-CA" sz="1600" spc="-5" dirty="0">
                <a:solidFill>
                  <a:schemeClr val="tx1">
                    <a:lumMod val="75000"/>
                    <a:lumOff val="25000"/>
                  </a:schemeClr>
                </a:solidFill>
                <a:effectLst/>
              </a:rPr>
              <a:t> </a:t>
            </a:r>
            <a:r>
              <a:rPr lang="fr-CA" sz="1600" dirty="0">
                <a:solidFill>
                  <a:schemeClr val="tx1">
                    <a:lumMod val="75000"/>
                    <a:lumOff val="25000"/>
                  </a:schemeClr>
                </a:solidFill>
                <a:effectLst/>
              </a:rPr>
              <a:t>l’excédent</a:t>
            </a:r>
            <a:r>
              <a:rPr lang="fr-CA" sz="1600" spc="-5" dirty="0">
                <a:solidFill>
                  <a:schemeClr val="tx1">
                    <a:lumMod val="75000"/>
                    <a:lumOff val="25000"/>
                  </a:schemeClr>
                </a:solidFill>
                <a:effectLst/>
              </a:rPr>
              <a:t> </a:t>
            </a:r>
            <a:r>
              <a:rPr lang="fr-CA" sz="1600" dirty="0">
                <a:solidFill>
                  <a:schemeClr val="tx1">
                    <a:lumMod val="75000"/>
                    <a:lumOff val="25000"/>
                  </a:schemeClr>
                </a:solidFill>
                <a:effectLst/>
              </a:rPr>
              <a:t>des</a:t>
            </a:r>
            <a:r>
              <a:rPr lang="fr-CA" sz="1600" spc="-5" dirty="0">
                <a:solidFill>
                  <a:schemeClr val="tx1">
                    <a:lumMod val="75000"/>
                    <a:lumOff val="25000"/>
                  </a:schemeClr>
                </a:solidFill>
                <a:effectLst/>
              </a:rPr>
              <a:t> </a:t>
            </a:r>
            <a:r>
              <a:rPr lang="fr-CA" sz="1600" dirty="0">
                <a:solidFill>
                  <a:schemeClr val="tx1">
                    <a:lumMod val="75000"/>
                    <a:lumOff val="25000"/>
                  </a:schemeClr>
                </a:solidFill>
                <a:effectLst/>
              </a:rPr>
              <a:t>jours</a:t>
            </a:r>
            <a:r>
              <a:rPr lang="fr-CA" sz="1600" spc="-5" dirty="0">
                <a:solidFill>
                  <a:schemeClr val="tx1">
                    <a:lumMod val="75000"/>
                    <a:lumOff val="25000"/>
                  </a:schemeClr>
                </a:solidFill>
                <a:effectLst/>
              </a:rPr>
              <a:t> </a:t>
            </a:r>
            <a:r>
              <a:rPr lang="fr-CA" sz="1600" dirty="0">
                <a:solidFill>
                  <a:schemeClr val="tx1">
                    <a:lumMod val="75000"/>
                    <a:lumOff val="25000"/>
                  </a:schemeClr>
                </a:solidFill>
                <a:effectLst/>
              </a:rPr>
              <a:t>de vacances annuelles accumulés doit être payé au cadre.</a:t>
            </a:r>
          </a:p>
          <a:p>
            <a:pPr marL="76200" marR="353060" algn="just">
              <a:lnSpc>
                <a:spcPct val="90000"/>
              </a:lnSpc>
              <a:spcBef>
                <a:spcPts val="1000"/>
              </a:spcBef>
              <a:buClr>
                <a:schemeClr val="accent1"/>
              </a:buClr>
              <a:buSzPct val="80000"/>
              <a:buFont typeface="Wingdings 3" charset="2"/>
              <a:buChar char=""/>
            </a:pPr>
            <a:r>
              <a:rPr lang="fr-CA" sz="1600" dirty="0">
                <a:solidFill>
                  <a:schemeClr val="tx1">
                    <a:lumMod val="75000"/>
                    <a:lumOff val="25000"/>
                  </a:schemeClr>
                </a:solidFill>
                <a:effectLst/>
              </a:rPr>
              <a:t>Aux fins des vacances annuelles, le cadre à temps complet reçoit une rémunération équivalente à celle qu’il aurait reçu s’il avait été au travail.</a:t>
            </a:r>
          </a:p>
          <a:p>
            <a:pPr marL="76200" marR="354330" algn="just">
              <a:lnSpc>
                <a:spcPct val="90000"/>
              </a:lnSpc>
              <a:spcBef>
                <a:spcPts val="1000"/>
              </a:spcBef>
              <a:buClr>
                <a:schemeClr val="accent1"/>
              </a:buClr>
              <a:buSzPct val="80000"/>
              <a:buFont typeface="Wingdings 3" charset="2"/>
              <a:buChar char=""/>
            </a:pPr>
            <a:r>
              <a:rPr lang="fr-CA" sz="1600" dirty="0">
                <a:solidFill>
                  <a:schemeClr val="tx1">
                    <a:lumMod val="75000"/>
                    <a:lumOff val="25000"/>
                  </a:schemeClr>
                </a:solidFill>
                <a:effectLst/>
              </a:rPr>
              <a:t>Un cadre à temps complet </a:t>
            </a:r>
            <a:r>
              <a:rPr lang="fr-CA" sz="1600" b="1" dirty="0">
                <a:solidFill>
                  <a:schemeClr val="tx1">
                    <a:lumMod val="75000"/>
                    <a:lumOff val="25000"/>
                  </a:schemeClr>
                </a:solidFill>
                <a:effectLst/>
              </a:rPr>
              <a:t>peut scinder des semaines de congé</a:t>
            </a:r>
            <a:r>
              <a:rPr lang="fr-CA" sz="1600" b="1" spc="-35" dirty="0">
                <a:solidFill>
                  <a:schemeClr val="tx1">
                    <a:lumMod val="75000"/>
                    <a:lumOff val="25000"/>
                  </a:schemeClr>
                </a:solidFill>
                <a:effectLst/>
              </a:rPr>
              <a:t> </a:t>
            </a:r>
            <a:r>
              <a:rPr lang="fr-CA" sz="1600" b="1" dirty="0">
                <a:solidFill>
                  <a:schemeClr val="tx1">
                    <a:lumMod val="75000"/>
                    <a:lumOff val="25000"/>
                  </a:schemeClr>
                </a:solidFill>
                <a:effectLst/>
              </a:rPr>
              <a:t>de</a:t>
            </a:r>
            <a:r>
              <a:rPr lang="fr-CA" sz="1600" b="1" spc="-35" dirty="0">
                <a:solidFill>
                  <a:schemeClr val="tx1">
                    <a:lumMod val="75000"/>
                    <a:lumOff val="25000"/>
                  </a:schemeClr>
                </a:solidFill>
                <a:effectLst/>
              </a:rPr>
              <a:t> </a:t>
            </a:r>
            <a:r>
              <a:rPr lang="fr-CA" sz="1600" b="1" dirty="0">
                <a:solidFill>
                  <a:schemeClr val="tx1">
                    <a:lumMod val="75000"/>
                    <a:lumOff val="25000"/>
                  </a:schemeClr>
                </a:solidFill>
                <a:effectLst/>
              </a:rPr>
              <a:t>vacances</a:t>
            </a:r>
            <a:r>
              <a:rPr lang="fr-CA" sz="1600" b="1" spc="-35" dirty="0">
                <a:solidFill>
                  <a:schemeClr val="tx1">
                    <a:lumMod val="75000"/>
                    <a:lumOff val="25000"/>
                  </a:schemeClr>
                </a:solidFill>
                <a:effectLst/>
              </a:rPr>
              <a:t> </a:t>
            </a:r>
            <a:r>
              <a:rPr lang="fr-CA" sz="1600" b="1" dirty="0">
                <a:solidFill>
                  <a:schemeClr val="tx1">
                    <a:lumMod val="75000"/>
                    <a:lumOff val="25000"/>
                  </a:schemeClr>
                </a:solidFill>
                <a:effectLst/>
              </a:rPr>
              <a:t>annuelles</a:t>
            </a:r>
            <a:r>
              <a:rPr lang="fr-CA" sz="1600" b="1" spc="-35" dirty="0">
                <a:solidFill>
                  <a:schemeClr val="tx1">
                    <a:lumMod val="75000"/>
                    <a:lumOff val="25000"/>
                  </a:schemeClr>
                </a:solidFill>
                <a:effectLst/>
              </a:rPr>
              <a:t> </a:t>
            </a:r>
            <a:r>
              <a:rPr lang="fr-CA" sz="1600" b="1" dirty="0">
                <a:solidFill>
                  <a:schemeClr val="tx1">
                    <a:lumMod val="75000"/>
                    <a:lumOff val="25000"/>
                  </a:schemeClr>
                </a:solidFill>
                <a:effectLst/>
              </a:rPr>
              <a:t>en</a:t>
            </a:r>
            <a:r>
              <a:rPr lang="fr-CA" sz="1600" b="1" spc="-35" dirty="0">
                <a:solidFill>
                  <a:schemeClr val="tx1">
                    <a:lumMod val="75000"/>
                    <a:lumOff val="25000"/>
                  </a:schemeClr>
                </a:solidFill>
                <a:effectLst/>
              </a:rPr>
              <a:t> </a:t>
            </a:r>
            <a:r>
              <a:rPr lang="fr-CA" sz="1600" b="1" dirty="0">
                <a:solidFill>
                  <a:schemeClr val="tx1">
                    <a:lumMod val="75000"/>
                    <a:lumOff val="25000"/>
                  </a:schemeClr>
                </a:solidFill>
                <a:effectLst/>
              </a:rPr>
              <a:t>jours</a:t>
            </a:r>
            <a:r>
              <a:rPr lang="fr-CA" sz="1600" b="1" spc="-35" dirty="0">
                <a:solidFill>
                  <a:schemeClr val="tx1">
                    <a:lumMod val="75000"/>
                    <a:lumOff val="25000"/>
                  </a:schemeClr>
                </a:solidFill>
                <a:effectLst/>
              </a:rPr>
              <a:t> </a:t>
            </a:r>
            <a:r>
              <a:rPr lang="fr-CA" sz="1600" b="1" dirty="0">
                <a:solidFill>
                  <a:schemeClr val="tx1">
                    <a:lumMod val="75000"/>
                    <a:lumOff val="25000"/>
                  </a:schemeClr>
                </a:solidFill>
                <a:effectLst/>
              </a:rPr>
              <a:t>séparés</a:t>
            </a:r>
            <a:r>
              <a:rPr lang="fr-CA" sz="1600" dirty="0">
                <a:solidFill>
                  <a:schemeClr val="tx1">
                    <a:lumMod val="75000"/>
                    <a:lumOff val="25000"/>
                  </a:schemeClr>
                </a:solidFill>
                <a:effectLst/>
              </a:rPr>
              <a:t>,</a:t>
            </a:r>
            <a:r>
              <a:rPr lang="fr-CA" sz="1600" spc="-35" dirty="0">
                <a:solidFill>
                  <a:schemeClr val="tx1">
                    <a:lumMod val="75000"/>
                    <a:lumOff val="25000"/>
                  </a:schemeClr>
                </a:solidFill>
                <a:effectLst/>
              </a:rPr>
              <a:t> </a:t>
            </a:r>
            <a:r>
              <a:rPr lang="fr-CA" sz="1600" dirty="0">
                <a:solidFill>
                  <a:schemeClr val="tx1">
                    <a:lumMod val="75000"/>
                    <a:lumOff val="25000"/>
                  </a:schemeClr>
                </a:solidFill>
                <a:effectLst/>
              </a:rPr>
              <a:t>sous</a:t>
            </a:r>
            <a:r>
              <a:rPr lang="fr-CA" sz="1600" spc="-35" dirty="0">
                <a:solidFill>
                  <a:schemeClr val="tx1">
                    <a:lumMod val="75000"/>
                    <a:lumOff val="25000"/>
                  </a:schemeClr>
                </a:solidFill>
                <a:effectLst/>
              </a:rPr>
              <a:t> </a:t>
            </a:r>
            <a:r>
              <a:rPr lang="fr-CA" sz="1600" dirty="0">
                <a:solidFill>
                  <a:schemeClr val="tx1">
                    <a:lumMod val="75000"/>
                    <a:lumOff val="25000"/>
                  </a:schemeClr>
                </a:solidFill>
                <a:effectLst/>
              </a:rPr>
              <a:t>réserve</a:t>
            </a:r>
            <a:r>
              <a:rPr lang="fr-CA" sz="1600" spc="-35" dirty="0">
                <a:solidFill>
                  <a:schemeClr val="tx1">
                    <a:lumMod val="75000"/>
                    <a:lumOff val="25000"/>
                  </a:schemeClr>
                </a:solidFill>
                <a:effectLst/>
              </a:rPr>
              <a:t> </a:t>
            </a:r>
            <a:r>
              <a:rPr lang="fr-CA" sz="1600" dirty="0">
                <a:solidFill>
                  <a:schemeClr val="tx1">
                    <a:lumMod val="75000"/>
                    <a:lumOff val="25000"/>
                  </a:schemeClr>
                </a:solidFill>
                <a:effectLst/>
              </a:rPr>
              <a:t>que</a:t>
            </a:r>
            <a:r>
              <a:rPr lang="fr-CA" sz="1600" spc="-35" dirty="0">
                <a:solidFill>
                  <a:schemeClr val="tx1">
                    <a:lumMod val="75000"/>
                    <a:lumOff val="25000"/>
                  </a:schemeClr>
                </a:solidFill>
                <a:effectLst/>
              </a:rPr>
              <a:t> </a:t>
            </a:r>
            <a:r>
              <a:rPr lang="fr-CA" sz="1600" dirty="0">
                <a:solidFill>
                  <a:schemeClr val="tx1">
                    <a:lumMod val="75000"/>
                    <a:lumOff val="25000"/>
                  </a:schemeClr>
                </a:solidFill>
                <a:effectLst/>
              </a:rPr>
              <a:t>ces</a:t>
            </a:r>
            <a:r>
              <a:rPr lang="fr-CA" sz="1600" spc="-35" dirty="0">
                <a:solidFill>
                  <a:schemeClr val="tx1">
                    <a:lumMod val="75000"/>
                    <a:lumOff val="25000"/>
                  </a:schemeClr>
                </a:solidFill>
                <a:effectLst/>
              </a:rPr>
              <a:t> </a:t>
            </a:r>
            <a:r>
              <a:rPr lang="fr-CA" sz="1600" dirty="0">
                <a:solidFill>
                  <a:schemeClr val="tx1">
                    <a:lumMod val="75000"/>
                    <a:lumOff val="25000"/>
                  </a:schemeClr>
                </a:solidFill>
                <a:effectLst/>
              </a:rPr>
              <a:t>derniers</a:t>
            </a:r>
            <a:r>
              <a:rPr lang="fr-CA" sz="1600" spc="-35" dirty="0">
                <a:solidFill>
                  <a:schemeClr val="tx1">
                    <a:lumMod val="75000"/>
                    <a:lumOff val="25000"/>
                  </a:schemeClr>
                </a:solidFill>
                <a:effectLst/>
              </a:rPr>
              <a:t> </a:t>
            </a:r>
            <a:r>
              <a:rPr lang="fr-CA" sz="1600" dirty="0">
                <a:solidFill>
                  <a:schemeClr val="tx1">
                    <a:lumMod val="75000"/>
                    <a:lumOff val="25000"/>
                  </a:schemeClr>
                </a:solidFill>
                <a:effectLst/>
              </a:rPr>
              <a:t>soient pris avant la fin de l’année financière en cours.</a:t>
            </a:r>
          </a:p>
          <a:p>
            <a:pPr>
              <a:lnSpc>
                <a:spcPct val="90000"/>
              </a:lnSpc>
              <a:spcBef>
                <a:spcPts val="1000"/>
              </a:spcBef>
              <a:buClr>
                <a:schemeClr val="accent1"/>
              </a:buClr>
              <a:buSzPct val="80000"/>
              <a:buFont typeface="Wingdings 3" charset="2"/>
              <a:buChar char=""/>
            </a:pPr>
            <a:endParaRPr lang="en-US" sz="1300" dirty="0">
              <a:solidFill>
                <a:schemeClr val="tx1">
                  <a:lumMod val="75000"/>
                  <a:lumOff val="25000"/>
                </a:schemeClr>
              </a:solidFill>
            </a:endParaRPr>
          </a:p>
        </p:txBody>
      </p:sp>
    </p:spTree>
    <p:extLst>
      <p:ext uri="{BB962C8B-B14F-4D97-AF65-F5344CB8AC3E}">
        <p14:creationId xmlns:p14="http://schemas.microsoft.com/office/powerpoint/2010/main" val="558012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7" name="Group 96">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8" name="Straight Connector 97">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0"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1"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2" name="Isosceles Triangle 101">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3"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4"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5"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6" name="Isosceles Triangle 105">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7" name="Isosceles Triangle 106">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duotone>
              <a:schemeClr val="accent1">
                <a:shade val="45000"/>
                <a:satMod val="135000"/>
              </a:schemeClr>
              <a:prstClr val="white"/>
            </a:duotone>
          </a:blip>
          <a:srcRect l="9091" t="8847" b="11563"/>
          <a:stretch/>
        </p:blipFill>
        <p:spPr>
          <a:xfrm>
            <a:off x="1" y="10"/>
            <a:ext cx="12191999" cy="6857990"/>
          </a:xfrm>
          <a:prstGeom prst="rect">
            <a:avLst/>
          </a:prstGeom>
        </p:spPr>
      </p:pic>
      <p:sp>
        <p:nvSpPr>
          <p:cNvPr id="109" name="Isosceles Triangle 108">
            <a:extLst>
              <a:ext uri="{FF2B5EF4-FFF2-40B4-BE49-F238E27FC236}">
                <a16:creationId xmlns:a16="http://schemas.microsoft.com/office/drawing/2014/main" id="{BBFBD429-C7AA-4D85-BEBF-26ECE2DBA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11" name="Parallelogram 110">
            <a:extLst>
              <a:ext uri="{FF2B5EF4-FFF2-40B4-BE49-F238E27FC236}">
                <a16:creationId xmlns:a16="http://schemas.microsoft.com/office/drawing/2014/main" id="{7A9CEEF0-7547-4FA2-93BD-0B8C799DD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AA02E860-D290-48CF-9C38-BC8EB8854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CBF60179-3A15-468E-86D0-1C2FFD504B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7" name="Rectangle 23">
            <a:extLst>
              <a:ext uri="{FF2B5EF4-FFF2-40B4-BE49-F238E27FC236}">
                <a16:creationId xmlns:a16="http://schemas.microsoft.com/office/drawing/2014/main" id="{87ED294B-4D40-44B4-86E7-F23C04688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786047" y="609600"/>
            <a:ext cx="6487955" cy="1320800"/>
          </a:xfrm>
        </p:spPr>
        <p:txBody>
          <a:bodyPr vert="horz" lIns="91440" tIns="45720" rIns="91440" bIns="45720" rtlCol="0" anchor="t">
            <a:normAutofit/>
          </a:bodyPr>
          <a:lstStyle/>
          <a:p>
            <a:pPr>
              <a:lnSpc>
                <a:spcPct val="90000"/>
              </a:lnSpc>
            </a:pPr>
            <a:r>
              <a:rPr lang="en-US" sz="2800" dirty="0"/>
              <a:t>AXE 2 </a:t>
            </a:r>
            <a:br>
              <a:rPr lang="en-US" sz="2800" dirty="0"/>
            </a:br>
            <a:r>
              <a:rPr lang="en-US" sz="2800" dirty="0"/>
              <a:t>PLG – VACANCES ANNUELLES </a:t>
            </a:r>
            <a:endParaRPr lang="en-US" sz="2800" dirty="0">
              <a:solidFill>
                <a:srgbClr val="FF0000"/>
              </a:solidFill>
            </a:endParaRPr>
          </a:p>
        </p:txBody>
      </p:sp>
      <p:sp>
        <p:nvSpPr>
          <p:cNvPr id="119" name="Rectangle 25">
            <a:extLst>
              <a:ext uri="{FF2B5EF4-FFF2-40B4-BE49-F238E27FC236}">
                <a16:creationId xmlns:a16="http://schemas.microsoft.com/office/drawing/2014/main" id="{55D78701-1D8D-45A3-9B44-A94C33462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1" name="Isosceles Triangle 120">
            <a:extLst>
              <a:ext uri="{FF2B5EF4-FFF2-40B4-BE49-F238E27FC236}">
                <a16:creationId xmlns:a16="http://schemas.microsoft.com/office/drawing/2014/main" id="{B8C595DB-254F-4E8B-9C0D-648B3FF1B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2" name="ZoneTexte 121">
            <a:extLst>
              <a:ext uri="{FF2B5EF4-FFF2-40B4-BE49-F238E27FC236}">
                <a16:creationId xmlns:a16="http://schemas.microsoft.com/office/drawing/2014/main" id="{7CEA5ACE-6887-7B3C-5E6E-BDF0A6D21836}"/>
              </a:ext>
            </a:extLst>
          </p:cNvPr>
          <p:cNvSpPr txBox="1"/>
          <p:nvPr/>
        </p:nvSpPr>
        <p:spPr>
          <a:xfrm>
            <a:off x="2786047" y="2159000"/>
            <a:ext cx="6487955" cy="3882362"/>
          </a:xfrm>
          <a:prstGeom prst="rect">
            <a:avLst/>
          </a:prstGeom>
        </p:spPr>
        <p:txBody>
          <a:bodyPr vert="horz" lIns="91440" tIns="45720" rIns="91440" bIns="45720" rtlCol="0">
            <a:normAutofit fontScale="85000" lnSpcReduction="10000"/>
          </a:bodyPr>
          <a:lstStyle/>
          <a:p>
            <a:pPr marL="76200" marR="353695" algn="just">
              <a:spcAft>
                <a:spcPts val="0"/>
              </a:spcAft>
            </a:pPr>
            <a:r>
              <a:rPr lang="fr-FR" dirty="0">
                <a:latin typeface="Arial" panose="020B0604020202020204" pitchFamily="34" charset="0"/>
                <a:ea typeface="Arial" panose="020B0604020202020204" pitchFamily="34" charset="0"/>
              </a:rPr>
              <a:t>A</a:t>
            </a:r>
            <a:r>
              <a:rPr lang="fr-FR" sz="1800" dirty="0">
                <a:effectLst/>
                <a:latin typeface="Arial" panose="020B0604020202020204" pitchFamily="34" charset="0"/>
                <a:ea typeface="Arial" panose="020B0604020202020204" pitchFamily="34" charset="0"/>
              </a:rPr>
              <a:t>près</a:t>
            </a:r>
            <a:r>
              <a:rPr lang="fr-FR" sz="1800" spc="-5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entente</a:t>
            </a:r>
            <a:r>
              <a:rPr lang="fr-FR" sz="1800" spc="-5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avec</a:t>
            </a:r>
            <a:r>
              <a:rPr lang="fr-FR" sz="1800" spc="-5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son</a:t>
            </a:r>
            <a:r>
              <a:rPr lang="fr-FR" sz="1800" spc="-5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employeur,</a:t>
            </a:r>
            <a:r>
              <a:rPr lang="fr-FR" sz="1800" spc="-50" dirty="0">
                <a:effectLst/>
                <a:latin typeface="Arial" panose="020B0604020202020204" pitchFamily="34" charset="0"/>
                <a:ea typeface="Arial" panose="020B0604020202020204" pitchFamily="34" charset="0"/>
              </a:rPr>
              <a:t> </a:t>
            </a:r>
            <a:r>
              <a:rPr lang="fr-FR" sz="1800" b="1" dirty="0">
                <a:solidFill>
                  <a:srgbClr val="FF0000"/>
                </a:solidFill>
                <a:effectLst/>
                <a:latin typeface="Arial" panose="020B0604020202020204" pitchFamily="34" charset="0"/>
                <a:ea typeface="Arial" panose="020B0604020202020204" pitchFamily="34" charset="0"/>
              </a:rPr>
              <a:t>le</a:t>
            </a:r>
            <a:r>
              <a:rPr lang="fr-FR" sz="1800" b="1" spc="-50" dirty="0">
                <a:solidFill>
                  <a:srgbClr val="FF0000"/>
                </a:solidFill>
                <a:effectLst/>
                <a:latin typeface="Arial" panose="020B0604020202020204" pitchFamily="34" charset="0"/>
                <a:ea typeface="Arial" panose="020B0604020202020204" pitchFamily="34" charset="0"/>
              </a:rPr>
              <a:t> </a:t>
            </a:r>
            <a:r>
              <a:rPr lang="fr-FR" sz="1800" b="1" dirty="0">
                <a:solidFill>
                  <a:srgbClr val="FF0000"/>
                </a:solidFill>
                <a:effectLst/>
                <a:latin typeface="Arial" panose="020B0604020202020204" pitchFamily="34" charset="0"/>
                <a:ea typeface="Arial" panose="020B0604020202020204" pitchFamily="34" charset="0"/>
              </a:rPr>
              <a:t>cadre</a:t>
            </a:r>
            <a:r>
              <a:rPr lang="fr-FR" sz="1800" b="1" spc="-50" dirty="0">
                <a:solidFill>
                  <a:srgbClr val="FF0000"/>
                </a:solidFill>
                <a:effectLst/>
                <a:latin typeface="Arial" panose="020B0604020202020204" pitchFamily="34" charset="0"/>
                <a:ea typeface="Arial" panose="020B0604020202020204" pitchFamily="34" charset="0"/>
              </a:rPr>
              <a:t> </a:t>
            </a:r>
            <a:r>
              <a:rPr lang="fr-FR" sz="1800" b="1" dirty="0">
                <a:solidFill>
                  <a:srgbClr val="FF0000"/>
                </a:solidFill>
                <a:effectLst/>
                <a:latin typeface="Arial" panose="020B0604020202020204" pitchFamily="34" charset="0"/>
                <a:ea typeface="Arial" panose="020B0604020202020204" pitchFamily="34" charset="0"/>
              </a:rPr>
              <a:t>à</a:t>
            </a:r>
            <a:r>
              <a:rPr lang="fr-FR" sz="1800" b="1" spc="-50" dirty="0">
                <a:solidFill>
                  <a:srgbClr val="FF0000"/>
                </a:solidFill>
                <a:effectLst/>
                <a:latin typeface="Arial" panose="020B0604020202020204" pitchFamily="34" charset="0"/>
                <a:ea typeface="Arial" panose="020B0604020202020204" pitchFamily="34" charset="0"/>
              </a:rPr>
              <a:t> </a:t>
            </a:r>
            <a:r>
              <a:rPr lang="fr-FR" sz="1800" b="1" dirty="0">
                <a:solidFill>
                  <a:srgbClr val="FF0000"/>
                </a:solidFill>
                <a:effectLst/>
                <a:latin typeface="Arial" panose="020B0604020202020204" pitchFamily="34" charset="0"/>
                <a:ea typeface="Arial" panose="020B0604020202020204" pitchFamily="34" charset="0"/>
              </a:rPr>
              <a:t>temps</a:t>
            </a:r>
            <a:r>
              <a:rPr lang="fr-FR" sz="1800" b="1" spc="-50" dirty="0">
                <a:solidFill>
                  <a:srgbClr val="FF0000"/>
                </a:solidFill>
                <a:effectLst/>
                <a:latin typeface="Arial" panose="020B0604020202020204" pitchFamily="34" charset="0"/>
                <a:ea typeface="Arial" panose="020B0604020202020204" pitchFamily="34" charset="0"/>
              </a:rPr>
              <a:t> </a:t>
            </a:r>
            <a:r>
              <a:rPr lang="fr-FR" sz="1800" b="1" dirty="0">
                <a:solidFill>
                  <a:srgbClr val="FF0000"/>
                </a:solidFill>
                <a:effectLst/>
                <a:latin typeface="Arial" panose="020B0604020202020204" pitchFamily="34" charset="0"/>
                <a:ea typeface="Arial" panose="020B0604020202020204" pitchFamily="34" charset="0"/>
              </a:rPr>
              <a:t>complet peut déplacer ses jours de vacances annuelles déjà convenues avec celui-ci</a:t>
            </a:r>
            <a:r>
              <a:rPr lang="fr-FR" sz="1800" dirty="0">
                <a:effectLst/>
                <a:latin typeface="Arial" panose="020B0604020202020204" pitchFamily="34" charset="0"/>
                <a:ea typeface="Arial" panose="020B0604020202020204" pitchFamily="34" charset="0"/>
              </a:rPr>
              <a:t>, sous réserve que ces jours soient pris avant la fin de l’année financière en cours.</a:t>
            </a:r>
            <a:endParaRPr lang="fr-CA" sz="1800" dirty="0">
              <a:effectLst/>
              <a:latin typeface="Arial" panose="020B0604020202020204" pitchFamily="34" charset="0"/>
              <a:ea typeface="Arial" panose="020B0604020202020204" pitchFamily="34" charset="0"/>
            </a:endParaRPr>
          </a:p>
          <a:p>
            <a:pPr marL="76200" marR="352425" algn="just">
              <a:spcBef>
                <a:spcPts val="1320"/>
              </a:spcBef>
              <a:spcAft>
                <a:spcPts val="0"/>
              </a:spcAft>
            </a:pPr>
            <a:r>
              <a:rPr lang="fr-FR" b="1" dirty="0">
                <a:solidFill>
                  <a:srgbClr val="FF0000"/>
                </a:solidFill>
                <a:latin typeface="Arial" panose="020B0604020202020204" pitchFamily="34" charset="0"/>
                <a:ea typeface="Arial" panose="020B0604020202020204" pitchFamily="34" charset="0"/>
              </a:rPr>
              <a:t>L</a:t>
            </a:r>
            <a:r>
              <a:rPr lang="fr-FR" sz="1800" b="1" dirty="0">
                <a:solidFill>
                  <a:srgbClr val="FF0000"/>
                </a:solidFill>
                <a:effectLst/>
                <a:latin typeface="Arial" panose="020B0604020202020204" pitchFamily="34" charset="0"/>
                <a:ea typeface="Arial" panose="020B0604020202020204" pitchFamily="34" charset="0"/>
              </a:rPr>
              <a:t>es vacances annuelles du cadre à temps complet dont l’invalidité débute avant la période de vacances annuelles prévues peuvent être déplacées</a:t>
            </a:r>
            <a:r>
              <a:rPr lang="fr-FR" sz="1800" b="1" spc="-25" dirty="0">
                <a:solidFill>
                  <a:srgbClr val="FF0000"/>
                </a:solidFill>
                <a:effectLst/>
                <a:latin typeface="Arial" panose="020B0604020202020204" pitchFamily="34" charset="0"/>
                <a:ea typeface="Arial" panose="020B0604020202020204" pitchFamily="34" charset="0"/>
              </a:rPr>
              <a:t> </a:t>
            </a:r>
            <a:r>
              <a:rPr lang="fr-FR" sz="1800" b="1" dirty="0">
                <a:solidFill>
                  <a:srgbClr val="FF0000"/>
                </a:solidFill>
                <a:effectLst/>
                <a:latin typeface="Arial" panose="020B0604020202020204" pitchFamily="34" charset="0"/>
                <a:ea typeface="Arial" panose="020B0604020202020204" pitchFamily="34" charset="0"/>
              </a:rPr>
              <a:t>ou</a:t>
            </a:r>
            <a:r>
              <a:rPr lang="fr-FR" sz="1800" b="1" spc="-20" dirty="0">
                <a:solidFill>
                  <a:srgbClr val="FF0000"/>
                </a:solidFill>
                <a:effectLst/>
                <a:latin typeface="Arial" panose="020B0604020202020204" pitchFamily="34" charset="0"/>
                <a:ea typeface="Arial" panose="020B0604020202020204" pitchFamily="34" charset="0"/>
              </a:rPr>
              <a:t> </a:t>
            </a:r>
            <a:r>
              <a:rPr lang="fr-FR" sz="1800" b="1" dirty="0">
                <a:solidFill>
                  <a:srgbClr val="FF0000"/>
                </a:solidFill>
                <a:effectLst/>
                <a:latin typeface="Arial" panose="020B0604020202020204" pitchFamily="34" charset="0"/>
                <a:ea typeface="Arial" panose="020B0604020202020204" pitchFamily="34" charset="0"/>
              </a:rPr>
              <a:t>reportées</a:t>
            </a:r>
            <a:r>
              <a:rPr lang="fr-FR" sz="1800" b="1" spc="-20" dirty="0">
                <a:solidFill>
                  <a:srgbClr val="FF0000"/>
                </a:solidFill>
                <a:effectLst/>
                <a:latin typeface="Arial" panose="020B0604020202020204" pitchFamily="34" charset="0"/>
                <a:ea typeface="Arial" panose="020B0604020202020204" pitchFamily="34" charset="0"/>
              </a:rPr>
              <a:t> </a:t>
            </a:r>
            <a:r>
              <a:rPr lang="fr-FR" sz="1800" b="1" dirty="0">
                <a:solidFill>
                  <a:srgbClr val="FF0000"/>
                </a:solidFill>
                <a:effectLst/>
                <a:latin typeface="Arial" panose="020B0604020202020204" pitchFamily="34" charset="0"/>
                <a:ea typeface="Arial" panose="020B0604020202020204" pitchFamily="34" charset="0"/>
              </a:rPr>
              <a:t>à</a:t>
            </a:r>
            <a:r>
              <a:rPr lang="fr-FR" sz="1800" b="1" spc="-20" dirty="0">
                <a:solidFill>
                  <a:srgbClr val="FF0000"/>
                </a:solidFill>
                <a:effectLst/>
                <a:latin typeface="Arial" panose="020B0604020202020204" pitchFamily="34" charset="0"/>
                <a:ea typeface="Arial" panose="020B0604020202020204" pitchFamily="34" charset="0"/>
              </a:rPr>
              <a:t> </a:t>
            </a:r>
            <a:r>
              <a:rPr lang="fr-FR" sz="1800" b="1" dirty="0">
                <a:solidFill>
                  <a:srgbClr val="FF0000"/>
                </a:solidFill>
                <a:effectLst/>
                <a:latin typeface="Arial" panose="020B0604020202020204" pitchFamily="34" charset="0"/>
                <a:ea typeface="Arial" panose="020B0604020202020204" pitchFamily="34" charset="0"/>
              </a:rPr>
              <a:t>l’année</a:t>
            </a:r>
            <a:r>
              <a:rPr lang="fr-FR" sz="1800" b="1" spc="-25" dirty="0">
                <a:solidFill>
                  <a:srgbClr val="FF0000"/>
                </a:solidFill>
                <a:effectLst/>
                <a:latin typeface="Arial" panose="020B0604020202020204" pitchFamily="34" charset="0"/>
                <a:ea typeface="Arial" panose="020B0604020202020204" pitchFamily="34" charset="0"/>
              </a:rPr>
              <a:t> </a:t>
            </a:r>
            <a:r>
              <a:rPr lang="fr-FR" sz="1800" b="1" dirty="0">
                <a:solidFill>
                  <a:srgbClr val="FF0000"/>
                </a:solidFill>
                <a:effectLst/>
                <a:latin typeface="Arial" panose="020B0604020202020204" pitchFamily="34" charset="0"/>
                <a:ea typeface="Arial" panose="020B0604020202020204" pitchFamily="34" charset="0"/>
              </a:rPr>
              <a:t>financière</a:t>
            </a:r>
            <a:r>
              <a:rPr lang="fr-FR" sz="1800" b="1" spc="-20" dirty="0">
                <a:solidFill>
                  <a:srgbClr val="FF0000"/>
                </a:solidFill>
                <a:effectLst/>
                <a:latin typeface="Arial" panose="020B0604020202020204" pitchFamily="34" charset="0"/>
                <a:ea typeface="Arial" panose="020B0604020202020204" pitchFamily="34" charset="0"/>
              </a:rPr>
              <a:t> </a:t>
            </a:r>
            <a:r>
              <a:rPr lang="fr-FR" sz="1800" b="1" dirty="0">
                <a:solidFill>
                  <a:srgbClr val="FF0000"/>
                </a:solidFill>
                <a:effectLst/>
                <a:latin typeface="Arial" panose="020B0604020202020204" pitchFamily="34" charset="0"/>
                <a:ea typeface="Arial" panose="020B0604020202020204" pitchFamily="34" charset="0"/>
              </a:rPr>
              <a:t>suivante</a:t>
            </a:r>
            <a:r>
              <a:rPr lang="fr-FR" sz="1800" dirty="0">
                <a:effectLst/>
                <a:latin typeface="Arial" panose="020B0604020202020204" pitchFamily="34" charset="0"/>
                <a:ea typeface="Arial" panose="020B0604020202020204" pitchFamily="34" charset="0"/>
              </a:rPr>
              <a:t>,</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sous</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réserve</a:t>
            </a:r>
            <a:r>
              <a:rPr lang="fr-FR" sz="1800" spc="-2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de</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ce</a:t>
            </a:r>
            <a:r>
              <a:rPr lang="fr-FR" sz="1800" spc="-2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que</a:t>
            </a:r>
            <a:r>
              <a:rPr lang="fr-FR" sz="1800" spc="-2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prévoit l’article 6.0.3. Les dates de reprise des jours de vacances sont déterminées après entente avec l’employeur.</a:t>
            </a:r>
            <a:endParaRPr lang="fr-CA" sz="1800" dirty="0">
              <a:effectLst/>
              <a:latin typeface="Arial" panose="020B0604020202020204" pitchFamily="34" charset="0"/>
              <a:ea typeface="Arial" panose="020B0604020202020204" pitchFamily="34" charset="0"/>
            </a:endParaRPr>
          </a:p>
          <a:p>
            <a:r>
              <a:rPr lang="fr-FR" sz="1800" dirty="0">
                <a:effectLst/>
                <a:latin typeface="Arial" panose="020B0604020202020204" pitchFamily="34" charset="0"/>
                <a:ea typeface="Arial" panose="020B0604020202020204" pitchFamily="34" charset="0"/>
              </a:rPr>
              <a:t> </a:t>
            </a:r>
            <a:endParaRPr lang="fr-CA" sz="1800" dirty="0">
              <a:effectLst/>
              <a:latin typeface="Arial" panose="020B0604020202020204" pitchFamily="34" charset="0"/>
              <a:ea typeface="Arial" panose="020B0604020202020204" pitchFamily="34" charset="0"/>
            </a:endParaRPr>
          </a:p>
          <a:p>
            <a:pPr marL="76200" marR="353060" algn="just">
              <a:spcBef>
                <a:spcPts val="5"/>
              </a:spcBef>
              <a:spcAft>
                <a:spcPts val="0"/>
              </a:spcAft>
            </a:pPr>
            <a:r>
              <a:rPr lang="fr-FR" sz="1800" dirty="0">
                <a:effectLst/>
                <a:latin typeface="Arial" panose="020B0604020202020204" pitchFamily="34" charset="0"/>
                <a:ea typeface="Arial" panose="020B0604020202020204" pitchFamily="34" charset="0"/>
              </a:rPr>
              <a:t>Le cadre à temps complet appelé pendant sa période de vacances annuelles </a:t>
            </a:r>
            <a:r>
              <a:rPr lang="fr-FR" sz="1800" b="1" dirty="0">
                <a:solidFill>
                  <a:srgbClr val="FF0000"/>
                </a:solidFill>
                <a:effectLst/>
                <a:latin typeface="Arial" panose="020B0604020202020204" pitchFamily="34" charset="0"/>
                <a:ea typeface="Arial" panose="020B0604020202020204" pitchFamily="34" charset="0"/>
              </a:rPr>
              <a:t>à agir comme juré ou à comparaitre à titre de témoin dans une </a:t>
            </a:r>
            <a:r>
              <a:rPr lang="fr-FR" sz="1800" b="1" spc="-10" dirty="0">
                <a:solidFill>
                  <a:srgbClr val="FF0000"/>
                </a:solidFill>
                <a:effectLst/>
                <a:latin typeface="Arial" panose="020B0604020202020204" pitchFamily="34" charset="0"/>
                <a:ea typeface="Arial" panose="020B0604020202020204" pitchFamily="34" charset="0"/>
              </a:rPr>
              <a:t>cause</a:t>
            </a:r>
            <a:r>
              <a:rPr lang="fr-FR" sz="1800" b="1" spc="-40" dirty="0">
                <a:solidFill>
                  <a:srgbClr val="FF0000"/>
                </a:solidFill>
                <a:effectLst/>
                <a:latin typeface="Arial" panose="020B0604020202020204" pitchFamily="34" charset="0"/>
                <a:ea typeface="Arial" panose="020B0604020202020204" pitchFamily="34" charset="0"/>
              </a:rPr>
              <a:t> </a:t>
            </a:r>
            <a:r>
              <a:rPr lang="fr-FR" sz="1800" b="1" spc="-10" dirty="0">
                <a:solidFill>
                  <a:srgbClr val="FF0000"/>
                </a:solidFill>
                <a:effectLst/>
                <a:latin typeface="Arial" panose="020B0604020202020204" pitchFamily="34" charset="0"/>
                <a:ea typeface="Arial" panose="020B0604020202020204" pitchFamily="34" charset="0"/>
              </a:rPr>
              <a:t>où</a:t>
            </a:r>
            <a:r>
              <a:rPr lang="fr-FR" sz="1800" b="1" spc="-50" dirty="0">
                <a:solidFill>
                  <a:srgbClr val="FF0000"/>
                </a:solidFill>
                <a:effectLst/>
                <a:latin typeface="Arial" panose="020B0604020202020204" pitchFamily="34" charset="0"/>
                <a:ea typeface="Arial" panose="020B0604020202020204" pitchFamily="34" charset="0"/>
              </a:rPr>
              <a:t> </a:t>
            </a:r>
            <a:r>
              <a:rPr lang="fr-FR" sz="1800" b="1" spc="-10" dirty="0">
                <a:solidFill>
                  <a:srgbClr val="FF0000"/>
                </a:solidFill>
                <a:effectLst/>
                <a:latin typeface="Arial" panose="020B0604020202020204" pitchFamily="34" charset="0"/>
                <a:ea typeface="Arial" panose="020B0604020202020204" pitchFamily="34" charset="0"/>
              </a:rPr>
              <a:t>il</a:t>
            </a:r>
            <a:r>
              <a:rPr lang="fr-FR" sz="1800" b="1" spc="-50" dirty="0">
                <a:solidFill>
                  <a:srgbClr val="FF0000"/>
                </a:solidFill>
                <a:effectLst/>
                <a:latin typeface="Arial" panose="020B0604020202020204" pitchFamily="34" charset="0"/>
                <a:ea typeface="Arial" panose="020B0604020202020204" pitchFamily="34" charset="0"/>
              </a:rPr>
              <a:t> </a:t>
            </a:r>
            <a:r>
              <a:rPr lang="fr-FR" sz="1800" b="1" spc="-10" dirty="0">
                <a:solidFill>
                  <a:srgbClr val="FF0000"/>
                </a:solidFill>
                <a:effectLst/>
                <a:latin typeface="Arial" panose="020B0604020202020204" pitchFamily="34" charset="0"/>
                <a:ea typeface="Arial" panose="020B0604020202020204" pitchFamily="34" charset="0"/>
              </a:rPr>
              <a:t>n’est</a:t>
            </a:r>
            <a:r>
              <a:rPr lang="fr-FR" sz="1800" b="1" spc="-40" dirty="0">
                <a:solidFill>
                  <a:srgbClr val="FF0000"/>
                </a:solidFill>
                <a:effectLst/>
                <a:latin typeface="Arial" panose="020B0604020202020204" pitchFamily="34" charset="0"/>
                <a:ea typeface="Arial" panose="020B0604020202020204" pitchFamily="34" charset="0"/>
              </a:rPr>
              <a:t> </a:t>
            </a:r>
            <a:r>
              <a:rPr lang="fr-FR" sz="1800" b="1" spc="-10" dirty="0">
                <a:solidFill>
                  <a:srgbClr val="FF0000"/>
                </a:solidFill>
                <a:effectLst/>
                <a:latin typeface="Arial" panose="020B0604020202020204" pitchFamily="34" charset="0"/>
                <a:ea typeface="Arial" panose="020B0604020202020204" pitchFamily="34" charset="0"/>
              </a:rPr>
              <a:t>pas</a:t>
            </a:r>
            <a:r>
              <a:rPr lang="fr-FR" sz="1800" b="1" spc="-40" dirty="0">
                <a:solidFill>
                  <a:srgbClr val="FF0000"/>
                </a:solidFill>
                <a:effectLst/>
                <a:latin typeface="Arial" panose="020B0604020202020204" pitchFamily="34" charset="0"/>
                <a:ea typeface="Arial" panose="020B0604020202020204" pitchFamily="34" charset="0"/>
              </a:rPr>
              <a:t> </a:t>
            </a:r>
            <a:r>
              <a:rPr lang="fr-FR" sz="1800" b="1" spc="-10" dirty="0">
                <a:solidFill>
                  <a:srgbClr val="FF0000"/>
                </a:solidFill>
                <a:effectLst/>
                <a:latin typeface="Arial" panose="020B0604020202020204" pitchFamily="34" charset="0"/>
                <a:ea typeface="Arial" panose="020B0604020202020204" pitchFamily="34" charset="0"/>
              </a:rPr>
              <a:t>l’une</a:t>
            </a:r>
            <a:r>
              <a:rPr lang="fr-FR" sz="1800" b="1" spc="-40" dirty="0">
                <a:solidFill>
                  <a:srgbClr val="FF0000"/>
                </a:solidFill>
                <a:effectLst/>
                <a:latin typeface="Arial" panose="020B0604020202020204" pitchFamily="34" charset="0"/>
                <a:ea typeface="Arial" panose="020B0604020202020204" pitchFamily="34" charset="0"/>
              </a:rPr>
              <a:t> </a:t>
            </a:r>
            <a:r>
              <a:rPr lang="fr-FR" sz="1800" b="1" spc="-10" dirty="0">
                <a:solidFill>
                  <a:srgbClr val="FF0000"/>
                </a:solidFill>
                <a:effectLst/>
                <a:latin typeface="Arial" panose="020B0604020202020204" pitchFamily="34" charset="0"/>
                <a:ea typeface="Arial" panose="020B0604020202020204" pitchFamily="34" charset="0"/>
              </a:rPr>
              <a:t>des</a:t>
            </a:r>
            <a:r>
              <a:rPr lang="fr-FR" sz="1800" b="1" spc="-40" dirty="0">
                <a:solidFill>
                  <a:srgbClr val="FF0000"/>
                </a:solidFill>
                <a:effectLst/>
                <a:latin typeface="Arial" panose="020B0604020202020204" pitchFamily="34" charset="0"/>
                <a:ea typeface="Arial" panose="020B0604020202020204" pitchFamily="34" charset="0"/>
              </a:rPr>
              <a:t> </a:t>
            </a:r>
            <a:r>
              <a:rPr lang="fr-FR" sz="1800" b="1" spc="-10" dirty="0">
                <a:solidFill>
                  <a:srgbClr val="FF0000"/>
                </a:solidFill>
                <a:effectLst/>
                <a:latin typeface="Arial" panose="020B0604020202020204" pitchFamily="34" charset="0"/>
                <a:ea typeface="Arial" panose="020B0604020202020204" pitchFamily="34" charset="0"/>
              </a:rPr>
              <a:t>parties</a:t>
            </a:r>
            <a:r>
              <a:rPr lang="fr-FR" sz="1800" b="1" spc="-40" dirty="0">
                <a:solidFill>
                  <a:srgbClr val="FF0000"/>
                </a:solidFill>
                <a:effectLst/>
                <a:latin typeface="Arial" panose="020B0604020202020204" pitchFamily="34" charset="0"/>
                <a:ea typeface="Arial" panose="020B0604020202020204" pitchFamily="34" charset="0"/>
              </a:rPr>
              <a:t> </a:t>
            </a:r>
            <a:r>
              <a:rPr lang="fr-FR" sz="1800" b="1" spc="-10" dirty="0">
                <a:solidFill>
                  <a:srgbClr val="FF0000"/>
                </a:solidFill>
                <a:effectLst/>
                <a:latin typeface="Arial" panose="020B0604020202020204" pitchFamily="34" charset="0"/>
                <a:ea typeface="Arial" panose="020B0604020202020204" pitchFamily="34" charset="0"/>
              </a:rPr>
              <a:t>intéressées,</a:t>
            </a:r>
            <a:r>
              <a:rPr lang="fr-FR" sz="1800" b="1" spc="-40" dirty="0">
                <a:solidFill>
                  <a:srgbClr val="FF0000"/>
                </a:solidFill>
                <a:effectLst/>
                <a:latin typeface="Arial" panose="020B0604020202020204" pitchFamily="34" charset="0"/>
                <a:ea typeface="Arial" panose="020B0604020202020204" pitchFamily="34" charset="0"/>
              </a:rPr>
              <a:t> </a:t>
            </a:r>
            <a:r>
              <a:rPr lang="fr-FR" sz="1800" b="1" spc="-10" dirty="0">
                <a:solidFill>
                  <a:srgbClr val="FF0000"/>
                </a:solidFill>
                <a:effectLst/>
                <a:latin typeface="Arial" panose="020B0604020202020204" pitchFamily="34" charset="0"/>
                <a:ea typeface="Arial" panose="020B0604020202020204" pitchFamily="34" charset="0"/>
              </a:rPr>
              <a:t>peut</a:t>
            </a:r>
            <a:r>
              <a:rPr lang="fr-FR" sz="1800" b="1" spc="-40" dirty="0">
                <a:solidFill>
                  <a:srgbClr val="FF0000"/>
                </a:solidFill>
                <a:effectLst/>
                <a:latin typeface="Arial" panose="020B0604020202020204" pitchFamily="34" charset="0"/>
                <a:ea typeface="Arial" panose="020B0604020202020204" pitchFamily="34" charset="0"/>
              </a:rPr>
              <a:t> </a:t>
            </a:r>
            <a:r>
              <a:rPr lang="fr-FR" sz="1800" b="1" spc="-10" dirty="0">
                <a:solidFill>
                  <a:srgbClr val="FF0000"/>
                </a:solidFill>
                <a:effectLst/>
                <a:latin typeface="Arial" panose="020B0604020202020204" pitchFamily="34" charset="0"/>
                <a:ea typeface="Arial" panose="020B0604020202020204" pitchFamily="34" charset="0"/>
              </a:rPr>
              <a:t>déplacer</a:t>
            </a:r>
            <a:r>
              <a:rPr lang="fr-FR" sz="1800" b="1" spc="-40" dirty="0">
                <a:solidFill>
                  <a:srgbClr val="FF0000"/>
                </a:solidFill>
                <a:effectLst/>
                <a:latin typeface="Arial" panose="020B0604020202020204" pitchFamily="34" charset="0"/>
                <a:ea typeface="Arial" panose="020B0604020202020204" pitchFamily="34" charset="0"/>
              </a:rPr>
              <a:t> </a:t>
            </a:r>
            <a:r>
              <a:rPr lang="fr-FR" sz="1800" b="1" spc="-10" dirty="0">
                <a:solidFill>
                  <a:srgbClr val="FF0000"/>
                </a:solidFill>
                <a:effectLst/>
                <a:latin typeface="Arial" panose="020B0604020202020204" pitchFamily="34" charset="0"/>
                <a:ea typeface="Arial" panose="020B0604020202020204" pitchFamily="34" charset="0"/>
              </a:rPr>
              <a:t>les</a:t>
            </a:r>
            <a:r>
              <a:rPr lang="fr-FR" sz="1800" b="1" spc="-40" dirty="0">
                <a:solidFill>
                  <a:srgbClr val="FF0000"/>
                </a:solidFill>
                <a:effectLst/>
                <a:latin typeface="Arial" panose="020B0604020202020204" pitchFamily="34" charset="0"/>
                <a:ea typeface="Arial" panose="020B0604020202020204" pitchFamily="34" charset="0"/>
              </a:rPr>
              <a:t> </a:t>
            </a:r>
            <a:r>
              <a:rPr lang="fr-FR" sz="1800" b="1" spc="-10" dirty="0">
                <a:solidFill>
                  <a:srgbClr val="FF0000"/>
                </a:solidFill>
                <a:effectLst/>
                <a:latin typeface="Arial" panose="020B0604020202020204" pitchFamily="34" charset="0"/>
                <a:ea typeface="Arial" panose="020B0604020202020204" pitchFamily="34" charset="0"/>
              </a:rPr>
              <a:t>jours</a:t>
            </a:r>
            <a:r>
              <a:rPr lang="fr-FR" sz="1800" b="1" spc="-40" dirty="0">
                <a:solidFill>
                  <a:srgbClr val="FF0000"/>
                </a:solidFill>
                <a:effectLst/>
                <a:latin typeface="Arial" panose="020B0604020202020204" pitchFamily="34" charset="0"/>
                <a:ea typeface="Arial" panose="020B0604020202020204" pitchFamily="34" charset="0"/>
              </a:rPr>
              <a:t> </a:t>
            </a:r>
            <a:r>
              <a:rPr lang="fr-FR" sz="1800" b="1" spc="-10" dirty="0">
                <a:solidFill>
                  <a:srgbClr val="FF0000"/>
                </a:solidFill>
                <a:effectLst/>
                <a:latin typeface="Arial" panose="020B0604020202020204" pitchFamily="34" charset="0"/>
                <a:ea typeface="Arial" panose="020B0604020202020204" pitchFamily="34" charset="0"/>
              </a:rPr>
              <a:t>de</a:t>
            </a:r>
            <a:r>
              <a:rPr lang="fr-FR" sz="1800" b="1" spc="-40" dirty="0">
                <a:solidFill>
                  <a:srgbClr val="FF0000"/>
                </a:solidFill>
                <a:effectLst/>
                <a:latin typeface="Arial" panose="020B0604020202020204" pitchFamily="34" charset="0"/>
                <a:ea typeface="Arial" panose="020B0604020202020204" pitchFamily="34" charset="0"/>
              </a:rPr>
              <a:t> </a:t>
            </a:r>
            <a:r>
              <a:rPr lang="fr-FR" sz="1800" b="1" spc="-10" dirty="0">
                <a:solidFill>
                  <a:srgbClr val="FF0000"/>
                </a:solidFill>
                <a:effectLst/>
                <a:latin typeface="Arial" panose="020B0604020202020204" pitchFamily="34" charset="0"/>
                <a:ea typeface="Arial" panose="020B0604020202020204" pitchFamily="34" charset="0"/>
              </a:rPr>
              <a:t>vacances </a:t>
            </a:r>
            <a:r>
              <a:rPr lang="fr-FR" sz="1800" b="1" dirty="0">
                <a:solidFill>
                  <a:srgbClr val="FF0000"/>
                </a:solidFill>
                <a:effectLst/>
                <a:latin typeface="Arial" panose="020B0604020202020204" pitchFamily="34" charset="0"/>
                <a:ea typeface="Arial" panose="020B0604020202020204" pitchFamily="34" charset="0"/>
              </a:rPr>
              <a:t>non utilisés ou les reporter à l’année financière suivante.  </a:t>
            </a:r>
            <a:r>
              <a:rPr lang="fr-FR" sz="1800" dirty="0">
                <a:effectLst/>
                <a:latin typeface="Arial" panose="020B0604020202020204" pitchFamily="34" charset="0"/>
                <a:ea typeface="Arial" panose="020B0604020202020204" pitchFamily="34" charset="0"/>
              </a:rPr>
              <a:t>Les dates des jours de vacances déplacés sont déterminées après entente avec l’employeur.</a:t>
            </a:r>
            <a:endParaRPr lang="fr-CA" sz="1800" dirty="0">
              <a:effectLst/>
              <a:latin typeface="Arial" panose="020B0604020202020204" pitchFamily="34" charset="0"/>
              <a:ea typeface="Arial" panose="020B0604020202020204" pitchFamily="34" charset="0"/>
            </a:endParaRPr>
          </a:p>
          <a:p>
            <a:pPr>
              <a:lnSpc>
                <a:spcPct val="90000"/>
              </a:lnSpc>
              <a:spcBef>
                <a:spcPts val="1000"/>
              </a:spcBef>
              <a:buClr>
                <a:schemeClr val="accent1"/>
              </a:buClr>
              <a:buSzPct val="80000"/>
              <a:buFont typeface="Wingdings 3" charset="2"/>
              <a:buChar char=""/>
            </a:pPr>
            <a:endParaRPr lang="en-US" sz="1400" dirty="0">
              <a:solidFill>
                <a:schemeClr val="tx1">
                  <a:lumMod val="75000"/>
                  <a:lumOff val="25000"/>
                </a:schemeClr>
              </a:solidFill>
            </a:endParaRPr>
          </a:p>
        </p:txBody>
      </p:sp>
      <p:sp>
        <p:nvSpPr>
          <p:cNvPr id="123" name="Rectangle 27">
            <a:extLst>
              <a:ext uri="{FF2B5EF4-FFF2-40B4-BE49-F238E27FC236}">
                <a16:creationId xmlns:a16="http://schemas.microsoft.com/office/drawing/2014/main" id="{2E000235-D5DF-4D2F-AECA-3814821B5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5" name="Rectangle 28">
            <a:extLst>
              <a:ext uri="{FF2B5EF4-FFF2-40B4-BE49-F238E27FC236}">
                <a16:creationId xmlns:a16="http://schemas.microsoft.com/office/drawing/2014/main" id="{D7CE0E87-2C2C-4907-BBE3-D24D86C42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7" name="Rectangle 29">
            <a:extLst>
              <a:ext uri="{FF2B5EF4-FFF2-40B4-BE49-F238E27FC236}">
                <a16:creationId xmlns:a16="http://schemas.microsoft.com/office/drawing/2014/main" id="{8FF0BC47-4F6D-4430-8C11-E1566CBF6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9" name="Isosceles Triangle 128">
            <a:extLst>
              <a:ext uri="{FF2B5EF4-FFF2-40B4-BE49-F238E27FC236}">
                <a16:creationId xmlns:a16="http://schemas.microsoft.com/office/drawing/2014/main" id="{5B73C5C4-3778-4E76-9467-8B46C9F91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3684524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4" name="Group 13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5" name="Straight Connector 13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9" name="Isosceles Triangle 13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3" name="Isosceles Triangle 14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4" name="Isosceles Triangle 14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849562" y="609600"/>
            <a:ext cx="6424440" cy="1320800"/>
          </a:xfrm>
        </p:spPr>
        <p:txBody>
          <a:bodyPr vert="horz" lIns="91440" tIns="45720" rIns="91440" bIns="45720" rtlCol="0" anchor="t">
            <a:normAutofit/>
          </a:bodyPr>
          <a:lstStyle/>
          <a:p>
            <a:pPr>
              <a:lnSpc>
                <a:spcPct val="90000"/>
              </a:lnSpc>
            </a:pPr>
            <a:r>
              <a:rPr lang="en-US" sz="2800" dirty="0"/>
              <a:t>AXE 2 </a:t>
            </a:r>
            <a:br>
              <a:rPr lang="en-US" sz="2800" dirty="0"/>
            </a:br>
            <a:r>
              <a:rPr lang="en-US" sz="2800" dirty="0"/>
              <a:t>PLG – VACANCES ANNUELLES </a:t>
            </a:r>
            <a:br>
              <a:rPr lang="en-US" sz="2800" dirty="0"/>
            </a:br>
            <a:r>
              <a:rPr lang="en-US" sz="2800" dirty="0"/>
              <a:t>CADRE </a:t>
            </a:r>
            <a:r>
              <a:rPr lang="en-US" sz="2800"/>
              <a:t>À</a:t>
            </a:r>
            <a:r>
              <a:rPr lang="en-US" sz="2800" dirty="0"/>
              <a:t> TEMPS PARTIEL</a:t>
            </a:r>
            <a:endParaRPr lang="en-US" sz="2800"/>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l="22315" r="52939" b="325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46" name="Isosceles Triangle 145">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2" name="ZoneTexte 121">
            <a:extLst>
              <a:ext uri="{FF2B5EF4-FFF2-40B4-BE49-F238E27FC236}">
                <a16:creationId xmlns:a16="http://schemas.microsoft.com/office/drawing/2014/main" id="{7CEA5ACE-6887-7B3C-5E6E-BDF0A6D21836}"/>
              </a:ext>
            </a:extLst>
          </p:cNvPr>
          <p:cNvSpPr txBox="1"/>
          <p:nvPr/>
        </p:nvSpPr>
        <p:spPr>
          <a:xfrm>
            <a:off x="2849562" y="2160589"/>
            <a:ext cx="6424440" cy="3880773"/>
          </a:xfrm>
          <a:prstGeom prst="rect">
            <a:avLst/>
          </a:prstGeom>
        </p:spPr>
        <p:txBody>
          <a:bodyPr vert="horz" lIns="91440" tIns="45720" rIns="91440" bIns="45720" rtlCol="0">
            <a:normAutofit/>
          </a:bodyPr>
          <a:lstStyle/>
          <a:p>
            <a:pPr algn="just">
              <a:spcBef>
                <a:spcPts val="1000"/>
              </a:spcBef>
              <a:buClr>
                <a:schemeClr val="accent1"/>
              </a:buClr>
              <a:buSzPct val="80000"/>
              <a:buFont typeface="Wingdings 3" charset="2"/>
              <a:buChar char=""/>
            </a:pPr>
            <a:r>
              <a:rPr lang="fr-CA" b="1" dirty="0">
                <a:solidFill>
                  <a:schemeClr val="tx1">
                    <a:lumMod val="75000"/>
                    <a:lumOff val="25000"/>
                  </a:schemeClr>
                </a:solidFill>
              </a:rPr>
              <a:t>NOUVEAUTÉ POUR LES CADRES À TEMPS PARTIEL:</a:t>
            </a:r>
          </a:p>
          <a:p>
            <a:pPr algn="just">
              <a:spcBef>
                <a:spcPts val="1000"/>
              </a:spcBef>
              <a:buClr>
                <a:schemeClr val="accent1"/>
              </a:buClr>
              <a:buSzPct val="80000"/>
              <a:buFont typeface="Wingdings 3" charset="2"/>
              <a:buChar char=""/>
            </a:pPr>
            <a:r>
              <a:rPr lang="fr-CA" dirty="0">
                <a:solidFill>
                  <a:schemeClr val="tx1">
                    <a:lumMod val="75000"/>
                    <a:lumOff val="25000"/>
                  </a:schemeClr>
                </a:solidFill>
                <a:effectLst/>
              </a:rPr>
              <a:t>Aux fins des vacances annuelles, le cadre à temps partiel </a:t>
            </a:r>
            <a:r>
              <a:rPr lang="fr-CA" b="1" dirty="0">
                <a:solidFill>
                  <a:schemeClr val="tx1">
                    <a:lumMod val="75000"/>
                    <a:lumOff val="25000"/>
                  </a:schemeClr>
                </a:solidFill>
                <a:effectLst/>
              </a:rPr>
              <a:t>reçoit une indemnité compensatoire qui s’ajoute au salaire qui lui est versé à chaque paie. Cette indemnité correspond à 13,76</a:t>
            </a:r>
            <a:r>
              <a:rPr lang="fr-CA" b="1" spc="-20" dirty="0">
                <a:solidFill>
                  <a:schemeClr val="tx1">
                    <a:lumMod val="75000"/>
                    <a:lumOff val="25000"/>
                  </a:schemeClr>
                </a:solidFill>
                <a:effectLst/>
              </a:rPr>
              <a:t> </a:t>
            </a:r>
            <a:r>
              <a:rPr lang="fr-CA" b="1" dirty="0">
                <a:solidFill>
                  <a:schemeClr val="tx1">
                    <a:lumMod val="75000"/>
                    <a:lumOff val="25000"/>
                  </a:schemeClr>
                </a:solidFill>
                <a:effectLst/>
              </a:rPr>
              <a:t>% des quanta prévus pour le cadre à temps complet. </a:t>
            </a:r>
          </a:p>
          <a:p>
            <a:pPr algn="just">
              <a:spcBef>
                <a:spcPts val="1000"/>
              </a:spcBef>
              <a:buClr>
                <a:schemeClr val="accent1"/>
              </a:buClr>
              <a:buSzPct val="80000"/>
              <a:buFont typeface="Wingdings 3" charset="2"/>
              <a:buChar char=""/>
            </a:pPr>
            <a:r>
              <a:rPr lang="fr-CA" b="1" dirty="0">
                <a:solidFill>
                  <a:schemeClr val="tx1">
                    <a:lumMod val="75000"/>
                    <a:lumOff val="25000"/>
                  </a:schemeClr>
                </a:solidFill>
              </a:rPr>
              <a:t>Ainsi les cadres à temps partiel ne seront pas payés durant leurs vacances annuelles, mais recevront tout au long de l’année, une indemnité représentant 13,76% des quanta prévus pour le cadre à temps complet sur chacune de leur paye.</a:t>
            </a:r>
          </a:p>
        </p:txBody>
      </p:sp>
    </p:spTree>
    <p:extLst>
      <p:ext uri="{BB962C8B-B14F-4D97-AF65-F5344CB8AC3E}">
        <p14:creationId xmlns:p14="http://schemas.microsoft.com/office/powerpoint/2010/main" val="3628086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BDB1638-8685-49C4-92F7-A7B362E7DDDE}"/>
              </a:ext>
            </a:extLst>
          </p:cNvPr>
          <p:cNvSpPr>
            <a:spLocks noGrp="1"/>
          </p:cNvSpPr>
          <p:nvPr>
            <p:ph type="title"/>
          </p:nvPr>
        </p:nvSpPr>
        <p:spPr>
          <a:xfrm>
            <a:off x="1043950" y="1179151"/>
            <a:ext cx="3300646" cy="4463889"/>
          </a:xfrm>
        </p:spPr>
        <p:txBody>
          <a:bodyPr anchor="ctr">
            <a:normAutofit/>
          </a:bodyPr>
          <a:lstStyle/>
          <a:p>
            <a:r>
              <a:rPr lang="fr-CA" b="1" dirty="0"/>
              <a:t>PETIT RAPPEL</a:t>
            </a:r>
          </a:p>
        </p:txBody>
      </p:sp>
      <p:sp>
        <p:nvSpPr>
          <p:cNvPr id="16"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cxnSp>
        <p:nvCxnSpPr>
          <p:cNvPr id="34"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1" name="Espace réservé du contenu 2">
            <a:extLst>
              <a:ext uri="{FF2B5EF4-FFF2-40B4-BE49-F238E27FC236}">
                <a16:creationId xmlns:a16="http://schemas.microsoft.com/office/drawing/2014/main" id="{DD70C5FB-19D3-9D07-E7C7-7A1676CFC1D9}"/>
              </a:ext>
            </a:extLst>
          </p:cNvPr>
          <p:cNvGraphicFramePr>
            <a:graphicFrameLocks noGrp="1"/>
          </p:cNvGraphicFramePr>
          <p:nvPr>
            <p:ph idx="1"/>
            <p:extLst>
              <p:ext uri="{D42A27DB-BD31-4B8C-83A1-F6EECF244321}">
                <p14:modId xmlns:p14="http://schemas.microsoft.com/office/powerpoint/2010/main" val="237663023"/>
              </p:ext>
            </p:extLst>
          </p:nvPr>
        </p:nvGraphicFramePr>
        <p:xfrm>
          <a:off x="4978918" y="1109145"/>
          <a:ext cx="6341016" cy="4603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4" name="Image 3">
            <a:extLst>
              <a:ext uri="{FF2B5EF4-FFF2-40B4-BE49-F238E27FC236}">
                <a16:creationId xmlns:a16="http://schemas.microsoft.com/office/drawing/2014/main" id="{30341325-D21A-4450-89E9-A61230DA522D}"/>
              </a:ext>
            </a:extLst>
          </p:cNvPr>
          <p:cNvPicPr>
            <a:picLocks noChangeAspect="1"/>
          </p:cNvPicPr>
          <p:nvPr/>
        </p:nvPicPr>
        <p:blipFill>
          <a:blip r:embed="rId7"/>
          <a:stretch>
            <a:fillRect/>
          </a:stretch>
        </p:blipFill>
        <p:spPr>
          <a:xfrm>
            <a:off x="9072855" y="5738704"/>
            <a:ext cx="2991957" cy="1093637"/>
          </a:xfrm>
          <a:prstGeom prst="rect">
            <a:avLst/>
          </a:prstGeom>
        </p:spPr>
      </p:pic>
    </p:spTree>
    <p:extLst>
      <p:ext uri="{BB962C8B-B14F-4D97-AF65-F5344CB8AC3E}">
        <p14:creationId xmlns:p14="http://schemas.microsoft.com/office/powerpoint/2010/main" val="7714678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6" name="Group 135">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7" name="Straight Connector 136">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9"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0"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1" name="Isosceles Triangle 140">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2"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3"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4"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5" name="Isosceles Triangle 144">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6" name="Isosceles Triangle 145">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677334" y="609600"/>
            <a:ext cx="8596668" cy="1320800"/>
          </a:xfrm>
        </p:spPr>
        <p:txBody>
          <a:bodyPr vert="horz" lIns="91440" tIns="45720" rIns="91440" bIns="45720" rtlCol="0" anchor="t">
            <a:normAutofit/>
          </a:bodyPr>
          <a:lstStyle/>
          <a:p>
            <a:pPr>
              <a:lnSpc>
                <a:spcPct val="90000"/>
              </a:lnSpc>
            </a:pPr>
            <a:r>
              <a:rPr lang="en-US" sz="2800" dirty="0"/>
              <a:t>AXE 2 </a:t>
            </a:r>
            <a:br>
              <a:rPr lang="en-US" sz="2800" dirty="0"/>
            </a:br>
            <a:r>
              <a:rPr lang="en-US" sz="2800" dirty="0"/>
              <a:t>PLG – CONGÉS FÉRIÉS </a:t>
            </a:r>
            <a:br>
              <a:rPr lang="en-US" sz="2800" dirty="0"/>
            </a:br>
            <a:endParaRPr lang="en-US" sz="2800"/>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l="9091" t="8847" b="11563"/>
          <a:stretch/>
        </p:blipFill>
        <p:spPr>
          <a:xfrm>
            <a:off x="817474" y="2159331"/>
            <a:ext cx="2915973" cy="1640243"/>
          </a:xfrm>
          <a:prstGeom prst="rect">
            <a:avLst/>
          </a:prstGeom>
        </p:spPr>
      </p:pic>
      <p:graphicFrame>
        <p:nvGraphicFramePr>
          <p:cNvPr id="131" name="ZoneTexte 121">
            <a:extLst>
              <a:ext uri="{FF2B5EF4-FFF2-40B4-BE49-F238E27FC236}">
                <a16:creationId xmlns:a16="http://schemas.microsoft.com/office/drawing/2014/main" id="{2C0DE9EC-1076-0364-238E-573FE62D46F8}"/>
              </a:ext>
            </a:extLst>
          </p:cNvPr>
          <p:cNvGraphicFramePr/>
          <p:nvPr>
            <p:extLst>
              <p:ext uri="{D42A27DB-BD31-4B8C-83A1-F6EECF244321}">
                <p14:modId xmlns:p14="http://schemas.microsoft.com/office/powerpoint/2010/main" val="3693425611"/>
              </p:ext>
            </p:extLst>
          </p:nvPr>
        </p:nvGraphicFramePr>
        <p:xfrm>
          <a:off x="4063160" y="2160589"/>
          <a:ext cx="5207839"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0405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4" name="Group 13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5" name="Straight Connector 13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9" name="Isosceles Triangle 13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3" name="Isosceles Triangle 14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4" name="Isosceles Triangle 14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useBgFill="1">
        <p:nvSpPr>
          <p:cNvPr id="146" name="Rectangle 145">
            <a:extLst>
              <a:ext uri="{FF2B5EF4-FFF2-40B4-BE49-F238E27FC236}">
                <a16:creationId xmlns:a16="http://schemas.microsoft.com/office/drawing/2014/main" id="{BDDE9CD4-0E0A-4129-8689-A89C4E9A6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duotone>
              <a:schemeClr val="bg2">
                <a:shade val="45000"/>
                <a:satMod val="135000"/>
              </a:schemeClr>
              <a:prstClr val="white"/>
            </a:duotone>
            <a:alphaModFix amt="25000"/>
          </a:blip>
          <a:srcRect t="4531" b="7921"/>
          <a:stretch/>
        </p:blipFill>
        <p:spPr>
          <a:xfrm>
            <a:off x="-3175" y="10"/>
            <a:ext cx="12191999" cy="6857990"/>
          </a:xfrm>
          <a:prstGeom prst="rect">
            <a:avLst/>
          </a:prstGeom>
        </p:spPr>
      </p:pic>
      <p:grpSp>
        <p:nvGrpSpPr>
          <p:cNvPr id="148" name="Group 147">
            <a:extLst>
              <a:ext uri="{FF2B5EF4-FFF2-40B4-BE49-F238E27FC236}">
                <a16:creationId xmlns:a16="http://schemas.microsoft.com/office/drawing/2014/main" id="{85DB3CA2-FA66-42B9-90EF-394894352D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9" name="Straight Connector 148">
              <a:extLst>
                <a:ext uri="{FF2B5EF4-FFF2-40B4-BE49-F238E27FC236}">
                  <a16:creationId xmlns:a16="http://schemas.microsoft.com/office/drawing/2014/main" id="{2C8D0718-07C6-45A2-A743-BC64673C9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FAE7BCCE-817C-4933-A587-F1EF87D4B4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1" name="Rectangle 23">
              <a:extLst>
                <a:ext uri="{FF2B5EF4-FFF2-40B4-BE49-F238E27FC236}">
                  <a16:creationId xmlns:a16="http://schemas.microsoft.com/office/drawing/2014/main" id="{0E96C1E8-3E07-4AF1-BA61-7FB948F90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2" name="Rectangle 25">
              <a:extLst>
                <a:ext uri="{FF2B5EF4-FFF2-40B4-BE49-F238E27FC236}">
                  <a16:creationId xmlns:a16="http://schemas.microsoft.com/office/drawing/2014/main" id="{B3B592D1-4031-4144-A2DB-B2D8F8C73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3" name="Isosceles Triangle 152">
              <a:extLst>
                <a:ext uri="{FF2B5EF4-FFF2-40B4-BE49-F238E27FC236}">
                  <a16:creationId xmlns:a16="http://schemas.microsoft.com/office/drawing/2014/main" id="{55CB28D4-D6D1-4DB7-B557-D5FF65237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4" name="Rectangle 27">
              <a:extLst>
                <a:ext uri="{FF2B5EF4-FFF2-40B4-BE49-F238E27FC236}">
                  <a16:creationId xmlns:a16="http://schemas.microsoft.com/office/drawing/2014/main" id="{F69D97D4-6031-4064-9BBA-2E96839A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5" name="Rectangle 28">
              <a:extLst>
                <a:ext uri="{FF2B5EF4-FFF2-40B4-BE49-F238E27FC236}">
                  <a16:creationId xmlns:a16="http://schemas.microsoft.com/office/drawing/2014/main" id="{BAF978AE-97B1-4224-A562-EBCE373A1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6" name="Rectangle 29">
              <a:extLst>
                <a:ext uri="{FF2B5EF4-FFF2-40B4-BE49-F238E27FC236}">
                  <a16:creationId xmlns:a16="http://schemas.microsoft.com/office/drawing/2014/main" id="{3A18250B-41A2-4BA7-9E5C-679CF3AE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7" name="Isosceles Triangle 156">
              <a:extLst>
                <a:ext uri="{FF2B5EF4-FFF2-40B4-BE49-F238E27FC236}">
                  <a16:creationId xmlns:a16="http://schemas.microsoft.com/office/drawing/2014/main" id="{C8751ECC-5286-4332-9942-2D01B7135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8" name="Isosceles Triangle 157">
              <a:extLst>
                <a:ext uri="{FF2B5EF4-FFF2-40B4-BE49-F238E27FC236}">
                  <a16:creationId xmlns:a16="http://schemas.microsoft.com/office/drawing/2014/main" id="{5952A4A6-F619-458C-A026-6E5D6AF15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677334" y="609600"/>
            <a:ext cx="8596668" cy="1320800"/>
          </a:xfrm>
        </p:spPr>
        <p:txBody>
          <a:bodyPr vert="horz" lIns="91440" tIns="45720" rIns="91440" bIns="45720" rtlCol="0" anchor="t">
            <a:normAutofit/>
          </a:bodyPr>
          <a:lstStyle/>
          <a:p>
            <a:pPr>
              <a:lnSpc>
                <a:spcPct val="90000"/>
              </a:lnSpc>
            </a:pPr>
            <a:r>
              <a:rPr lang="en-US" sz="2800" dirty="0"/>
              <a:t>AXE 2 </a:t>
            </a:r>
            <a:br>
              <a:rPr lang="en-US" sz="2800" dirty="0"/>
            </a:br>
            <a:r>
              <a:rPr lang="en-US" sz="2800" dirty="0"/>
              <a:t>PLG – CONGÉS FÉRIÉS </a:t>
            </a:r>
            <a:br>
              <a:rPr lang="en-US" sz="2800" dirty="0"/>
            </a:br>
            <a:endParaRPr lang="en-US" sz="2800"/>
          </a:p>
        </p:txBody>
      </p:sp>
      <p:sp>
        <p:nvSpPr>
          <p:cNvPr id="122" name="ZoneTexte 121">
            <a:extLst>
              <a:ext uri="{FF2B5EF4-FFF2-40B4-BE49-F238E27FC236}">
                <a16:creationId xmlns:a16="http://schemas.microsoft.com/office/drawing/2014/main" id="{7CEA5ACE-6887-7B3C-5E6E-BDF0A6D21836}"/>
              </a:ext>
            </a:extLst>
          </p:cNvPr>
          <p:cNvSpPr txBox="1"/>
          <p:nvPr/>
        </p:nvSpPr>
        <p:spPr>
          <a:xfrm>
            <a:off x="677334" y="2160589"/>
            <a:ext cx="8596668" cy="3880773"/>
          </a:xfrm>
          <a:prstGeom prst="rect">
            <a:avLst/>
          </a:prstGeom>
        </p:spPr>
        <p:txBody>
          <a:bodyPr vert="horz" lIns="91440" tIns="45720" rIns="91440" bIns="45720" rtlCol="0">
            <a:normAutofit/>
          </a:bodyPr>
          <a:lstStyle/>
          <a:p>
            <a:pPr marL="76200" marR="353060" algn="just">
              <a:spcBef>
                <a:spcPts val="1000"/>
              </a:spcBef>
              <a:buClr>
                <a:schemeClr val="accent1"/>
              </a:buClr>
              <a:buSzPct val="80000"/>
              <a:buFont typeface="Wingdings 3" charset="2"/>
              <a:buChar char=""/>
            </a:pPr>
            <a:r>
              <a:rPr lang="fr-CA" sz="2000" dirty="0">
                <a:solidFill>
                  <a:schemeClr val="tx1">
                    <a:lumMod val="75000"/>
                    <a:lumOff val="25000"/>
                  </a:schemeClr>
                </a:solidFill>
                <a:effectLst/>
              </a:rPr>
              <a:t>L’employeur</a:t>
            </a:r>
            <a:r>
              <a:rPr lang="fr-CA" sz="2000" spc="-5" dirty="0">
                <a:solidFill>
                  <a:schemeClr val="tx1">
                    <a:lumMod val="75000"/>
                    <a:lumOff val="25000"/>
                  </a:schemeClr>
                </a:solidFill>
                <a:effectLst/>
              </a:rPr>
              <a:t> </a:t>
            </a:r>
            <a:r>
              <a:rPr lang="fr-CA" sz="2000" dirty="0">
                <a:solidFill>
                  <a:schemeClr val="tx1">
                    <a:lumMod val="75000"/>
                    <a:lumOff val="25000"/>
                  </a:schemeClr>
                </a:solidFill>
                <a:effectLst/>
              </a:rPr>
              <a:t>détermine</a:t>
            </a:r>
            <a:r>
              <a:rPr lang="fr-CA" sz="2000" spc="-10" dirty="0">
                <a:solidFill>
                  <a:schemeClr val="tx1">
                    <a:lumMod val="75000"/>
                    <a:lumOff val="25000"/>
                  </a:schemeClr>
                </a:solidFill>
                <a:effectLst/>
              </a:rPr>
              <a:t> </a:t>
            </a:r>
            <a:r>
              <a:rPr lang="fr-CA" sz="2000" dirty="0">
                <a:solidFill>
                  <a:schemeClr val="tx1">
                    <a:lumMod val="75000"/>
                    <a:lumOff val="25000"/>
                  </a:schemeClr>
                </a:solidFill>
                <a:effectLst/>
              </a:rPr>
              <a:t>2</a:t>
            </a:r>
            <a:r>
              <a:rPr lang="fr-CA" sz="2000" spc="-5" dirty="0">
                <a:solidFill>
                  <a:schemeClr val="tx1">
                    <a:lumMod val="75000"/>
                    <a:lumOff val="25000"/>
                  </a:schemeClr>
                </a:solidFill>
                <a:effectLst/>
              </a:rPr>
              <a:t> </a:t>
            </a:r>
            <a:r>
              <a:rPr lang="fr-CA" sz="2000" dirty="0">
                <a:solidFill>
                  <a:schemeClr val="tx1">
                    <a:lumMod val="75000"/>
                    <a:lumOff val="25000"/>
                  </a:schemeClr>
                </a:solidFill>
                <a:effectLst/>
              </a:rPr>
              <a:t>congés</a:t>
            </a:r>
            <a:r>
              <a:rPr lang="fr-CA" sz="2000" spc="-5" dirty="0">
                <a:solidFill>
                  <a:schemeClr val="tx1">
                    <a:lumMod val="75000"/>
                    <a:lumOff val="25000"/>
                  </a:schemeClr>
                </a:solidFill>
                <a:effectLst/>
              </a:rPr>
              <a:t> </a:t>
            </a:r>
            <a:r>
              <a:rPr lang="fr-CA" sz="2000" dirty="0">
                <a:solidFill>
                  <a:schemeClr val="tx1">
                    <a:lumMod val="75000"/>
                    <a:lumOff val="25000"/>
                  </a:schemeClr>
                </a:solidFill>
                <a:effectLst/>
              </a:rPr>
              <a:t>fériés</a:t>
            </a:r>
            <a:r>
              <a:rPr lang="fr-CA" sz="2000" spc="-5" dirty="0">
                <a:solidFill>
                  <a:schemeClr val="tx1">
                    <a:lumMod val="75000"/>
                    <a:lumOff val="25000"/>
                  </a:schemeClr>
                </a:solidFill>
                <a:effectLst/>
              </a:rPr>
              <a:t> </a:t>
            </a:r>
            <a:r>
              <a:rPr lang="fr-CA" sz="2000" dirty="0">
                <a:solidFill>
                  <a:schemeClr val="tx1">
                    <a:lumMod val="75000"/>
                    <a:lumOff val="25000"/>
                  </a:schemeClr>
                </a:solidFill>
                <a:effectLst/>
              </a:rPr>
              <a:t>mobiles,</a:t>
            </a:r>
            <a:r>
              <a:rPr lang="fr-CA" sz="2000" spc="-5" dirty="0">
                <a:solidFill>
                  <a:schemeClr val="tx1">
                    <a:lumMod val="75000"/>
                    <a:lumOff val="25000"/>
                  </a:schemeClr>
                </a:solidFill>
                <a:effectLst/>
              </a:rPr>
              <a:t> </a:t>
            </a:r>
            <a:r>
              <a:rPr lang="fr-CA" sz="2000" dirty="0">
                <a:solidFill>
                  <a:schemeClr val="tx1">
                    <a:lumMod val="75000"/>
                    <a:lumOff val="25000"/>
                  </a:schemeClr>
                </a:solidFill>
                <a:effectLst/>
              </a:rPr>
              <a:t>après</a:t>
            </a:r>
            <a:r>
              <a:rPr lang="fr-CA" sz="2000" spc="-5" dirty="0">
                <a:solidFill>
                  <a:schemeClr val="tx1">
                    <a:lumMod val="75000"/>
                    <a:lumOff val="25000"/>
                  </a:schemeClr>
                </a:solidFill>
                <a:effectLst/>
              </a:rPr>
              <a:t> </a:t>
            </a:r>
            <a:r>
              <a:rPr lang="fr-CA" sz="2000" dirty="0">
                <a:solidFill>
                  <a:schemeClr val="tx1">
                    <a:lumMod val="75000"/>
                    <a:lumOff val="25000"/>
                  </a:schemeClr>
                </a:solidFill>
                <a:effectLst/>
              </a:rPr>
              <a:t>entente</a:t>
            </a:r>
            <a:r>
              <a:rPr lang="fr-CA" sz="2000" spc="-10" dirty="0">
                <a:solidFill>
                  <a:schemeClr val="tx1">
                    <a:lumMod val="75000"/>
                    <a:lumOff val="25000"/>
                  </a:schemeClr>
                </a:solidFill>
                <a:effectLst/>
              </a:rPr>
              <a:t> </a:t>
            </a:r>
            <a:r>
              <a:rPr lang="fr-CA" sz="2000" dirty="0">
                <a:solidFill>
                  <a:schemeClr val="tx1">
                    <a:lumMod val="75000"/>
                    <a:lumOff val="25000"/>
                  </a:schemeClr>
                </a:solidFill>
                <a:effectLst/>
              </a:rPr>
              <a:t>avec</a:t>
            </a:r>
            <a:r>
              <a:rPr lang="fr-CA" sz="2000" spc="-15" dirty="0">
                <a:solidFill>
                  <a:schemeClr val="tx1">
                    <a:lumMod val="75000"/>
                    <a:lumOff val="25000"/>
                  </a:schemeClr>
                </a:solidFill>
                <a:effectLst/>
              </a:rPr>
              <a:t> </a:t>
            </a:r>
            <a:r>
              <a:rPr lang="fr-CA" sz="2000" dirty="0">
                <a:solidFill>
                  <a:schemeClr val="tx1">
                    <a:lumMod val="75000"/>
                    <a:lumOff val="25000"/>
                  </a:schemeClr>
                </a:solidFill>
                <a:effectLst/>
              </a:rPr>
              <a:t>ses</a:t>
            </a:r>
            <a:r>
              <a:rPr lang="fr-CA" sz="2000" spc="-5" dirty="0">
                <a:solidFill>
                  <a:schemeClr val="tx1">
                    <a:lumMod val="75000"/>
                    <a:lumOff val="25000"/>
                  </a:schemeClr>
                </a:solidFill>
                <a:effectLst/>
              </a:rPr>
              <a:t> </a:t>
            </a:r>
            <a:r>
              <a:rPr lang="fr-CA" sz="2000" dirty="0">
                <a:solidFill>
                  <a:schemeClr val="tx1">
                    <a:lumMod val="75000"/>
                    <a:lumOff val="25000"/>
                  </a:schemeClr>
                </a:solidFill>
                <a:effectLst/>
              </a:rPr>
              <a:t>cadres.</a:t>
            </a:r>
            <a:r>
              <a:rPr lang="fr-CA" sz="2000" spc="-5" dirty="0">
                <a:solidFill>
                  <a:schemeClr val="tx1">
                    <a:lumMod val="75000"/>
                    <a:lumOff val="25000"/>
                  </a:schemeClr>
                </a:solidFill>
                <a:effectLst/>
              </a:rPr>
              <a:t> </a:t>
            </a:r>
            <a:r>
              <a:rPr lang="fr-CA" sz="2000" dirty="0">
                <a:solidFill>
                  <a:schemeClr val="tx1">
                    <a:lumMod val="75000"/>
                    <a:lumOff val="25000"/>
                  </a:schemeClr>
                </a:solidFill>
                <a:effectLst/>
              </a:rPr>
              <a:t>Ces congés s’ajoutent à ceux prévus à la liste ci-dessus. L’employeur ne peut refuser l’octroi de ces congés fériés mobiles sans motif valable</a:t>
            </a:r>
          </a:p>
          <a:p>
            <a:pPr marL="76200" marR="354330" algn="just">
              <a:spcBef>
                <a:spcPts val="1000"/>
              </a:spcBef>
              <a:buClr>
                <a:schemeClr val="accent1"/>
              </a:buClr>
              <a:buSzPct val="80000"/>
              <a:buFont typeface="Wingdings 3" charset="2"/>
              <a:buChar char=""/>
            </a:pPr>
            <a:r>
              <a:rPr lang="fr-CA" sz="2000" dirty="0">
                <a:solidFill>
                  <a:schemeClr val="tx1">
                    <a:lumMod val="75000"/>
                    <a:lumOff val="25000"/>
                  </a:schemeClr>
                </a:solidFill>
              </a:rPr>
              <a:t>Aux </a:t>
            </a:r>
            <a:r>
              <a:rPr lang="fr-CA" sz="2000" dirty="0">
                <a:solidFill>
                  <a:schemeClr val="tx1">
                    <a:lumMod val="75000"/>
                    <a:lumOff val="25000"/>
                  </a:schemeClr>
                </a:solidFill>
                <a:effectLst/>
              </a:rPr>
              <a:t>fins</a:t>
            </a:r>
            <a:r>
              <a:rPr lang="fr-CA" sz="2000" spc="-45" dirty="0">
                <a:solidFill>
                  <a:schemeClr val="tx1">
                    <a:lumMod val="75000"/>
                    <a:lumOff val="25000"/>
                  </a:schemeClr>
                </a:solidFill>
                <a:effectLst/>
              </a:rPr>
              <a:t> </a:t>
            </a:r>
            <a:r>
              <a:rPr lang="fr-CA" sz="2000" dirty="0">
                <a:solidFill>
                  <a:schemeClr val="tx1">
                    <a:lumMod val="75000"/>
                    <a:lumOff val="25000"/>
                  </a:schemeClr>
                </a:solidFill>
                <a:effectLst/>
              </a:rPr>
              <a:t>des</a:t>
            </a:r>
            <a:r>
              <a:rPr lang="fr-CA" sz="2000" spc="-45" dirty="0">
                <a:solidFill>
                  <a:schemeClr val="tx1">
                    <a:lumMod val="75000"/>
                    <a:lumOff val="25000"/>
                  </a:schemeClr>
                </a:solidFill>
                <a:effectLst/>
              </a:rPr>
              <a:t> </a:t>
            </a:r>
            <a:r>
              <a:rPr lang="fr-CA" sz="2000" dirty="0">
                <a:solidFill>
                  <a:schemeClr val="tx1">
                    <a:lumMod val="75000"/>
                    <a:lumOff val="25000"/>
                  </a:schemeClr>
                </a:solidFill>
                <a:effectLst/>
              </a:rPr>
              <a:t>congés</a:t>
            </a:r>
            <a:r>
              <a:rPr lang="fr-CA" sz="2000" spc="-45" dirty="0">
                <a:solidFill>
                  <a:schemeClr val="tx1">
                    <a:lumMod val="75000"/>
                    <a:lumOff val="25000"/>
                  </a:schemeClr>
                </a:solidFill>
                <a:effectLst/>
              </a:rPr>
              <a:t> </a:t>
            </a:r>
            <a:r>
              <a:rPr lang="fr-CA" sz="2000" dirty="0">
                <a:solidFill>
                  <a:schemeClr val="tx1">
                    <a:lumMod val="75000"/>
                    <a:lumOff val="25000"/>
                  </a:schemeClr>
                </a:solidFill>
                <a:effectLst/>
              </a:rPr>
              <a:t>fériés,</a:t>
            </a:r>
            <a:r>
              <a:rPr lang="fr-CA" sz="2000" spc="-45" dirty="0">
                <a:solidFill>
                  <a:schemeClr val="tx1">
                    <a:lumMod val="75000"/>
                    <a:lumOff val="25000"/>
                  </a:schemeClr>
                </a:solidFill>
                <a:effectLst/>
              </a:rPr>
              <a:t> </a:t>
            </a:r>
            <a:r>
              <a:rPr lang="fr-CA" sz="2000" dirty="0">
                <a:solidFill>
                  <a:schemeClr val="tx1">
                    <a:lumMod val="75000"/>
                    <a:lumOff val="25000"/>
                  </a:schemeClr>
                </a:solidFill>
                <a:effectLst/>
              </a:rPr>
              <a:t>le</a:t>
            </a:r>
            <a:r>
              <a:rPr lang="fr-CA" sz="2000" spc="-45" dirty="0">
                <a:solidFill>
                  <a:schemeClr val="tx1">
                    <a:lumMod val="75000"/>
                    <a:lumOff val="25000"/>
                  </a:schemeClr>
                </a:solidFill>
                <a:effectLst/>
              </a:rPr>
              <a:t> </a:t>
            </a:r>
            <a:r>
              <a:rPr lang="fr-CA" sz="2000" dirty="0">
                <a:solidFill>
                  <a:schemeClr val="tx1">
                    <a:lumMod val="75000"/>
                    <a:lumOff val="25000"/>
                  </a:schemeClr>
                </a:solidFill>
                <a:effectLst/>
              </a:rPr>
              <a:t>cadre</a:t>
            </a:r>
            <a:r>
              <a:rPr lang="fr-CA" sz="2000" spc="-45" dirty="0">
                <a:solidFill>
                  <a:schemeClr val="tx1">
                    <a:lumMod val="75000"/>
                    <a:lumOff val="25000"/>
                  </a:schemeClr>
                </a:solidFill>
                <a:effectLst/>
              </a:rPr>
              <a:t> </a:t>
            </a:r>
            <a:r>
              <a:rPr lang="fr-CA" sz="2000" dirty="0">
                <a:solidFill>
                  <a:schemeClr val="tx1">
                    <a:lumMod val="75000"/>
                    <a:lumOff val="25000"/>
                  </a:schemeClr>
                </a:solidFill>
                <a:effectLst/>
              </a:rPr>
              <a:t>à</a:t>
            </a:r>
            <a:r>
              <a:rPr lang="fr-CA" sz="2000" spc="-45" dirty="0">
                <a:solidFill>
                  <a:schemeClr val="tx1">
                    <a:lumMod val="75000"/>
                    <a:lumOff val="25000"/>
                  </a:schemeClr>
                </a:solidFill>
                <a:effectLst/>
              </a:rPr>
              <a:t> </a:t>
            </a:r>
            <a:r>
              <a:rPr lang="fr-CA" sz="2000" dirty="0">
                <a:solidFill>
                  <a:schemeClr val="tx1">
                    <a:lumMod val="75000"/>
                    <a:lumOff val="25000"/>
                  </a:schemeClr>
                </a:solidFill>
                <a:effectLst/>
              </a:rPr>
              <a:t>temps complet reçoit une rémunération équivalente à celle qu’il aurait reçu s’il avait été au </a:t>
            </a:r>
            <a:r>
              <a:rPr lang="fr-CA" sz="2000" spc="-10" dirty="0">
                <a:solidFill>
                  <a:schemeClr val="tx1">
                    <a:lumMod val="75000"/>
                    <a:lumOff val="25000"/>
                  </a:schemeClr>
                </a:solidFill>
                <a:effectLst/>
              </a:rPr>
              <a:t>travail.</a:t>
            </a:r>
            <a:endParaRPr lang="fr-CA" sz="2000" dirty="0">
              <a:solidFill>
                <a:schemeClr val="tx1">
                  <a:lumMod val="75000"/>
                  <a:lumOff val="25000"/>
                </a:schemeClr>
              </a:solidFill>
              <a:effectLst/>
            </a:endParaRPr>
          </a:p>
          <a:p>
            <a:pPr algn="just">
              <a:spcBef>
                <a:spcPts val="1000"/>
              </a:spcBef>
              <a:buClr>
                <a:schemeClr val="accent1"/>
              </a:buClr>
              <a:buSzPct val="80000"/>
              <a:buFont typeface="Wingdings 3" charset="2"/>
              <a:buChar char=""/>
            </a:pPr>
            <a:r>
              <a:rPr lang="fr-CA" sz="2000" dirty="0">
                <a:solidFill>
                  <a:schemeClr val="tx1">
                    <a:lumMod val="75000"/>
                    <a:lumOff val="25000"/>
                  </a:schemeClr>
                </a:solidFill>
                <a:effectLst/>
              </a:rPr>
              <a:t> Cet article précise également que</a:t>
            </a:r>
            <a:r>
              <a:rPr lang="fr-CA" sz="2000" b="1" dirty="0">
                <a:solidFill>
                  <a:schemeClr val="tx1">
                    <a:lumMod val="75000"/>
                    <a:lumOff val="25000"/>
                  </a:schemeClr>
                </a:solidFill>
                <a:effectLst/>
              </a:rPr>
              <a:t> </a:t>
            </a:r>
            <a:r>
              <a:rPr lang="fr-CA" sz="2000" b="1" dirty="0">
                <a:solidFill>
                  <a:srgbClr val="FF0000"/>
                </a:solidFill>
                <a:effectLst/>
              </a:rPr>
              <a:t>le cadre à temps partiel reçoit une indemnité compensatoire</a:t>
            </a:r>
            <a:r>
              <a:rPr lang="fr-CA" sz="2000" b="1" spc="-45" dirty="0">
                <a:solidFill>
                  <a:srgbClr val="FF0000"/>
                </a:solidFill>
                <a:effectLst/>
              </a:rPr>
              <a:t> </a:t>
            </a:r>
            <a:r>
              <a:rPr lang="fr-CA" sz="2000" b="1" dirty="0">
                <a:solidFill>
                  <a:srgbClr val="FF0000"/>
                </a:solidFill>
                <a:effectLst/>
              </a:rPr>
              <a:t>qui</a:t>
            </a:r>
            <a:r>
              <a:rPr lang="fr-CA" sz="2000" b="1" spc="-40" dirty="0">
                <a:solidFill>
                  <a:srgbClr val="FF0000"/>
                </a:solidFill>
                <a:effectLst/>
              </a:rPr>
              <a:t> </a:t>
            </a:r>
            <a:r>
              <a:rPr lang="fr-CA" sz="2000" b="1" dirty="0">
                <a:solidFill>
                  <a:srgbClr val="FF0000"/>
                </a:solidFill>
                <a:effectLst/>
              </a:rPr>
              <a:t>s’ajoute</a:t>
            </a:r>
            <a:r>
              <a:rPr lang="fr-CA" sz="2000" b="1" spc="-45" dirty="0">
                <a:solidFill>
                  <a:srgbClr val="FF0000"/>
                </a:solidFill>
                <a:effectLst/>
              </a:rPr>
              <a:t> </a:t>
            </a:r>
            <a:r>
              <a:rPr lang="fr-CA" sz="2000" b="1" dirty="0">
                <a:solidFill>
                  <a:srgbClr val="FF0000"/>
                </a:solidFill>
                <a:effectLst/>
              </a:rPr>
              <a:t>au</a:t>
            </a:r>
            <a:r>
              <a:rPr lang="fr-CA" sz="2000" b="1" spc="-40" dirty="0">
                <a:solidFill>
                  <a:srgbClr val="FF0000"/>
                </a:solidFill>
                <a:effectLst/>
              </a:rPr>
              <a:t> </a:t>
            </a:r>
            <a:r>
              <a:rPr lang="fr-CA" sz="2000" b="1" dirty="0">
                <a:solidFill>
                  <a:srgbClr val="FF0000"/>
                </a:solidFill>
                <a:effectLst/>
              </a:rPr>
              <a:t>salaire</a:t>
            </a:r>
            <a:r>
              <a:rPr lang="fr-CA" sz="2000" b="1" spc="-45" dirty="0">
                <a:solidFill>
                  <a:srgbClr val="FF0000"/>
                </a:solidFill>
                <a:effectLst/>
              </a:rPr>
              <a:t> </a:t>
            </a:r>
            <a:r>
              <a:rPr lang="fr-CA" sz="2000" b="1" dirty="0">
                <a:solidFill>
                  <a:srgbClr val="FF0000"/>
                </a:solidFill>
                <a:effectLst/>
              </a:rPr>
              <a:t>qui</a:t>
            </a:r>
            <a:r>
              <a:rPr lang="fr-CA" sz="2000" b="1" spc="-40" dirty="0">
                <a:solidFill>
                  <a:srgbClr val="FF0000"/>
                </a:solidFill>
                <a:effectLst/>
              </a:rPr>
              <a:t> </a:t>
            </a:r>
            <a:r>
              <a:rPr lang="fr-CA" sz="2000" b="1" dirty="0">
                <a:solidFill>
                  <a:srgbClr val="FF0000"/>
                </a:solidFill>
                <a:effectLst/>
              </a:rPr>
              <a:t>lui</a:t>
            </a:r>
            <a:r>
              <a:rPr lang="fr-CA" sz="2000" b="1" spc="-45" dirty="0">
                <a:solidFill>
                  <a:srgbClr val="FF0000"/>
                </a:solidFill>
                <a:effectLst/>
              </a:rPr>
              <a:t> </a:t>
            </a:r>
            <a:r>
              <a:rPr lang="fr-CA" sz="2000" b="1" dirty="0">
                <a:solidFill>
                  <a:srgbClr val="FF0000"/>
                </a:solidFill>
                <a:effectLst/>
              </a:rPr>
              <a:t>est</a:t>
            </a:r>
            <a:r>
              <a:rPr lang="fr-CA" sz="2000" b="1" spc="-40" dirty="0">
                <a:solidFill>
                  <a:srgbClr val="FF0000"/>
                </a:solidFill>
                <a:effectLst/>
              </a:rPr>
              <a:t> </a:t>
            </a:r>
            <a:r>
              <a:rPr lang="fr-CA" sz="2000" b="1" dirty="0">
                <a:solidFill>
                  <a:srgbClr val="FF0000"/>
                </a:solidFill>
                <a:effectLst/>
              </a:rPr>
              <a:t>versé</a:t>
            </a:r>
            <a:r>
              <a:rPr lang="fr-CA" sz="2000" b="1" spc="-45" dirty="0">
                <a:solidFill>
                  <a:srgbClr val="FF0000"/>
                </a:solidFill>
                <a:effectLst/>
              </a:rPr>
              <a:t> </a:t>
            </a:r>
            <a:r>
              <a:rPr lang="fr-CA" sz="2000" b="1" dirty="0">
                <a:solidFill>
                  <a:srgbClr val="FF0000"/>
                </a:solidFill>
                <a:effectLst/>
              </a:rPr>
              <a:t>à</a:t>
            </a:r>
            <a:r>
              <a:rPr lang="fr-CA" sz="2000" b="1" spc="-40" dirty="0">
                <a:solidFill>
                  <a:srgbClr val="FF0000"/>
                </a:solidFill>
                <a:effectLst/>
              </a:rPr>
              <a:t> </a:t>
            </a:r>
            <a:r>
              <a:rPr lang="fr-CA" sz="2000" b="1" dirty="0">
                <a:solidFill>
                  <a:srgbClr val="FF0000"/>
                </a:solidFill>
                <a:effectLst/>
              </a:rPr>
              <a:t>chaque</a:t>
            </a:r>
            <a:r>
              <a:rPr lang="fr-CA" sz="2000" b="1" spc="-45" dirty="0">
                <a:solidFill>
                  <a:srgbClr val="FF0000"/>
                </a:solidFill>
                <a:effectLst/>
              </a:rPr>
              <a:t> </a:t>
            </a:r>
            <a:r>
              <a:rPr lang="fr-CA" sz="2000" b="1" dirty="0">
                <a:solidFill>
                  <a:srgbClr val="FF0000"/>
                </a:solidFill>
                <a:effectLst/>
              </a:rPr>
              <a:t>paie.</a:t>
            </a:r>
            <a:r>
              <a:rPr lang="fr-CA" sz="2000" spc="-40" dirty="0">
                <a:solidFill>
                  <a:srgbClr val="FF0000"/>
                </a:solidFill>
                <a:effectLst/>
              </a:rPr>
              <a:t> </a:t>
            </a:r>
            <a:r>
              <a:rPr lang="fr-CA" sz="2000" b="1" dirty="0">
                <a:solidFill>
                  <a:srgbClr val="FF0000"/>
                </a:solidFill>
                <a:effectLst/>
              </a:rPr>
              <a:t>Cette</a:t>
            </a:r>
            <a:r>
              <a:rPr lang="fr-CA" sz="2000" b="1" spc="-40" dirty="0">
                <a:solidFill>
                  <a:srgbClr val="FF0000"/>
                </a:solidFill>
                <a:effectLst/>
              </a:rPr>
              <a:t> </a:t>
            </a:r>
            <a:r>
              <a:rPr lang="fr-CA" sz="2000" b="1" dirty="0">
                <a:solidFill>
                  <a:srgbClr val="FF0000"/>
                </a:solidFill>
                <a:effectLst/>
              </a:rPr>
              <a:t>indemnité correspond à 5,7 % </a:t>
            </a:r>
            <a:r>
              <a:rPr lang="fr-CA" sz="2000" dirty="0">
                <a:solidFill>
                  <a:schemeClr val="tx1">
                    <a:lumMod val="75000"/>
                    <a:lumOff val="25000"/>
                  </a:schemeClr>
                </a:solidFill>
                <a:effectLst/>
              </a:rPr>
              <a:t>des quanta prévus pour le cadre à temps complet.</a:t>
            </a:r>
          </a:p>
          <a:p>
            <a:pPr>
              <a:spcBef>
                <a:spcPts val="1000"/>
              </a:spcBef>
              <a:buClr>
                <a:schemeClr val="accent1"/>
              </a:buClr>
              <a:buSzPct val="80000"/>
              <a:buFont typeface="Wingdings 3" charset="2"/>
              <a:buChar char=""/>
            </a:pPr>
            <a:endParaRPr lang="en-US" b="1" dirty="0">
              <a:solidFill>
                <a:schemeClr val="tx1">
                  <a:lumMod val="75000"/>
                  <a:lumOff val="25000"/>
                </a:schemeClr>
              </a:solidFill>
            </a:endParaRPr>
          </a:p>
        </p:txBody>
      </p:sp>
    </p:spTree>
    <p:extLst>
      <p:ext uri="{BB962C8B-B14F-4D97-AF65-F5344CB8AC3E}">
        <p14:creationId xmlns:p14="http://schemas.microsoft.com/office/powerpoint/2010/main" val="19036246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4" name="Group 13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5" name="Straight Connector 13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9" name="Isosceles Triangle 13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3" name="Isosceles Triangle 14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4" name="Isosceles Triangle 14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849562" y="609600"/>
            <a:ext cx="6424440" cy="1320800"/>
          </a:xfrm>
        </p:spPr>
        <p:txBody>
          <a:bodyPr vert="horz" lIns="91440" tIns="45720" rIns="91440" bIns="45720" rtlCol="0" anchor="t">
            <a:normAutofit/>
          </a:bodyPr>
          <a:lstStyle/>
          <a:p>
            <a:pPr>
              <a:lnSpc>
                <a:spcPct val="90000"/>
              </a:lnSpc>
            </a:pPr>
            <a:r>
              <a:rPr lang="en-US" sz="2800" dirty="0"/>
              <a:t>AXE 2 </a:t>
            </a:r>
            <a:br>
              <a:rPr lang="en-US" sz="2800" dirty="0"/>
            </a:br>
            <a:r>
              <a:rPr lang="en-US" sz="2800" dirty="0"/>
              <a:t>PLG – CONGÉS FÉRIÉS </a:t>
            </a:r>
            <a:br>
              <a:rPr lang="en-US" sz="2800" dirty="0"/>
            </a:br>
            <a:endParaRPr lang="en-US" sz="2800"/>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l="22315" r="52939" b="325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46" name="Isosceles Triangle 145">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2" name="ZoneTexte 121">
            <a:extLst>
              <a:ext uri="{FF2B5EF4-FFF2-40B4-BE49-F238E27FC236}">
                <a16:creationId xmlns:a16="http://schemas.microsoft.com/office/drawing/2014/main" id="{7CEA5ACE-6887-7B3C-5E6E-BDF0A6D21836}"/>
              </a:ext>
            </a:extLst>
          </p:cNvPr>
          <p:cNvSpPr txBox="1"/>
          <p:nvPr/>
        </p:nvSpPr>
        <p:spPr>
          <a:xfrm>
            <a:off x="2849562" y="2160589"/>
            <a:ext cx="6424440" cy="3880773"/>
          </a:xfrm>
          <a:prstGeom prst="rect">
            <a:avLst/>
          </a:prstGeom>
        </p:spPr>
        <p:txBody>
          <a:bodyPr vert="horz" lIns="91440" tIns="45720" rIns="91440" bIns="45720" rtlCol="0">
            <a:normAutofit lnSpcReduction="10000"/>
          </a:bodyPr>
          <a:lstStyle/>
          <a:p>
            <a:pPr marL="76200" marR="353060" algn="just">
              <a:lnSpc>
                <a:spcPct val="90000"/>
              </a:lnSpc>
              <a:spcBef>
                <a:spcPts val="1000"/>
              </a:spcBef>
              <a:buClr>
                <a:schemeClr val="accent1"/>
              </a:buClr>
              <a:buSzPct val="80000"/>
              <a:buFont typeface="Wingdings 3" charset="2"/>
              <a:buChar char=""/>
            </a:pPr>
            <a:r>
              <a:rPr lang="fr-CA" sz="1600" dirty="0">
                <a:solidFill>
                  <a:schemeClr val="tx1">
                    <a:lumMod val="75000"/>
                    <a:lumOff val="25000"/>
                  </a:schemeClr>
                </a:solidFill>
                <a:effectLst/>
              </a:rPr>
              <a:t>Lorsque l’un des congés fériés dont bénéficie le cadre coïncide avec un jour de repos hebdomadaire, un samedi, un dimanche, ou un jour de vacances annuelles, le cadre peut demander à son employeur l’autorisation de déplacer ce congé.</a:t>
            </a:r>
          </a:p>
          <a:p>
            <a:pPr marL="76200" marR="352425" algn="just">
              <a:lnSpc>
                <a:spcPct val="90000"/>
              </a:lnSpc>
              <a:spcBef>
                <a:spcPts val="1000"/>
              </a:spcBef>
              <a:buClr>
                <a:schemeClr val="accent1"/>
              </a:buClr>
              <a:buSzPct val="80000"/>
              <a:buFont typeface="Wingdings 3" charset="2"/>
              <a:buChar char=""/>
            </a:pPr>
            <a:r>
              <a:rPr lang="fr-CA" sz="1600" dirty="0">
                <a:solidFill>
                  <a:schemeClr val="tx1">
                    <a:lumMod val="75000"/>
                    <a:lumOff val="25000"/>
                  </a:schemeClr>
                </a:solidFill>
              </a:rPr>
              <a:t>L</a:t>
            </a:r>
            <a:r>
              <a:rPr lang="fr-CA" sz="1600" dirty="0">
                <a:solidFill>
                  <a:schemeClr val="tx1">
                    <a:lumMod val="75000"/>
                    <a:lumOff val="25000"/>
                  </a:schemeClr>
                </a:solidFill>
                <a:effectLst/>
              </a:rPr>
              <a:t>e</a:t>
            </a:r>
            <a:r>
              <a:rPr lang="fr-CA" sz="1600" spc="-10" dirty="0">
                <a:solidFill>
                  <a:schemeClr val="tx1">
                    <a:lumMod val="75000"/>
                    <a:lumOff val="25000"/>
                  </a:schemeClr>
                </a:solidFill>
                <a:effectLst/>
              </a:rPr>
              <a:t> </a:t>
            </a:r>
            <a:r>
              <a:rPr lang="fr-CA" sz="1600" dirty="0">
                <a:solidFill>
                  <a:schemeClr val="tx1">
                    <a:lumMod val="75000"/>
                    <a:lumOff val="25000"/>
                  </a:schemeClr>
                </a:solidFill>
                <a:effectLst/>
              </a:rPr>
              <a:t>cadre</a:t>
            </a:r>
            <a:r>
              <a:rPr lang="fr-CA" sz="1600" spc="-10" dirty="0">
                <a:solidFill>
                  <a:schemeClr val="tx1">
                    <a:lumMod val="75000"/>
                    <a:lumOff val="25000"/>
                  </a:schemeClr>
                </a:solidFill>
                <a:effectLst/>
              </a:rPr>
              <a:t> </a:t>
            </a:r>
            <a:r>
              <a:rPr lang="fr-CA" sz="1600" dirty="0">
                <a:solidFill>
                  <a:schemeClr val="tx1">
                    <a:lumMod val="75000"/>
                    <a:lumOff val="25000"/>
                  </a:schemeClr>
                </a:solidFill>
                <a:effectLst/>
              </a:rPr>
              <a:t>peut</a:t>
            </a:r>
            <a:r>
              <a:rPr lang="fr-CA" sz="1600" spc="-10" dirty="0">
                <a:solidFill>
                  <a:schemeClr val="tx1">
                    <a:lumMod val="75000"/>
                    <a:lumOff val="25000"/>
                  </a:schemeClr>
                </a:solidFill>
                <a:effectLst/>
              </a:rPr>
              <a:t> </a:t>
            </a:r>
            <a:r>
              <a:rPr lang="fr-CA" sz="1600" dirty="0">
                <a:solidFill>
                  <a:schemeClr val="tx1">
                    <a:lumMod val="75000"/>
                    <a:lumOff val="25000"/>
                  </a:schemeClr>
                </a:solidFill>
                <a:effectLst/>
              </a:rPr>
              <a:t>accumuler</a:t>
            </a:r>
            <a:r>
              <a:rPr lang="fr-CA" sz="1600" spc="-10" dirty="0">
                <a:solidFill>
                  <a:schemeClr val="tx1">
                    <a:lumMod val="75000"/>
                    <a:lumOff val="25000"/>
                  </a:schemeClr>
                </a:solidFill>
                <a:effectLst/>
              </a:rPr>
              <a:t> </a:t>
            </a:r>
            <a:r>
              <a:rPr lang="fr-CA" sz="1600" dirty="0">
                <a:solidFill>
                  <a:schemeClr val="tx1">
                    <a:lumMod val="75000"/>
                    <a:lumOff val="25000"/>
                  </a:schemeClr>
                </a:solidFill>
                <a:effectLst/>
              </a:rPr>
              <a:t>des</a:t>
            </a:r>
            <a:r>
              <a:rPr lang="fr-CA" sz="1600" spc="-10" dirty="0">
                <a:solidFill>
                  <a:schemeClr val="tx1">
                    <a:lumMod val="75000"/>
                    <a:lumOff val="25000"/>
                  </a:schemeClr>
                </a:solidFill>
                <a:effectLst/>
              </a:rPr>
              <a:t> </a:t>
            </a:r>
            <a:r>
              <a:rPr lang="fr-CA" sz="1600" dirty="0">
                <a:solidFill>
                  <a:schemeClr val="tx1">
                    <a:lumMod val="75000"/>
                    <a:lumOff val="25000"/>
                  </a:schemeClr>
                </a:solidFill>
                <a:effectLst/>
              </a:rPr>
              <a:t>congés</a:t>
            </a:r>
            <a:r>
              <a:rPr lang="fr-CA" sz="1600" spc="-10" dirty="0">
                <a:solidFill>
                  <a:schemeClr val="tx1">
                    <a:lumMod val="75000"/>
                    <a:lumOff val="25000"/>
                  </a:schemeClr>
                </a:solidFill>
                <a:effectLst/>
              </a:rPr>
              <a:t> </a:t>
            </a:r>
            <a:r>
              <a:rPr lang="fr-CA" sz="1600" dirty="0">
                <a:solidFill>
                  <a:schemeClr val="tx1">
                    <a:lumMod val="75000"/>
                    <a:lumOff val="25000"/>
                  </a:schemeClr>
                </a:solidFill>
                <a:effectLst/>
              </a:rPr>
              <a:t>fériés</a:t>
            </a:r>
            <a:r>
              <a:rPr lang="fr-CA" sz="1600" spc="-15" dirty="0">
                <a:solidFill>
                  <a:schemeClr val="tx1">
                    <a:lumMod val="75000"/>
                    <a:lumOff val="25000"/>
                  </a:schemeClr>
                </a:solidFill>
                <a:effectLst/>
              </a:rPr>
              <a:t> </a:t>
            </a:r>
            <a:r>
              <a:rPr lang="fr-CA" sz="1600" dirty="0">
                <a:solidFill>
                  <a:schemeClr val="tx1">
                    <a:lumMod val="75000"/>
                    <a:lumOff val="25000"/>
                  </a:schemeClr>
                </a:solidFill>
                <a:effectLst/>
              </a:rPr>
              <a:t>si</a:t>
            </a:r>
            <a:r>
              <a:rPr lang="fr-CA" sz="1600" spc="-10" dirty="0">
                <a:solidFill>
                  <a:schemeClr val="tx1">
                    <a:lumMod val="75000"/>
                    <a:lumOff val="25000"/>
                  </a:schemeClr>
                </a:solidFill>
                <a:effectLst/>
              </a:rPr>
              <a:t> </a:t>
            </a:r>
            <a:r>
              <a:rPr lang="fr-CA" sz="1600" dirty="0">
                <a:solidFill>
                  <a:schemeClr val="tx1">
                    <a:lumMod val="75000"/>
                    <a:lumOff val="25000"/>
                  </a:schemeClr>
                </a:solidFill>
                <a:effectLst/>
              </a:rPr>
              <a:t>ces</a:t>
            </a:r>
            <a:r>
              <a:rPr lang="fr-CA" sz="1600" spc="-10" dirty="0">
                <a:solidFill>
                  <a:schemeClr val="tx1">
                    <a:lumMod val="75000"/>
                    <a:lumOff val="25000"/>
                  </a:schemeClr>
                </a:solidFill>
                <a:effectLst/>
              </a:rPr>
              <a:t> </a:t>
            </a:r>
            <a:r>
              <a:rPr lang="fr-CA" sz="1600" dirty="0">
                <a:solidFill>
                  <a:schemeClr val="tx1">
                    <a:lumMod val="75000"/>
                    <a:lumOff val="25000"/>
                  </a:schemeClr>
                </a:solidFill>
                <a:effectLst/>
              </a:rPr>
              <a:t>derniers n’ont pu être octroyés, lesquels seront pris après entente avec son employeur, et ce, sous réserve que ces congés soient pris dans l’année financière en cours. S’ils ne peuvent être pris dans l’année financière en cours, ils sont payés. L’employeur ne peut refuser d’octroyer un congé férié sans motif valable.</a:t>
            </a:r>
          </a:p>
          <a:p>
            <a:pPr marL="76200" marR="351790" algn="just">
              <a:lnSpc>
                <a:spcPct val="90000"/>
              </a:lnSpc>
              <a:spcBef>
                <a:spcPts val="1000"/>
              </a:spcBef>
              <a:buClr>
                <a:schemeClr val="accent1"/>
              </a:buClr>
              <a:buSzPct val="80000"/>
              <a:buFont typeface="Wingdings 3" charset="2"/>
              <a:buChar char=""/>
            </a:pPr>
            <a:r>
              <a:rPr lang="fr-CA" sz="1600" dirty="0">
                <a:solidFill>
                  <a:schemeClr val="tx1">
                    <a:lumMod val="75000"/>
                    <a:lumOff val="25000"/>
                  </a:schemeClr>
                </a:solidFill>
                <a:effectLst/>
              </a:rPr>
              <a:t>Un employeur peut</a:t>
            </a:r>
            <a:r>
              <a:rPr lang="fr-CA" sz="1600" spc="-5" dirty="0">
                <a:solidFill>
                  <a:schemeClr val="tx1">
                    <a:lumMod val="75000"/>
                    <a:lumOff val="25000"/>
                  </a:schemeClr>
                </a:solidFill>
                <a:effectLst/>
              </a:rPr>
              <a:t> </a:t>
            </a:r>
            <a:r>
              <a:rPr lang="fr-CA" sz="1600" dirty="0">
                <a:solidFill>
                  <a:schemeClr val="tx1">
                    <a:lumMod val="75000"/>
                    <a:lumOff val="25000"/>
                  </a:schemeClr>
                </a:solidFill>
                <a:effectLst/>
              </a:rPr>
              <a:t>demander</a:t>
            </a:r>
            <a:r>
              <a:rPr lang="fr-CA" sz="1600" spc="-5" dirty="0">
                <a:solidFill>
                  <a:schemeClr val="tx1">
                    <a:lumMod val="75000"/>
                    <a:lumOff val="25000"/>
                  </a:schemeClr>
                </a:solidFill>
                <a:effectLst/>
              </a:rPr>
              <a:t> </a:t>
            </a:r>
            <a:r>
              <a:rPr lang="fr-CA" sz="1600" dirty="0">
                <a:solidFill>
                  <a:schemeClr val="tx1">
                    <a:lumMod val="75000"/>
                    <a:lumOff val="25000"/>
                  </a:schemeClr>
                </a:solidFill>
                <a:effectLst/>
              </a:rPr>
              <a:t>à un cadre</a:t>
            </a:r>
            <a:r>
              <a:rPr lang="fr-CA" sz="1600" spc="-5" dirty="0">
                <a:solidFill>
                  <a:schemeClr val="tx1">
                    <a:lumMod val="75000"/>
                    <a:lumOff val="25000"/>
                  </a:schemeClr>
                </a:solidFill>
                <a:effectLst/>
              </a:rPr>
              <a:t> </a:t>
            </a:r>
            <a:r>
              <a:rPr lang="fr-CA" sz="1600" dirty="0">
                <a:solidFill>
                  <a:schemeClr val="tx1">
                    <a:lumMod val="75000"/>
                    <a:lumOff val="25000"/>
                  </a:schemeClr>
                </a:solidFill>
                <a:effectLst/>
              </a:rPr>
              <a:t>de travailler</a:t>
            </a:r>
            <a:r>
              <a:rPr lang="fr-CA" sz="1600" spc="-30" dirty="0">
                <a:solidFill>
                  <a:schemeClr val="tx1">
                    <a:lumMod val="75000"/>
                    <a:lumOff val="25000"/>
                  </a:schemeClr>
                </a:solidFill>
                <a:effectLst/>
              </a:rPr>
              <a:t> </a:t>
            </a:r>
            <a:r>
              <a:rPr lang="fr-CA" sz="1600" dirty="0">
                <a:solidFill>
                  <a:schemeClr val="tx1">
                    <a:lumMod val="75000"/>
                    <a:lumOff val="25000"/>
                  </a:schemeClr>
                </a:solidFill>
                <a:effectLst/>
              </a:rPr>
              <a:t>lors</a:t>
            </a:r>
            <a:r>
              <a:rPr lang="fr-CA" sz="1600" spc="-30" dirty="0">
                <a:solidFill>
                  <a:schemeClr val="tx1">
                    <a:lumMod val="75000"/>
                    <a:lumOff val="25000"/>
                  </a:schemeClr>
                </a:solidFill>
                <a:effectLst/>
              </a:rPr>
              <a:t> </a:t>
            </a:r>
            <a:r>
              <a:rPr lang="fr-CA" sz="1600" dirty="0">
                <a:solidFill>
                  <a:schemeClr val="tx1">
                    <a:lumMod val="75000"/>
                    <a:lumOff val="25000"/>
                  </a:schemeClr>
                </a:solidFill>
                <a:effectLst/>
              </a:rPr>
              <a:t>d’un</a:t>
            </a:r>
            <a:r>
              <a:rPr lang="fr-CA" sz="1600" spc="-30" dirty="0">
                <a:solidFill>
                  <a:schemeClr val="tx1">
                    <a:lumMod val="75000"/>
                    <a:lumOff val="25000"/>
                  </a:schemeClr>
                </a:solidFill>
                <a:effectLst/>
              </a:rPr>
              <a:t> </a:t>
            </a:r>
            <a:r>
              <a:rPr lang="fr-CA" sz="1600" dirty="0">
                <a:solidFill>
                  <a:schemeClr val="tx1">
                    <a:lumMod val="75000"/>
                    <a:lumOff val="25000"/>
                  </a:schemeClr>
                </a:solidFill>
                <a:effectLst/>
              </a:rPr>
              <a:t>congé</a:t>
            </a:r>
            <a:r>
              <a:rPr lang="fr-CA" sz="1600" spc="-30" dirty="0">
                <a:solidFill>
                  <a:schemeClr val="tx1">
                    <a:lumMod val="75000"/>
                    <a:lumOff val="25000"/>
                  </a:schemeClr>
                </a:solidFill>
                <a:effectLst/>
              </a:rPr>
              <a:t> </a:t>
            </a:r>
            <a:r>
              <a:rPr lang="fr-CA" sz="1600" dirty="0">
                <a:solidFill>
                  <a:schemeClr val="tx1">
                    <a:lumMod val="75000"/>
                    <a:lumOff val="25000"/>
                  </a:schemeClr>
                </a:solidFill>
                <a:effectLst/>
              </a:rPr>
              <a:t>férié.</a:t>
            </a:r>
            <a:r>
              <a:rPr lang="fr-CA" sz="1600" spc="-30" dirty="0">
                <a:solidFill>
                  <a:schemeClr val="tx1">
                    <a:lumMod val="75000"/>
                    <a:lumOff val="25000"/>
                  </a:schemeClr>
                </a:solidFill>
                <a:effectLst/>
              </a:rPr>
              <a:t> </a:t>
            </a:r>
            <a:r>
              <a:rPr lang="fr-CA" sz="1600" dirty="0">
                <a:solidFill>
                  <a:schemeClr val="tx1">
                    <a:lumMod val="75000"/>
                    <a:lumOff val="25000"/>
                  </a:schemeClr>
                </a:solidFill>
                <a:effectLst/>
              </a:rPr>
              <a:t>Les</a:t>
            </a:r>
            <a:r>
              <a:rPr lang="fr-CA" sz="1600" spc="-30" dirty="0">
                <a:solidFill>
                  <a:schemeClr val="tx1">
                    <a:lumMod val="75000"/>
                    <a:lumOff val="25000"/>
                  </a:schemeClr>
                </a:solidFill>
                <a:effectLst/>
              </a:rPr>
              <a:t> </a:t>
            </a:r>
            <a:r>
              <a:rPr lang="fr-CA" sz="1600" dirty="0">
                <a:solidFill>
                  <a:schemeClr val="tx1">
                    <a:lumMod val="75000"/>
                    <a:lumOff val="25000"/>
                  </a:schemeClr>
                </a:solidFill>
                <a:effectLst/>
              </a:rPr>
              <a:t>demandes</a:t>
            </a:r>
            <a:r>
              <a:rPr lang="fr-CA" sz="1600" spc="-30" dirty="0">
                <a:solidFill>
                  <a:schemeClr val="tx1">
                    <a:lumMod val="75000"/>
                    <a:lumOff val="25000"/>
                  </a:schemeClr>
                </a:solidFill>
                <a:effectLst/>
              </a:rPr>
              <a:t> </a:t>
            </a:r>
            <a:r>
              <a:rPr lang="fr-CA" sz="1600" dirty="0">
                <a:solidFill>
                  <a:schemeClr val="tx1">
                    <a:lumMod val="75000"/>
                    <a:lumOff val="25000"/>
                  </a:schemeClr>
                </a:solidFill>
                <a:effectLst/>
              </a:rPr>
              <a:t>de</a:t>
            </a:r>
            <a:r>
              <a:rPr lang="fr-CA" sz="1600" spc="-30" dirty="0">
                <a:solidFill>
                  <a:schemeClr val="tx1">
                    <a:lumMod val="75000"/>
                    <a:lumOff val="25000"/>
                  </a:schemeClr>
                </a:solidFill>
                <a:effectLst/>
              </a:rPr>
              <a:t> </a:t>
            </a:r>
            <a:r>
              <a:rPr lang="fr-CA" sz="1600" dirty="0">
                <a:solidFill>
                  <a:schemeClr val="tx1">
                    <a:lumMod val="75000"/>
                    <a:lumOff val="25000"/>
                  </a:schemeClr>
                </a:solidFill>
                <a:effectLst/>
              </a:rPr>
              <a:t>l’employeur</a:t>
            </a:r>
            <a:r>
              <a:rPr lang="fr-CA" sz="1600" spc="-30" dirty="0">
                <a:solidFill>
                  <a:schemeClr val="tx1">
                    <a:lumMod val="75000"/>
                    <a:lumOff val="25000"/>
                  </a:schemeClr>
                </a:solidFill>
                <a:effectLst/>
              </a:rPr>
              <a:t> </a:t>
            </a:r>
            <a:r>
              <a:rPr lang="fr-CA" sz="1600" dirty="0">
                <a:solidFill>
                  <a:schemeClr val="tx1">
                    <a:lumMod val="75000"/>
                    <a:lumOff val="25000"/>
                  </a:schemeClr>
                </a:solidFill>
                <a:effectLst/>
              </a:rPr>
              <a:t>à</a:t>
            </a:r>
            <a:r>
              <a:rPr lang="fr-CA" sz="1600" spc="-30" dirty="0">
                <a:solidFill>
                  <a:schemeClr val="tx1">
                    <a:lumMod val="75000"/>
                    <a:lumOff val="25000"/>
                  </a:schemeClr>
                </a:solidFill>
                <a:effectLst/>
              </a:rPr>
              <a:t> </a:t>
            </a:r>
            <a:r>
              <a:rPr lang="fr-CA" sz="1600" dirty="0">
                <a:solidFill>
                  <a:schemeClr val="tx1">
                    <a:lumMod val="75000"/>
                    <a:lumOff val="25000"/>
                  </a:schemeClr>
                </a:solidFill>
                <a:effectLst/>
              </a:rPr>
              <a:t>cet</a:t>
            </a:r>
            <a:r>
              <a:rPr lang="fr-CA" sz="1600" spc="-30" dirty="0">
                <a:solidFill>
                  <a:schemeClr val="tx1">
                    <a:lumMod val="75000"/>
                    <a:lumOff val="25000"/>
                  </a:schemeClr>
                </a:solidFill>
                <a:effectLst/>
              </a:rPr>
              <a:t> </a:t>
            </a:r>
            <a:r>
              <a:rPr lang="fr-CA" sz="1600" dirty="0">
                <a:solidFill>
                  <a:schemeClr val="tx1">
                    <a:lumMod val="75000"/>
                    <a:lumOff val="25000"/>
                  </a:schemeClr>
                </a:solidFill>
                <a:effectLst/>
              </a:rPr>
              <a:t>égard</a:t>
            </a:r>
            <a:r>
              <a:rPr lang="fr-CA" sz="1600" spc="-30" dirty="0">
                <a:solidFill>
                  <a:schemeClr val="tx1">
                    <a:lumMod val="75000"/>
                    <a:lumOff val="25000"/>
                  </a:schemeClr>
                </a:solidFill>
                <a:effectLst/>
              </a:rPr>
              <a:t> </a:t>
            </a:r>
            <a:r>
              <a:rPr lang="fr-CA" sz="1600" dirty="0">
                <a:solidFill>
                  <a:schemeClr val="tx1">
                    <a:lumMod val="75000"/>
                    <a:lumOff val="25000"/>
                  </a:schemeClr>
                </a:solidFill>
                <a:effectLst/>
              </a:rPr>
              <a:t>doivent</a:t>
            </a:r>
            <a:r>
              <a:rPr lang="fr-CA" sz="1600" spc="-30" dirty="0">
                <a:solidFill>
                  <a:schemeClr val="tx1">
                    <a:lumMod val="75000"/>
                    <a:lumOff val="25000"/>
                  </a:schemeClr>
                </a:solidFill>
                <a:effectLst/>
              </a:rPr>
              <a:t> </a:t>
            </a:r>
            <a:r>
              <a:rPr lang="fr-CA" sz="1600" dirty="0">
                <a:solidFill>
                  <a:schemeClr val="tx1">
                    <a:lumMod val="75000"/>
                    <a:lumOff val="25000"/>
                  </a:schemeClr>
                </a:solidFill>
                <a:effectLst/>
              </a:rPr>
              <a:t>être effectuées équitablement auprès des cadres d’un même service, notamment en s’efforçant</a:t>
            </a:r>
            <a:r>
              <a:rPr lang="fr-CA" sz="1600" spc="-35" dirty="0">
                <a:solidFill>
                  <a:schemeClr val="tx1">
                    <a:lumMod val="75000"/>
                    <a:lumOff val="25000"/>
                  </a:schemeClr>
                </a:solidFill>
                <a:effectLst/>
              </a:rPr>
              <a:t> </a:t>
            </a:r>
            <a:r>
              <a:rPr lang="fr-CA" sz="1600" dirty="0">
                <a:solidFill>
                  <a:schemeClr val="tx1">
                    <a:lumMod val="75000"/>
                    <a:lumOff val="25000"/>
                  </a:schemeClr>
                </a:solidFill>
                <a:effectLst/>
              </a:rPr>
              <a:t>de</a:t>
            </a:r>
            <a:r>
              <a:rPr lang="fr-CA" sz="1600" spc="-35" dirty="0">
                <a:solidFill>
                  <a:schemeClr val="tx1">
                    <a:lumMod val="75000"/>
                    <a:lumOff val="25000"/>
                  </a:schemeClr>
                </a:solidFill>
                <a:effectLst/>
              </a:rPr>
              <a:t> </a:t>
            </a:r>
            <a:r>
              <a:rPr lang="fr-CA" sz="1600" dirty="0">
                <a:solidFill>
                  <a:schemeClr val="tx1">
                    <a:lumMod val="75000"/>
                    <a:lumOff val="25000"/>
                  </a:schemeClr>
                </a:solidFill>
                <a:effectLst/>
              </a:rPr>
              <a:t>permettre</a:t>
            </a:r>
            <a:r>
              <a:rPr lang="fr-CA" sz="1600" spc="-35" dirty="0">
                <a:solidFill>
                  <a:schemeClr val="tx1">
                    <a:lumMod val="75000"/>
                    <a:lumOff val="25000"/>
                  </a:schemeClr>
                </a:solidFill>
                <a:effectLst/>
              </a:rPr>
              <a:t> </a:t>
            </a:r>
            <a:r>
              <a:rPr lang="fr-CA" sz="1600" dirty="0">
                <a:solidFill>
                  <a:schemeClr val="tx1">
                    <a:lumMod val="75000"/>
                    <a:lumOff val="25000"/>
                  </a:schemeClr>
                </a:solidFill>
                <a:effectLst/>
              </a:rPr>
              <a:t>aux</a:t>
            </a:r>
            <a:r>
              <a:rPr lang="fr-CA" sz="1600" spc="-35" dirty="0">
                <a:solidFill>
                  <a:schemeClr val="tx1">
                    <a:lumMod val="75000"/>
                    <a:lumOff val="25000"/>
                  </a:schemeClr>
                </a:solidFill>
                <a:effectLst/>
              </a:rPr>
              <a:t> </a:t>
            </a:r>
            <a:r>
              <a:rPr lang="fr-CA" sz="1600" dirty="0">
                <a:solidFill>
                  <a:schemeClr val="tx1">
                    <a:lumMod val="75000"/>
                    <a:lumOff val="25000"/>
                  </a:schemeClr>
                </a:solidFill>
                <a:effectLst/>
              </a:rPr>
              <a:t>cadres</a:t>
            </a:r>
            <a:r>
              <a:rPr lang="fr-CA" sz="1600" spc="-35" dirty="0">
                <a:solidFill>
                  <a:schemeClr val="tx1">
                    <a:lumMod val="75000"/>
                    <a:lumOff val="25000"/>
                  </a:schemeClr>
                </a:solidFill>
                <a:effectLst/>
              </a:rPr>
              <a:t> </a:t>
            </a:r>
            <a:r>
              <a:rPr lang="fr-CA" sz="1600" dirty="0">
                <a:solidFill>
                  <a:schemeClr val="tx1">
                    <a:lumMod val="75000"/>
                    <a:lumOff val="25000"/>
                  </a:schemeClr>
                </a:solidFill>
                <a:effectLst/>
              </a:rPr>
              <a:t>de</a:t>
            </a:r>
            <a:r>
              <a:rPr lang="fr-CA" sz="1600" spc="-35" dirty="0">
                <a:solidFill>
                  <a:schemeClr val="tx1">
                    <a:lumMod val="75000"/>
                    <a:lumOff val="25000"/>
                  </a:schemeClr>
                </a:solidFill>
                <a:effectLst/>
              </a:rPr>
              <a:t> </a:t>
            </a:r>
            <a:r>
              <a:rPr lang="fr-CA" sz="1600" dirty="0">
                <a:solidFill>
                  <a:schemeClr val="tx1">
                    <a:lumMod val="75000"/>
                    <a:lumOff val="25000"/>
                  </a:schemeClr>
                </a:solidFill>
                <a:effectLst/>
              </a:rPr>
              <a:t>bénéficier</a:t>
            </a:r>
            <a:r>
              <a:rPr lang="fr-CA" sz="1600" spc="-35" dirty="0">
                <a:solidFill>
                  <a:schemeClr val="tx1">
                    <a:lumMod val="75000"/>
                    <a:lumOff val="25000"/>
                  </a:schemeClr>
                </a:solidFill>
                <a:effectLst/>
              </a:rPr>
              <a:t> </a:t>
            </a:r>
            <a:r>
              <a:rPr lang="fr-CA" sz="1600" dirty="0">
                <a:solidFill>
                  <a:schemeClr val="tx1">
                    <a:lumMod val="75000"/>
                    <a:lumOff val="25000"/>
                  </a:schemeClr>
                </a:solidFill>
                <a:effectLst/>
              </a:rPr>
              <a:t>des</a:t>
            </a:r>
            <a:r>
              <a:rPr lang="fr-CA" sz="1600" spc="-35" dirty="0">
                <a:solidFill>
                  <a:schemeClr val="tx1">
                    <a:lumMod val="75000"/>
                    <a:lumOff val="25000"/>
                  </a:schemeClr>
                </a:solidFill>
                <a:effectLst/>
              </a:rPr>
              <a:t> </a:t>
            </a:r>
            <a:r>
              <a:rPr lang="fr-CA" sz="1600" dirty="0">
                <a:solidFill>
                  <a:schemeClr val="tx1">
                    <a:lumMod val="75000"/>
                    <a:lumOff val="25000"/>
                  </a:schemeClr>
                </a:solidFill>
                <a:effectLst/>
              </a:rPr>
              <a:t>fins</a:t>
            </a:r>
            <a:r>
              <a:rPr lang="fr-CA" sz="1600" spc="-45" dirty="0">
                <a:solidFill>
                  <a:schemeClr val="tx1">
                    <a:lumMod val="75000"/>
                    <a:lumOff val="25000"/>
                  </a:schemeClr>
                </a:solidFill>
                <a:effectLst/>
              </a:rPr>
              <a:t> </a:t>
            </a:r>
            <a:r>
              <a:rPr lang="fr-CA" sz="1600" dirty="0">
                <a:solidFill>
                  <a:schemeClr val="tx1">
                    <a:lumMod val="75000"/>
                    <a:lumOff val="25000"/>
                  </a:schemeClr>
                </a:solidFill>
                <a:effectLst/>
              </a:rPr>
              <a:t>de</a:t>
            </a:r>
            <a:r>
              <a:rPr lang="fr-CA" sz="1600" spc="-35" dirty="0">
                <a:solidFill>
                  <a:schemeClr val="tx1">
                    <a:lumMod val="75000"/>
                    <a:lumOff val="25000"/>
                  </a:schemeClr>
                </a:solidFill>
                <a:effectLst/>
              </a:rPr>
              <a:t> </a:t>
            </a:r>
            <a:r>
              <a:rPr lang="fr-CA" sz="1600" dirty="0">
                <a:solidFill>
                  <a:schemeClr val="tx1">
                    <a:lumMod val="75000"/>
                    <a:lumOff val="25000"/>
                  </a:schemeClr>
                </a:solidFill>
                <a:effectLst/>
              </a:rPr>
              <a:t>semaines</a:t>
            </a:r>
            <a:r>
              <a:rPr lang="fr-CA" sz="1600" spc="-35" dirty="0">
                <a:solidFill>
                  <a:schemeClr val="tx1">
                    <a:lumMod val="75000"/>
                    <a:lumOff val="25000"/>
                  </a:schemeClr>
                </a:solidFill>
                <a:effectLst/>
              </a:rPr>
              <a:t> </a:t>
            </a:r>
            <a:r>
              <a:rPr lang="fr-CA" sz="1600" dirty="0">
                <a:solidFill>
                  <a:schemeClr val="tx1">
                    <a:lumMod val="75000"/>
                    <a:lumOff val="25000"/>
                  </a:schemeClr>
                </a:solidFill>
                <a:effectLst/>
              </a:rPr>
              <a:t>qui</a:t>
            </a:r>
            <a:r>
              <a:rPr lang="fr-CA" sz="1600" spc="-35" dirty="0">
                <a:solidFill>
                  <a:schemeClr val="tx1">
                    <a:lumMod val="75000"/>
                    <a:lumOff val="25000"/>
                  </a:schemeClr>
                </a:solidFill>
                <a:effectLst/>
              </a:rPr>
              <a:t> </a:t>
            </a:r>
            <a:r>
              <a:rPr lang="fr-CA" sz="1600" dirty="0">
                <a:solidFill>
                  <a:schemeClr val="tx1">
                    <a:lumMod val="75000"/>
                    <a:lumOff val="25000"/>
                  </a:schemeClr>
                </a:solidFill>
                <a:effectLst/>
              </a:rPr>
              <a:t>précèdent ou suivent directement un congé férié.</a:t>
            </a:r>
          </a:p>
          <a:p>
            <a:pPr>
              <a:lnSpc>
                <a:spcPct val="90000"/>
              </a:lnSpc>
              <a:spcBef>
                <a:spcPts val="1000"/>
              </a:spcBef>
              <a:buClr>
                <a:schemeClr val="accent1"/>
              </a:buClr>
              <a:buSzPct val="80000"/>
              <a:buFont typeface="Wingdings 3" charset="2"/>
              <a:buChar char=""/>
            </a:pPr>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29657848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34" name="Group 13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5" name="Straight Connector 13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9" name="Isosceles Triangle 13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3" name="Isosceles Triangle 14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4" name="Isosceles Triangle 14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146" name="Rectangle 145">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duotone>
              <a:prstClr val="black"/>
              <a:schemeClr val="tx2">
                <a:tint val="45000"/>
                <a:satMod val="400000"/>
              </a:schemeClr>
            </a:duotone>
            <a:alphaModFix amt="40000"/>
          </a:blip>
          <a:srcRect t="4531" b="7921"/>
          <a:stretch/>
        </p:blipFill>
        <p:spPr>
          <a:xfrm>
            <a:off x="1" y="10"/>
            <a:ext cx="12191999" cy="6857990"/>
          </a:xfrm>
          <a:prstGeom prst="rect">
            <a:avLst/>
          </a:prstGeom>
        </p:spPr>
      </p:pic>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677334" y="609600"/>
            <a:ext cx="8596668" cy="1320800"/>
          </a:xfrm>
        </p:spPr>
        <p:txBody>
          <a:bodyPr vert="horz" lIns="91440" tIns="45720" rIns="91440" bIns="45720" rtlCol="0" anchor="t">
            <a:normAutofit/>
          </a:bodyPr>
          <a:lstStyle/>
          <a:p>
            <a:pPr>
              <a:lnSpc>
                <a:spcPct val="90000"/>
              </a:lnSpc>
            </a:pPr>
            <a:r>
              <a:rPr lang="en-US" sz="2800" dirty="0"/>
              <a:t>AXE 2 </a:t>
            </a:r>
            <a:br>
              <a:rPr lang="en-US" sz="2800" dirty="0"/>
            </a:br>
            <a:r>
              <a:rPr lang="en-US" sz="2800" dirty="0"/>
              <a:t>PLG – CONGÉS FÉRIÉS </a:t>
            </a:r>
            <a:br>
              <a:rPr lang="en-US" sz="2800" dirty="0"/>
            </a:br>
            <a:endParaRPr lang="en-US" sz="2800"/>
          </a:p>
        </p:txBody>
      </p:sp>
      <p:sp>
        <p:nvSpPr>
          <p:cNvPr id="122" name="ZoneTexte 121">
            <a:extLst>
              <a:ext uri="{FF2B5EF4-FFF2-40B4-BE49-F238E27FC236}">
                <a16:creationId xmlns:a16="http://schemas.microsoft.com/office/drawing/2014/main" id="{7CEA5ACE-6887-7B3C-5E6E-BDF0A6D21836}"/>
              </a:ext>
            </a:extLst>
          </p:cNvPr>
          <p:cNvSpPr txBox="1"/>
          <p:nvPr/>
        </p:nvSpPr>
        <p:spPr>
          <a:xfrm>
            <a:off x="677334" y="2160589"/>
            <a:ext cx="8596668" cy="3880773"/>
          </a:xfrm>
          <a:prstGeom prst="rect">
            <a:avLst/>
          </a:prstGeom>
        </p:spPr>
        <p:txBody>
          <a:bodyPr vert="horz" lIns="91440" tIns="45720" rIns="91440" bIns="45720" rtlCol="0">
            <a:normAutofit fontScale="92500" lnSpcReduction="10000"/>
          </a:bodyPr>
          <a:lstStyle/>
          <a:p>
            <a:pPr marL="76200" marR="354330" algn="just">
              <a:spcBef>
                <a:spcPts val="1320"/>
              </a:spcBef>
              <a:spcAft>
                <a:spcPts val="0"/>
              </a:spcAft>
            </a:pPr>
            <a:r>
              <a:rPr lang="fr-FR" dirty="0">
                <a:effectLst/>
                <a:latin typeface="Arial" panose="020B0604020202020204" pitchFamily="34" charset="0"/>
                <a:ea typeface="Arial" panose="020B0604020202020204" pitchFamily="34" charset="0"/>
              </a:rPr>
              <a:t>Il</a:t>
            </a:r>
            <a:r>
              <a:rPr lang="fr-FR" spc="-5"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s’assure</a:t>
            </a:r>
            <a:r>
              <a:rPr lang="fr-FR" spc="-5"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également</a:t>
            </a:r>
            <a:r>
              <a:rPr lang="fr-FR" spc="-5"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que</a:t>
            </a:r>
            <a:r>
              <a:rPr lang="fr-FR" spc="-5"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chaque</a:t>
            </a:r>
            <a:r>
              <a:rPr lang="fr-FR" spc="-10"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cadre</a:t>
            </a:r>
            <a:r>
              <a:rPr lang="fr-FR" spc="-5"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bénéficie</a:t>
            </a:r>
            <a:r>
              <a:rPr lang="fr-FR" spc="-5"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de</a:t>
            </a:r>
            <a:r>
              <a:rPr lang="fr-FR" spc="-5"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2</a:t>
            </a:r>
            <a:r>
              <a:rPr lang="fr-FR" spc="-5"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congés</a:t>
            </a:r>
            <a:r>
              <a:rPr lang="fr-FR" spc="-5"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fériés,</a:t>
            </a:r>
            <a:r>
              <a:rPr lang="fr-FR" spc="-5"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consécutifs</a:t>
            </a:r>
            <a:r>
              <a:rPr lang="fr-FR" spc="-5"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ou non, à son choix, entre les 25 et 26 décembre et les</a:t>
            </a:r>
            <a:r>
              <a:rPr lang="fr-FR" spc="-70"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1</a:t>
            </a:r>
            <a:r>
              <a:rPr lang="fr-FR" baseline="30000" dirty="0">
                <a:effectLst/>
                <a:latin typeface="Arial" panose="020B0604020202020204" pitchFamily="34" charset="0"/>
                <a:ea typeface="Arial" panose="020B0604020202020204" pitchFamily="34" charset="0"/>
              </a:rPr>
              <a:t>er</a:t>
            </a:r>
            <a:r>
              <a:rPr lang="fr-FR" dirty="0">
                <a:effectLst/>
                <a:latin typeface="Arial" panose="020B0604020202020204" pitchFamily="34" charset="0"/>
                <a:ea typeface="Arial" panose="020B0604020202020204" pitchFamily="34" charset="0"/>
              </a:rPr>
              <a:t> et 2 janvier.</a:t>
            </a:r>
            <a:endParaRPr lang="fr-CA" dirty="0">
              <a:effectLst/>
              <a:latin typeface="Arial" panose="020B0604020202020204" pitchFamily="34" charset="0"/>
              <a:ea typeface="Arial" panose="020B0604020202020204" pitchFamily="34" charset="0"/>
            </a:endParaRPr>
          </a:p>
          <a:p>
            <a:r>
              <a:rPr lang="fr-FR" dirty="0">
                <a:effectLst/>
                <a:latin typeface="Arial" panose="020B0604020202020204" pitchFamily="34" charset="0"/>
                <a:ea typeface="Arial" panose="020B0604020202020204" pitchFamily="34" charset="0"/>
              </a:rPr>
              <a:t> </a:t>
            </a:r>
            <a:endParaRPr lang="fr-CA" dirty="0">
              <a:effectLst/>
              <a:latin typeface="Arial" panose="020B0604020202020204" pitchFamily="34" charset="0"/>
              <a:ea typeface="Arial" panose="020B0604020202020204" pitchFamily="34" charset="0"/>
            </a:endParaRPr>
          </a:p>
          <a:p>
            <a:pPr marL="75565" marR="353060" algn="just">
              <a:spcAft>
                <a:spcPts val="0"/>
              </a:spcAft>
            </a:pPr>
            <a:r>
              <a:rPr lang="fr-FR" dirty="0">
                <a:effectLst/>
                <a:latin typeface="Arial" panose="020B0604020202020204" pitchFamily="34" charset="0"/>
                <a:ea typeface="Arial" panose="020B0604020202020204" pitchFamily="34" charset="0"/>
              </a:rPr>
              <a:t>Lorsque</a:t>
            </a:r>
            <a:r>
              <a:rPr lang="fr-FR" spc="-60"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le</a:t>
            </a:r>
            <a:r>
              <a:rPr lang="fr-FR" spc="-60"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cadre</a:t>
            </a:r>
            <a:r>
              <a:rPr lang="fr-FR" spc="-55"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doit,</a:t>
            </a:r>
            <a:r>
              <a:rPr lang="fr-FR" spc="-55"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à</a:t>
            </a:r>
            <a:r>
              <a:rPr lang="fr-FR" spc="-55"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la</a:t>
            </a:r>
            <a:r>
              <a:rPr lang="fr-FR" spc="-55"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demande</a:t>
            </a:r>
            <a:r>
              <a:rPr lang="fr-FR" spc="-55"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de</a:t>
            </a:r>
            <a:r>
              <a:rPr lang="fr-FR" spc="-55"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son</a:t>
            </a:r>
            <a:r>
              <a:rPr lang="fr-FR" spc="-55"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employeur,</a:t>
            </a:r>
            <a:r>
              <a:rPr lang="fr-FR" spc="-55"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travailler</a:t>
            </a:r>
            <a:r>
              <a:rPr lang="fr-FR" spc="-55"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lors</a:t>
            </a:r>
            <a:r>
              <a:rPr lang="fr-FR" spc="-60"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d’un</a:t>
            </a:r>
            <a:r>
              <a:rPr lang="fr-FR" spc="-55"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congé</a:t>
            </a:r>
            <a:r>
              <a:rPr lang="fr-FR" spc="-60"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férié, il peut déplacer la date de prise du congé férié, et ce, suivant entente avec son employeur et sous réserve que ce congé soit déplacé dans l’année financière en cours.</a:t>
            </a:r>
            <a:r>
              <a:rPr lang="fr-FR" spc="-55"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À</a:t>
            </a:r>
            <a:r>
              <a:rPr lang="fr-FR" spc="-55"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défaut</a:t>
            </a:r>
            <a:r>
              <a:rPr lang="fr-FR" spc="-55"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de</a:t>
            </a:r>
            <a:r>
              <a:rPr lang="fr-FR" spc="-55"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pouvoir</a:t>
            </a:r>
            <a:r>
              <a:rPr lang="fr-FR" spc="-55"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être</a:t>
            </a:r>
            <a:r>
              <a:rPr lang="fr-FR" spc="-55"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déplacé</a:t>
            </a:r>
            <a:r>
              <a:rPr lang="fr-FR" spc="-55"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dans</a:t>
            </a:r>
            <a:r>
              <a:rPr lang="fr-FR" spc="-55"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l’année</a:t>
            </a:r>
            <a:r>
              <a:rPr lang="fr-FR" spc="-55"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financière</a:t>
            </a:r>
            <a:r>
              <a:rPr lang="fr-FR" spc="-60"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en</a:t>
            </a:r>
            <a:r>
              <a:rPr lang="fr-FR" spc="-55"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cours,</a:t>
            </a:r>
            <a:r>
              <a:rPr lang="fr-FR" spc="-55"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le</a:t>
            </a:r>
            <a:r>
              <a:rPr lang="fr-FR" spc="-55"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congé</a:t>
            </a:r>
            <a:r>
              <a:rPr lang="fr-FR" spc="-60" dirty="0">
                <a:effectLst/>
                <a:latin typeface="Arial" panose="020B0604020202020204" pitchFamily="34" charset="0"/>
                <a:ea typeface="Arial" panose="020B0604020202020204" pitchFamily="34" charset="0"/>
              </a:rPr>
              <a:t> </a:t>
            </a:r>
            <a:r>
              <a:rPr lang="fr-FR" dirty="0">
                <a:effectLst/>
                <a:latin typeface="Arial" panose="020B0604020202020204" pitchFamily="34" charset="0"/>
                <a:ea typeface="Arial" panose="020B0604020202020204" pitchFamily="34" charset="0"/>
              </a:rPr>
              <a:t>est </a:t>
            </a:r>
            <a:r>
              <a:rPr lang="fr-FR" spc="-10" dirty="0">
                <a:effectLst/>
                <a:latin typeface="Arial" panose="020B0604020202020204" pitchFamily="34" charset="0"/>
                <a:ea typeface="Arial" panose="020B0604020202020204" pitchFamily="34" charset="0"/>
              </a:rPr>
              <a:t>payé.</a:t>
            </a:r>
            <a:endParaRPr lang="fr-CA" dirty="0">
              <a:effectLst/>
              <a:latin typeface="Arial" panose="020B0604020202020204" pitchFamily="34" charset="0"/>
              <a:ea typeface="Arial" panose="020B0604020202020204" pitchFamily="34" charset="0"/>
            </a:endParaRPr>
          </a:p>
          <a:p>
            <a:r>
              <a:rPr lang="fr-FR" dirty="0">
                <a:effectLst/>
                <a:latin typeface="Arial" panose="020B0604020202020204" pitchFamily="34" charset="0"/>
                <a:ea typeface="Arial" panose="020B0604020202020204" pitchFamily="34" charset="0"/>
              </a:rPr>
              <a:t> </a:t>
            </a:r>
            <a:endParaRPr lang="fr-CA" dirty="0">
              <a:effectLst/>
              <a:latin typeface="Arial" panose="020B0604020202020204" pitchFamily="34" charset="0"/>
              <a:ea typeface="Arial" panose="020B0604020202020204" pitchFamily="34" charset="0"/>
            </a:endParaRPr>
          </a:p>
          <a:p>
            <a:pPr marL="75565" marR="353060" algn="just">
              <a:spcAft>
                <a:spcPts val="0"/>
              </a:spcAft>
            </a:pPr>
            <a:r>
              <a:rPr lang="fr-FR" dirty="0">
                <a:latin typeface="Arial" panose="020B0604020202020204" pitchFamily="34" charset="0"/>
                <a:ea typeface="Arial" panose="020B0604020202020204" pitchFamily="34" charset="0"/>
              </a:rPr>
              <a:t>P</a:t>
            </a:r>
            <a:r>
              <a:rPr lang="fr-FR" dirty="0">
                <a:effectLst/>
                <a:latin typeface="Arial" panose="020B0604020202020204" pitchFamily="34" charset="0"/>
                <a:ea typeface="Arial" panose="020B0604020202020204" pitchFamily="34" charset="0"/>
              </a:rPr>
              <a:t>our la première année d'invalidité, le cadre bénéficiant de prestations d'assurance-salaire de courte durée reçoit, pour les congés fériés qui coïncident avec cette période, la différence entre le salaire qu'il aurait reçu s'il avait été au travail et la prestation d'assurance salaire qui lui est versée. Pour la période excédant 12 mois d'assurance-salaire, les congés fériés ne peuvent être repris ou </a:t>
            </a:r>
            <a:r>
              <a:rPr lang="fr-FR" spc="-10" dirty="0">
                <a:effectLst/>
                <a:latin typeface="Arial" panose="020B0604020202020204" pitchFamily="34" charset="0"/>
                <a:ea typeface="Arial" panose="020B0604020202020204" pitchFamily="34" charset="0"/>
              </a:rPr>
              <a:t>payés.</a:t>
            </a:r>
            <a:endParaRPr lang="fr-CA" dirty="0">
              <a:effectLst/>
              <a:latin typeface="Arial" panose="020B0604020202020204" pitchFamily="34" charset="0"/>
              <a:ea typeface="Arial" panose="020B0604020202020204" pitchFamily="34" charset="0"/>
            </a:endParaRPr>
          </a:p>
          <a:p>
            <a:pPr>
              <a:lnSpc>
                <a:spcPct val="90000"/>
              </a:lnSpc>
              <a:spcBef>
                <a:spcPts val="1000"/>
              </a:spcBef>
              <a:buClr>
                <a:schemeClr val="accent1"/>
              </a:buClr>
              <a:buSzPct val="80000"/>
              <a:buFont typeface="Wingdings 3" charset="2"/>
              <a:buChar char=""/>
            </a:pPr>
            <a:endParaRPr lang="en-US" sz="1500" b="1" dirty="0">
              <a:solidFill>
                <a:srgbClr val="FFFFFF"/>
              </a:solidFill>
            </a:endParaRPr>
          </a:p>
        </p:txBody>
      </p:sp>
    </p:spTree>
    <p:extLst>
      <p:ext uri="{BB962C8B-B14F-4D97-AF65-F5344CB8AC3E}">
        <p14:creationId xmlns:p14="http://schemas.microsoft.com/office/powerpoint/2010/main" val="1579573487"/>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1" name="Group 15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2" name="Straight Connector 15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6" name="Isosceles Triangle 15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0" name="Isosceles Triangle 15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1" name="Isosceles Triangle 16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useBgFill="1">
        <p:nvSpPr>
          <p:cNvPr id="163" name="Rectangle 162">
            <a:extLst>
              <a:ext uri="{FF2B5EF4-FFF2-40B4-BE49-F238E27FC236}">
                <a16:creationId xmlns:a16="http://schemas.microsoft.com/office/drawing/2014/main" id="{BDDE9CD4-0E0A-4129-8689-A89C4E9A6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duotone>
              <a:schemeClr val="bg2">
                <a:shade val="45000"/>
                <a:satMod val="135000"/>
              </a:schemeClr>
              <a:prstClr val="white"/>
            </a:duotone>
            <a:alphaModFix amt="25000"/>
          </a:blip>
          <a:srcRect t="4531" b="7921"/>
          <a:stretch/>
        </p:blipFill>
        <p:spPr>
          <a:xfrm>
            <a:off x="1" y="10"/>
            <a:ext cx="12191999" cy="6857990"/>
          </a:xfrm>
          <a:prstGeom prst="rect">
            <a:avLst/>
          </a:prstGeom>
        </p:spPr>
      </p:pic>
      <p:grpSp>
        <p:nvGrpSpPr>
          <p:cNvPr id="165" name="Group 164">
            <a:extLst>
              <a:ext uri="{FF2B5EF4-FFF2-40B4-BE49-F238E27FC236}">
                <a16:creationId xmlns:a16="http://schemas.microsoft.com/office/drawing/2014/main" id="{85DB3CA2-FA66-42B9-90EF-394894352D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66" name="Straight Connector 165">
              <a:extLst>
                <a:ext uri="{FF2B5EF4-FFF2-40B4-BE49-F238E27FC236}">
                  <a16:creationId xmlns:a16="http://schemas.microsoft.com/office/drawing/2014/main" id="{2C8D0718-07C6-45A2-A743-BC64673C9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FAE7BCCE-817C-4933-A587-F1EF87D4B4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8" name="Rectangle 23">
              <a:extLst>
                <a:ext uri="{FF2B5EF4-FFF2-40B4-BE49-F238E27FC236}">
                  <a16:creationId xmlns:a16="http://schemas.microsoft.com/office/drawing/2014/main" id="{0E96C1E8-3E07-4AF1-BA61-7FB948F90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9" name="Rectangle 25">
              <a:extLst>
                <a:ext uri="{FF2B5EF4-FFF2-40B4-BE49-F238E27FC236}">
                  <a16:creationId xmlns:a16="http://schemas.microsoft.com/office/drawing/2014/main" id="{B3B592D1-4031-4144-A2DB-B2D8F8C73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0" name="Isosceles Triangle 169">
              <a:extLst>
                <a:ext uri="{FF2B5EF4-FFF2-40B4-BE49-F238E27FC236}">
                  <a16:creationId xmlns:a16="http://schemas.microsoft.com/office/drawing/2014/main" id="{55CB28D4-D6D1-4DB7-B557-D5FF65237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1" name="Rectangle 27">
              <a:extLst>
                <a:ext uri="{FF2B5EF4-FFF2-40B4-BE49-F238E27FC236}">
                  <a16:creationId xmlns:a16="http://schemas.microsoft.com/office/drawing/2014/main" id="{F69D97D4-6031-4064-9BBA-2E96839A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2" name="Rectangle 28">
              <a:extLst>
                <a:ext uri="{FF2B5EF4-FFF2-40B4-BE49-F238E27FC236}">
                  <a16:creationId xmlns:a16="http://schemas.microsoft.com/office/drawing/2014/main" id="{BAF978AE-97B1-4224-A562-EBCE373A1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3" name="Rectangle 29">
              <a:extLst>
                <a:ext uri="{FF2B5EF4-FFF2-40B4-BE49-F238E27FC236}">
                  <a16:creationId xmlns:a16="http://schemas.microsoft.com/office/drawing/2014/main" id="{3A18250B-41A2-4BA7-9E5C-679CF3AE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4" name="Isosceles Triangle 173">
              <a:extLst>
                <a:ext uri="{FF2B5EF4-FFF2-40B4-BE49-F238E27FC236}">
                  <a16:creationId xmlns:a16="http://schemas.microsoft.com/office/drawing/2014/main" id="{C8751ECC-5286-4332-9942-2D01B7135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5" name="Isosceles Triangle 174">
              <a:extLst>
                <a:ext uri="{FF2B5EF4-FFF2-40B4-BE49-F238E27FC236}">
                  <a16:creationId xmlns:a16="http://schemas.microsoft.com/office/drawing/2014/main" id="{5952A4A6-F619-458C-A026-6E5D6AF15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677334" y="609600"/>
            <a:ext cx="8596668" cy="1320800"/>
          </a:xfrm>
        </p:spPr>
        <p:txBody>
          <a:bodyPr vert="horz" lIns="91440" tIns="45720" rIns="91440" bIns="45720" rtlCol="0" anchor="t">
            <a:normAutofit/>
          </a:bodyPr>
          <a:lstStyle/>
          <a:p>
            <a:pPr>
              <a:lnSpc>
                <a:spcPct val="90000"/>
              </a:lnSpc>
            </a:pPr>
            <a:r>
              <a:rPr lang="en-US" sz="2800" dirty="0"/>
              <a:t>AXE 2 </a:t>
            </a:r>
            <a:br>
              <a:rPr lang="en-US" sz="2800" dirty="0"/>
            </a:br>
            <a:r>
              <a:rPr lang="en-US" sz="2800" dirty="0"/>
              <a:t>PLG – CONGÉS SOCIAUX </a:t>
            </a:r>
            <a:br>
              <a:rPr lang="en-US" sz="2800" dirty="0"/>
            </a:br>
            <a:endParaRPr lang="en-US" sz="2800" dirty="0"/>
          </a:p>
        </p:txBody>
      </p:sp>
      <p:sp>
        <p:nvSpPr>
          <p:cNvPr id="122" name="ZoneTexte 121">
            <a:extLst>
              <a:ext uri="{FF2B5EF4-FFF2-40B4-BE49-F238E27FC236}">
                <a16:creationId xmlns:a16="http://schemas.microsoft.com/office/drawing/2014/main" id="{7CEA5ACE-6887-7B3C-5E6E-BDF0A6D21836}"/>
              </a:ext>
            </a:extLst>
          </p:cNvPr>
          <p:cNvSpPr txBox="1"/>
          <p:nvPr/>
        </p:nvSpPr>
        <p:spPr>
          <a:xfrm>
            <a:off x="677334" y="2160589"/>
            <a:ext cx="8596668" cy="3880773"/>
          </a:xfrm>
          <a:prstGeom prst="rect">
            <a:avLst/>
          </a:prstGeom>
        </p:spPr>
        <p:txBody>
          <a:bodyPr vert="horz" lIns="91440" tIns="45720" rIns="91440" bIns="45720" rtlCol="0">
            <a:normAutofit/>
          </a:bodyPr>
          <a:lstStyle/>
          <a:p>
            <a:pPr marL="76200" algn="just">
              <a:lnSpc>
                <a:spcPct val="90000"/>
              </a:lnSpc>
              <a:spcBef>
                <a:spcPts val="1000"/>
              </a:spcBef>
              <a:buClr>
                <a:schemeClr val="accent1"/>
              </a:buClr>
              <a:buSzPct val="80000"/>
              <a:buFont typeface="Wingdings 3" charset="2"/>
              <a:buChar char=""/>
            </a:pPr>
            <a:r>
              <a:rPr lang="fr-CA" dirty="0">
                <a:solidFill>
                  <a:schemeClr val="tx1">
                    <a:lumMod val="75000"/>
                    <a:lumOff val="25000"/>
                  </a:schemeClr>
                </a:solidFill>
                <a:effectLst/>
              </a:rPr>
              <a:t>LE cadre</a:t>
            </a:r>
            <a:r>
              <a:rPr lang="fr-CA" spc="200" dirty="0">
                <a:solidFill>
                  <a:schemeClr val="tx1">
                    <a:lumMod val="75000"/>
                    <a:lumOff val="25000"/>
                  </a:schemeClr>
                </a:solidFill>
                <a:effectLst/>
              </a:rPr>
              <a:t> </a:t>
            </a:r>
            <a:r>
              <a:rPr lang="fr-CA" dirty="0">
                <a:solidFill>
                  <a:schemeClr val="tx1">
                    <a:lumMod val="75000"/>
                    <a:lumOff val="25000"/>
                  </a:schemeClr>
                </a:solidFill>
                <a:effectLst/>
              </a:rPr>
              <a:t>a</a:t>
            </a:r>
            <a:r>
              <a:rPr lang="fr-CA" spc="200" dirty="0">
                <a:solidFill>
                  <a:schemeClr val="tx1">
                    <a:lumMod val="75000"/>
                    <a:lumOff val="25000"/>
                  </a:schemeClr>
                </a:solidFill>
                <a:effectLst/>
              </a:rPr>
              <a:t> </a:t>
            </a:r>
            <a:r>
              <a:rPr lang="fr-CA" dirty="0">
                <a:solidFill>
                  <a:schemeClr val="tx1">
                    <a:lumMod val="75000"/>
                    <a:lumOff val="25000"/>
                  </a:schemeClr>
                </a:solidFill>
                <a:effectLst/>
              </a:rPr>
              <a:t>droit</a:t>
            </a:r>
            <a:r>
              <a:rPr lang="fr-CA" spc="200" dirty="0">
                <a:solidFill>
                  <a:schemeClr val="tx1">
                    <a:lumMod val="75000"/>
                    <a:lumOff val="25000"/>
                  </a:schemeClr>
                </a:solidFill>
                <a:effectLst/>
              </a:rPr>
              <a:t> </a:t>
            </a:r>
            <a:r>
              <a:rPr lang="fr-CA" dirty="0">
                <a:solidFill>
                  <a:schemeClr val="tx1">
                    <a:lumMod val="75000"/>
                    <a:lumOff val="25000"/>
                  </a:schemeClr>
                </a:solidFill>
                <a:effectLst/>
              </a:rPr>
              <a:t>à</a:t>
            </a:r>
            <a:r>
              <a:rPr lang="fr-CA" spc="200" dirty="0">
                <a:solidFill>
                  <a:schemeClr val="tx1">
                    <a:lumMod val="75000"/>
                    <a:lumOff val="25000"/>
                  </a:schemeClr>
                </a:solidFill>
                <a:effectLst/>
              </a:rPr>
              <a:t> </a:t>
            </a:r>
            <a:r>
              <a:rPr lang="fr-CA" dirty="0">
                <a:solidFill>
                  <a:schemeClr val="tx1">
                    <a:lumMod val="75000"/>
                    <a:lumOff val="25000"/>
                  </a:schemeClr>
                </a:solidFill>
                <a:effectLst/>
              </a:rPr>
              <a:t>un</a:t>
            </a:r>
            <a:r>
              <a:rPr lang="fr-CA" spc="200" dirty="0">
                <a:solidFill>
                  <a:schemeClr val="tx1">
                    <a:lumMod val="75000"/>
                    <a:lumOff val="25000"/>
                  </a:schemeClr>
                </a:solidFill>
                <a:effectLst/>
              </a:rPr>
              <a:t> </a:t>
            </a:r>
            <a:r>
              <a:rPr lang="fr-CA" dirty="0">
                <a:solidFill>
                  <a:schemeClr val="tx1">
                    <a:lumMod val="75000"/>
                    <a:lumOff val="25000"/>
                  </a:schemeClr>
                </a:solidFill>
                <a:effectLst/>
              </a:rPr>
              <a:t>ou</a:t>
            </a:r>
            <a:r>
              <a:rPr lang="fr-CA" spc="200" dirty="0">
                <a:solidFill>
                  <a:schemeClr val="tx1">
                    <a:lumMod val="75000"/>
                    <a:lumOff val="25000"/>
                  </a:schemeClr>
                </a:solidFill>
                <a:effectLst/>
              </a:rPr>
              <a:t> </a:t>
            </a:r>
            <a:r>
              <a:rPr lang="fr-CA" dirty="0">
                <a:solidFill>
                  <a:schemeClr val="tx1">
                    <a:lumMod val="75000"/>
                    <a:lumOff val="25000"/>
                  </a:schemeClr>
                </a:solidFill>
                <a:effectLst/>
              </a:rPr>
              <a:t>plusieurs</a:t>
            </a:r>
            <a:r>
              <a:rPr lang="fr-CA" spc="200" dirty="0">
                <a:solidFill>
                  <a:schemeClr val="tx1">
                    <a:lumMod val="75000"/>
                    <a:lumOff val="25000"/>
                  </a:schemeClr>
                </a:solidFill>
                <a:effectLst/>
              </a:rPr>
              <a:t> </a:t>
            </a:r>
            <a:r>
              <a:rPr lang="fr-CA" dirty="0">
                <a:solidFill>
                  <a:schemeClr val="tx1">
                    <a:lumMod val="75000"/>
                    <a:lumOff val="25000"/>
                  </a:schemeClr>
                </a:solidFill>
                <a:effectLst/>
              </a:rPr>
              <a:t>congés</a:t>
            </a:r>
            <a:r>
              <a:rPr lang="fr-CA" spc="200" dirty="0">
                <a:solidFill>
                  <a:schemeClr val="tx1">
                    <a:lumMod val="75000"/>
                    <a:lumOff val="25000"/>
                  </a:schemeClr>
                </a:solidFill>
                <a:effectLst/>
              </a:rPr>
              <a:t> </a:t>
            </a:r>
            <a:r>
              <a:rPr lang="fr-CA" dirty="0">
                <a:solidFill>
                  <a:schemeClr val="tx1">
                    <a:lumMod val="75000"/>
                    <a:lumOff val="25000"/>
                  </a:schemeClr>
                </a:solidFill>
                <a:effectLst/>
              </a:rPr>
              <a:t>sociaux</a:t>
            </a:r>
            <a:r>
              <a:rPr lang="fr-CA" spc="200" dirty="0">
                <a:solidFill>
                  <a:schemeClr val="tx1">
                    <a:lumMod val="75000"/>
                    <a:lumOff val="25000"/>
                  </a:schemeClr>
                </a:solidFill>
                <a:effectLst/>
              </a:rPr>
              <a:t> </a:t>
            </a:r>
            <a:r>
              <a:rPr lang="fr-CA" dirty="0">
                <a:solidFill>
                  <a:schemeClr val="tx1">
                    <a:lumMod val="75000"/>
                    <a:lumOff val="25000"/>
                  </a:schemeClr>
                </a:solidFill>
                <a:effectLst/>
              </a:rPr>
              <a:t>à l’occasion de l’une des situations suivantes :</a:t>
            </a:r>
          </a:p>
          <a:p>
            <a:pPr marL="76200" algn="just">
              <a:lnSpc>
                <a:spcPct val="90000"/>
              </a:lnSpc>
              <a:spcBef>
                <a:spcPts val="1000"/>
              </a:spcBef>
              <a:buClr>
                <a:schemeClr val="accent1"/>
              </a:buClr>
              <a:buSzPct val="80000"/>
              <a:buFont typeface="Wingdings 3" charset="2"/>
              <a:buChar char=""/>
              <a:tabLst>
                <a:tab pos="345440" algn="l"/>
              </a:tabLst>
            </a:pPr>
            <a:r>
              <a:rPr lang="fr-CA" spc="-25" dirty="0">
                <a:solidFill>
                  <a:schemeClr val="tx1">
                    <a:lumMod val="75000"/>
                    <a:lumOff val="25000"/>
                  </a:schemeClr>
                </a:solidFill>
                <a:effectLst/>
              </a:rPr>
              <a:t>1°</a:t>
            </a:r>
            <a:r>
              <a:rPr lang="fr-CA" dirty="0">
                <a:solidFill>
                  <a:schemeClr val="tx1">
                    <a:lumMod val="75000"/>
                    <a:lumOff val="25000"/>
                  </a:schemeClr>
                </a:solidFill>
                <a:effectLst/>
              </a:rPr>
              <a:t>le</a:t>
            </a:r>
            <a:r>
              <a:rPr lang="fr-CA" spc="-10" dirty="0">
                <a:solidFill>
                  <a:schemeClr val="tx1">
                    <a:lumMod val="75000"/>
                    <a:lumOff val="25000"/>
                  </a:schemeClr>
                </a:solidFill>
                <a:effectLst/>
              </a:rPr>
              <a:t> </a:t>
            </a:r>
            <a:r>
              <a:rPr lang="fr-CA" dirty="0">
                <a:solidFill>
                  <a:schemeClr val="tx1">
                    <a:lumMod val="75000"/>
                    <a:lumOff val="25000"/>
                  </a:schemeClr>
                </a:solidFill>
                <a:effectLst/>
              </a:rPr>
              <a:t>mariage</a:t>
            </a:r>
            <a:r>
              <a:rPr lang="fr-CA" spc="-15" dirty="0">
                <a:solidFill>
                  <a:schemeClr val="tx1">
                    <a:lumMod val="75000"/>
                    <a:lumOff val="25000"/>
                  </a:schemeClr>
                </a:solidFill>
                <a:effectLst/>
              </a:rPr>
              <a:t> </a:t>
            </a:r>
            <a:r>
              <a:rPr lang="fr-CA" dirty="0">
                <a:solidFill>
                  <a:schemeClr val="tx1">
                    <a:lumMod val="75000"/>
                    <a:lumOff val="25000"/>
                  </a:schemeClr>
                </a:solidFill>
                <a:effectLst/>
              </a:rPr>
              <a:t>ou</a:t>
            </a:r>
            <a:r>
              <a:rPr lang="fr-CA" spc="-10" dirty="0">
                <a:solidFill>
                  <a:schemeClr val="tx1">
                    <a:lumMod val="75000"/>
                    <a:lumOff val="25000"/>
                  </a:schemeClr>
                </a:solidFill>
                <a:effectLst/>
              </a:rPr>
              <a:t> </a:t>
            </a:r>
            <a:r>
              <a:rPr lang="fr-CA" dirty="0">
                <a:solidFill>
                  <a:schemeClr val="tx1">
                    <a:lumMod val="75000"/>
                    <a:lumOff val="25000"/>
                  </a:schemeClr>
                </a:solidFill>
                <a:effectLst/>
              </a:rPr>
              <a:t>l’union</a:t>
            </a:r>
            <a:r>
              <a:rPr lang="fr-CA" spc="-10" dirty="0">
                <a:solidFill>
                  <a:schemeClr val="tx1">
                    <a:lumMod val="75000"/>
                    <a:lumOff val="25000"/>
                  </a:schemeClr>
                </a:solidFill>
                <a:effectLst/>
              </a:rPr>
              <a:t> </a:t>
            </a:r>
            <a:r>
              <a:rPr lang="fr-CA" dirty="0">
                <a:solidFill>
                  <a:schemeClr val="tx1">
                    <a:lumMod val="75000"/>
                    <a:lumOff val="25000"/>
                  </a:schemeClr>
                </a:solidFill>
                <a:effectLst/>
              </a:rPr>
              <a:t>civile</a:t>
            </a:r>
            <a:r>
              <a:rPr lang="fr-CA" spc="-15" dirty="0">
                <a:solidFill>
                  <a:schemeClr val="tx1">
                    <a:lumMod val="75000"/>
                    <a:lumOff val="25000"/>
                  </a:schemeClr>
                </a:solidFill>
                <a:effectLst/>
              </a:rPr>
              <a:t> </a:t>
            </a:r>
            <a:r>
              <a:rPr lang="fr-CA" dirty="0">
                <a:solidFill>
                  <a:schemeClr val="tx1">
                    <a:lumMod val="75000"/>
                    <a:lumOff val="25000"/>
                  </a:schemeClr>
                </a:solidFill>
                <a:effectLst/>
              </a:rPr>
              <a:t>du</a:t>
            </a:r>
            <a:r>
              <a:rPr lang="fr-CA" spc="-10" dirty="0">
                <a:solidFill>
                  <a:schemeClr val="tx1">
                    <a:lumMod val="75000"/>
                    <a:lumOff val="25000"/>
                  </a:schemeClr>
                </a:solidFill>
                <a:effectLst/>
              </a:rPr>
              <a:t> cadre;</a:t>
            </a:r>
            <a:endParaRPr lang="fr-CA" dirty="0">
              <a:solidFill>
                <a:schemeClr val="tx1">
                  <a:lumMod val="75000"/>
                  <a:lumOff val="25000"/>
                </a:schemeClr>
              </a:solidFill>
              <a:effectLst/>
            </a:endParaRPr>
          </a:p>
          <a:p>
            <a:pPr marL="76200" algn="just">
              <a:lnSpc>
                <a:spcPct val="90000"/>
              </a:lnSpc>
              <a:spcBef>
                <a:spcPts val="1000"/>
              </a:spcBef>
              <a:buClr>
                <a:schemeClr val="accent1"/>
              </a:buClr>
              <a:buSzPct val="80000"/>
              <a:buFont typeface="Wingdings 3" charset="2"/>
              <a:buChar char=""/>
              <a:tabLst>
                <a:tab pos="345440" algn="l"/>
              </a:tabLst>
            </a:pPr>
            <a:r>
              <a:rPr lang="fr-CA" spc="-25" dirty="0">
                <a:solidFill>
                  <a:schemeClr val="tx1">
                    <a:lumMod val="75000"/>
                    <a:lumOff val="25000"/>
                  </a:schemeClr>
                </a:solidFill>
                <a:effectLst/>
              </a:rPr>
              <a:t>2°</a:t>
            </a:r>
            <a:r>
              <a:rPr lang="fr-CA" dirty="0">
                <a:solidFill>
                  <a:schemeClr val="tx1">
                    <a:lumMod val="75000"/>
                    <a:lumOff val="25000"/>
                  </a:schemeClr>
                </a:solidFill>
                <a:effectLst/>
              </a:rPr>
              <a:t>le</a:t>
            </a:r>
            <a:r>
              <a:rPr lang="fr-CA" spc="-20" dirty="0">
                <a:solidFill>
                  <a:schemeClr val="tx1">
                    <a:lumMod val="75000"/>
                    <a:lumOff val="25000"/>
                  </a:schemeClr>
                </a:solidFill>
                <a:effectLst/>
              </a:rPr>
              <a:t> </a:t>
            </a:r>
            <a:r>
              <a:rPr lang="fr-CA" dirty="0">
                <a:solidFill>
                  <a:schemeClr val="tx1">
                    <a:lumMod val="75000"/>
                    <a:lumOff val="25000"/>
                  </a:schemeClr>
                </a:solidFill>
                <a:effectLst/>
              </a:rPr>
              <a:t>décès</a:t>
            </a:r>
            <a:r>
              <a:rPr lang="fr-CA" spc="-10" dirty="0">
                <a:solidFill>
                  <a:schemeClr val="tx1">
                    <a:lumMod val="75000"/>
                    <a:lumOff val="25000"/>
                  </a:schemeClr>
                </a:solidFill>
                <a:effectLst/>
              </a:rPr>
              <a:t> </a:t>
            </a:r>
            <a:r>
              <a:rPr lang="fr-CA" dirty="0">
                <a:solidFill>
                  <a:schemeClr val="tx1">
                    <a:lumMod val="75000"/>
                    <a:lumOff val="25000"/>
                  </a:schemeClr>
                </a:solidFill>
                <a:effectLst/>
              </a:rPr>
              <a:t>d’un</a:t>
            </a:r>
            <a:r>
              <a:rPr lang="fr-CA" spc="-10" dirty="0">
                <a:solidFill>
                  <a:schemeClr val="tx1">
                    <a:lumMod val="75000"/>
                    <a:lumOff val="25000"/>
                  </a:schemeClr>
                </a:solidFill>
                <a:effectLst/>
              </a:rPr>
              <a:t> </a:t>
            </a:r>
            <a:r>
              <a:rPr lang="fr-CA" dirty="0">
                <a:solidFill>
                  <a:schemeClr val="tx1">
                    <a:lumMod val="75000"/>
                    <a:lumOff val="25000"/>
                  </a:schemeClr>
                </a:solidFill>
                <a:effectLst/>
              </a:rPr>
              <a:t>membre</a:t>
            </a:r>
            <a:r>
              <a:rPr lang="fr-CA" spc="-10" dirty="0">
                <a:solidFill>
                  <a:schemeClr val="tx1">
                    <a:lumMod val="75000"/>
                    <a:lumOff val="25000"/>
                  </a:schemeClr>
                </a:solidFill>
                <a:effectLst/>
              </a:rPr>
              <a:t> </a:t>
            </a:r>
            <a:r>
              <a:rPr lang="fr-CA" dirty="0">
                <a:solidFill>
                  <a:schemeClr val="tx1">
                    <a:lumMod val="75000"/>
                    <a:lumOff val="25000"/>
                  </a:schemeClr>
                </a:solidFill>
                <a:effectLst/>
              </a:rPr>
              <a:t>de</a:t>
            </a:r>
            <a:r>
              <a:rPr lang="fr-CA" spc="-10" dirty="0">
                <a:solidFill>
                  <a:schemeClr val="tx1">
                    <a:lumMod val="75000"/>
                    <a:lumOff val="25000"/>
                  </a:schemeClr>
                </a:solidFill>
                <a:effectLst/>
              </a:rPr>
              <a:t> </a:t>
            </a:r>
            <a:r>
              <a:rPr lang="fr-CA" dirty="0">
                <a:solidFill>
                  <a:schemeClr val="tx1">
                    <a:lumMod val="75000"/>
                    <a:lumOff val="25000"/>
                  </a:schemeClr>
                </a:solidFill>
                <a:effectLst/>
              </a:rPr>
              <a:t>la</a:t>
            </a:r>
            <a:r>
              <a:rPr lang="fr-CA" spc="-10" dirty="0">
                <a:solidFill>
                  <a:schemeClr val="tx1">
                    <a:lumMod val="75000"/>
                    <a:lumOff val="25000"/>
                  </a:schemeClr>
                </a:solidFill>
                <a:effectLst/>
              </a:rPr>
              <a:t> </a:t>
            </a:r>
            <a:r>
              <a:rPr lang="fr-CA" dirty="0">
                <a:solidFill>
                  <a:schemeClr val="tx1">
                    <a:lumMod val="75000"/>
                    <a:lumOff val="25000"/>
                  </a:schemeClr>
                </a:solidFill>
                <a:effectLst/>
              </a:rPr>
              <a:t>famille</a:t>
            </a:r>
            <a:r>
              <a:rPr lang="fr-CA" spc="-15" dirty="0">
                <a:solidFill>
                  <a:schemeClr val="tx1">
                    <a:lumMod val="75000"/>
                    <a:lumOff val="25000"/>
                  </a:schemeClr>
                </a:solidFill>
                <a:effectLst/>
              </a:rPr>
              <a:t> </a:t>
            </a:r>
            <a:r>
              <a:rPr lang="fr-CA" dirty="0">
                <a:solidFill>
                  <a:schemeClr val="tx1">
                    <a:lumMod val="75000"/>
                    <a:lumOff val="25000"/>
                  </a:schemeClr>
                </a:solidFill>
                <a:effectLst/>
              </a:rPr>
              <a:t>du</a:t>
            </a:r>
            <a:r>
              <a:rPr lang="fr-CA" spc="-5" dirty="0">
                <a:solidFill>
                  <a:schemeClr val="tx1">
                    <a:lumMod val="75000"/>
                    <a:lumOff val="25000"/>
                  </a:schemeClr>
                </a:solidFill>
                <a:effectLst/>
              </a:rPr>
              <a:t> </a:t>
            </a:r>
            <a:r>
              <a:rPr lang="fr-CA" dirty="0">
                <a:solidFill>
                  <a:schemeClr val="tx1">
                    <a:lumMod val="75000"/>
                    <a:lumOff val="25000"/>
                  </a:schemeClr>
                </a:solidFill>
                <a:effectLst/>
              </a:rPr>
              <a:t>cadre</a:t>
            </a:r>
            <a:r>
              <a:rPr lang="fr-CA" spc="-10" dirty="0">
                <a:solidFill>
                  <a:schemeClr val="tx1">
                    <a:lumMod val="75000"/>
                    <a:lumOff val="25000"/>
                  </a:schemeClr>
                </a:solidFill>
                <a:effectLst/>
              </a:rPr>
              <a:t> </a:t>
            </a:r>
            <a:r>
              <a:rPr lang="fr-CA" dirty="0">
                <a:solidFill>
                  <a:schemeClr val="tx1">
                    <a:lumMod val="75000"/>
                    <a:lumOff val="25000"/>
                  </a:schemeClr>
                </a:solidFill>
                <a:effectLst/>
              </a:rPr>
              <a:t>ou</a:t>
            </a:r>
            <a:r>
              <a:rPr lang="fr-CA" spc="-15" dirty="0">
                <a:solidFill>
                  <a:schemeClr val="tx1">
                    <a:lumMod val="75000"/>
                    <a:lumOff val="25000"/>
                  </a:schemeClr>
                </a:solidFill>
                <a:effectLst/>
              </a:rPr>
              <a:t> </a:t>
            </a:r>
            <a:r>
              <a:rPr lang="fr-CA" dirty="0">
                <a:solidFill>
                  <a:schemeClr val="tx1">
                    <a:lumMod val="75000"/>
                    <a:lumOff val="25000"/>
                  </a:schemeClr>
                </a:solidFill>
                <a:effectLst/>
              </a:rPr>
              <a:t>de</a:t>
            </a:r>
            <a:r>
              <a:rPr lang="fr-CA" spc="-10" dirty="0">
                <a:solidFill>
                  <a:schemeClr val="tx1">
                    <a:lumMod val="75000"/>
                    <a:lumOff val="25000"/>
                  </a:schemeClr>
                </a:solidFill>
                <a:effectLst/>
              </a:rPr>
              <a:t> </a:t>
            </a:r>
            <a:r>
              <a:rPr lang="fr-CA" dirty="0">
                <a:solidFill>
                  <a:schemeClr val="tx1">
                    <a:lumMod val="75000"/>
                    <a:lumOff val="25000"/>
                  </a:schemeClr>
                </a:solidFill>
                <a:effectLst/>
              </a:rPr>
              <a:t>la</a:t>
            </a:r>
            <a:r>
              <a:rPr lang="fr-CA" spc="-10" dirty="0">
                <a:solidFill>
                  <a:schemeClr val="tx1">
                    <a:lumMod val="75000"/>
                    <a:lumOff val="25000"/>
                  </a:schemeClr>
                </a:solidFill>
                <a:effectLst/>
              </a:rPr>
              <a:t> </a:t>
            </a:r>
            <a:r>
              <a:rPr lang="fr-CA" dirty="0">
                <a:solidFill>
                  <a:schemeClr val="tx1">
                    <a:lumMod val="75000"/>
                    <a:lumOff val="25000"/>
                  </a:schemeClr>
                </a:solidFill>
                <a:effectLst/>
              </a:rPr>
              <a:t>famille</a:t>
            </a:r>
            <a:r>
              <a:rPr lang="fr-CA" spc="-10" dirty="0">
                <a:solidFill>
                  <a:schemeClr val="tx1">
                    <a:lumMod val="75000"/>
                    <a:lumOff val="25000"/>
                  </a:schemeClr>
                </a:solidFill>
                <a:effectLst/>
              </a:rPr>
              <a:t> </a:t>
            </a:r>
            <a:r>
              <a:rPr lang="fr-CA" dirty="0">
                <a:solidFill>
                  <a:schemeClr val="tx1">
                    <a:lumMod val="75000"/>
                    <a:lumOff val="25000"/>
                  </a:schemeClr>
                </a:solidFill>
                <a:effectLst/>
              </a:rPr>
              <a:t>de</a:t>
            </a:r>
            <a:r>
              <a:rPr lang="fr-CA" spc="-10" dirty="0">
                <a:solidFill>
                  <a:schemeClr val="tx1">
                    <a:lumMod val="75000"/>
                    <a:lumOff val="25000"/>
                  </a:schemeClr>
                </a:solidFill>
                <a:effectLst/>
              </a:rPr>
              <a:t> </a:t>
            </a:r>
            <a:r>
              <a:rPr lang="fr-CA" dirty="0">
                <a:solidFill>
                  <a:schemeClr val="tx1">
                    <a:lumMod val="75000"/>
                    <a:lumOff val="25000"/>
                  </a:schemeClr>
                </a:solidFill>
                <a:effectLst/>
              </a:rPr>
              <a:t>son</a:t>
            </a:r>
            <a:r>
              <a:rPr lang="fr-CA" spc="-5" dirty="0">
                <a:solidFill>
                  <a:schemeClr val="tx1">
                    <a:lumMod val="75000"/>
                    <a:lumOff val="25000"/>
                  </a:schemeClr>
                </a:solidFill>
                <a:effectLst/>
              </a:rPr>
              <a:t> </a:t>
            </a:r>
            <a:r>
              <a:rPr lang="fr-CA" spc="-10" dirty="0">
                <a:solidFill>
                  <a:schemeClr val="tx1">
                    <a:lumMod val="75000"/>
                    <a:lumOff val="25000"/>
                  </a:schemeClr>
                </a:solidFill>
                <a:effectLst/>
              </a:rPr>
              <a:t>conjoint;</a:t>
            </a:r>
            <a:endParaRPr lang="fr-CA" dirty="0">
              <a:solidFill>
                <a:schemeClr val="tx1">
                  <a:lumMod val="75000"/>
                  <a:lumOff val="25000"/>
                </a:schemeClr>
              </a:solidFill>
            </a:endParaRPr>
          </a:p>
          <a:p>
            <a:pPr marL="76200" algn="just">
              <a:lnSpc>
                <a:spcPct val="90000"/>
              </a:lnSpc>
              <a:spcBef>
                <a:spcPts val="1000"/>
              </a:spcBef>
              <a:buClr>
                <a:schemeClr val="accent1"/>
              </a:buClr>
              <a:buSzPct val="80000"/>
              <a:buFont typeface="Wingdings 3" charset="2"/>
              <a:buChar char=""/>
              <a:tabLst>
                <a:tab pos="345440" algn="l"/>
              </a:tabLst>
            </a:pPr>
            <a:r>
              <a:rPr lang="fr-CA" spc="-30" dirty="0">
                <a:solidFill>
                  <a:schemeClr val="tx1">
                    <a:lumMod val="75000"/>
                    <a:lumOff val="25000"/>
                  </a:schemeClr>
                </a:solidFill>
                <a:effectLst/>
              </a:rPr>
              <a:t>3°</a:t>
            </a:r>
            <a:r>
              <a:rPr lang="fr-CA" dirty="0">
                <a:solidFill>
                  <a:schemeClr val="tx1">
                    <a:lumMod val="75000"/>
                    <a:lumOff val="25000"/>
                  </a:schemeClr>
                </a:solidFill>
                <a:effectLst/>
              </a:rPr>
              <a:t>l’implication du cadre à titre de juré ou de témoin dans une cause où il n’est pas une partie intéressée;</a:t>
            </a:r>
          </a:p>
          <a:p>
            <a:pPr marL="76200" algn="just">
              <a:lnSpc>
                <a:spcPct val="90000"/>
              </a:lnSpc>
              <a:spcBef>
                <a:spcPts val="1000"/>
              </a:spcBef>
              <a:buClr>
                <a:schemeClr val="accent1"/>
              </a:buClr>
              <a:buSzPct val="80000"/>
              <a:buFont typeface="Wingdings 3" charset="2"/>
              <a:buChar char=""/>
              <a:tabLst>
                <a:tab pos="345440" algn="l"/>
              </a:tabLst>
            </a:pPr>
            <a:r>
              <a:rPr lang="fr-CA" spc="-25" dirty="0">
                <a:solidFill>
                  <a:schemeClr val="tx1">
                    <a:lumMod val="75000"/>
                    <a:lumOff val="25000"/>
                  </a:schemeClr>
                </a:solidFill>
                <a:effectLst/>
              </a:rPr>
              <a:t>4°</a:t>
            </a:r>
            <a:r>
              <a:rPr lang="fr-CA" dirty="0">
                <a:solidFill>
                  <a:schemeClr val="tx1">
                    <a:lumMod val="75000"/>
                    <a:lumOff val="25000"/>
                  </a:schemeClr>
                </a:solidFill>
                <a:effectLst/>
              </a:rPr>
              <a:t>le</a:t>
            </a:r>
            <a:r>
              <a:rPr lang="fr-CA" spc="-15" dirty="0">
                <a:solidFill>
                  <a:schemeClr val="tx1">
                    <a:lumMod val="75000"/>
                    <a:lumOff val="25000"/>
                  </a:schemeClr>
                </a:solidFill>
                <a:effectLst/>
              </a:rPr>
              <a:t> </a:t>
            </a:r>
            <a:r>
              <a:rPr lang="fr-CA" dirty="0">
                <a:solidFill>
                  <a:schemeClr val="tx1">
                    <a:lumMod val="75000"/>
                    <a:lumOff val="25000"/>
                  </a:schemeClr>
                </a:solidFill>
                <a:effectLst/>
              </a:rPr>
              <a:t>déménagement</a:t>
            </a:r>
            <a:r>
              <a:rPr lang="fr-CA" spc="-10" dirty="0">
                <a:solidFill>
                  <a:schemeClr val="tx1">
                    <a:lumMod val="75000"/>
                    <a:lumOff val="25000"/>
                  </a:schemeClr>
                </a:solidFill>
                <a:effectLst/>
              </a:rPr>
              <a:t> </a:t>
            </a:r>
            <a:r>
              <a:rPr lang="fr-CA" dirty="0">
                <a:solidFill>
                  <a:schemeClr val="tx1">
                    <a:lumMod val="75000"/>
                    <a:lumOff val="25000"/>
                  </a:schemeClr>
                </a:solidFill>
                <a:effectLst/>
              </a:rPr>
              <a:t>du</a:t>
            </a:r>
            <a:r>
              <a:rPr lang="fr-CA" spc="-10" dirty="0">
                <a:solidFill>
                  <a:schemeClr val="tx1">
                    <a:lumMod val="75000"/>
                    <a:lumOff val="25000"/>
                  </a:schemeClr>
                </a:solidFill>
                <a:effectLst/>
              </a:rPr>
              <a:t> cadre;</a:t>
            </a:r>
            <a:endParaRPr lang="fr-CA" dirty="0">
              <a:solidFill>
                <a:schemeClr val="tx1">
                  <a:lumMod val="75000"/>
                  <a:lumOff val="25000"/>
                </a:schemeClr>
              </a:solidFill>
              <a:effectLst/>
            </a:endParaRPr>
          </a:p>
          <a:p>
            <a:pPr marL="76200" algn="just">
              <a:lnSpc>
                <a:spcPct val="90000"/>
              </a:lnSpc>
              <a:spcBef>
                <a:spcPts val="1000"/>
              </a:spcBef>
              <a:buClr>
                <a:schemeClr val="accent1"/>
              </a:buClr>
              <a:buSzPct val="80000"/>
              <a:buFont typeface="Wingdings 3" charset="2"/>
              <a:buChar char=""/>
              <a:tabLst>
                <a:tab pos="345440" algn="l"/>
              </a:tabLst>
            </a:pPr>
            <a:r>
              <a:rPr lang="fr-CA" spc="-25" dirty="0">
                <a:solidFill>
                  <a:schemeClr val="tx1">
                    <a:lumMod val="75000"/>
                    <a:lumOff val="25000"/>
                  </a:schemeClr>
                </a:solidFill>
                <a:effectLst/>
              </a:rPr>
              <a:t>5°</a:t>
            </a:r>
            <a:r>
              <a:rPr lang="fr-CA" dirty="0">
                <a:solidFill>
                  <a:schemeClr val="tx1">
                    <a:lumMod val="75000"/>
                    <a:lumOff val="25000"/>
                  </a:schemeClr>
                </a:solidFill>
                <a:effectLst/>
              </a:rPr>
              <a:t>toute</a:t>
            </a:r>
            <a:r>
              <a:rPr lang="fr-CA" spc="-15" dirty="0">
                <a:solidFill>
                  <a:schemeClr val="tx1">
                    <a:lumMod val="75000"/>
                    <a:lumOff val="25000"/>
                  </a:schemeClr>
                </a:solidFill>
                <a:effectLst/>
              </a:rPr>
              <a:t> </a:t>
            </a:r>
            <a:r>
              <a:rPr lang="fr-CA" dirty="0">
                <a:solidFill>
                  <a:schemeClr val="tx1">
                    <a:lumMod val="75000"/>
                    <a:lumOff val="25000"/>
                  </a:schemeClr>
                </a:solidFill>
                <a:effectLst/>
              </a:rPr>
              <a:t>autre</a:t>
            </a:r>
            <a:r>
              <a:rPr lang="fr-CA" spc="-10" dirty="0">
                <a:solidFill>
                  <a:schemeClr val="tx1">
                    <a:lumMod val="75000"/>
                    <a:lumOff val="25000"/>
                  </a:schemeClr>
                </a:solidFill>
                <a:effectLst/>
              </a:rPr>
              <a:t> </a:t>
            </a:r>
            <a:r>
              <a:rPr lang="fr-CA" dirty="0">
                <a:solidFill>
                  <a:schemeClr val="tx1">
                    <a:lumMod val="75000"/>
                    <a:lumOff val="25000"/>
                  </a:schemeClr>
                </a:solidFill>
                <a:effectLst/>
              </a:rPr>
              <a:t>raison</a:t>
            </a:r>
            <a:r>
              <a:rPr lang="fr-CA" spc="-10" dirty="0">
                <a:solidFill>
                  <a:schemeClr val="tx1">
                    <a:lumMod val="75000"/>
                    <a:lumOff val="25000"/>
                  </a:schemeClr>
                </a:solidFill>
                <a:effectLst/>
              </a:rPr>
              <a:t> </a:t>
            </a:r>
            <a:r>
              <a:rPr lang="fr-CA" dirty="0">
                <a:solidFill>
                  <a:schemeClr val="tx1">
                    <a:lumMod val="75000"/>
                    <a:lumOff val="25000"/>
                  </a:schemeClr>
                </a:solidFill>
                <a:effectLst/>
              </a:rPr>
              <a:t>jugée</a:t>
            </a:r>
            <a:r>
              <a:rPr lang="fr-CA" spc="-10" dirty="0">
                <a:solidFill>
                  <a:schemeClr val="tx1">
                    <a:lumMod val="75000"/>
                    <a:lumOff val="25000"/>
                  </a:schemeClr>
                </a:solidFill>
                <a:effectLst/>
              </a:rPr>
              <a:t> sérieuse.</a:t>
            </a:r>
            <a:endParaRPr lang="fr-CA" dirty="0">
              <a:solidFill>
                <a:schemeClr val="tx1">
                  <a:lumMod val="75000"/>
                  <a:lumOff val="25000"/>
                </a:schemeClr>
              </a:solidFill>
              <a:effectLst/>
            </a:endParaRPr>
          </a:p>
          <a:p>
            <a:pPr marL="76200" algn="just">
              <a:lnSpc>
                <a:spcPct val="90000"/>
              </a:lnSpc>
              <a:spcBef>
                <a:spcPts val="1000"/>
              </a:spcBef>
              <a:buClr>
                <a:schemeClr val="accent1"/>
              </a:buClr>
              <a:buSzPct val="80000"/>
              <a:buFont typeface="Wingdings 3" charset="2"/>
              <a:buChar char=""/>
            </a:pPr>
            <a:r>
              <a:rPr lang="fr-CA" dirty="0">
                <a:solidFill>
                  <a:schemeClr val="tx1">
                    <a:lumMod val="75000"/>
                    <a:lumOff val="25000"/>
                  </a:schemeClr>
                </a:solidFill>
                <a:effectLst/>
              </a:rPr>
              <a:t>Par</a:t>
            </a:r>
            <a:r>
              <a:rPr lang="fr-CA" spc="200" dirty="0">
                <a:solidFill>
                  <a:schemeClr val="tx1">
                    <a:lumMod val="75000"/>
                    <a:lumOff val="25000"/>
                  </a:schemeClr>
                </a:solidFill>
                <a:effectLst/>
              </a:rPr>
              <a:t> </a:t>
            </a:r>
            <a:r>
              <a:rPr lang="fr-CA" dirty="0">
                <a:solidFill>
                  <a:schemeClr val="tx1">
                    <a:lumMod val="75000"/>
                    <a:lumOff val="25000"/>
                  </a:schemeClr>
                </a:solidFill>
                <a:effectLst/>
              </a:rPr>
              <a:t>ailleurs,</a:t>
            </a:r>
            <a:r>
              <a:rPr lang="fr-CA" spc="200" dirty="0">
                <a:solidFill>
                  <a:schemeClr val="tx1">
                    <a:lumMod val="75000"/>
                    <a:lumOff val="25000"/>
                  </a:schemeClr>
                </a:solidFill>
                <a:effectLst/>
              </a:rPr>
              <a:t> </a:t>
            </a:r>
            <a:r>
              <a:rPr lang="fr-CA" dirty="0">
                <a:solidFill>
                  <a:schemeClr val="tx1">
                    <a:lumMod val="75000"/>
                    <a:lumOff val="25000"/>
                  </a:schemeClr>
                </a:solidFill>
                <a:effectLst/>
              </a:rPr>
              <a:t>le</a:t>
            </a:r>
            <a:r>
              <a:rPr lang="fr-CA" spc="200" dirty="0">
                <a:solidFill>
                  <a:schemeClr val="tx1">
                    <a:lumMod val="75000"/>
                    <a:lumOff val="25000"/>
                  </a:schemeClr>
                </a:solidFill>
                <a:effectLst/>
              </a:rPr>
              <a:t> </a:t>
            </a:r>
            <a:r>
              <a:rPr lang="fr-CA" dirty="0">
                <a:solidFill>
                  <a:schemeClr val="tx1">
                    <a:lumMod val="75000"/>
                    <a:lumOff val="25000"/>
                  </a:schemeClr>
                </a:solidFill>
                <a:effectLst/>
              </a:rPr>
              <a:t>cadre</a:t>
            </a:r>
            <a:r>
              <a:rPr lang="fr-CA" spc="200" dirty="0">
                <a:solidFill>
                  <a:schemeClr val="tx1">
                    <a:lumMod val="75000"/>
                    <a:lumOff val="25000"/>
                  </a:schemeClr>
                </a:solidFill>
                <a:effectLst/>
              </a:rPr>
              <a:t> </a:t>
            </a:r>
            <a:r>
              <a:rPr lang="fr-CA" dirty="0">
                <a:solidFill>
                  <a:schemeClr val="tx1">
                    <a:lumMod val="75000"/>
                    <a:lumOff val="25000"/>
                  </a:schemeClr>
                </a:solidFill>
                <a:effectLst/>
              </a:rPr>
              <a:t>qui</a:t>
            </a:r>
            <a:r>
              <a:rPr lang="fr-CA" spc="200" dirty="0">
                <a:solidFill>
                  <a:schemeClr val="tx1">
                    <a:lumMod val="75000"/>
                    <a:lumOff val="25000"/>
                  </a:schemeClr>
                </a:solidFill>
                <a:effectLst/>
              </a:rPr>
              <a:t> </a:t>
            </a:r>
            <a:r>
              <a:rPr lang="fr-CA" dirty="0">
                <a:solidFill>
                  <a:schemeClr val="tx1">
                    <a:lumMod val="75000"/>
                    <a:lumOff val="25000"/>
                  </a:schemeClr>
                </a:solidFill>
                <a:effectLst/>
              </a:rPr>
              <a:t>souhaite</a:t>
            </a:r>
            <a:r>
              <a:rPr lang="fr-CA" spc="200" dirty="0">
                <a:solidFill>
                  <a:schemeClr val="tx1">
                    <a:lumMod val="75000"/>
                    <a:lumOff val="25000"/>
                  </a:schemeClr>
                </a:solidFill>
                <a:effectLst/>
              </a:rPr>
              <a:t> </a:t>
            </a:r>
            <a:r>
              <a:rPr lang="fr-CA" dirty="0">
                <a:solidFill>
                  <a:schemeClr val="tx1">
                    <a:lumMod val="75000"/>
                    <a:lumOff val="25000"/>
                  </a:schemeClr>
                </a:solidFill>
                <a:effectLst/>
              </a:rPr>
              <a:t>se</a:t>
            </a:r>
            <a:r>
              <a:rPr lang="fr-CA" spc="200" dirty="0">
                <a:solidFill>
                  <a:schemeClr val="tx1">
                    <a:lumMod val="75000"/>
                    <a:lumOff val="25000"/>
                  </a:schemeClr>
                </a:solidFill>
                <a:effectLst/>
              </a:rPr>
              <a:t> </a:t>
            </a:r>
            <a:r>
              <a:rPr lang="fr-CA" dirty="0">
                <a:solidFill>
                  <a:schemeClr val="tx1">
                    <a:lumMod val="75000"/>
                    <a:lumOff val="25000"/>
                  </a:schemeClr>
                </a:solidFill>
                <a:effectLst/>
              </a:rPr>
              <a:t>prévaloir</a:t>
            </a:r>
            <a:r>
              <a:rPr lang="fr-CA" spc="200" dirty="0">
                <a:solidFill>
                  <a:schemeClr val="tx1">
                    <a:lumMod val="75000"/>
                    <a:lumOff val="25000"/>
                  </a:schemeClr>
                </a:solidFill>
                <a:effectLst/>
              </a:rPr>
              <a:t> </a:t>
            </a:r>
            <a:r>
              <a:rPr lang="fr-CA" dirty="0">
                <a:solidFill>
                  <a:schemeClr val="tx1">
                    <a:lumMod val="75000"/>
                    <a:lumOff val="25000"/>
                  </a:schemeClr>
                </a:solidFill>
                <a:effectLst/>
              </a:rPr>
              <a:t>d’un</a:t>
            </a:r>
            <a:r>
              <a:rPr lang="fr-CA" spc="200" dirty="0">
                <a:solidFill>
                  <a:schemeClr val="tx1">
                    <a:lumMod val="75000"/>
                    <a:lumOff val="25000"/>
                  </a:schemeClr>
                </a:solidFill>
                <a:effectLst/>
              </a:rPr>
              <a:t> </a:t>
            </a:r>
            <a:r>
              <a:rPr lang="fr-CA" dirty="0">
                <a:solidFill>
                  <a:schemeClr val="tx1">
                    <a:lumMod val="75000"/>
                    <a:lumOff val="25000"/>
                  </a:schemeClr>
                </a:solidFill>
                <a:effectLst/>
              </a:rPr>
              <a:t>congé</a:t>
            </a:r>
            <a:r>
              <a:rPr lang="fr-CA" spc="200" dirty="0">
                <a:solidFill>
                  <a:schemeClr val="tx1">
                    <a:lumMod val="75000"/>
                    <a:lumOff val="25000"/>
                  </a:schemeClr>
                </a:solidFill>
                <a:effectLst/>
              </a:rPr>
              <a:t> </a:t>
            </a:r>
            <a:r>
              <a:rPr lang="fr-CA" dirty="0">
                <a:solidFill>
                  <a:schemeClr val="tx1">
                    <a:lumMod val="75000"/>
                    <a:lumOff val="25000"/>
                  </a:schemeClr>
                </a:solidFill>
                <a:effectLst/>
              </a:rPr>
              <a:t>social</a:t>
            </a:r>
            <a:r>
              <a:rPr lang="fr-CA" spc="200" dirty="0">
                <a:solidFill>
                  <a:schemeClr val="tx1">
                    <a:lumMod val="75000"/>
                    <a:lumOff val="25000"/>
                  </a:schemeClr>
                </a:solidFill>
                <a:effectLst/>
              </a:rPr>
              <a:t> </a:t>
            </a:r>
            <a:r>
              <a:rPr lang="fr-CA" dirty="0">
                <a:solidFill>
                  <a:schemeClr val="tx1">
                    <a:lumMod val="75000"/>
                    <a:lumOff val="25000"/>
                  </a:schemeClr>
                </a:solidFill>
                <a:effectLst/>
              </a:rPr>
              <a:t>doit</a:t>
            </a:r>
            <a:r>
              <a:rPr lang="fr-CA" spc="200" dirty="0">
                <a:solidFill>
                  <a:schemeClr val="tx1">
                    <a:lumMod val="75000"/>
                    <a:lumOff val="25000"/>
                  </a:schemeClr>
                </a:solidFill>
                <a:effectLst/>
              </a:rPr>
              <a:t> </a:t>
            </a:r>
            <a:r>
              <a:rPr lang="fr-CA" dirty="0">
                <a:solidFill>
                  <a:schemeClr val="tx1">
                    <a:lumMod val="75000"/>
                    <a:lumOff val="25000"/>
                  </a:schemeClr>
                </a:solidFill>
                <a:effectLst/>
              </a:rPr>
              <a:t>en</a:t>
            </a:r>
            <a:r>
              <a:rPr lang="fr-CA" spc="200" dirty="0">
                <a:solidFill>
                  <a:schemeClr val="tx1">
                    <a:lumMod val="75000"/>
                    <a:lumOff val="25000"/>
                  </a:schemeClr>
                </a:solidFill>
                <a:effectLst/>
              </a:rPr>
              <a:t> </a:t>
            </a:r>
            <a:r>
              <a:rPr lang="fr-CA" dirty="0">
                <a:solidFill>
                  <a:schemeClr val="tx1">
                    <a:lumMod val="75000"/>
                    <a:lumOff val="25000"/>
                  </a:schemeClr>
                </a:solidFill>
                <a:effectLst/>
              </a:rPr>
              <a:t>faire</a:t>
            </a:r>
            <a:r>
              <a:rPr lang="fr-CA" spc="200" dirty="0">
                <a:solidFill>
                  <a:schemeClr val="tx1">
                    <a:lumMod val="75000"/>
                    <a:lumOff val="25000"/>
                  </a:schemeClr>
                </a:solidFill>
                <a:effectLst/>
              </a:rPr>
              <a:t> </a:t>
            </a:r>
            <a:r>
              <a:rPr lang="fr-CA" dirty="0">
                <a:solidFill>
                  <a:schemeClr val="tx1">
                    <a:lumMod val="75000"/>
                    <a:lumOff val="25000"/>
                  </a:schemeClr>
                </a:solidFill>
                <a:effectLst/>
              </a:rPr>
              <a:t>la demande</a:t>
            </a:r>
            <a:r>
              <a:rPr lang="fr-CA" spc="-25" dirty="0">
                <a:solidFill>
                  <a:schemeClr val="tx1">
                    <a:lumMod val="75000"/>
                    <a:lumOff val="25000"/>
                  </a:schemeClr>
                </a:solidFill>
                <a:effectLst/>
              </a:rPr>
              <a:t> </a:t>
            </a:r>
            <a:r>
              <a:rPr lang="fr-CA" dirty="0">
                <a:solidFill>
                  <a:schemeClr val="tx1">
                    <a:lumMod val="75000"/>
                    <a:lumOff val="25000"/>
                  </a:schemeClr>
                </a:solidFill>
                <a:effectLst/>
              </a:rPr>
              <a:t>à</a:t>
            </a:r>
            <a:r>
              <a:rPr lang="fr-CA" spc="-15" dirty="0">
                <a:solidFill>
                  <a:schemeClr val="tx1">
                    <a:lumMod val="75000"/>
                    <a:lumOff val="25000"/>
                  </a:schemeClr>
                </a:solidFill>
                <a:effectLst/>
              </a:rPr>
              <a:t> </a:t>
            </a:r>
            <a:r>
              <a:rPr lang="fr-CA" dirty="0">
                <a:solidFill>
                  <a:schemeClr val="tx1">
                    <a:lumMod val="75000"/>
                    <a:lumOff val="25000"/>
                  </a:schemeClr>
                </a:solidFill>
                <a:effectLst/>
              </a:rPr>
              <a:t>son</a:t>
            </a:r>
            <a:r>
              <a:rPr lang="fr-CA" spc="-15" dirty="0">
                <a:solidFill>
                  <a:schemeClr val="tx1">
                    <a:lumMod val="75000"/>
                    <a:lumOff val="25000"/>
                  </a:schemeClr>
                </a:solidFill>
                <a:effectLst/>
              </a:rPr>
              <a:t> </a:t>
            </a:r>
            <a:r>
              <a:rPr lang="fr-CA" dirty="0">
                <a:solidFill>
                  <a:schemeClr val="tx1">
                    <a:lumMod val="75000"/>
                    <a:lumOff val="25000"/>
                  </a:schemeClr>
                </a:solidFill>
                <a:effectLst/>
              </a:rPr>
              <a:t>employeur.</a:t>
            </a:r>
            <a:r>
              <a:rPr lang="fr-CA" spc="-10" dirty="0">
                <a:solidFill>
                  <a:schemeClr val="tx1">
                    <a:lumMod val="75000"/>
                    <a:lumOff val="25000"/>
                  </a:schemeClr>
                </a:solidFill>
                <a:effectLst/>
              </a:rPr>
              <a:t> </a:t>
            </a:r>
            <a:r>
              <a:rPr lang="fr-CA" dirty="0">
                <a:solidFill>
                  <a:schemeClr val="tx1">
                    <a:lumMod val="75000"/>
                    <a:lumOff val="25000"/>
                  </a:schemeClr>
                </a:solidFill>
                <a:effectLst/>
              </a:rPr>
              <a:t>Les</a:t>
            </a:r>
            <a:r>
              <a:rPr lang="fr-CA" spc="-10" dirty="0">
                <a:solidFill>
                  <a:schemeClr val="tx1">
                    <a:lumMod val="75000"/>
                    <a:lumOff val="25000"/>
                  </a:schemeClr>
                </a:solidFill>
                <a:effectLst/>
              </a:rPr>
              <a:t> </a:t>
            </a:r>
            <a:r>
              <a:rPr lang="fr-CA" dirty="0">
                <a:solidFill>
                  <a:schemeClr val="tx1">
                    <a:lumMod val="75000"/>
                    <a:lumOff val="25000"/>
                  </a:schemeClr>
                </a:solidFill>
                <a:effectLst/>
              </a:rPr>
              <a:t>congés</a:t>
            </a:r>
            <a:r>
              <a:rPr lang="fr-CA" spc="-20" dirty="0">
                <a:solidFill>
                  <a:schemeClr val="tx1">
                    <a:lumMod val="75000"/>
                    <a:lumOff val="25000"/>
                  </a:schemeClr>
                </a:solidFill>
                <a:effectLst/>
              </a:rPr>
              <a:t> </a:t>
            </a:r>
            <a:r>
              <a:rPr lang="fr-CA" dirty="0">
                <a:solidFill>
                  <a:schemeClr val="tx1">
                    <a:lumMod val="75000"/>
                    <a:lumOff val="25000"/>
                  </a:schemeClr>
                </a:solidFill>
                <a:effectLst/>
              </a:rPr>
              <a:t>sociaux</a:t>
            </a:r>
            <a:r>
              <a:rPr lang="fr-CA" spc="-10" dirty="0">
                <a:solidFill>
                  <a:schemeClr val="tx1">
                    <a:lumMod val="75000"/>
                    <a:lumOff val="25000"/>
                  </a:schemeClr>
                </a:solidFill>
                <a:effectLst/>
              </a:rPr>
              <a:t> </a:t>
            </a:r>
            <a:r>
              <a:rPr lang="fr-CA" dirty="0">
                <a:solidFill>
                  <a:schemeClr val="tx1">
                    <a:lumMod val="75000"/>
                    <a:lumOff val="25000"/>
                  </a:schemeClr>
                </a:solidFill>
                <a:effectLst/>
              </a:rPr>
              <a:t>sont</a:t>
            </a:r>
            <a:r>
              <a:rPr lang="fr-CA" spc="-10" dirty="0">
                <a:solidFill>
                  <a:schemeClr val="tx1">
                    <a:lumMod val="75000"/>
                    <a:lumOff val="25000"/>
                  </a:schemeClr>
                </a:solidFill>
                <a:effectLst/>
              </a:rPr>
              <a:t> </a:t>
            </a:r>
            <a:r>
              <a:rPr lang="fr-CA" dirty="0">
                <a:solidFill>
                  <a:schemeClr val="tx1">
                    <a:lumMod val="75000"/>
                    <a:lumOff val="25000"/>
                  </a:schemeClr>
                </a:solidFill>
                <a:effectLst/>
              </a:rPr>
              <a:t>ni</a:t>
            </a:r>
            <a:r>
              <a:rPr lang="fr-CA" spc="-10" dirty="0">
                <a:solidFill>
                  <a:schemeClr val="tx1">
                    <a:lumMod val="75000"/>
                    <a:lumOff val="25000"/>
                  </a:schemeClr>
                </a:solidFill>
                <a:effectLst/>
              </a:rPr>
              <a:t> </a:t>
            </a:r>
            <a:r>
              <a:rPr lang="fr-CA" dirty="0">
                <a:solidFill>
                  <a:schemeClr val="tx1">
                    <a:lumMod val="75000"/>
                    <a:lumOff val="25000"/>
                  </a:schemeClr>
                </a:solidFill>
                <a:effectLst/>
              </a:rPr>
              <a:t>cumulables,</a:t>
            </a:r>
            <a:r>
              <a:rPr lang="fr-CA" spc="-10" dirty="0">
                <a:solidFill>
                  <a:schemeClr val="tx1">
                    <a:lumMod val="75000"/>
                    <a:lumOff val="25000"/>
                  </a:schemeClr>
                </a:solidFill>
                <a:effectLst/>
              </a:rPr>
              <a:t> </a:t>
            </a:r>
            <a:r>
              <a:rPr lang="fr-CA" dirty="0">
                <a:solidFill>
                  <a:schemeClr val="tx1">
                    <a:lumMod val="75000"/>
                    <a:lumOff val="25000"/>
                  </a:schemeClr>
                </a:solidFill>
                <a:effectLst/>
              </a:rPr>
              <a:t>ni</a:t>
            </a:r>
            <a:r>
              <a:rPr lang="fr-CA" spc="-15" dirty="0">
                <a:solidFill>
                  <a:schemeClr val="tx1">
                    <a:lumMod val="75000"/>
                    <a:lumOff val="25000"/>
                  </a:schemeClr>
                </a:solidFill>
                <a:effectLst/>
              </a:rPr>
              <a:t> </a:t>
            </a:r>
            <a:r>
              <a:rPr lang="fr-CA" spc="-10" dirty="0">
                <a:solidFill>
                  <a:schemeClr val="tx1">
                    <a:lumMod val="75000"/>
                    <a:lumOff val="25000"/>
                  </a:schemeClr>
                </a:solidFill>
                <a:effectLst/>
              </a:rPr>
              <a:t>monnayables.</a:t>
            </a:r>
            <a:endParaRPr lang="fr-CA" dirty="0">
              <a:solidFill>
                <a:schemeClr val="tx1">
                  <a:lumMod val="75000"/>
                  <a:lumOff val="25000"/>
                </a:schemeClr>
              </a:solidFill>
              <a:effectLst/>
            </a:endParaRPr>
          </a:p>
          <a:p>
            <a:pPr>
              <a:lnSpc>
                <a:spcPct val="90000"/>
              </a:lnSpc>
              <a:spcBef>
                <a:spcPts val="1000"/>
              </a:spcBef>
              <a:buClr>
                <a:schemeClr val="accent1"/>
              </a:buClr>
              <a:buSzPct val="80000"/>
              <a:buFont typeface="Wingdings 3" charset="2"/>
              <a:buChar char=""/>
            </a:pPr>
            <a:endParaRPr lang="en-US" sz="1500" b="1" dirty="0">
              <a:solidFill>
                <a:schemeClr val="tx1">
                  <a:lumMod val="75000"/>
                  <a:lumOff val="25000"/>
                </a:schemeClr>
              </a:solidFill>
            </a:endParaRPr>
          </a:p>
        </p:txBody>
      </p:sp>
    </p:spTree>
    <p:extLst>
      <p:ext uri="{BB962C8B-B14F-4D97-AF65-F5344CB8AC3E}">
        <p14:creationId xmlns:p14="http://schemas.microsoft.com/office/powerpoint/2010/main" val="30097932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4" name="Group 13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5" name="Straight Connector 13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9" name="Isosceles Triangle 13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3" name="Isosceles Triangle 14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4" name="Isosceles Triangle 14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849562" y="609600"/>
            <a:ext cx="6424440" cy="1320800"/>
          </a:xfrm>
        </p:spPr>
        <p:txBody>
          <a:bodyPr vert="horz" lIns="91440" tIns="45720" rIns="91440" bIns="45720" rtlCol="0" anchor="t">
            <a:normAutofit/>
          </a:bodyPr>
          <a:lstStyle/>
          <a:p>
            <a:pPr>
              <a:lnSpc>
                <a:spcPct val="90000"/>
              </a:lnSpc>
            </a:pPr>
            <a:r>
              <a:rPr lang="en-US" sz="2800" dirty="0"/>
              <a:t>AXE 2 </a:t>
            </a:r>
            <a:br>
              <a:rPr lang="en-US" sz="2800" dirty="0"/>
            </a:br>
            <a:r>
              <a:rPr lang="en-US" sz="2800" dirty="0"/>
              <a:t>PLG – CONGÉS SOCIAUX - MARIAGE</a:t>
            </a:r>
            <a:br>
              <a:rPr lang="en-US" sz="2800" dirty="0"/>
            </a:br>
            <a:endParaRPr lang="en-US" sz="2800" dirty="0"/>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l="22315" r="52939" b="325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46" name="Isosceles Triangle 145">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148" name="ZoneTexte 121">
            <a:extLst>
              <a:ext uri="{FF2B5EF4-FFF2-40B4-BE49-F238E27FC236}">
                <a16:creationId xmlns:a16="http://schemas.microsoft.com/office/drawing/2014/main" id="{02E821F6-5F87-1646-706B-C1CFE16CFAEA}"/>
              </a:ext>
            </a:extLst>
          </p:cNvPr>
          <p:cNvGraphicFramePr/>
          <p:nvPr>
            <p:extLst>
              <p:ext uri="{D42A27DB-BD31-4B8C-83A1-F6EECF244321}">
                <p14:modId xmlns:p14="http://schemas.microsoft.com/office/powerpoint/2010/main" val="2205124422"/>
              </p:ext>
            </p:extLst>
          </p:nvPr>
        </p:nvGraphicFramePr>
        <p:xfrm>
          <a:off x="2849562" y="2160589"/>
          <a:ext cx="6424440"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64018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4" name="Group 13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5" name="Straight Connector 13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9" name="Isosceles Triangle 13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3" name="Isosceles Triangle 14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4" name="Isosceles Triangle 14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849562" y="609600"/>
            <a:ext cx="6424440" cy="1320800"/>
          </a:xfrm>
        </p:spPr>
        <p:txBody>
          <a:bodyPr vert="horz" lIns="91440" tIns="45720" rIns="91440" bIns="45720" rtlCol="0" anchor="t">
            <a:normAutofit/>
          </a:bodyPr>
          <a:lstStyle/>
          <a:p>
            <a:pPr>
              <a:lnSpc>
                <a:spcPct val="90000"/>
              </a:lnSpc>
            </a:pPr>
            <a:r>
              <a:rPr lang="en-US" sz="2800" dirty="0"/>
              <a:t>AXE 2 </a:t>
            </a:r>
            <a:br>
              <a:rPr lang="en-US" sz="2800" dirty="0"/>
            </a:br>
            <a:r>
              <a:rPr lang="en-US" sz="2800" dirty="0"/>
              <a:t>PLG – CONGÉS SOCIAUX - DÉCÈS</a:t>
            </a:r>
            <a:br>
              <a:rPr lang="en-US" sz="2800" dirty="0"/>
            </a:br>
            <a:endParaRPr lang="en-US" sz="2800" dirty="0"/>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l="22315" r="52939" b="325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46" name="Isosceles Triangle 145">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2" name="ZoneTexte 121">
            <a:extLst>
              <a:ext uri="{FF2B5EF4-FFF2-40B4-BE49-F238E27FC236}">
                <a16:creationId xmlns:a16="http://schemas.microsoft.com/office/drawing/2014/main" id="{7CEA5ACE-6887-7B3C-5E6E-BDF0A6D21836}"/>
              </a:ext>
            </a:extLst>
          </p:cNvPr>
          <p:cNvSpPr txBox="1"/>
          <p:nvPr/>
        </p:nvSpPr>
        <p:spPr>
          <a:xfrm>
            <a:off x="2849562" y="2160589"/>
            <a:ext cx="6424440" cy="3880773"/>
          </a:xfrm>
          <a:prstGeom prst="rect">
            <a:avLst/>
          </a:prstGeom>
        </p:spPr>
        <p:txBody>
          <a:bodyPr vert="horz" lIns="91440" tIns="45720" rIns="91440" bIns="45720" rtlCol="0">
            <a:normAutofit fontScale="85000" lnSpcReduction="10000"/>
          </a:bodyPr>
          <a:lstStyle/>
          <a:p>
            <a:pPr marL="76200" marR="353060" algn="just">
              <a:spcBef>
                <a:spcPts val="1320"/>
              </a:spcBef>
              <a:spcAft>
                <a:spcPts val="0"/>
              </a:spcAft>
            </a:pPr>
            <a:r>
              <a:rPr lang="fr-FR" dirty="0">
                <a:latin typeface="Arial" panose="020B0604020202020204" pitchFamily="34" charset="0"/>
                <a:ea typeface="Arial" panose="020B0604020202020204" pitchFamily="34" charset="0"/>
              </a:rPr>
              <a:t>À</a:t>
            </a:r>
            <a:r>
              <a:rPr lang="fr-FR" sz="1800" dirty="0">
                <a:effectLst/>
                <a:latin typeface="Arial" panose="020B0604020202020204" pitchFamily="34" charset="0"/>
                <a:ea typeface="Arial" panose="020B0604020202020204" pitchFamily="34" charset="0"/>
              </a:rPr>
              <a:t> l’occasion du décès d’un membre de la famille du cadre ou de la famille de son conjoint, le cadre a droit, selon le cas, à :</a:t>
            </a:r>
            <a:endParaRPr lang="fr-CA" sz="1800" dirty="0">
              <a:effectLst/>
              <a:latin typeface="Arial" panose="020B0604020202020204" pitchFamily="34" charset="0"/>
              <a:ea typeface="Arial" panose="020B0604020202020204" pitchFamily="34" charset="0"/>
            </a:endParaRPr>
          </a:p>
          <a:p>
            <a:pPr marL="345440" marR="354330" indent="-269875" algn="just">
              <a:spcBef>
                <a:spcPts val="1320"/>
              </a:spcBef>
              <a:spcAft>
                <a:spcPts val="0"/>
              </a:spcAft>
            </a:pPr>
            <a:r>
              <a:rPr lang="fr-FR" sz="1800" dirty="0">
                <a:effectLst/>
                <a:latin typeface="Arial" panose="020B0604020202020204" pitchFamily="34" charset="0"/>
                <a:ea typeface="Arial" panose="020B0604020202020204" pitchFamily="34" charset="0"/>
              </a:rPr>
              <a:t>1°</a:t>
            </a:r>
            <a:r>
              <a:rPr lang="fr-FR" sz="1800" spc="40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5</a:t>
            </a:r>
            <a:r>
              <a:rPr lang="fr-FR" sz="1800" spc="-8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jours</a:t>
            </a:r>
            <a:r>
              <a:rPr lang="fr-FR" sz="1800" spc="-8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de</a:t>
            </a:r>
            <a:r>
              <a:rPr lang="fr-FR" sz="1800" spc="-8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congé</a:t>
            </a:r>
            <a:r>
              <a:rPr lang="fr-FR" sz="1800" spc="-8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avec</a:t>
            </a:r>
            <a:r>
              <a:rPr lang="fr-FR" sz="1800" spc="-8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solde</a:t>
            </a:r>
            <a:r>
              <a:rPr lang="fr-FR" sz="1800" spc="-8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lorsqu’il</a:t>
            </a:r>
            <a:r>
              <a:rPr lang="fr-FR" sz="1800" spc="-8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s’agit</a:t>
            </a:r>
            <a:r>
              <a:rPr lang="fr-FR" sz="1800" spc="-8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du</a:t>
            </a:r>
            <a:r>
              <a:rPr lang="fr-FR" sz="1800" spc="-8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décès</a:t>
            </a:r>
            <a:r>
              <a:rPr lang="fr-FR" sz="1800" spc="-8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de</a:t>
            </a:r>
            <a:r>
              <a:rPr lang="fr-FR" sz="1800" spc="-8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son</a:t>
            </a:r>
            <a:r>
              <a:rPr lang="fr-FR" sz="1800" spc="-8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conjoint,</a:t>
            </a:r>
            <a:r>
              <a:rPr lang="fr-FR" sz="1800" spc="-8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de</a:t>
            </a:r>
            <a:r>
              <a:rPr lang="fr-FR" sz="1800" spc="-8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son</a:t>
            </a:r>
            <a:r>
              <a:rPr lang="fr-FR" sz="1800" spc="-8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enfant ou de l’enfant de son conjoint;</a:t>
            </a:r>
            <a:endParaRPr lang="fr-CA" sz="1800" dirty="0">
              <a:effectLst/>
              <a:latin typeface="Arial" panose="020B0604020202020204" pitchFamily="34" charset="0"/>
              <a:ea typeface="Arial" panose="020B0604020202020204" pitchFamily="34" charset="0"/>
            </a:endParaRPr>
          </a:p>
          <a:p>
            <a:pPr marL="345440" marR="353060" indent="-269875" algn="just">
              <a:spcBef>
                <a:spcPts val="300"/>
              </a:spcBef>
              <a:spcAft>
                <a:spcPts val="0"/>
              </a:spcAft>
            </a:pPr>
            <a:r>
              <a:rPr lang="fr-FR" sz="1800" dirty="0">
                <a:effectLst/>
                <a:latin typeface="Arial" panose="020B0604020202020204" pitchFamily="34" charset="0"/>
                <a:ea typeface="Arial" panose="020B0604020202020204" pitchFamily="34" charset="0"/>
              </a:rPr>
              <a:t>2°</a:t>
            </a:r>
            <a:r>
              <a:rPr lang="fr-FR" sz="1800" spc="40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3</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jours</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de</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congé</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avec</a:t>
            </a:r>
            <a:r>
              <a:rPr lang="fr-FR" sz="1800" spc="-2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solde</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lorsqu’il</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s’agit</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du</a:t>
            </a:r>
            <a:r>
              <a:rPr lang="fr-FR" sz="1800" spc="-2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décès</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de</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son</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père,</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de</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sa</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mère,</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de son frère, de sa sœur, de son beau-père, de sa belle-mère, de l’un des parents de son conjoint, d’une bru, d’un gendre ou de l’un de ses petit-enfant;</a:t>
            </a:r>
            <a:endParaRPr lang="fr-CA" sz="1800" dirty="0">
              <a:effectLst/>
              <a:latin typeface="Arial" panose="020B0604020202020204" pitchFamily="34" charset="0"/>
              <a:ea typeface="Arial" panose="020B0604020202020204" pitchFamily="34" charset="0"/>
            </a:endParaRPr>
          </a:p>
          <a:p>
            <a:pPr marL="345440" marR="354965" indent="-269875" algn="just">
              <a:spcBef>
                <a:spcPts val="300"/>
              </a:spcBef>
              <a:spcAft>
                <a:spcPts val="0"/>
              </a:spcAft>
            </a:pPr>
            <a:r>
              <a:rPr lang="fr-FR" sz="1800" dirty="0">
                <a:effectLst/>
                <a:latin typeface="Arial" panose="020B0604020202020204" pitchFamily="34" charset="0"/>
                <a:ea typeface="Arial" panose="020B0604020202020204" pitchFamily="34" charset="0"/>
              </a:rPr>
              <a:t>3°</a:t>
            </a:r>
            <a:r>
              <a:rPr lang="fr-FR" sz="1800" spc="40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un jour de congé avec solde lorsqu’il s’agit du décès de sa belle-sœur, de son beau-frère ou de l’un de ses grands-parents;</a:t>
            </a:r>
            <a:endParaRPr lang="fr-CA" sz="1800" dirty="0">
              <a:effectLst/>
              <a:latin typeface="Arial" panose="020B0604020202020204" pitchFamily="34" charset="0"/>
              <a:ea typeface="Arial" panose="020B0604020202020204" pitchFamily="34" charset="0"/>
            </a:endParaRPr>
          </a:p>
          <a:p>
            <a:pPr>
              <a:spcBef>
                <a:spcPts val="305"/>
              </a:spcBef>
            </a:pPr>
            <a:r>
              <a:rPr lang="fr-FR" sz="1800" dirty="0">
                <a:effectLst/>
                <a:latin typeface="Arial" panose="020B0604020202020204" pitchFamily="34" charset="0"/>
                <a:ea typeface="Arial" panose="020B0604020202020204" pitchFamily="34" charset="0"/>
              </a:rPr>
              <a:t> </a:t>
            </a:r>
            <a:endParaRPr lang="fr-CA" sz="1800" dirty="0">
              <a:effectLst/>
              <a:latin typeface="Arial" panose="020B0604020202020204" pitchFamily="34" charset="0"/>
              <a:ea typeface="Arial" panose="020B0604020202020204" pitchFamily="34" charset="0"/>
            </a:endParaRPr>
          </a:p>
          <a:p>
            <a:pPr marL="76200" marR="353695" algn="just">
              <a:spcAft>
                <a:spcPts val="0"/>
              </a:spcAft>
            </a:pPr>
            <a:r>
              <a:rPr lang="fr-FR" sz="1800" dirty="0">
                <a:effectLst/>
                <a:latin typeface="Arial" panose="020B0604020202020204" pitchFamily="34" charset="0"/>
                <a:ea typeface="Arial" panose="020B0604020202020204" pitchFamily="34" charset="0"/>
              </a:rPr>
              <a:t>Après</a:t>
            </a:r>
            <a:r>
              <a:rPr lang="fr-FR" sz="1800" spc="-8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entente</a:t>
            </a:r>
            <a:r>
              <a:rPr lang="fr-FR" sz="1800" spc="-8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avec</a:t>
            </a:r>
            <a:r>
              <a:rPr lang="fr-FR" sz="1800" spc="-8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l’employeur,</a:t>
            </a:r>
            <a:r>
              <a:rPr lang="fr-FR" sz="1800" spc="-8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le</a:t>
            </a:r>
            <a:r>
              <a:rPr lang="fr-FR" sz="1800" spc="-8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cadre</a:t>
            </a:r>
            <a:r>
              <a:rPr lang="fr-FR" sz="1800" spc="-8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a</a:t>
            </a:r>
            <a:r>
              <a:rPr lang="fr-FR" sz="1800" spc="-8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droit</a:t>
            </a:r>
            <a:r>
              <a:rPr lang="fr-FR" sz="1800" spc="-8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à</a:t>
            </a:r>
            <a:r>
              <a:rPr lang="fr-FR" sz="1800" spc="-8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une</a:t>
            </a:r>
            <a:r>
              <a:rPr lang="fr-FR" sz="1800" spc="-8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semaine</a:t>
            </a:r>
            <a:r>
              <a:rPr lang="fr-FR" sz="1800" spc="-8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additionnelle</a:t>
            </a:r>
            <a:r>
              <a:rPr lang="fr-FR" sz="1800" spc="-8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de</a:t>
            </a:r>
            <a:r>
              <a:rPr lang="fr-FR" sz="1800" spc="-8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congé sans solde qui s’ajoute au congé prévu à cet article.</a:t>
            </a:r>
            <a:endParaRPr lang="fr-CA" sz="1800" dirty="0">
              <a:effectLst/>
              <a:latin typeface="Arial" panose="020B0604020202020204" pitchFamily="34" charset="0"/>
              <a:ea typeface="Arial" panose="020B0604020202020204" pitchFamily="34" charset="0"/>
            </a:endParaRPr>
          </a:p>
          <a:p>
            <a:pPr>
              <a:lnSpc>
                <a:spcPct val="90000"/>
              </a:lnSpc>
              <a:spcBef>
                <a:spcPts val="1000"/>
              </a:spcBef>
              <a:buClr>
                <a:schemeClr val="accent1"/>
              </a:buClr>
              <a:buSzPct val="80000"/>
            </a:pPr>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17720550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1" name="Group 15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2" name="Straight Connector 15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6" name="Isosceles Triangle 15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0" name="Isosceles Triangle 15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1" name="Isosceles Triangle 16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useBgFill="1">
        <p:nvSpPr>
          <p:cNvPr id="163" name="Rectangle 162">
            <a:extLst>
              <a:ext uri="{FF2B5EF4-FFF2-40B4-BE49-F238E27FC236}">
                <a16:creationId xmlns:a16="http://schemas.microsoft.com/office/drawing/2014/main" id="{BDDE9CD4-0E0A-4129-8689-A89C4E9A6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duotone>
              <a:schemeClr val="bg2">
                <a:shade val="45000"/>
                <a:satMod val="135000"/>
              </a:schemeClr>
              <a:prstClr val="white"/>
            </a:duotone>
            <a:alphaModFix amt="25000"/>
          </a:blip>
          <a:srcRect t="4531" b="7921"/>
          <a:stretch/>
        </p:blipFill>
        <p:spPr>
          <a:xfrm>
            <a:off x="1" y="10"/>
            <a:ext cx="12191999" cy="6857990"/>
          </a:xfrm>
          <a:prstGeom prst="rect">
            <a:avLst/>
          </a:prstGeom>
        </p:spPr>
      </p:pic>
      <p:grpSp>
        <p:nvGrpSpPr>
          <p:cNvPr id="165" name="Group 164">
            <a:extLst>
              <a:ext uri="{FF2B5EF4-FFF2-40B4-BE49-F238E27FC236}">
                <a16:creationId xmlns:a16="http://schemas.microsoft.com/office/drawing/2014/main" id="{85DB3CA2-FA66-42B9-90EF-394894352D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66" name="Straight Connector 165">
              <a:extLst>
                <a:ext uri="{FF2B5EF4-FFF2-40B4-BE49-F238E27FC236}">
                  <a16:creationId xmlns:a16="http://schemas.microsoft.com/office/drawing/2014/main" id="{2C8D0718-07C6-45A2-A743-BC64673C9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FAE7BCCE-817C-4933-A587-F1EF87D4B4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8" name="Rectangle 23">
              <a:extLst>
                <a:ext uri="{FF2B5EF4-FFF2-40B4-BE49-F238E27FC236}">
                  <a16:creationId xmlns:a16="http://schemas.microsoft.com/office/drawing/2014/main" id="{0E96C1E8-3E07-4AF1-BA61-7FB948F90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9" name="Rectangle 25">
              <a:extLst>
                <a:ext uri="{FF2B5EF4-FFF2-40B4-BE49-F238E27FC236}">
                  <a16:creationId xmlns:a16="http://schemas.microsoft.com/office/drawing/2014/main" id="{B3B592D1-4031-4144-A2DB-B2D8F8C73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0" name="Isosceles Triangle 169">
              <a:extLst>
                <a:ext uri="{FF2B5EF4-FFF2-40B4-BE49-F238E27FC236}">
                  <a16:creationId xmlns:a16="http://schemas.microsoft.com/office/drawing/2014/main" id="{55CB28D4-D6D1-4DB7-B557-D5FF65237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1" name="Rectangle 27">
              <a:extLst>
                <a:ext uri="{FF2B5EF4-FFF2-40B4-BE49-F238E27FC236}">
                  <a16:creationId xmlns:a16="http://schemas.microsoft.com/office/drawing/2014/main" id="{F69D97D4-6031-4064-9BBA-2E96839A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2" name="Rectangle 28">
              <a:extLst>
                <a:ext uri="{FF2B5EF4-FFF2-40B4-BE49-F238E27FC236}">
                  <a16:creationId xmlns:a16="http://schemas.microsoft.com/office/drawing/2014/main" id="{BAF978AE-97B1-4224-A562-EBCE373A1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3" name="Rectangle 29">
              <a:extLst>
                <a:ext uri="{FF2B5EF4-FFF2-40B4-BE49-F238E27FC236}">
                  <a16:creationId xmlns:a16="http://schemas.microsoft.com/office/drawing/2014/main" id="{3A18250B-41A2-4BA7-9E5C-679CF3AE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4" name="Isosceles Triangle 173">
              <a:extLst>
                <a:ext uri="{FF2B5EF4-FFF2-40B4-BE49-F238E27FC236}">
                  <a16:creationId xmlns:a16="http://schemas.microsoft.com/office/drawing/2014/main" id="{C8751ECC-5286-4332-9942-2D01B7135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5" name="Isosceles Triangle 174">
              <a:extLst>
                <a:ext uri="{FF2B5EF4-FFF2-40B4-BE49-F238E27FC236}">
                  <a16:creationId xmlns:a16="http://schemas.microsoft.com/office/drawing/2014/main" id="{5952A4A6-F619-458C-A026-6E5D6AF15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677334" y="609600"/>
            <a:ext cx="8596668" cy="1320800"/>
          </a:xfrm>
        </p:spPr>
        <p:txBody>
          <a:bodyPr vert="horz" lIns="91440" tIns="45720" rIns="91440" bIns="45720" rtlCol="0" anchor="t">
            <a:normAutofit/>
          </a:bodyPr>
          <a:lstStyle/>
          <a:p>
            <a:pPr>
              <a:lnSpc>
                <a:spcPct val="90000"/>
              </a:lnSpc>
            </a:pPr>
            <a:r>
              <a:rPr lang="en-US" sz="2800" dirty="0"/>
              <a:t>AXE 2 </a:t>
            </a:r>
            <a:br>
              <a:rPr lang="en-US" sz="2800" dirty="0"/>
            </a:br>
            <a:r>
              <a:rPr lang="en-US" sz="2800" dirty="0"/>
              <a:t>PLG – CONGÉS SOCIAUX - DÉCÈS</a:t>
            </a:r>
            <a:br>
              <a:rPr lang="en-US" sz="2800" dirty="0"/>
            </a:br>
            <a:endParaRPr lang="en-US" sz="2800" dirty="0"/>
          </a:p>
        </p:txBody>
      </p:sp>
      <p:sp>
        <p:nvSpPr>
          <p:cNvPr id="122" name="ZoneTexte 121">
            <a:extLst>
              <a:ext uri="{FF2B5EF4-FFF2-40B4-BE49-F238E27FC236}">
                <a16:creationId xmlns:a16="http://schemas.microsoft.com/office/drawing/2014/main" id="{7CEA5ACE-6887-7B3C-5E6E-BDF0A6D21836}"/>
              </a:ext>
            </a:extLst>
          </p:cNvPr>
          <p:cNvSpPr txBox="1"/>
          <p:nvPr/>
        </p:nvSpPr>
        <p:spPr>
          <a:xfrm>
            <a:off x="677334" y="2160589"/>
            <a:ext cx="8596668" cy="3880773"/>
          </a:xfrm>
          <a:prstGeom prst="rect">
            <a:avLst/>
          </a:prstGeom>
        </p:spPr>
        <p:txBody>
          <a:bodyPr vert="horz" lIns="91440" tIns="45720" rIns="91440" bIns="45720" rtlCol="0">
            <a:normAutofit/>
          </a:bodyPr>
          <a:lstStyle/>
          <a:p>
            <a:pPr marL="76200" marR="354330" algn="just">
              <a:lnSpc>
                <a:spcPct val="90000"/>
              </a:lnSpc>
              <a:spcBef>
                <a:spcPts val="1000"/>
              </a:spcBef>
              <a:buClr>
                <a:schemeClr val="accent1"/>
              </a:buClr>
              <a:buSzPct val="80000"/>
              <a:buFont typeface="Wingdings 3" charset="2"/>
              <a:buChar char=""/>
            </a:pPr>
            <a:r>
              <a:rPr lang="fr-CA" sz="1600" dirty="0">
                <a:solidFill>
                  <a:schemeClr val="tx1">
                    <a:lumMod val="75000"/>
                    <a:lumOff val="25000"/>
                  </a:schemeClr>
                </a:solidFill>
                <a:effectLst/>
              </a:rPr>
              <a:t>Le cadre a droit à une journée de congé additionnel avec solde aux fins de transport si le lieu des funérailles se situe à 240 kilomètres et plus du lieu de résidence.</a:t>
            </a:r>
          </a:p>
          <a:p>
            <a:pPr marL="76200" marR="351790" algn="just">
              <a:lnSpc>
                <a:spcPct val="90000"/>
              </a:lnSpc>
              <a:spcBef>
                <a:spcPts val="1000"/>
              </a:spcBef>
              <a:buClr>
                <a:schemeClr val="accent1"/>
              </a:buClr>
              <a:buSzPct val="80000"/>
              <a:buFont typeface="Wingdings 3" charset="2"/>
              <a:buChar char=""/>
            </a:pPr>
            <a:r>
              <a:rPr lang="fr-CA" sz="1600" dirty="0">
                <a:solidFill>
                  <a:schemeClr val="tx1">
                    <a:lumMod val="75000"/>
                    <a:lumOff val="25000"/>
                  </a:schemeClr>
                </a:solidFill>
                <a:effectLst/>
              </a:rPr>
              <a:t>Les</a:t>
            </a:r>
            <a:r>
              <a:rPr lang="fr-CA" sz="1600" spc="-50" dirty="0">
                <a:solidFill>
                  <a:schemeClr val="tx1">
                    <a:lumMod val="75000"/>
                    <a:lumOff val="25000"/>
                  </a:schemeClr>
                </a:solidFill>
                <a:effectLst/>
              </a:rPr>
              <a:t> </a:t>
            </a:r>
            <a:r>
              <a:rPr lang="fr-CA" sz="1600" dirty="0">
                <a:solidFill>
                  <a:schemeClr val="tx1">
                    <a:lumMod val="75000"/>
                    <a:lumOff val="25000"/>
                  </a:schemeClr>
                </a:solidFill>
                <a:effectLst/>
              </a:rPr>
              <a:t>jours</a:t>
            </a:r>
            <a:r>
              <a:rPr lang="fr-CA" sz="1600" spc="-50" dirty="0">
                <a:solidFill>
                  <a:schemeClr val="tx1">
                    <a:lumMod val="75000"/>
                    <a:lumOff val="25000"/>
                  </a:schemeClr>
                </a:solidFill>
                <a:effectLst/>
              </a:rPr>
              <a:t> </a:t>
            </a:r>
            <a:r>
              <a:rPr lang="fr-CA" sz="1600" dirty="0">
                <a:solidFill>
                  <a:schemeClr val="tx1">
                    <a:lumMod val="75000"/>
                    <a:lumOff val="25000"/>
                  </a:schemeClr>
                </a:solidFill>
                <a:effectLst/>
              </a:rPr>
              <a:t>de</a:t>
            </a:r>
            <a:r>
              <a:rPr lang="fr-CA" sz="1600" spc="-50" dirty="0">
                <a:solidFill>
                  <a:schemeClr val="tx1">
                    <a:lumMod val="75000"/>
                    <a:lumOff val="25000"/>
                  </a:schemeClr>
                </a:solidFill>
                <a:effectLst/>
              </a:rPr>
              <a:t> </a:t>
            </a:r>
            <a:r>
              <a:rPr lang="fr-CA" sz="1600" dirty="0">
                <a:solidFill>
                  <a:schemeClr val="tx1">
                    <a:lumMod val="75000"/>
                    <a:lumOff val="25000"/>
                  </a:schemeClr>
                </a:solidFill>
                <a:effectLst/>
              </a:rPr>
              <a:t>congé</a:t>
            </a:r>
            <a:r>
              <a:rPr lang="fr-CA" sz="1600" spc="-50" dirty="0">
                <a:solidFill>
                  <a:schemeClr val="tx1">
                    <a:lumMod val="75000"/>
                    <a:lumOff val="25000"/>
                  </a:schemeClr>
                </a:solidFill>
                <a:effectLst/>
              </a:rPr>
              <a:t> </a:t>
            </a:r>
            <a:r>
              <a:rPr lang="fr-CA" sz="1600" dirty="0">
                <a:solidFill>
                  <a:schemeClr val="tx1">
                    <a:lumMod val="75000"/>
                    <a:lumOff val="25000"/>
                  </a:schemeClr>
                </a:solidFill>
                <a:effectLst/>
              </a:rPr>
              <a:t>doivent</a:t>
            </a:r>
            <a:r>
              <a:rPr lang="fr-CA" sz="1600" spc="-50" dirty="0">
                <a:solidFill>
                  <a:schemeClr val="tx1">
                    <a:lumMod val="75000"/>
                    <a:lumOff val="25000"/>
                  </a:schemeClr>
                </a:solidFill>
                <a:effectLst/>
              </a:rPr>
              <a:t> </a:t>
            </a:r>
            <a:r>
              <a:rPr lang="fr-CA" sz="1600" dirty="0">
                <a:solidFill>
                  <a:schemeClr val="tx1">
                    <a:lumMod val="75000"/>
                    <a:lumOff val="25000"/>
                  </a:schemeClr>
                </a:solidFill>
                <a:effectLst/>
              </a:rPr>
              <a:t>correspondent</a:t>
            </a:r>
            <a:r>
              <a:rPr lang="fr-CA" sz="1600" spc="-50" dirty="0">
                <a:solidFill>
                  <a:schemeClr val="tx1">
                    <a:lumMod val="75000"/>
                    <a:lumOff val="25000"/>
                  </a:schemeClr>
                </a:solidFill>
                <a:effectLst/>
              </a:rPr>
              <a:t> </a:t>
            </a:r>
            <a:r>
              <a:rPr lang="fr-CA" sz="1600" dirty="0">
                <a:solidFill>
                  <a:schemeClr val="tx1">
                    <a:lumMod val="75000"/>
                    <a:lumOff val="25000"/>
                  </a:schemeClr>
                </a:solidFill>
                <a:effectLst/>
              </a:rPr>
              <a:t>à</a:t>
            </a:r>
            <a:r>
              <a:rPr lang="fr-CA" sz="1600" spc="-50" dirty="0">
                <a:solidFill>
                  <a:schemeClr val="tx1">
                    <a:lumMod val="75000"/>
                    <a:lumOff val="25000"/>
                  </a:schemeClr>
                </a:solidFill>
                <a:effectLst/>
              </a:rPr>
              <a:t> </a:t>
            </a:r>
            <a:r>
              <a:rPr lang="fr-CA" sz="1600" dirty="0">
                <a:solidFill>
                  <a:schemeClr val="tx1">
                    <a:lumMod val="75000"/>
                    <a:lumOff val="25000"/>
                  </a:schemeClr>
                </a:solidFill>
                <a:effectLst/>
              </a:rPr>
              <a:t>des</a:t>
            </a:r>
            <a:r>
              <a:rPr lang="fr-CA" sz="1600" spc="-50" dirty="0">
                <a:solidFill>
                  <a:schemeClr val="tx1">
                    <a:lumMod val="75000"/>
                    <a:lumOff val="25000"/>
                  </a:schemeClr>
                </a:solidFill>
                <a:effectLst/>
              </a:rPr>
              <a:t> </a:t>
            </a:r>
            <a:r>
              <a:rPr lang="fr-CA" sz="1600" dirty="0">
                <a:solidFill>
                  <a:schemeClr val="tx1">
                    <a:lumMod val="75000"/>
                    <a:lumOff val="25000"/>
                  </a:schemeClr>
                </a:solidFill>
                <a:effectLst/>
              </a:rPr>
              <a:t>journées</a:t>
            </a:r>
            <a:r>
              <a:rPr lang="fr-CA" sz="1600" spc="-55" dirty="0">
                <a:solidFill>
                  <a:schemeClr val="tx1">
                    <a:lumMod val="75000"/>
                    <a:lumOff val="25000"/>
                  </a:schemeClr>
                </a:solidFill>
                <a:effectLst/>
              </a:rPr>
              <a:t> </a:t>
            </a:r>
            <a:r>
              <a:rPr lang="fr-CA" sz="1600" dirty="0">
                <a:solidFill>
                  <a:schemeClr val="tx1">
                    <a:lumMod val="75000"/>
                    <a:lumOff val="25000"/>
                  </a:schemeClr>
                </a:solidFill>
                <a:effectLst/>
              </a:rPr>
              <a:t>ouvrables</a:t>
            </a:r>
            <a:r>
              <a:rPr lang="fr-CA" sz="1600" spc="-50" dirty="0">
                <a:solidFill>
                  <a:schemeClr val="tx1">
                    <a:lumMod val="75000"/>
                    <a:lumOff val="25000"/>
                  </a:schemeClr>
                </a:solidFill>
                <a:effectLst/>
              </a:rPr>
              <a:t> </a:t>
            </a:r>
            <a:r>
              <a:rPr lang="fr-CA" sz="1600" dirty="0">
                <a:solidFill>
                  <a:schemeClr val="tx1">
                    <a:lumMod val="75000"/>
                    <a:lumOff val="25000"/>
                  </a:schemeClr>
                </a:solidFill>
                <a:effectLst/>
              </a:rPr>
              <a:t>et</a:t>
            </a:r>
            <a:r>
              <a:rPr lang="fr-CA" sz="1600" spc="-50" dirty="0">
                <a:solidFill>
                  <a:schemeClr val="tx1">
                    <a:lumMod val="75000"/>
                    <a:lumOff val="25000"/>
                  </a:schemeClr>
                </a:solidFill>
                <a:effectLst/>
              </a:rPr>
              <a:t> </a:t>
            </a:r>
            <a:r>
              <a:rPr lang="fr-CA" sz="1600" dirty="0">
                <a:solidFill>
                  <a:schemeClr val="tx1">
                    <a:lumMod val="75000"/>
                    <a:lumOff val="25000"/>
                  </a:schemeClr>
                </a:solidFill>
                <a:effectLst/>
              </a:rPr>
              <a:t>ils</a:t>
            </a:r>
            <a:r>
              <a:rPr lang="fr-CA" sz="1600" spc="-50" dirty="0">
                <a:solidFill>
                  <a:schemeClr val="tx1">
                    <a:lumMod val="75000"/>
                    <a:lumOff val="25000"/>
                  </a:schemeClr>
                </a:solidFill>
                <a:effectLst/>
              </a:rPr>
              <a:t> </a:t>
            </a:r>
            <a:r>
              <a:rPr lang="fr-CA" sz="1600" dirty="0">
                <a:solidFill>
                  <a:schemeClr val="tx1">
                    <a:lumMod val="75000"/>
                    <a:lumOff val="25000"/>
                  </a:schemeClr>
                </a:solidFill>
                <a:effectLst/>
              </a:rPr>
              <a:t>se</a:t>
            </a:r>
            <a:r>
              <a:rPr lang="fr-CA" sz="1600" spc="-50" dirty="0">
                <a:solidFill>
                  <a:schemeClr val="tx1">
                    <a:lumMod val="75000"/>
                    <a:lumOff val="25000"/>
                  </a:schemeClr>
                </a:solidFill>
                <a:effectLst/>
              </a:rPr>
              <a:t> </a:t>
            </a:r>
            <a:r>
              <a:rPr lang="fr-CA" sz="1600" dirty="0">
                <a:solidFill>
                  <a:schemeClr val="tx1">
                    <a:lumMod val="75000"/>
                    <a:lumOff val="25000"/>
                  </a:schemeClr>
                </a:solidFill>
                <a:effectLst/>
              </a:rPr>
              <a:t>prennent au choix du cadre entre la date du décès et celle des funérailles.</a:t>
            </a:r>
          </a:p>
          <a:p>
            <a:pPr marL="76200" marR="353695" algn="just">
              <a:lnSpc>
                <a:spcPct val="90000"/>
              </a:lnSpc>
              <a:spcBef>
                <a:spcPts val="1000"/>
              </a:spcBef>
              <a:buClr>
                <a:schemeClr val="accent1"/>
              </a:buClr>
              <a:buSzPct val="80000"/>
              <a:buFont typeface="Wingdings 3" charset="2"/>
              <a:buChar char=""/>
            </a:pPr>
            <a:r>
              <a:rPr lang="fr-CA" sz="1600" dirty="0">
                <a:solidFill>
                  <a:schemeClr val="tx1">
                    <a:lumMod val="75000"/>
                    <a:lumOff val="25000"/>
                  </a:schemeClr>
                </a:solidFill>
                <a:effectLst/>
              </a:rPr>
              <a:t>Le cadre peut toutefois utiliser l’un des jours de congé avec solde pour assister à l'enterrement ou à la crémation, et ce, même si l'un de ces événements n’a pas lieu entre la date du décès et celle des funérailles.</a:t>
            </a:r>
          </a:p>
          <a:p>
            <a:pPr marL="76200" marR="353695" algn="just">
              <a:lnSpc>
                <a:spcPct val="90000"/>
              </a:lnSpc>
              <a:spcBef>
                <a:spcPts val="1000"/>
              </a:spcBef>
              <a:buClr>
                <a:schemeClr val="accent1"/>
              </a:buClr>
              <a:buSzPct val="80000"/>
              <a:buFont typeface="Wingdings 3" charset="2"/>
              <a:buChar char=""/>
            </a:pPr>
            <a:r>
              <a:rPr lang="fr-CA" sz="1600" dirty="0">
                <a:solidFill>
                  <a:schemeClr val="tx1">
                    <a:lumMod val="75000"/>
                    <a:lumOff val="25000"/>
                  </a:schemeClr>
                </a:solidFill>
                <a:effectLst/>
              </a:rPr>
              <a:t>Le cadre qui souhaite se prévaloir d’un congé doit, lorsqu’il en avise son employeur, produire, à la demande de ce dernier, la preuve du décès du défunt.</a:t>
            </a:r>
          </a:p>
          <a:p>
            <a:pPr marL="76200" marR="353695" algn="just">
              <a:lnSpc>
                <a:spcPct val="90000"/>
              </a:lnSpc>
              <a:spcBef>
                <a:spcPts val="1000"/>
              </a:spcBef>
              <a:buClr>
                <a:schemeClr val="accent1"/>
              </a:buClr>
              <a:buSzPct val="80000"/>
              <a:buFont typeface="Wingdings 3" charset="2"/>
              <a:buChar char=""/>
            </a:pPr>
            <a:r>
              <a:rPr lang="fr-CA" sz="1600" dirty="0">
                <a:solidFill>
                  <a:schemeClr val="tx1">
                    <a:lumMod val="75000"/>
                    <a:lumOff val="25000"/>
                  </a:schemeClr>
                </a:solidFill>
                <a:effectLst/>
              </a:rPr>
              <a:t>Pour tout autre décès affectant le cadre, l’employeur ne peut refuser sans raison valable la prise d’un congé sans solde approprié.</a:t>
            </a:r>
          </a:p>
          <a:p>
            <a:pPr marL="76200" marR="353060" algn="just">
              <a:lnSpc>
                <a:spcPct val="90000"/>
              </a:lnSpc>
              <a:spcBef>
                <a:spcPts val="1000"/>
              </a:spcBef>
              <a:buClr>
                <a:schemeClr val="accent1"/>
              </a:buClr>
              <a:buSzPct val="80000"/>
              <a:buFont typeface="Wingdings 3" charset="2"/>
              <a:buChar char=""/>
            </a:pPr>
            <a:r>
              <a:rPr lang="fr-CA" sz="1600" dirty="0">
                <a:solidFill>
                  <a:schemeClr val="tx1">
                    <a:lumMod val="75000"/>
                    <a:lumOff val="25000"/>
                  </a:schemeClr>
                </a:solidFill>
                <a:effectLst/>
              </a:rPr>
              <a:t>Pour les jours de congé avec solde, le cadre reçoit une rémunération équivalente à celle qu’il recevrait s’il était au travail.</a:t>
            </a:r>
          </a:p>
          <a:p>
            <a:pPr>
              <a:lnSpc>
                <a:spcPct val="90000"/>
              </a:lnSpc>
              <a:spcBef>
                <a:spcPts val="1000"/>
              </a:spcBef>
              <a:buClr>
                <a:schemeClr val="accent1"/>
              </a:buClr>
              <a:buSzPct val="80000"/>
              <a:buFont typeface="Wingdings 3" charset="2"/>
              <a:buChar char=""/>
            </a:pPr>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32749233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4" name="Group 13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5" name="Straight Connector 13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9" name="Isosceles Triangle 13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3" name="Isosceles Triangle 14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4" name="Isosceles Triangle 14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849562" y="609600"/>
            <a:ext cx="6424440" cy="1320800"/>
          </a:xfrm>
        </p:spPr>
        <p:txBody>
          <a:bodyPr vert="horz" lIns="91440" tIns="45720" rIns="91440" bIns="45720" rtlCol="0" anchor="t">
            <a:normAutofit/>
          </a:bodyPr>
          <a:lstStyle/>
          <a:p>
            <a:pPr>
              <a:lnSpc>
                <a:spcPct val="90000"/>
              </a:lnSpc>
            </a:pPr>
            <a:r>
              <a:rPr lang="en-US" sz="2800" dirty="0"/>
              <a:t>AXE 2 </a:t>
            </a:r>
            <a:br>
              <a:rPr lang="en-US" sz="2800" dirty="0"/>
            </a:br>
            <a:r>
              <a:rPr lang="en-US" sz="2800" dirty="0"/>
              <a:t>PLG – CONGÉS SOCIAUX - AUTRES</a:t>
            </a:r>
            <a:br>
              <a:rPr lang="en-US" sz="2800" dirty="0"/>
            </a:br>
            <a:endParaRPr lang="en-US" sz="2800" dirty="0"/>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l="22315" r="52939" b="325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46" name="Isosceles Triangle 145">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148" name="ZoneTexte 121">
            <a:extLst>
              <a:ext uri="{FF2B5EF4-FFF2-40B4-BE49-F238E27FC236}">
                <a16:creationId xmlns:a16="http://schemas.microsoft.com/office/drawing/2014/main" id="{7926ECF9-B3AF-4F7C-6E51-4A3968314BA5}"/>
              </a:ext>
            </a:extLst>
          </p:cNvPr>
          <p:cNvGraphicFramePr/>
          <p:nvPr>
            <p:extLst>
              <p:ext uri="{D42A27DB-BD31-4B8C-83A1-F6EECF244321}">
                <p14:modId xmlns:p14="http://schemas.microsoft.com/office/powerpoint/2010/main" val="530885083"/>
              </p:ext>
            </p:extLst>
          </p:nvPr>
        </p:nvGraphicFramePr>
        <p:xfrm>
          <a:off x="2849562" y="2160589"/>
          <a:ext cx="6424440"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43284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4" name="Group 13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5" name="Straight Connector 13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9" name="Isosceles Triangle 13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3" name="Isosceles Triangle 14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4" name="Isosceles Triangle 14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849562" y="609600"/>
            <a:ext cx="6424440" cy="1320800"/>
          </a:xfrm>
        </p:spPr>
        <p:txBody>
          <a:bodyPr vert="horz" lIns="91440" tIns="45720" rIns="91440" bIns="45720" rtlCol="0" anchor="t">
            <a:normAutofit fontScale="90000"/>
          </a:bodyPr>
          <a:lstStyle/>
          <a:p>
            <a:pPr>
              <a:lnSpc>
                <a:spcPct val="90000"/>
              </a:lnSpc>
            </a:pPr>
            <a:r>
              <a:rPr lang="en-US" sz="2800" dirty="0"/>
              <a:t>AXE 2 </a:t>
            </a:r>
            <a:br>
              <a:rPr lang="en-US" sz="2800" dirty="0"/>
            </a:br>
            <a:r>
              <a:rPr lang="en-US" sz="2800" dirty="0"/>
              <a:t>PLG – CONGÉS VIE ASSOCIATIVE ET AFFAIRES PROFESSIONNELLES</a:t>
            </a:r>
            <a:br>
              <a:rPr lang="en-US" sz="2800" dirty="0"/>
            </a:br>
            <a:endParaRPr lang="en-US" sz="2800" dirty="0"/>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l="22315" r="52939" b="325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46" name="Isosceles Triangle 145">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2" name="ZoneTexte 121">
            <a:extLst>
              <a:ext uri="{FF2B5EF4-FFF2-40B4-BE49-F238E27FC236}">
                <a16:creationId xmlns:a16="http://schemas.microsoft.com/office/drawing/2014/main" id="{7CEA5ACE-6887-7B3C-5E6E-BDF0A6D21836}"/>
              </a:ext>
            </a:extLst>
          </p:cNvPr>
          <p:cNvSpPr txBox="1"/>
          <p:nvPr/>
        </p:nvSpPr>
        <p:spPr>
          <a:xfrm>
            <a:off x="2849562" y="2160589"/>
            <a:ext cx="6424440" cy="3880773"/>
          </a:xfrm>
          <a:prstGeom prst="rect">
            <a:avLst/>
          </a:prstGeom>
        </p:spPr>
        <p:txBody>
          <a:bodyPr vert="horz" lIns="91440" tIns="45720" rIns="91440" bIns="45720" rtlCol="0">
            <a:normAutofit fontScale="92500" lnSpcReduction="10000"/>
          </a:bodyPr>
          <a:lstStyle/>
          <a:p>
            <a:pPr marL="76200" marR="352425" algn="just">
              <a:spcBef>
                <a:spcPts val="5"/>
              </a:spcBef>
              <a:spcAft>
                <a:spcPts val="0"/>
              </a:spcAft>
            </a:pPr>
            <a:r>
              <a:rPr lang="fr-FR" sz="1800" dirty="0">
                <a:effectLst/>
                <a:latin typeface="Arial" panose="020B0604020202020204" pitchFamily="34" charset="0"/>
                <a:ea typeface="Arial" panose="020B0604020202020204" pitchFamily="34" charset="0"/>
              </a:rPr>
              <a:t>Après entente avec son employeur, et sous réserve de la nécessité</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des</a:t>
            </a:r>
            <a:r>
              <a:rPr lang="fr-FR" sz="1800" spc="-1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besoins</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de</a:t>
            </a:r>
            <a:r>
              <a:rPr lang="fr-FR" sz="1800" spc="-1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la</a:t>
            </a:r>
            <a:r>
              <a:rPr lang="fr-FR" sz="1800" spc="-1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direction,</a:t>
            </a:r>
            <a:r>
              <a:rPr lang="fr-FR" sz="1800" spc="-1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un</a:t>
            </a:r>
            <a:r>
              <a:rPr lang="fr-FR" sz="1800" spc="-1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cadre</a:t>
            </a:r>
            <a:r>
              <a:rPr lang="fr-FR" sz="1800" spc="-1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occupant</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une</a:t>
            </a:r>
            <a:r>
              <a:rPr lang="fr-FR" sz="1800" spc="-1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fonction</a:t>
            </a:r>
            <a:r>
              <a:rPr lang="fr-FR" sz="1800" spc="-1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ou</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une</a:t>
            </a:r>
            <a:r>
              <a:rPr lang="fr-FR" sz="1800" spc="-1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charge dans les instances locales, régionales ou provinciales de </a:t>
            </a:r>
            <a:r>
              <a:rPr lang="fr-FR" sz="1800" b="1" dirty="0">
                <a:solidFill>
                  <a:srgbClr val="FF0000"/>
                </a:solidFill>
                <a:effectLst/>
                <a:latin typeface="Arial" panose="020B0604020202020204" pitchFamily="34" charset="0"/>
                <a:ea typeface="Arial" panose="020B0604020202020204" pitchFamily="34" charset="0"/>
              </a:rPr>
              <a:t>son association de cadres ou au sein de son ordre professionnel</a:t>
            </a:r>
            <a:r>
              <a:rPr lang="fr-FR" sz="1800" dirty="0">
                <a:effectLst/>
                <a:latin typeface="Arial" panose="020B0604020202020204" pitchFamily="34" charset="0"/>
                <a:ea typeface="Arial" panose="020B0604020202020204" pitchFamily="34" charset="0"/>
              </a:rPr>
              <a:t>, peut s’absenter de son travail pour participer aux activités officielles de cette association ou de cet ordre professionnel. </a:t>
            </a:r>
            <a:r>
              <a:rPr lang="fr-FR" sz="1800" b="1" dirty="0">
                <a:solidFill>
                  <a:srgbClr val="FF0000"/>
                </a:solidFill>
                <a:effectLst/>
                <a:latin typeface="Arial" panose="020B0604020202020204" pitchFamily="34" charset="0"/>
                <a:ea typeface="Arial" panose="020B0604020202020204" pitchFamily="34" charset="0"/>
              </a:rPr>
              <a:t>Le cadre qui s’absente ainsi est rémunéré comme s’il était au travail.</a:t>
            </a:r>
            <a:endParaRPr lang="fr-CA" sz="1800" b="1" dirty="0">
              <a:solidFill>
                <a:srgbClr val="FF0000"/>
              </a:solidFill>
              <a:effectLst/>
              <a:latin typeface="Arial" panose="020B0604020202020204" pitchFamily="34" charset="0"/>
              <a:ea typeface="Arial" panose="020B0604020202020204" pitchFamily="34" charset="0"/>
            </a:endParaRPr>
          </a:p>
          <a:p>
            <a:pPr algn="just"/>
            <a:r>
              <a:rPr lang="fr-FR" sz="1800" dirty="0">
                <a:effectLst/>
                <a:latin typeface="Arial" panose="020B0604020202020204" pitchFamily="34" charset="0"/>
                <a:ea typeface="Arial" panose="020B0604020202020204" pitchFamily="34" charset="0"/>
              </a:rPr>
              <a:t> </a:t>
            </a:r>
            <a:endParaRPr lang="fr-CA" sz="1800" dirty="0">
              <a:effectLst/>
              <a:latin typeface="Arial" panose="020B0604020202020204" pitchFamily="34" charset="0"/>
              <a:ea typeface="Arial" panose="020B0604020202020204" pitchFamily="34" charset="0"/>
            </a:endParaRPr>
          </a:p>
          <a:p>
            <a:pPr marL="76200" marR="353695" algn="just">
              <a:spcAft>
                <a:spcPts val="0"/>
              </a:spcAft>
            </a:pPr>
            <a:r>
              <a:rPr lang="fr-FR" sz="1800" dirty="0">
                <a:effectLst/>
                <a:latin typeface="Arial" panose="020B0604020202020204" pitchFamily="34" charset="0"/>
                <a:ea typeface="Arial" panose="020B0604020202020204" pitchFamily="34" charset="0"/>
              </a:rPr>
              <a:t>Un cadre peut soumettre par écrit à son employeur une demande de congé afin de participer à </a:t>
            </a:r>
            <a:r>
              <a:rPr lang="fr-FR" sz="1800" b="1" dirty="0">
                <a:solidFill>
                  <a:srgbClr val="FF0000"/>
                </a:solidFill>
                <a:effectLst/>
                <a:latin typeface="Arial" panose="020B0604020202020204" pitchFamily="34" charset="0"/>
                <a:ea typeface="Arial" panose="020B0604020202020204" pitchFamily="34" charset="0"/>
              </a:rPr>
              <a:t>une activité de formation et de perfectionnement. </a:t>
            </a:r>
            <a:r>
              <a:rPr lang="fr-FR" sz="1800" dirty="0">
                <a:effectLst/>
                <a:latin typeface="Arial" panose="020B0604020202020204" pitchFamily="34" charset="0"/>
                <a:ea typeface="Arial" panose="020B0604020202020204" pitchFamily="34" charset="0"/>
              </a:rPr>
              <a:t>L’employeur informe le cadre de sa décision et ce, dans les plus brefs délais.</a:t>
            </a:r>
            <a:r>
              <a:rPr lang="fr-CA" dirty="0">
                <a:latin typeface="Arial" panose="020B0604020202020204" pitchFamily="34" charset="0"/>
                <a:ea typeface="Arial" panose="020B0604020202020204" pitchFamily="34" charset="0"/>
              </a:rPr>
              <a:t>  </a:t>
            </a:r>
            <a:r>
              <a:rPr lang="fr-FR" sz="1800" b="1" dirty="0">
                <a:solidFill>
                  <a:srgbClr val="FF0000"/>
                </a:solidFill>
                <a:effectLst/>
                <a:latin typeface="Arial" panose="020B0604020202020204" pitchFamily="34" charset="0"/>
                <a:ea typeface="Arial" panose="020B0604020202020204" pitchFamily="34" charset="0"/>
              </a:rPr>
              <a:t>Le</a:t>
            </a:r>
            <a:r>
              <a:rPr lang="fr-FR" sz="1800" b="1" spc="-25" dirty="0">
                <a:solidFill>
                  <a:srgbClr val="FF0000"/>
                </a:solidFill>
                <a:effectLst/>
                <a:latin typeface="Arial" panose="020B0604020202020204" pitchFamily="34" charset="0"/>
                <a:ea typeface="Arial" panose="020B0604020202020204" pitchFamily="34" charset="0"/>
              </a:rPr>
              <a:t> </a:t>
            </a:r>
            <a:r>
              <a:rPr lang="fr-FR" sz="1800" b="1" dirty="0">
                <a:solidFill>
                  <a:srgbClr val="FF0000"/>
                </a:solidFill>
                <a:effectLst/>
                <a:latin typeface="Arial" panose="020B0604020202020204" pitchFamily="34" charset="0"/>
                <a:ea typeface="Arial" panose="020B0604020202020204" pitchFamily="34" charset="0"/>
              </a:rPr>
              <a:t>cadre</a:t>
            </a:r>
            <a:r>
              <a:rPr lang="fr-FR" sz="1800" b="1" spc="-10" dirty="0">
                <a:solidFill>
                  <a:srgbClr val="FF0000"/>
                </a:solidFill>
                <a:effectLst/>
                <a:latin typeface="Arial" panose="020B0604020202020204" pitchFamily="34" charset="0"/>
                <a:ea typeface="Arial" panose="020B0604020202020204" pitchFamily="34" charset="0"/>
              </a:rPr>
              <a:t> </a:t>
            </a:r>
            <a:r>
              <a:rPr lang="fr-FR" sz="1800" b="1" dirty="0">
                <a:solidFill>
                  <a:srgbClr val="FF0000"/>
                </a:solidFill>
                <a:effectLst/>
                <a:latin typeface="Arial" panose="020B0604020202020204" pitchFamily="34" charset="0"/>
                <a:ea typeface="Arial" panose="020B0604020202020204" pitchFamily="34" charset="0"/>
              </a:rPr>
              <a:t>qui</a:t>
            </a:r>
            <a:r>
              <a:rPr lang="fr-FR" sz="1800" b="1" spc="-5" dirty="0">
                <a:solidFill>
                  <a:srgbClr val="FF0000"/>
                </a:solidFill>
                <a:effectLst/>
                <a:latin typeface="Arial" panose="020B0604020202020204" pitchFamily="34" charset="0"/>
                <a:ea typeface="Arial" panose="020B0604020202020204" pitchFamily="34" charset="0"/>
              </a:rPr>
              <a:t> </a:t>
            </a:r>
            <a:r>
              <a:rPr lang="fr-FR" sz="1800" b="1" dirty="0">
                <a:solidFill>
                  <a:srgbClr val="FF0000"/>
                </a:solidFill>
                <a:effectLst/>
                <a:latin typeface="Arial" panose="020B0604020202020204" pitchFamily="34" charset="0"/>
                <a:ea typeface="Arial" panose="020B0604020202020204" pitchFamily="34" charset="0"/>
              </a:rPr>
              <a:t>s’absente</a:t>
            </a:r>
            <a:r>
              <a:rPr lang="fr-FR" sz="1800" b="1" spc="-10" dirty="0">
                <a:solidFill>
                  <a:srgbClr val="FF0000"/>
                </a:solidFill>
                <a:effectLst/>
                <a:latin typeface="Arial" panose="020B0604020202020204" pitchFamily="34" charset="0"/>
                <a:ea typeface="Arial" panose="020B0604020202020204" pitchFamily="34" charset="0"/>
              </a:rPr>
              <a:t> </a:t>
            </a:r>
            <a:r>
              <a:rPr lang="fr-FR" sz="1800" b="1" dirty="0">
                <a:solidFill>
                  <a:srgbClr val="FF0000"/>
                </a:solidFill>
                <a:effectLst/>
                <a:latin typeface="Arial" panose="020B0604020202020204" pitchFamily="34" charset="0"/>
                <a:ea typeface="Arial" panose="020B0604020202020204" pitchFamily="34" charset="0"/>
              </a:rPr>
              <a:t>ainsi</a:t>
            </a:r>
            <a:r>
              <a:rPr lang="fr-FR" sz="1800" b="1" spc="-10" dirty="0">
                <a:solidFill>
                  <a:srgbClr val="FF0000"/>
                </a:solidFill>
                <a:effectLst/>
                <a:latin typeface="Arial" panose="020B0604020202020204" pitchFamily="34" charset="0"/>
                <a:ea typeface="Arial" panose="020B0604020202020204" pitchFamily="34" charset="0"/>
              </a:rPr>
              <a:t> </a:t>
            </a:r>
            <a:r>
              <a:rPr lang="fr-FR" sz="1800" b="1" dirty="0">
                <a:solidFill>
                  <a:srgbClr val="FF0000"/>
                </a:solidFill>
                <a:effectLst/>
                <a:latin typeface="Arial" panose="020B0604020202020204" pitchFamily="34" charset="0"/>
                <a:ea typeface="Arial" panose="020B0604020202020204" pitchFamily="34" charset="0"/>
              </a:rPr>
              <a:t>est</a:t>
            </a:r>
            <a:r>
              <a:rPr lang="fr-FR" sz="1800" b="1" spc="-15" dirty="0">
                <a:solidFill>
                  <a:srgbClr val="FF0000"/>
                </a:solidFill>
                <a:effectLst/>
                <a:latin typeface="Arial" panose="020B0604020202020204" pitchFamily="34" charset="0"/>
                <a:ea typeface="Arial" panose="020B0604020202020204" pitchFamily="34" charset="0"/>
              </a:rPr>
              <a:t> </a:t>
            </a:r>
            <a:r>
              <a:rPr lang="fr-FR" sz="1800" b="1" dirty="0">
                <a:solidFill>
                  <a:srgbClr val="FF0000"/>
                </a:solidFill>
                <a:effectLst/>
                <a:latin typeface="Arial" panose="020B0604020202020204" pitchFamily="34" charset="0"/>
                <a:ea typeface="Arial" panose="020B0604020202020204" pitchFamily="34" charset="0"/>
              </a:rPr>
              <a:t>rémunéré</a:t>
            </a:r>
            <a:r>
              <a:rPr lang="fr-FR" sz="1800" b="1" spc="-10" dirty="0">
                <a:solidFill>
                  <a:srgbClr val="FF0000"/>
                </a:solidFill>
                <a:effectLst/>
                <a:latin typeface="Arial" panose="020B0604020202020204" pitchFamily="34" charset="0"/>
                <a:ea typeface="Arial" panose="020B0604020202020204" pitchFamily="34" charset="0"/>
              </a:rPr>
              <a:t> </a:t>
            </a:r>
            <a:r>
              <a:rPr lang="fr-FR" sz="1800" b="1" dirty="0">
                <a:solidFill>
                  <a:srgbClr val="FF0000"/>
                </a:solidFill>
                <a:effectLst/>
                <a:latin typeface="Arial" panose="020B0604020202020204" pitchFamily="34" charset="0"/>
                <a:ea typeface="Arial" panose="020B0604020202020204" pitchFamily="34" charset="0"/>
              </a:rPr>
              <a:t>comme</a:t>
            </a:r>
            <a:r>
              <a:rPr lang="fr-FR" sz="1800" b="1" spc="-10" dirty="0">
                <a:solidFill>
                  <a:srgbClr val="FF0000"/>
                </a:solidFill>
                <a:effectLst/>
                <a:latin typeface="Arial" panose="020B0604020202020204" pitchFamily="34" charset="0"/>
                <a:ea typeface="Arial" panose="020B0604020202020204" pitchFamily="34" charset="0"/>
              </a:rPr>
              <a:t> </a:t>
            </a:r>
            <a:r>
              <a:rPr lang="fr-FR" sz="1800" b="1" dirty="0">
                <a:solidFill>
                  <a:srgbClr val="FF0000"/>
                </a:solidFill>
                <a:effectLst/>
                <a:latin typeface="Arial" panose="020B0604020202020204" pitchFamily="34" charset="0"/>
                <a:ea typeface="Arial" panose="020B0604020202020204" pitchFamily="34" charset="0"/>
              </a:rPr>
              <a:t>s’il</a:t>
            </a:r>
            <a:r>
              <a:rPr lang="fr-FR" sz="1800" b="1" spc="-10" dirty="0">
                <a:solidFill>
                  <a:srgbClr val="FF0000"/>
                </a:solidFill>
                <a:effectLst/>
                <a:latin typeface="Arial" panose="020B0604020202020204" pitchFamily="34" charset="0"/>
                <a:ea typeface="Arial" panose="020B0604020202020204" pitchFamily="34" charset="0"/>
              </a:rPr>
              <a:t> </a:t>
            </a:r>
            <a:r>
              <a:rPr lang="fr-FR" sz="1800" b="1" dirty="0">
                <a:solidFill>
                  <a:srgbClr val="FF0000"/>
                </a:solidFill>
                <a:effectLst/>
                <a:latin typeface="Arial" panose="020B0604020202020204" pitchFamily="34" charset="0"/>
                <a:ea typeface="Arial" panose="020B0604020202020204" pitchFamily="34" charset="0"/>
              </a:rPr>
              <a:t>était</a:t>
            </a:r>
          </a:p>
          <a:p>
            <a:pPr marL="76200" algn="just"/>
            <a:r>
              <a:rPr lang="fr-FR" sz="1800" b="1" dirty="0">
                <a:solidFill>
                  <a:srgbClr val="FF0000"/>
                </a:solidFill>
                <a:effectLst/>
                <a:latin typeface="Arial" panose="020B0604020202020204" pitchFamily="34" charset="0"/>
                <a:ea typeface="Arial" panose="020B0604020202020204" pitchFamily="34" charset="0"/>
              </a:rPr>
              <a:t>au</a:t>
            </a:r>
            <a:r>
              <a:rPr lang="fr-FR" sz="1800" b="1" spc="-10" dirty="0">
                <a:solidFill>
                  <a:srgbClr val="FF0000"/>
                </a:solidFill>
                <a:effectLst/>
                <a:latin typeface="Arial" panose="020B0604020202020204" pitchFamily="34" charset="0"/>
                <a:ea typeface="Arial" panose="020B0604020202020204" pitchFamily="34" charset="0"/>
              </a:rPr>
              <a:t> travail.</a:t>
            </a:r>
            <a:endParaRPr lang="fr-CA" sz="1800" b="1" dirty="0">
              <a:solidFill>
                <a:srgbClr val="FF0000"/>
              </a:solidFill>
              <a:effectLst/>
              <a:latin typeface="Arial" panose="020B0604020202020204" pitchFamily="34" charset="0"/>
              <a:ea typeface="Arial" panose="020B0604020202020204" pitchFamily="34" charset="0"/>
            </a:endParaRPr>
          </a:p>
          <a:p>
            <a:pPr marL="75565" marR="353060" algn="just">
              <a:spcBef>
                <a:spcPts val="1320"/>
              </a:spcBef>
              <a:spcAft>
                <a:spcPts val="0"/>
              </a:spcAft>
            </a:pPr>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3117717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BDB1638-8685-49C4-92F7-A7B362E7DDDE}"/>
              </a:ext>
            </a:extLst>
          </p:cNvPr>
          <p:cNvSpPr>
            <a:spLocks noGrp="1"/>
          </p:cNvSpPr>
          <p:nvPr>
            <p:ph type="title"/>
          </p:nvPr>
        </p:nvSpPr>
        <p:spPr>
          <a:xfrm>
            <a:off x="1043950" y="1179151"/>
            <a:ext cx="3300646" cy="4463889"/>
          </a:xfrm>
        </p:spPr>
        <p:txBody>
          <a:bodyPr anchor="ctr">
            <a:normAutofit/>
          </a:bodyPr>
          <a:lstStyle/>
          <a:p>
            <a:r>
              <a:rPr lang="fr-CA" b="1" dirty="0"/>
              <a:t>LES ÉLÉMENTS DE LA MISE-À-JOUR DU RÈGLEMENT</a:t>
            </a:r>
          </a:p>
        </p:txBody>
      </p:sp>
      <p:sp>
        <p:nvSpPr>
          <p:cNvPr id="16"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cxnSp>
        <p:nvCxnSpPr>
          <p:cNvPr id="17"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1" name="Espace réservé du contenu 2">
            <a:extLst>
              <a:ext uri="{FF2B5EF4-FFF2-40B4-BE49-F238E27FC236}">
                <a16:creationId xmlns:a16="http://schemas.microsoft.com/office/drawing/2014/main" id="{DD70C5FB-19D3-9D07-E7C7-7A1676CFC1D9}"/>
              </a:ext>
            </a:extLst>
          </p:cNvPr>
          <p:cNvGraphicFramePr>
            <a:graphicFrameLocks noGrp="1"/>
          </p:cNvGraphicFramePr>
          <p:nvPr>
            <p:ph idx="1"/>
            <p:extLst>
              <p:ext uri="{D42A27DB-BD31-4B8C-83A1-F6EECF244321}">
                <p14:modId xmlns:p14="http://schemas.microsoft.com/office/powerpoint/2010/main" val="3898992629"/>
              </p:ext>
            </p:extLst>
          </p:nvPr>
        </p:nvGraphicFramePr>
        <p:xfrm>
          <a:off x="4978918" y="1109145"/>
          <a:ext cx="6341016" cy="4603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4" name="Image 3">
            <a:extLst>
              <a:ext uri="{FF2B5EF4-FFF2-40B4-BE49-F238E27FC236}">
                <a16:creationId xmlns:a16="http://schemas.microsoft.com/office/drawing/2014/main" id="{30341325-D21A-4450-89E9-A61230DA522D}"/>
              </a:ext>
            </a:extLst>
          </p:cNvPr>
          <p:cNvPicPr>
            <a:picLocks noChangeAspect="1"/>
          </p:cNvPicPr>
          <p:nvPr/>
        </p:nvPicPr>
        <p:blipFill>
          <a:blip r:embed="rId7"/>
          <a:stretch>
            <a:fillRect/>
          </a:stretch>
        </p:blipFill>
        <p:spPr>
          <a:xfrm>
            <a:off x="9072855" y="5738704"/>
            <a:ext cx="2991957" cy="1093637"/>
          </a:xfrm>
          <a:prstGeom prst="rect">
            <a:avLst/>
          </a:prstGeom>
        </p:spPr>
      </p:pic>
    </p:spTree>
    <p:extLst>
      <p:ext uri="{BB962C8B-B14F-4D97-AF65-F5344CB8AC3E}">
        <p14:creationId xmlns:p14="http://schemas.microsoft.com/office/powerpoint/2010/main" val="40959322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4" name="Group 13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5" name="Straight Connector 13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9" name="Isosceles Triangle 13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3" name="Isosceles Triangle 14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4" name="Isosceles Triangle 14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849562" y="609600"/>
            <a:ext cx="6424440" cy="1320800"/>
          </a:xfrm>
        </p:spPr>
        <p:txBody>
          <a:bodyPr vert="horz" lIns="91440" tIns="45720" rIns="91440" bIns="45720" rtlCol="0" anchor="t">
            <a:normAutofit/>
          </a:bodyPr>
          <a:lstStyle/>
          <a:p>
            <a:pPr>
              <a:lnSpc>
                <a:spcPct val="90000"/>
              </a:lnSpc>
            </a:pPr>
            <a:r>
              <a:rPr lang="en-US" sz="2800" dirty="0"/>
              <a:t>AXE 2 </a:t>
            </a:r>
            <a:br>
              <a:rPr lang="en-US" sz="2800" dirty="0"/>
            </a:br>
            <a:r>
              <a:rPr lang="en-US" sz="2800" dirty="0"/>
              <a:t>PLG – TEMPS SUPPLÉMENTAIRE</a:t>
            </a:r>
            <a:br>
              <a:rPr lang="en-US" sz="2800" dirty="0"/>
            </a:br>
            <a:endParaRPr lang="en-US" sz="2800" dirty="0"/>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l="22315" r="52939" b="325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46" name="Isosceles Triangle 145">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2" name="ZoneTexte 121">
            <a:extLst>
              <a:ext uri="{FF2B5EF4-FFF2-40B4-BE49-F238E27FC236}">
                <a16:creationId xmlns:a16="http://schemas.microsoft.com/office/drawing/2014/main" id="{7CEA5ACE-6887-7B3C-5E6E-BDF0A6D21836}"/>
              </a:ext>
            </a:extLst>
          </p:cNvPr>
          <p:cNvSpPr txBox="1"/>
          <p:nvPr/>
        </p:nvSpPr>
        <p:spPr>
          <a:xfrm>
            <a:off x="2849562" y="2160589"/>
            <a:ext cx="6424440" cy="3880773"/>
          </a:xfrm>
          <a:prstGeom prst="rect">
            <a:avLst/>
          </a:prstGeom>
        </p:spPr>
        <p:txBody>
          <a:bodyPr vert="horz" lIns="91440" tIns="45720" rIns="91440" bIns="45720" rtlCol="0">
            <a:normAutofit fontScale="92500" lnSpcReduction="20000"/>
          </a:bodyPr>
          <a:lstStyle/>
          <a:p>
            <a:pPr marL="76200" marR="354330" algn="just">
              <a:spcBef>
                <a:spcPts val="1320"/>
              </a:spcBef>
              <a:spcAft>
                <a:spcPts val="0"/>
              </a:spcAft>
            </a:pPr>
            <a:r>
              <a:rPr lang="fr-FR" sz="1800" dirty="0">
                <a:effectLst/>
                <a:latin typeface="Arial" panose="020B0604020202020204" pitchFamily="34" charset="0"/>
                <a:ea typeface="Arial" panose="020B0604020202020204" pitchFamily="34" charset="0"/>
              </a:rPr>
              <a:t>Un employeur peut requérir d’un cadre qu’il effectue </a:t>
            </a:r>
            <a:r>
              <a:rPr lang="fr-FR" sz="1800" b="1" dirty="0">
                <a:solidFill>
                  <a:srgbClr val="FF0000"/>
                </a:solidFill>
                <a:effectLst/>
                <a:latin typeface="Arial" panose="020B0604020202020204" pitchFamily="34" charset="0"/>
                <a:ea typeface="Arial" panose="020B0604020202020204" pitchFamily="34" charset="0"/>
              </a:rPr>
              <a:t>des heures supplémentaires de travail lors d’une situation exceptionnelle.</a:t>
            </a:r>
            <a:endParaRPr lang="fr-CA" sz="1800" b="1" dirty="0">
              <a:solidFill>
                <a:srgbClr val="FF0000"/>
              </a:solidFill>
              <a:effectLst/>
              <a:latin typeface="Arial" panose="020B0604020202020204" pitchFamily="34" charset="0"/>
              <a:ea typeface="Arial" panose="020B0604020202020204" pitchFamily="34" charset="0"/>
            </a:endParaRPr>
          </a:p>
          <a:p>
            <a:pPr marL="76200" marR="353695" algn="just">
              <a:spcBef>
                <a:spcPts val="1320"/>
              </a:spcBef>
              <a:spcAft>
                <a:spcPts val="0"/>
              </a:spcAft>
            </a:pPr>
            <a:r>
              <a:rPr lang="fr-FR" sz="1800" dirty="0">
                <a:effectLst/>
                <a:latin typeface="Arial" panose="020B0604020202020204" pitchFamily="34" charset="0"/>
                <a:ea typeface="Arial" panose="020B0604020202020204" pitchFamily="34" charset="0"/>
              </a:rPr>
              <a:t>Une </a:t>
            </a:r>
            <a:r>
              <a:rPr lang="fr-FR" sz="1800" b="1" dirty="0">
                <a:solidFill>
                  <a:srgbClr val="FF0000"/>
                </a:solidFill>
                <a:effectLst/>
                <a:latin typeface="Arial" panose="020B0604020202020204" pitchFamily="34" charset="0"/>
                <a:ea typeface="Arial" panose="020B0604020202020204" pitchFamily="34" charset="0"/>
              </a:rPr>
              <a:t>situation exceptionnelle </a:t>
            </a:r>
            <a:r>
              <a:rPr lang="fr-FR" sz="1800" dirty="0">
                <a:effectLst/>
                <a:latin typeface="Arial" panose="020B0604020202020204" pitchFamily="34" charset="0"/>
                <a:ea typeface="Arial" panose="020B0604020202020204" pitchFamily="34" charset="0"/>
              </a:rPr>
              <a:t>s’entend d’une situation qui affecte de manière importante les services et l'organisation du travail. Elle mobilise plusieurs cadres en dehors de leurs heures habituelles de travail, dans leurs propres fonctions ou dans d’autres fonctions et elle génère une surcharge de travail dans plusieurs secteurs d'activité</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d’un</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établissement.</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Une</a:t>
            </a:r>
            <a:r>
              <a:rPr lang="fr-FR" sz="1800" spc="-2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situation</a:t>
            </a:r>
            <a:r>
              <a:rPr lang="fr-FR" sz="1800" spc="-1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exceptionnelle</a:t>
            </a:r>
            <a:r>
              <a:rPr lang="fr-FR" sz="1800" spc="-2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est</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susceptible</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de</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générer un bris de service auprès des usagers d’un établissement.</a:t>
            </a:r>
            <a:endParaRPr lang="fr-CA" sz="1800" dirty="0">
              <a:effectLst/>
              <a:latin typeface="Arial" panose="020B0604020202020204" pitchFamily="34" charset="0"/>
              <a:ea typeface="Arial" panose="020B0604020202020204" pitchFamily="34" charset="0"/>
            </a:endParaRPr>
          </a:p>
          <a:p>
            <a:r>
              <a:rPr lang="fr-FR" sz="1800" dirty="0">
                <a:effectLst/>
                <a:latin typeface="Arial" panose="020B0604020202020204" pitchFamily="34" charset="0"/>
                <a:ea typeface="Arial" panose="020B0604020202020204" pitchFamily="34" charset="0"/>
              </a:rPr>
              <a:t> </a:t>
            </a:r>
            <a:endParaRPr lang="fr-CA" sz="1800" dirty="0">
              <a:effectLst/>
              <a:latin typeface="Arial" panose="020B0604020202020204" pitchFamily="34" charset="0"/>
              <a:ea typeface="Arial" panose="020B0604020202020204" pitchFamily="34" charset="0"/>
            </a:endParaRPr>
          </a:p>
          <a:p>
            <a:pPr marL="76200" marR="353060" algn="just">
              <a:spcAft>
                <a:spcPts val="0"/>
              </a:spcAft>
            </a:pPr>
            <a:r>
              <a:rPr lang="fr-FR" sz="1800" b="1" dirty="0">
                <a:solidFill>
                  <a:srgbClr val="FF0000"/>
                </a:solidFill>
                <a:effectLst/>
                <a:latin typeface="Arial" panose="020B0604020202020204" pitchFamily="34" charset="0"/>
                <a:ea typeface="Arial" panose="020B0604020202020204" pitchFamily="34" charset="0"/>
              </a:rPr>
              <a:t>Dans une situation exceptionnelle, les heures supplémentaires</a:t>
            </a:r>
            <a:r>
              <a:rPr lang="fr-FR" sz="1800" b="1" spc="-80" dirty="0">
                <a:solidFill>
                  <a:srgbClr val="FF0000"/>
                </a:solidFill>
                <a:effectLst/>
                <a:latin typeface="Arial" panose="020B0604020202020204" pitchFamily="34" charset="0"/>
                <a:ea typeface="Arial" panose="020B0604020202020204" pitchFamily="34" charset="0"/>
              </a:rPr>
              <a:t> </a:t>
            </a:r>
            <a:r>
              <a:rPr lang="fr-FR" sz="1800" b="1" dirty="0">
                <a:solidFill>
                  <a:srgbClr val="FF0000"/>
                </a:solidFill>
                <a:effectLst/>
                <a:latin typeface="Arial" panose="020B0604020202020204" pitchFamily="34" charset="0"/>
                <a:ea typeface="Arial" panose="020B0604020202020204" pitchFamily="34" charset="0"/>
              </a:rPr>
              <a:t>de</a:t>
            </a:r>
            <a:r>
              <a:rPr lang="fr-FR" sz="1800" b="1" spc="-80" dirty="0">
                <a:solidFill>
                  <a:srgbClr val="FF0000"/>
                </a:solidFill>
                <a:effectLst/>
                <a:latin typeface="Arial" panose="020B0604020202020204" pitchFamily="34" charset="0"/>
                <a:ea typeface="Arial" panose="020B0604020202020204" pitchFamily="34" charset="0"/>
              </a:rPr>
              <a:t> </a:t>
            </a:r>
            <a:r>
              <a:rPr lang="fr-FR" sz="1800" b="1" dirty="0">
                <a:solidFill>
                  <a:srgbClr val="FF0000"/>
                </a:solidFill>
                <a:effectLst/>
                <a:latin typeface="Arial" panose="020B0604020202020204" pitchFamily="34" charset="0"/>
                <a:ea typeface="Arial" panose="020B0604020202020204" pitchFamily="34" charset="0"/>
              </a:rPr>
              <a:t>travail</a:t>
            </a:r>
            <a:r>
              <a:rPr lang="fr-FR" sz="1800" b="1" spc="-80" dirty="0">
                <a:solidFill>
                  <a:srgbClr val="FF0000"/>
                </a:solidFill>
                <a:effectLst/>
                <a:latin typeface="Arial" panose="020B0604020202020204" pitchFamily="34" charset="0"/>
                <a:ea typeface="Arial" panose="020B0604020202020204" pitchFamily="34" charset="0"/>
              </a:rPr>
              <a:t> </a:t>
            </a:r>
            <a:r>
              <a:rPr lang="fr-FR" sz="1800" b="1" dirty="0">
                <a:solidFill>
                  <a:srgbClr val="FF0000"/>
                </a:solidFill>
                <a:effectLst/>
                <a:latin typeface="Arial" panose="020B0604020202020204" pitchFamily="34" charset="0"/>
                <a:ea typeface="Arial" panose="020B0604020202020204" pitchFamily="34" charset="0"/>
              </a:rPr>
              <a:t>effectuées</a:t>
            </a:r>
            <a:r>
              <a:rPr lang="fr-FR" sz="1800" b="1" spc="-80" dirty="0">
                <a:solidFill>
                  <a:srgbClr val="FF0000"/>
                </a:solidFill>
                <a:effectLst/>
                <a:latin typeface="Arial" panose="020B0604020202020204" pitchFamily="34" charset="0"/>
                <a:ea typeface="Arial" panose="020B0604020202020204" pitchFamily="34" charset="0"/>
              </a:rPr>
              <a:t> </a:t>
            </a:r>
            <a:r>
              <a:rPr lang="fr-FR" sz="1800" b="1" dirty="0">
                <a:solidFill>
                  <a:srgbClr val="FF0000"/>
                </a:solidFill>
                <a:effectLst/>
                <a:latin typeface="Arial" panose="020B0604020202020204" pitchFamily="34" charset="0"/>
                <a:ea typeface="Arial" panose="020B0604020202020204" pitchFamily="34" charset="0"/>
              </a:rPr>
              <a:t>par</a:t>
            </a:r>
            <a:r>
              <a:rPr lang="fr-FR" sz="1800" b="1" spc="-80" dirty="0">
                <a:solidFill>
                  <a:srgbClr val="FF0000"/>
                </a:solidFill>
                <a:effectLst/>
                <a:latin typeface="Arial" panose="020B0604020202020204" pitchFamily="34" charset="0"/>
                <a:ea typeface="Arial" panose="020B0604020202020204" pitchFamily="34" charset="0"/>
              </a:rPr>
              <a:t> </a:t>
            </a:r>
            <a:r>
              <a:rPr lang="fr-FR" sz="1800" b="1" dirty="0">
                <a:solidFill>
                  <a:srgbClr val="FF0000"/>
                </a:solidFill>
                <a:effectLst/>
                <a:latin typeface="Arial" panose="020B0604020202020204" pitchFamily="34" charset="0"/>
                <a:ea typeface="Arial" panose="020B0604020202020204" pitchFamily="34" charset="0"/>
              </a:rPr>
              <a:t>un</a:t>
            </a:r>
            <a:r>
              <a:rPr lang="fr-FR" sz="1800" b="1" spc="-80" dirty="0">
                <a:solidFill>
                  <a:srgbClr val="FF0000"/>
                </a:solidFill>
                <a:effectLst/>
                <a:latin typeface="Arial" panose="020B0604020202020204" pitchFamily="34" charset="0"/>
                <a:ea typeface="Arial" panose="020B0604020202020204" pitchFamily="34" charset="0"/>
              </a:rPr>
              <a:t> </a:t>
            </a:r>
            <a:r>
              <a:rPr lang="fr-FR" sz="1800" b="1" dirty="0">
                <a:solidFill>
                  <a:srgbClr val="FF0000"/>
                </a:solidFill>
                <a:effectLst/>
                <a:latin typeface="Arial" panose="020B0604020202020204" pitchFamily="34" charset="0"/>
                <a:ea typeface="Arial" panose="020B0604020202020204" pitchFamily="34" charset="0"/>
              </a:rPr>
              <a:t>cadre</a:t>
            </a:r>
            <a:r>
              <a:rPr lang="fr-FR" sz="1800" b="1" spc="-80" dirty="0">
                <a:solidFill>
                  <a:srgbClr val="FF0000"/>
                </a:solidFill>
                <a:effectLst/>
                <a:latin typeface="Arial" panose="020B0604020202020204" pitchFamily="34" charset="0"/>
                <a:ea typeface="Arial" panose="020B0604020202020204" pitchFamily="34" charset="0"/>
              </a:rPr>
              <a:t> </a:t>
            </a:r>
            <a:r>
              <a:rPr lang="fr-FR" sz="1800" b="1" dirty="0">
                <a:solidFill>
                  <a:srgbClr val="FF0000"/>
                </a:solidFill>
                <a:effectLst/>
                <a:latin typeface="Arial" panose="020B0604020202020204" pitchFamily="34" charset="0"/>
                <a:ea typeface="Arial" panose="020B0604020202020204" pitchFamily="34" charset="0"/>
              </a:rPr>
              <a:t>dans</a:t>
            </a:r>
            <a:r>
              <a:rPr lang="fr-FR" sz="1800" b="1" spc="-80" dirty="0">
                <a:solidFill>
                  <a:srgbClr val="FF0000"/>
                </a:solidFill>
                <a:effectLst/>
                <a:latin typeface="Arial" panose="020B0604020202020204" pitchFamily="34" charset="0"/>
                <a:ea typeface="Arial" panose="020B0604020202020204" pitchFamily="34" charset="0"/>
              </a:rPr>
              <a:t> </a:t>
            </a:r>
            <a:r>
              <a:rPr lang="fr-FR" sz="1800" b="1" dirty="0">
                <a:solidFill>
                  <a:srgbClr val="FF0000"/>
                </a:solidFill>
                <a:effectLst/>
                <a:latin typeface="Arial" panose="020B0604020202020204" pitchFamily="34" charset="0"/>
                <a:ea typeface="Arial" panose="020B0604020202020204" pitchFamily="34" charset="0"/>
              </a:rPr>
              <a:t>une</a:t>
            </a:r>
            <a:r>
              <a:rPr lang="fr-FR" sz="1800" b="1" spc="-80" dirty="0">
                <a:solidFill>
                  <a:srgbClr val="FF0000"/>
                </a:solidFill>
                <a:effectLst/>
                <a:latin typeface="Arial" panose="020B0604020202020204" pitchFamily="34" charset="0"/>
                <a:ea typeface="Arial" panose="020B0604020202020204" pitchFamily="34" charset="0"/>
              </a:rPr>
              <a:t> </a:t>
            </a:r>
            <a:r>
              <a:rPr lang="fr-FR" sz="1800" b="1" dirty="0">
                <a:solidFill>
                  <a:srgbClr val="FF0000"/>
                </a:solidFill>
                <a:effectLst/>
                <a:latin typeface="Arial" panose="020B0604020202020204" pitchFamily="34" charset="0"/>
                <a:ea typeface="Arial" panose="020B0604020202020204" pitchFamily="34" charset="0"/>
              </a:rPr>
              <a:t>même</a:t>
            </a:r>
            <a:r>
              <a:rPr lang="fr-FR" sz="1800" b="1" spc="-80" dirty="0">
                <a:solidFill>
                  <a:srgbClr val="FF0000"/>
                </a:solidFill>
                <a:effectLst/>
                <a:latin typeface="Arial" panose="020B0604020202020204" pitchFamily="34" charset="0"/>
                <a:ea typeface="Arial" panose="020B0604020202020204" pitchFamily="34" charset="0"/>
              </a:rPr>
              <a:t> </a:t>
            </a:r>
            <a:r>
              <a:rPr lang="fr-FR" sz="1800" b="1" dirty="0">
                <a:solidFill>
                  <a:srgbClr val="FF0000"/>
                </a:solidFill>
                <a:effectLst/>
                <a:latin typeface="Arial" panose="020B0604020202020204" pitchFamily="34" charset="0"/>
                <a:ea typeface="Arial" panose="020B0604020202020204" pitchFamily="34" charset="0"/>
              </a:rPr>
              <a:t>semaine</a:t>
            </a:r>
            <a:r>
              <a:rPr lang="fr-FR" sz="1800" b="1" spc="-80" dirty="0">
                <a:solidFill>
                  <a:srgbClr val="FF0000"/>
                </a:solidFill>
                <a:effectLst/>
                <a:latin typeface="Arial" panose="020B0604020202020204" pitchFamily="34" charset="0"/>
                <a:ea typeface="Arial" panose="020B0604020202020204" pitchFamily="34" charset="0"/>
              </a:rPr>
              <a:t> </a:t>
            </a:r>
            <a:r>
              <a:rPr lang="fr-FR" sz="1800" b="1" dirty="0">
                <a:solidFill>
                  <a:srgbClr val="FF0000"/>
                </a:solidFill>
                <a:effectLst/>
                <a:latin typeface="Arial" panose="020B0604020202020204" pitchFamily="34" charset="0"/>
                <a:ea typeface="Arial" panose="020B0604020202020204" pitchFamily="34" charset="0"/>
              </a:rPr>
              <a:t>de</a:t>
            </a:r>
            <a:r>
              <a:rPr lang="fr-FR" sz="1800" b="1" spc="-80" dirty="0">
                <a:solidFill>
                  <a:srgbClr val="FF0000"/>
                </a:solidFill>
                <a:effectLst/>
                <a:latin typeface="Arial" panose="020B0604020202020204" pitchFamily="34" charset="0"/>
                <a:ea typeface="Arial" panose="020B0604020202020204" pitchFamily="34" charset="0"/>
              </a:rPr>
              <a:t> </a:t>
            </a:r>
            <a:r>
              <a:rPr lang="fr-FR" sz="1800" b="1" dirty="0">
                <a:solidFill>
                  <a:srgbClr val="FF0000"/>
                </a:solidFill>
                <a:effectLst/>
                <a:latin typeface="Arial" panose="020B0604020202020204" pitchFamily="34" charset="0"/>
                <a:ea typeface="Arial" panose="020B0604020202020204" pitchFamily="34" charset="0"/>
              </a:rPr>
              <a:t>travail sont rémunérées ou compensées.</a:t>
            </a:r>
            <a:endParaRPr lang="fr-CA" sz="1800" b="1" dirty="0">
              <a:solidFill>
                <a:srgbClr val="FF0000"/>
              </a:solidFill>
              <a:effectLst/>
              <a:latin typeface="Arial" panose="020B0604020202020204" pitchFamily="34" charset="0"/>
              <a:ea typeface="Arial" panose="020B0604020202020204" pitchFamily="34" charset="0"/>
            </a:endParaRPr>
          </a:p>
          <a:p>
            <a:pPr marL="75565" marR="353060" algn="just">
              <a:spcBef>
                <a:spcPts val="1320"/>
              </a:spcBef>
              <a:spcAft>
                <a:spcPts val="0"/>
              </a:spcAft>
            </a:pPr>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13334002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4" name="Group 13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5" name="Straight Connector 13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9" name="Isosceles Triangle 13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3" name="Isosceles Triangle 14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4" name="Isosceles Triangle 14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849562" y="609600"/>
            <a:ext cx="6424440" cy="1320800"/>
          </a:xfrm>
        </p:spPr>
        <p:txBody>
          <a:bodyPr vert="horz" lIns="91440" tIns="45720" rIns="91440" bIns="45720" rtlCol="0" anchor="t">
            <a:normAutofit/>
          </a:bodyPr>
          <a:lstStyle/>
          <a:p>
            <a:pPr>
              <a:lnSpc>
                <a:spcPct val="90000"/>
              </a:lnSpc>
            </a:pPr>
            <a:r>
              <a:rPr lang="en-US" sz="2800" dirty="0"/>
              <a:t>AXE 2 </a:t>
            </a:r>
            <a:br>
              <a:rPr lang="en-US" sz="2800" dirty="0"/>
            </a:br>
            <a:r>
              <a:rPr lang="en-US" sz="2800" dirty="0"/>
              <a:t>PLG – TEMPS SUPPLÉMENTAIRE</a:t>
            </a:r>
            <a:br>
              <a:rPr lang="en-US" sz="2800" dirty="0"/>
            </a:br>
            <a:endParaRPr lang="en-US" sz="2800" dirty="0"/>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l="22315" r="52939" b="325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46" name="Isosceles Triangle 145">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2" name="ZoneTexte 121">
            <a:extLst>
              <a:ext uri="{FF2B5EF4-FFF2-40B4-BE49-F238E27FC236}">
                <a16:creationId xmlns:a16="http://schemas.microsoft.com/office/drawing/2014/main" id="{7CEA5ACE-6887-7B3C-5E6E-BDF0A6D21836}"/>
              </a:ext>
            </a:extLst>
          </p:cNvPr>
          <p:cNvSpPr txBox="1"/>
          <p:nvPr/>
        </p:nvSpPr>
        <p:spPr>
          <a:xfrm>
            <a:off x="2849562" y="2160589"/>
            <a:ext cx="6424440" cy="3880773"/>
          </a:xfrm>
          <a:prstGeom prst="rect">
            <a:avLst/>
          </a:prstGeom>
        </p:spPr>
        <p:txBody>
          <a:bodyPr vert="horz" lIns="91440" tIns="45720" rIns="91440" bIns="45720" rtlCol="0">
            <a:normAutofit/>
          </a:bodyPr>
          <a:lstStyle/>
          <a:p>
            <a:pPr marL="76200" marR="354330" algn="just">
              <a:spcAft>
                <a:spcPts val="0"/>
              </a:spcAft>
            </a:pPr>
            <a:r>
              <a:rPr lang="fr-FR" sz="1800" spc="-10" dirty="0">
                <a:effectLst/>
                <a:latin typeface="Arial" panose="020B0604020202020204" pitchFamily="34" charset="0"/>
                <a:ea typeface="Arial" panose="020B0604020202020204" pitchFamily="34" charset="0"/>
              </a:rPr>
              <a:t>Le</a:t>
            </a:r>
            <a:r>
              <a:rPr lang="fr-FR" sz="1800" spc="-45" dirty="0">
                <a:effectLst/>
                <a:latin typeface="Arial" panose="020B0604020202020204" pitchFamily="34" charset="0"/>
                <a:ea typeface="Arial" panose="020B0604020202020204" pitchFamily="34" charset="0"/>
              </a:rPr>
              <a:t> </a:t>
            </a:r>
            <a:r>
              <a:rPr lang="fr-FR" sz="1800" spc="-10" dirty="0">
                <a:effectLst/>
                <a:latin typeface="Arial" panose="020B0604020202020204" pitchFamily="34" charset="0"/>
                <a:ea typeface="Arial" panose="020B0604020202020204" pitchFamily="34" charset="0"/>
              </a:rPr>
              <a:t>paiement</a:t>
            </a:r>
            <a:r>
              <a:rPr lang="fr-FR" sz="1800" spc="-50" dirty="0">
                <a:effectLst/>
                <a:latin typeface="Arial" panose="020B0604020202020204" pitchFamily="34" charset="0"/>
                <a:ea typeface="Arial" panose="020B0604020202020204" pitchFamily="34" charset="0"/>
              </a:rPr>
              <a:t> </a:t>
            </a:r>
            <a:r>
              <a:rPr lang="fr-FR" sz="1800" spc="-10" dirty="0">
                <a:effectLst/>
                <a:latin typeface="Arial" panose="020B0604020202020204" pitchFamily="34" charset="0"/>
                <a:ea typeface="Arial" panose="020B0604020202020204" pitchFamily="34" charset="0"/>
              </a:rPr>
              <a:t>des</a:t>
            </a:r>
            <a:r>
              <a:rPr lang="fr-FR" sz="1800" spc="-45" dirty="0">
                <a:effectLst/>
                <a:latin typeface="Arial" panose="020B0604020202020204" pitchFamily="34" charset="0"/>
                <a:ea typeface="Arial" panose="020B0604020202020204" pitchFamily="34" charset="0"/>
              </a:rPr>
              <a:t> </a:t>
            </a:r>
            <a:r>
              <a:rPr lang="fr-FR" sz="1800" spc="-10" dirty="0">
                <a:effectLst/>
                <a:latin typeface="Arial" panose="020B0604020202020204" pitchFamily="34" charset="0"/>
                <a:ea typeface="Arial" panose="020B0604020202020204" pitchFamily="34" charset="0"/>
              </a:rPr>
              <a:t>heures</a:t>
            </a:r>
            <a:r>
              <a:rPr lang="fr-FR" sz="1800" spc="-45" dirty="0">
                <a:effectLst/>
                <a:latin typeface="Arial" panose="020B0604020202020204" pitchFamily="34" charset="0"/>
                <a:ea typeface="Arial" panose="020B0604020202020204" pitchFamily="34" charset="0"/>
              </a:rPr>
              <a:t> </a:t>
            </a:r>
            <a:r>
              <a:rPr lang="fr-FR" sz="1800" spc="-10" dirty="0">
                <a:effectLst/>
                <a:latin typeface="Arial" panose="020B0604020202020204" pitchFamily="34" charset="0"/>
                <a:ea typeface="Arial" panose="020B0604020202020204" pitchFamily="34" charset="0"/>
              </a:rPr>
              <a:t>effectuées,</a:t>
            </a:r>
            <a:r>
              <a:rPr lang="fr-FR" sz="1800" spc="-45" dirty="0">
                <a:effectLst/>
                <a:latin typeface="Arial" panose="020B0604020202020204" pitchFamily="34" charset="0"/>
                <a:ea typeface="Arial" panose="020B0604020202020204" pitchFamily="34" charset="0"/>
              </a:rPr>
              <a:t> </a:t>
            </a:r>
            <a:r>
              <a:rPr lang="fr-FR" sz="1800" b="1" spc="-10" dirty="0">
                <a:solidFill>
                  <a:srgbClr val="FF0000"/>
                </a:solidFill>
                <a:effectLst/>
                <a:latin typeface="Arial" panose="020B0604020202020204" pitchFamily="34" charset="0"/>
                <a:ea typeface="Arial" panose="020B0604020202020204" pitchFamily="34" charset="0"/>
              </a:rPr>
              <a:t>au-delà</a:t>
            </a:r>
            <a:r>
              <a:rPr lang="fr-FR" sz="1800" b="1" spc="-50" dirty="0">
                <a:solidFill>
                  <a:srgbClr val="FF0000"/>
                </a:solidFill>
                <a:effectLst/>
                <a:latin typeface="Arial" panose="020B0604020202020204" pitchFamily="34" charset="0"/>
                <a:ea typeface="Arial" panose="020B0604020202020204" pitchFamily="34" charset="0"/>
              </a:rPr>
              <a:t> </a:t>
            </a:r>
            <a:r>
              <a:rPr lang="fr-FR" sz="1800" b="1" spc="-10" dirty="0">
                <a:solidFill>
                  <a:srgbClr val="FF0000"/>
                </a:solidFill>
                <a:effectLst/>
                <a:latin typeface="Arial" panose="020B0604020202020204" pitchFamily="34" charset="0"/>
                <a:ea typeface="Arial" panose="020B0604020202020204" pitchFamily="34" charset="0"/>
              </a:rPr>
              <a:t>de</a:t>
            </a:r>
            <a:r>
              <a:rPr lang="fr-FR" sz="1800" b="1" spc="-50" dirty="0">
                <a:solidFill>
                  <a:srgbClr val="FF0000"/>
                </a:solidFill>
                <a:effectLst/>
                <a:latin typeface="Arial" panose="020B0604020202020204" pitchFamily="34" charset="0"/>
                <a:ea typeface="Arial" panose="020B0604020202020204" pitchFamily="34" charset="0"/>
              </a:rPr>
              <a:t> </a:t>
            </a:r>
            <a:r>
              <a:rPr lang="fr-FR" sz="1800" b="1" spc="-10" dirty="0">
                <a:solidFill>
                  <a:srgbClr val="FF0000"/>
                </a:solidFill>
                <a:effectLst/>
                <a:latin typeface="Arial" panose="020B0604020202020204" pitchFamily="34" charset="0"/>
                <a:ea typeface="Arial" panose="020B0604020202020204" pitchFamily="34" charset="0"/>
              </a:rPr>
              <a:t>la</a:t>
            </a:r>
            <a:r>
              <a:rPr lang="fr-FR" sz="1800" b="1" spc="-45" dirty="0">
                <a:solidFill>
                  <a:srgbClr val="FF0000"/>
                </a:solidFill>
                <a:effectLst/>
                <a:latin typeface="Arial" panose="020B0604020202020204" pitchFamily="34" charset="0"/>
                <a:ea typeface="Arial" panose="020B0604020202020204" pitchFamily="34" charset="0"/>
              </a:rPr>
              <a:t> </a:t>
            </a:r>
            <a:r>
              <a:rPr lang="fr-FR" sz="1800" b="1" spc="-10" dirty="0">
                <a:solidFill>
                  <a:srgbClr val="FF0000"/>
                </a:solidFill>
                <a:effectLst/>
                <a:latin typeface="Arial" panose="020B0604020202020204" pitchFamily="34" charset="0"/>
                <a:ea typeface="Arial" panose="020B0604020202020204" pitchFamily="34" charset="0"/>
              </a:rPr>
              <a:t>40e</a:t>
            </a:r>
            <a:r>
              <a:rPr lang="fr-FR" sz="1800" b="1" spc="-45" dirty="0">
                <a:solidFill>
                  <a:srgbClr val="FF0000"/>
                </a:solidFill>
                <a:effectLst/>
                <a:latin typeface="Arial" panose="020B0604020202020204" pitchFamily="34" charset="0"/>
                <a:ea typeface="Arial" panose="020B0604020202020204" pitchFamily="34" charset="0"/>
              </a:rPr>
              <a:t> </a:t>
            </a:r>
            <a:r>
              <a:rPr lang="fr-FR" sz="1800" b="1" spc="-10" dirty="0">
                <a:solidFill>
                  <a:srgbClr val="FF0000"/>
                </a:solidFill>
                <a:effectLst/>
                <a:latin typeface="Arial" panose="020B0604020202020204" pitchFamily="34" charset="0"/>
                <a:ea typeface="Arial" panose="020B0604020202020204" pitchFamily="34" charset="0"/>
              </a:rPr>
              <a:t>heure</a:t>
            </a:r>
            <a:r>
              <a:rPr lang="fr-FR" sz="1800" b="1" spc="-45" dirty="0">
                <a:solidFill>
                  <a:srgbClr val="FF0000"/>
                </a:solidFill>
                <a:effectLst/>
                <a:latin typeface="Arial" panose="020B0604020202020204" pitchFamily="34" charset="0"/>
                <a:ea typeface="Arial" panose="020B0604020202020204" pitchFamily="34" charset="0"/>
              </a:rPr>
              <a:t> </a:t>
            </a:r>
            <a:r>
              <a:rPr lang="fr-FR" sz="1800" b="1" spc="-10" dirty="0">
                <a:solidFill>
                  <a:srgbClr val="FF0000"/>
                </a:solidFill>
                <a:effectLst/>
                <a:latin typeface="Arial" panose="020B0604020202020204" pitchFamily="34" charset="0"/>
                <a:ea typeface="Arial" panose="020B0604020202020204" pitchFamily="34" charset="0"/>
              </a:rPr>
              <a:t>de</a:t>
            </a:r>
            <a:r>
              <a:rPr lang="fr-FR" sz="1800" b="1" spc="-45" dirty="0">
                <a:solidFill>
                  <a:srgbClr val="FF0000"/>
                </a:solidFill>
                <a:effectLst/>
                <a:latin typeface="Arial" panose="020B0604020202020204" pitchFamily="34" charset="0"/>
                <a:ea typeface="Arial" panose="020B0604020202020204" pitchFamily="34" charset="0"/>
              </a:rPr>
              <a:t> </a:t>
            </a:r>
            <a:r>
              <a:rPr lang="fr-FR" sz="1800" b="1" spc="-10" dirty="0">
                <a:solidFill>
                  <a:srgbClr val="FF0000"/>
                </a:solidFill>
                <a:effectLst/>
                <a:latin typeface="Arial" panose="020B0604020202020204" pitchFamily="34" charset="0"/>
                <a:ea typeface="Arial" panose="020B0604020202020204" pitchFamily="34" charset="0"/>
              </a:rPr>
              <a:t>travail</a:t>
            </a:r>
            <a:r>
              <a:rPr lang="fr-FR" sz="1800" b="1" spc="-50" dirty="0">
                <a:solidFill>
                  <a:srgbClr val="FF0000"/>
                </a:solidFill>
                <a:effectLst/>
                <a:latin typeface="Arial" panose="020B0604020202020204" pitchFamily="34" charset="0"/>
                <a:ea typeface="Arial" panose="020B0604020202020204" pitchFamily="34" charset="0"/>
              </a:rPr>
              <a:t> </a:t>
            </a:r>
            <a:r>
              <a:rPr lang="fr-FR" sz="1800" b="1" spc="-10" dirty="0">
                <a:solidFill>
                  <a:srgbClr val="FF0000"/>
                </a:solidFill>
                <a:effectLst/>
                <a:latin typeface="Arial" panose="020B0604020202020204" pitchFamily="34" charset="0"/>
                <a:ea typeface="Arial" panose="020B0604020202020204" pitchFamily="34" charset="0"/>
              </a:rPr>
              <a:t>dans</a:t>
            </a:r>
            <a:r>
              <a:rPr lang="fr-FR" sz="1800" b="1" spc="-50" dirty="0">
                <a:solidFill>
                  <a:srgbClr val="FF0000"/>
                </a:solidFill>
                <a:effectLst/>
                <a:latin typeface="Arial" panose="020B0604020202020204" pitchFamily="34" charset="0"/>
                <a:ea typeface="Arial" panose="020B0604020202020204" pitchFamily="34" charset="0"/>
              </a:rPr>
              <a:t> </a:t>
            </a:r>
            <a:r>
              <a:rPr lang="fr-FR" sz="1800" b="1" spc="-10" dirty="0">
                <a:solidFill>
                  <a:srgbClr val="FF0000"/>
                </a:solidFill>
                <a:effectLst/>
                <a:latin typeface="Arial" panose="020B0604020202020204" pitchFamily="34" charset="0"/>
                <a:ea typeface="Arial" panose="020B0604020202020204" pitchFamily="34" charset="0"/>
              </a:rPr>
              <a:t>une</a:t>
            </a:r>
            <a:r>
              <a:rPr lang="fr-FR" sz="1800" b="1" spc="-45" dirty="0">
                <a:solidFill>
                  <a:srgbClr val="FF0000"/>
                </a:solidFill>
                <a:effectLst/>
                <a:latin typeface="Arial" panose="020B0604020202020204" pitchFamily="34" charset="0"/>
                <a:ea typeface="Arial" panose="020B0604020202020204" pitchFamily="34" charset="0"/>
              </a:rPr>
              <a:t> </a:t>
            </a:r>
            <a:r>
              <a:rPr lang="fr-FR" sz="1800" b="1" spc="-10" dirty="0">
                <a:solidFill>
                  <a:srgbClr val="FF0000"/>
                </a:solidFill>
                <a:effectLst/>
                <a:latin typeface="Arial" panose="020B0604020202020204" pitchFamily="34" charset="0"/>
                <a:ea typeface="Arial" panose="020B0604020202020204" pitchFamily="34" charset="0"/>
              </a:rPr>
              <a:t>même </a:t>
            </a:r>
            <a:r>
              <a:rPr lang="fr-FR" sz="1800" b="1" dirty="0">
                <a:solidFill>
                  <a:srgbClr val="FF0000"/>
                </a:solidFill>
                <a:effectLst/>
                <a:latin typeface="Arial" panose="020B0604020202020204" pitchFamily="34" charset="0"/>
                <a:ea typeface="Arial" panose="020B0604020202020204" pitchFamily="34" charset="0"/>
              </a:rPr>
              <a:t>semaine, est majoré de 50 %.</a:t>
            </a:r>
            <a:endParaRPr lang="fr-CA" sz="1800" b="1" dirty="0">
              <a:solidFill>
                <a:srgbClr val="FF0000"/>
              </a:solidFill>
              <a:effectLst/>
              <a:latin typeface="Arial" panose="020B0604020202020204" pitchFamily="34" charset="0"/>
              <a:ea typeface="Arial" panose="020B0604020202020204" pitchFamily="34" charset="0"/>
            </a:endParaRPr>
          </a:p>
          <a:p>
            <a:pPr marL="76200" marR="354330" algn="just">
              <a:spcBef>
                <a:spcPts val="1320"/>
              </a:spcBef>
              <a:spcAft>
                <a:spcPts val="0"/>
              </a:spcAft>
            </a:pPr>
            <a:r>
              <a:rPr lang="fr-FR" sz="1800" dirty="0">
                <a:effectLst/>
                <a:latin typeface="Arial" panose="020B0604020202020204" pitchFamily="34" charset="0"/>
                <a:ea typeface="Arial" panose="020B0604020202020204" pitchFamily="34" charset="0"/>
              </a:rPr>
              <a:t>Lorsque</a:t>
            </a:r>
            <a:r>
              <a:rPr lang="fr-FR" sz="1800" spc="-7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ces</a:t>
            </a:r>
            <a:r>
              <a:rPr lang="fr-FR" sz="1800" spc="-7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heures</a:t>
            </a:r>
            <a:r>
              <a:rPr lang="fr-FR" sz="1800" spc="-7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sont</a:t>
            </a:r>
            <a:r>
              <a:rPr lang="fr-FR" sz="1800" spc="-7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compensées,</a:t>
            </a:r>
            <a:r>
              <a:rPr lang="fr-FR" sz="1800" spc="-7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la</a:t>
            </a:r>
            <a:r>
              <a:rPr lang="fr-FR" sz="1800" spc="-7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compensation</a:t>
            </a:r>
            <a:r>
              <a:rPr lang="fr-FR" sz="1800" spc="-7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ne</a:t>
            </a:r>
            <a:r>
              <a:rPr lang="fr-FR" sz="1800" spc="-7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peut</a:t>
            </a:r>
            <a:r>
              <a:rPr lang="fr-FR" sz="1800" spc="-7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dépasser</a:t>
            </a:r>
            <a:r>
              <a:rPr lang="fr-FR" sz="1800" spc="-7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l’équivalent de</a:t>
            </a:r>
            <a:r>
              <a:rPr lang="fr-FR" sz="1800" spc="-7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deux</a:t>
            </a:r>
            <a:r>
              <a:rPr lang="fr-FR" sz="1800" spc="-7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semaines</a:t>
            </a:r>
            <a:r>
              <a:rPr lang="fr-FR" sz="1800" spc="-7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de</a:t>
            </a:r>
            <a:r>
              <a:rPr lang="fr-FR" sz="1800" spc="-7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travail.</a:t>
            </a:r>
            <a:r>
              <a:rPr lang="fr-FR" sz="1800" spc="-7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Au</a:t>
            </a:r>
            <a:r>
              <a:rPr lang="fr-FR" sz="1800" dirty="0">
                <a:effectLst/>
                <a:latin typeface="Cambria" panose="02040503050406030204" pitchFamily="18" charset="0"/>
                <a:ea typeface="Arial" panose="020B0604020202020204" pitchFamily="34" charset="0"/>
              </a:rPr>
              <a:t>-</a:t>
            </a:r>
            <a:r>
              <a:rPr lang="fr-FR" sz="1800" dirty="0">
                <a:effectLst/>
                <a:latin typeface="Arial" panose="020B0604020202020204" pitchFamily="34" charset="0"/>
                <a:ea typeface="Arial" panose="020B0604020202020204" pitchFamily="34" charset="0"/>
              </a:rPr>
              <a:t>delà</a:t>
            </a:r>
            <a:r>
              <a:rPr lang="fr-FR" sz="1800" spc="-7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de</a:t>
            </a:r>
            <a:r>
              <a:rPr lang="fr-FR" sz="1800" spc="-7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deux</a:t>
            </a:r>
            <a:r>
              <a:rPr lang="fr-FR" sz="1800" spc="-8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semaines,</a:t>
            </a:r>
            <a:r>
              <a:rPr lang="fr-FR" sz="1800" spc="-7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les</a:t>
            </a:r>
            <a:r>
              <a:rPr lang="fr-FR" sz="1800" spc="-7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heures</a:t>
            </a:r>
            <a:r>
              <a:rPr lang="fr-FR" sz="1800" spc="-7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excédentaire</a:t>
            </a:r>
            <a:r>
              <a:rPr lang="fr-FR" sz="1800" spc="-8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sont </a:t>
            </a:r>
            <a:r>
              <a:rPr lang="fr-FR" sz="1800" spc="-10" dirty="0">
                <a:effectLst/>
                <a:latin typeface="Arial" panose="020B0604020202020204" pitchFamily="34" charset="0"/>
                <a:ea typeface="Arial" panose="020B0604020202020204" pitchFamily="34" charset="0"/>
              </a:rPr>
              <a:t>rémunérées.</a:t>
            </a:r>
            <a:endParaRPr lang="fr-CA" sz="1800" dirty="0">
              <a:effectLst/>
              <a:latin typeface="Arial" panose="020B0604020202020204" pitchFamily="34" charset="0"/>
              <a:ea typeface="Arial" panose="020B0604020202020204" pitchFamily="34" charset="0"/>
            </a:endParaRPr>
          </a:p>
          <a:p>
            <a:r>
              <a:rPr lang="fr-FR" sz="1800" dirty="0">
                <a:effectLst/>
                <a:latin typeface="Arial" panose="020B0604020202020204" pitchFamily="34" charset="0"/>
                <a:ea typeface="Arial" panose="020B0604020202020204" pitchFamily="34" charset="0"/>
              </a:rPr>
              <a:t> </a:t>
            </a:r>
            <a:endParaRPr lang="fr-CA" sz="1800" dirty="0">
              <a:effectLst/>
              <a:latin typeface="Arial" panose="020B0604020202020204" pitchFamily="34" charset="0"/>
              <a:ea typeface="Arial" panose="020B0604020202020204" pitchFamily="34" charset="0"/>
            </a:endParaRPr>
          </a:p>
          <a:p>
            <a:pPr marL="76200" marR="353695" algn="just">
              <a:spcAft>
                <a:spcPts val="0"/>
              </a:spcAft>
            </a:pPr>
            <a:r>
              <a:rPr lang="fr-FR" sz="1800" dirty="0">
                <a:effectLst/>
                <a:latin typeface="Arial" panose="020B0604020202020204" pitchFamily="34" charset="0"/>
                <a:ea typeface="Arial" panose="020B0604020202020204" pitchFamily="34" charset="0"/>
              </a:rPr>
              <a:t>Le choix de la rémunération ou de la compensation des heures supplémentaires doit faire l’objet d’une entente entre le</a:t>
            </a:r>
            <a:r>
              <a:rPr lang="fr-FR" sz="1800" spc="-4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cadre</a:t>
            </a:r>
            <a:r>
              <a:rPr lang="fr-FR" sz="1800" spc="-4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et</a:t>
            </a:r>
            <a:r>
              <a:rPr lang="fr-FR" sz="1800" spc="-5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l’employeur.</a:t>
            </a:r>
            <a:r>
              <a:rPr lang="fr-FR" sz="1800" spc="-5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À</a:t>
            </a:r>
            <a:r>
              <a:rPr lang="fr-FR" sz="1800" spc="-4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défaut</a:t>
            </a:r>
            <a:r>
              <a:rPr lang="fr-FR" sz="1800" spc="-4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d’une</a:t>
            </a:r>
            <a:r>
              <a:rPr lang="fr-FR" sz="1800" spc="-4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telle</a:t>
            </a:r>
            <a:r>
              <a:rPr lang="fr-FR" sz="1800" spc="-5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entente,</a:t>
            </a:r>
            <a:r>
              <a:rPr lang="fr-FR" sz="1800" spc="-4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le</a:t>
            </a:r>
            <a:r>
              <a:rPr lang="fr-FR" sz="1800" spc="-4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cadre</a:t>
            </a:r>
            <a:r>
              <a:rPr lang="fr-FR" sz="1800" spc="-4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est</a:t>
            </a:r>
            <a:r>
              <a:rPr lang="fr-FR" sz="1800" spc="-5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présumé</a:t>
            </a:r>
            <a:r>
              <a:rPr lang="fr-FR" sz="1800" spc="-4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avoir</a:t>
            </a:r>
            <a:r>
              <a:rPr lang="fr-FR" sz="1800" spc="-4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choisi le paiement des heures supplémentaires effectuées.</a:t>
            </a:r>
            <a:endParaRPr lang="fr-CA" sz="1800" dirty="0">
              <a:effectLst/>
              <a:latin typeface="Arial" panose="020B0604020202020204" pitchFamily="34" charset="0"/>
              <a:ea typeface="Arial" panose="020B0604020202020204" pitchFamily="34" charset="0"/>
            </a:endParaRPr>
          </a:p>
          <a:p>
            <a:pPr marL="75565" marR="353060" algn="just">
              <a:spcBef>
                <a:spcPts val="1320"/>
              </a:spcBef>
              <a:spcAft>
                <a:spcPts val="0"/>
              </a:spcAft>
            </a:pPr>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39442885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4" name="Group 13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5" name="Straight Connector 13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9" name="Isosceles Triangle 13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3" name="Isosceles Triangle 14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4" name="Isosceles Triangle 14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849562" y="609600"/>
            <a:ext cx="6424440" cy="1320800"/>
          </a:xfrm>
        </p:spPr>
        <p:txBody>
          <a:bodyPr vert="horz" lIns="91440" tIns="45720" rIns="91440" bIns="45720" rtlCol="0" anchor="t">
            <a:normAutofit fontScale="90000"/>
          </a:bodyPr>
          <a:lstStyle/>
          <a:p>
            <a:pPr>
              <a:lnSpc>
                <a:spcPct val="90000"/>
              </a:lnSpc>
            </a:pPr>
            <a:r>
              <a:rPr lang="en-US" sz="2800" dirty="0"/>
              <a:t>AXE 2 </a:t>
            </a:r>
            <a:br>
              <a:rPr lang="en-US" sz="2800" dirty="0"/>
            </a:br>
            <a:r>
              <a:rPr lang="en-US" sz="2800" dirty="0"/>
              <a:t>PLG – FRAIS DE DÉPLACEMENT ET AUTRES FRAIS</a:t>
            </a:r>
            <a:br>
              <a:rPr lang="en-US" sz="2800" dirty="0"/>
            </a:br>
            <a:endParaRPr lang="en-US" sz="2800" dirty="0"/>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l="22315" r="52939" b="325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46" name="Isosceles Triangle 145">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2" name="ZoneTexte 121">
            <a:extLst>
              <a:ext uri="{FF2B5EF4-FFF2-40B4-BE49-F238E27FC236}">
                <a16:creationId xmlns:a16="http://schemas.microsoft.com/office/drawing/2014/main" id="{7CEA5ACE-6887-7B3C-5E6E-BDF0A6D21836}"/>
              </a:ext>
            </a:extLst>
          </p:cNvPr>
          <p:cNvSpPr txBox="1"/>
          <p:nvPr/>
        </p:nvSpPr>
        <p:spPr>
          <a:xfrm>
            <a:off x="2849562" y="2160589"/>
            <a:ext cx="6424440" cy="3880773"/>
          </a:xfrm>
          <a:prstGeom prst="rect">
            <a:avLst/>
          </a:prstGeom>
        </p:spPr>
        <p:txBody>
          <a:bodyPr vert="horz" lIns="91440" tIns="45720" rIns="91440" bIns="45720" rtlCol="0">
            <a:normAutofit/>
          </a:bodyPr>
          <a:lstStyle/>
          <a:p>
            <a:pPr marL="76200" marR="353060" algn="just">
              <a:spcAft>
                <a:spcPts val="0"/>
              </a:spcAft>
            </a:pPr>
            <a:r>
              <a:rPr lang="fr-FR" sz="1800" dirty="0">
                <a:effectLst/>
                <a:latin typeface="Arial" panose="020B0604020202020204" pitchFamily="34" charset="0"/>
                <a:ea typeface="Arial" panose="020B0604020202020204" pitchFamily="34" charset="0"/>
              </a:rPr>
              <a:t>Les frais</a:t>
            </a:r>
            <a:r>
              <a:rPr lang="fr-FR" sz="1800" spc="-1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de</a:t>
            </a:r>
            <a:r>
              <a:rPr lang="fr-FR" sz="1800" spc="-1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déplacement</a:t>
            </a:r>
            <a:r>
              <a:rPr lang="fr-FR" sz="1800" spc="-1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et</a:t>
            </a:r>
            <a:r>
              <a:rPr lang="fr-FR" sz="1800" spc="-1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les</a:t>
            </a:r>
            <a:r>
              <a:rPr lang="fr-FR" sz="1800" spc="-1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autres</a:t>
            </a:r>
            <a:r>
              <a:rPr lang="fr-FR" sz="1800" spc="-1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frais</a:t>
            </a:r>
            <a:r>
              <a:rPr lang="fr-FR" sz="1800" spc="-1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inhérents</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d’un cadre</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sont</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les</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mêmes</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que</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ceux</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prévus</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à</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la</a:t>
            </a:r>
            <a:r>
              <a:rPr lang="fr-FR" sz="1800" spc="-20" dirty="0">
                <a:effectLst/>
                <a:latin typeface="Arial" panose="020B0604020202020204" pitchFamily="34" charset="0"/>
                <a:ea typeface="Arial" panose="020B0604020202020204" pitchFamily="34" charset="0"/>
              </a:rPr>
              <a:t> </a:t>
            </a:r>
            <a:r>
              <a:rPr lang="fr-FR" sz="1800" i="1" dirty="0">
                <a:effectLst/>
                <a:latin typeface="Arial" panose="020B0604020202020204" pitchFamily="34" charset="0"/>
                <a:ea typeface="Arial" panose="020B0604020202020204" pitchFamily="34" charset="0"/>
              </a:rPr>
              <a:t>Directive</a:t>
            </a:r>
            <a:r>
              <a:rPr lang="fr-FR" sz="1800" i="1" spc="-20" dirty="0">
                <a:effectLst/>
                <a:latin typeface="Arial" panose="020B0604020202020204" pitchFamily="34" charset="0"/>
                <a:ea typeface="Arial" panose="020B0604020202020204" pitchFamily="34" charset="0"/>
              </a:rPr>
              <a:t> </a:t>
            </a:r>
            <a:r>
              <a:rPr lang="fr-FR" sz="1800" i="1" dirty="0">
                <a:effectLst/>
                <a:latin typeface="Arial" panose="020B0604020202020204" pitchFamily="34" charset="0"/>
                <a:ea typeface="Arial" panose="020B0604020202020204" pitchFamily="34" charset="0"/>
              </a:rPr>
              <a:t>sur</a:t>
            </a:r>
            <a:r>
              <a:rPr lang="fr-FR" sz="1800" i="1" spc="-20" dirty="0">
                <a:effectLst/>
                <a:latin typeface="Arial" panose="020B0604020202020204" pitchFamily="34" charset="0"/>
                <a:ea typeface="Arial" panose="020B0604020202020204" pitchFamily="34" charset="0"/>
              </a:rPr>
              <a:t> </a:t>
            </a:r>
            <a:r>
              <a:rPr lang="fr-FR" sz="1800" i="1" dirty="0">
                <a:effectLst/>
                <a:latin typeface="Arial" panose="020B0604020202020204" pitchFamily="34" charset="0"/>
                <a:ea typeface="Arial" panose="020B0604020202020204" pitchFamily="34" charset="0"/>
              </a:rPr>
              <a:t>les</a:t>
            </a:r>
            <a:r>
              <a:rPr lang="fr-FR" sz="1800" i="1" spc="-20" dirty="0">
                <a:effectLst/>
                <a:latin typeface="Arial" panose="020B0604020202020204" pitchFamily="34" charset="0"/>
                <a:ea typeface="Arial" panose="020B0604020202020204" pitchFamily="34" charset="0"/>
              </a:rPr>
              <a:t> </a:t>
            </a:r>
            <a:r>
              <a:rPr lang="fr-FR" sz="1800" i="1" dirty="0">
                <a:effectLst/>
                <a:latin typeface="Arial" panose="020B0604020202020204" pitchFamily="34" charset="0"/>
                <a:ea typeface="Arial" panose="020B0604020202020204" pitchFamily="34" charset="0"/>
              </a:rPr>
              <a:t>frais</a:t>
            </a:r>
            <a:r>
              <a:rPr lang="fr-FR" sz="1800" i="1" spc="-20" dirty="0">
                <a:effectLst/>
                <a:latin typeface="Arial" panose="020B0604020202020204" pitchFamily="34" charset="0"/>
                <a:ea typeface="Arial" panose="020B0604020202020204" pitchFamily="34" charset="0"/>
              </a:rPr>
              <a:t> </a:t>
            </a:r>
            <a:r>
              <a:rPr lang="fr-FR" sz="1800" i="1" dirty="0">
                <a:effectLst/>
                <a:latin typeface="Arial" panose="020B0604020202020204" pitchFamily="34" charset="0"/>
                <a:ea typeface="Arial" panose="020B0604020202020204" pitchFamily="34" charset="0"/>
              </a:rPr>
              <a:t>remboursables</a:t>
            </a:r>
            <a:r>
              <a:rPr lang="fr-FR" sz="1800" i="1" spc="-25" dirty="0">
                <a:effectLst/>
                <a:latin typeface="Arial" panose="020B0604020202020204" pitchFamily="34" charset="0"/>
                <a:ea typeface="Arial" panose="020B0604020202020204" pitchFamily="34" charset="0"/>
              </a:rPr>
              <a:t> </a:t>
            </a:r>
            <a:r>
              <a:rPr lang="fr-FR" sz="1800" i="1" dirty="0">
                <a:effectLst/>
                <a:latin typeface="Arial" panose="020B0604020202020204" pitchFamily="34" charset="0"/>
                <a:ea typeface="Arial" panose="020B0604020202020204" pitchFamily="34" charset="0"/>
              </a:rPr>
              <a:t>lors d’un déplacement et autres frais inhérents </a:t>
            </a:r>
            <a:r>
              <a:rPr lang="fr-FR" sz="1800" dirty="0">
                <a:effectLst/>
                <a:latin typeface="Arial" panose="020B0604020202020204" pitchFamily="34" charset="0"/>
                <a:ea typeface="Arial" panose="020B0604020202020204" pitchFamily="34" charset="0"/>
              </a:rPr>
              <a:t>(C.T. 194603, 2000-03-30) et ses modifications compte tenu des adaptations nécessaires.</a:t>
            </a:r>
            <a:endParaRPr lang="fr-CA" sz="1800" dirty="0">
              <a:effectLst/>
              <a:latin typeface="Arial" panose="020B0604020202020204" pitchFamily="34" charset="0"/>
              <a:ea typeface="Arial" panose="020B0604020202020204" pitchFamily="34" charset="0"/>
            </a:endParaRPr>
          </a:p>
          <a:p>
            <a:r>
              <a:rPr lang="fr-FR" sz="1800" dirty="0">
                <a:effectLst/>
                <a:latin typeface="Arial" panose="020B0604020202020204" pitchFamily="34" charset="0"/>
                <a:ea typeface="Arial" panose="020B0604020202020204" pitchFamily="34" charset="0"/>
              </a:rPr>
              <a:t> </a:t>
            </a:r>
            <a:endParaRPr lang="fr-CA" sz="1800" dirty="0">
              <a:effectLst/>
              <a:latin typeface="Arial" panose="020B0604020202020204" pitchFamily="34" charset="0"/>
              <a:ea typeface="Arial" panose="020B0604020202020204" pitchFamily="34" charset="0"/>
            </a:endParaRPr>
          </a:p>
          <a:p>
            <a:pPr marL="75565" marR="353695" algn="just">
              <a:spcAft>
                <a:spcPts val="0"/>
              </a:spcAft>
            </a:pPr>
            <a:r>
              <a:rPr lang="fr-FR" sz="1800" dirty="0">
                <a:effectLst/>
                <a:latin typeface="Arial" panose="020B0604020202020204" pitchFamily="34" charset="0"/>
                <a:ea typeface="Arial" panose="020B0604020202020204" pitchFamily="34" charset="0"/>
              </a:rPr>
              <a:t>Les frais de déménagement et d’aménagement temporaire d’un cadre sont les mêmes que ceux prévus à la </a:t>
            </a:r>
            <a:r>
              <a:rPr lang="fr-FR" sz="1800" i="1" dirty="0">
                <a:effectLst/>
                <a:latin typeface="Arial" panose="020B0604020202020204" pitchFamily="34" charset="0"/>
                <a:ea typeface="Arial" panose="020B0604020202020204" pitchFamily="34" charset="0"/>
              </a:rPr>
              <a:t>Directive concernant l’ensemble des conditions de travail des cadres </a:t>
            </a:r>
            <a:r>
              <a:rPr lang="fr-FR" sz="1800" dirty="0">
                <a:effectLst/>
                <a:latin typeface="Arial" panose="020B0604020202020204" pitchFamily="34" charset="0"/>
                <a:ea typeface="Arial" panose="020B0604020202020204" pitchFamily="34" charset="0"/>
              </a:rPr>
              <a:t>(C.T. 208914, 2010-04-20) et ses modifications pour le secteur public, compte tenu des adaptations nécessaires.</a:t>
            </a:r>
            <a:endParaRPr lang="fr-CA" sz="1800" dirty="0">
              <a:effectLst/>
              <a:latin typeface="Arial" panose="020B0604020202020204" pitchFamily="34" charset="0"/>
              <a:ea typeface="Arial" panose="020B0604020202020204" pitchFamily="34" charset="0"/>
            </a:endParaRPr>
          </a:p>
          <a:p>
            <a:pPr marL="75565" marR="353060" algn="just">
              <a:spcBef>
                <a:spcPts val="1320"/>
              </a:spcBef>
              <a:spcAft>
                <a:spcPts val="0"/>
              </a:spcAft>
            </a:pPr>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6469291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4" name="Group 13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5" name="Straight Connector 13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9" name="Isosceles Triangle 13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3" name="Isosceles Triangle 14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4" name="Isosceles Triangle 14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849562" y="609600"/>
            <a:ext cx="6424440" cy="1320800"/>
          </a:xfrm>
        </p:spPr>
        <p:txBody>
          <a:bodyPr vert="horz" lIns="91440" tIns="45720" rIns="91440" bIns="45720" rtlCol="0" anchor="t">
            <a:normAutofit fontScale="90000"/>
          </a:bodyPr>
          <a:lstStyle/>
          <a:p>
            <a:pPr>
              <a:lnSpc>
                <a:spcPct val="90000"/>
              </a:lnSpc>
            </a:pPr>
            <a:r>
              <a:rPr lang="en-US" sz="2800" dirty="0"/>
              <a:t>AXE 2 </a:t>
            </a:r>
            <a:br>
              <a:rPr lang="en-US" sz="2800" dirty="0"/>
            </a:br>
            <a:r>
              <a:rPr lang="en-US" sz="2800" dirty="0"/>
              <a:t>PLG – MODALITÉS DE RÉCUPÉRATION DU SALAIRE VERSÉ EN TROP</a:t>
            </a:r>
            <a:br>
              <a:rPr lang="en-US" sz="2800" dirty="0"/>
            </a:br>
            <a:endParaRPr lang="en-US" sz="2800" dirty="0"/>
          </a:p>
        </p:txBody>
      </p:sp>
      <p:pic>
        <p:nvPicPr>
          <p:cNvPr id="6" name="Picture 5">
            <a:extLst>
              <a:ext uri="{FF2B5EF4-FFF2-40B4-BE49-F238E27FC236}">
                <a16:creationId xmlns:a16="http://schemas.microsoft.com/office/drawing/2014/main" id="{70A95147-06E1-3F1F-C6A5-F2F845385F71}"/>
              </a:ext>
            </a:extLst>
          </p:cNvPr>
          <p:cNvPicPr>
            <a:picLocks noChangeAspect="1"/>
          </p:cNvPicPr>
          <p:nvPr/>
        </p:nvPicPr>
        <p:blipFill rotWithShape="1">
          <a:blip r:embed="rId2"/>
          <a:srcRect l="22315" r="52939" b="325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46" name="Isosceles Triangle 145">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2" name="ZoneTexte 121">
            <a:extLst>
              <a:ext uri="{FF2B5EF4-FFF2-40B4-BE49-F238E27FC236}">
                <a16:creationId xmlns:a16="http://schemas.microsoft.com/office/drawing/2014/main" id="{7CEA5ACE-6887-7B3C-5E6E-BDF0A6D21836}"/>
              </a:ext>
            </a:extLst>
          </p:cNvPr>
          <p:cNvSpPr txBox="1"/>
          <p:nvPr/>
        </p:nvSpPr>
        <p:spPr>
          <a:xfrm>
            <a:off x="2849562" y="2160589"/>
            <a:ext cx="6424440" cy="3880773"/>
          </a:xfrm>
          <a:prstGeom prst="rect">
            <a:avLst/>
          </a:prstGeom>
        </p:spPr>
        <p:txBody>
          <a:bodyPr vert="horz" lIns="91440" tIns="45720" rIns="91440" bIns="45720" rtlCol="0">
            <a:normAutofit lnSpcReduction="10000"/>
          </a:bodyPr>
          <a:lstStyle/>
          <a:p>
            <a:pPr marL="76200" marR="353695" algn="just">
              <a:spcAft>
                <a:spcPts val="0"/>
              </a:spcAft>
            </a:pPr>
            <a:r>
              <a:rPr lang="fr-FR" sz="1800" dirty="0">
                <a:effectLst/>
                <a:latin typeface="Arial" panose="020B0604020202020204" pitchFamily="34" charset="0"/>
                <a:ea typeface="Arial" panose="020B0604020202020204" pitchFamily="34" charset="0"/>
              </a:rPr>
              <a:t>L’employeur qui</a:t>
            </a:r>
            <a:r>
              <a:rPr lang="fr-FR" sz="1800" spc="-3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constate</a:t>
            </a:r>
            <a:r>
              <a:rPr lang="fr-FR" sz="1800" spc="-3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avoir</a:t>
            </a:r>
            <a:r>
              <a:rPr lang="fr-FR" sz="1800" spc="-2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versé</a:t>
            </a:r>
            <a:r>
              <a:rPr lang="fr-FR" sz="1800" spc="-2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du</a:t>
            </a:r>
            <a:r>
              <a:rPr lang="fr-FR" sz="1800" spc="-3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salaire</a:t>
            </a:r>
            <a:r>
              <a:rPr lang="fr-FR" sz="1800" spc="-2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en</a:t>
            </a:r>
            <a:r>
              <a:rPr lang="fr-FR" sz="1800" spc="-2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trop à</a:t>
            </a:r>
            <a:r>
              <a:rPr lang="fr-FR" sz="1800" spc="-2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un</a:t>
            </a:r>
            <a:r>
              <a:rPr lang="fr-FR" sz="1800" spc="-2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cadre</a:t>
            </a:r>
            <a:r>
              <a:rPr lang="fr-FR" sz="1800" spc="-3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doit</a:t>
            </a:r>
            <a:r>
              <a:rPr lang="fr-FR" sz="1800" spc="-2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l’aviser</a:t>
            </a:r>
            <a:r>
              <a:rPr lang="fr-FR" sz="1800" spc="-3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de</a:t>
            </a:r>
            <a:r>
              <a:rPr lang="fr-FR" sz="1800" spc="-2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l’erreur.</a:t>
            </a:r>
            <a:r>
              <a:rPr lang="fr-FR" sz="1800" spc="-2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Il</a:t>
            </a:r>
            <a:r>
              <a:rPr lang="fr-FR" sz="1800" spc="-2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ne</a:t>
            </a:r>
            <a:r>
              <a:rPr lang="fr-FR" sz="1800" spc="-2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peut</a:t>
            </a:r>
            <a:r>
              <a:rPr lang="fr-FR" sz="1800" spc="-2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récupérer</a:t>
            </a:r>
            <a:r>
              <a:rPr lang="fr-FR" sz="1800" spc="-2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que</a:t>
            </a:r>
            <a:r>
              <a:rPr lang="fr-FR" sz="1800" spc="-3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le</a:t>
            </a:r>
            <a:r>
              <a:rPr lang="fr-FR" sz="1800" spc="-2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salaire</a:t>
            </a:r>
            <a:r>
              <a:rPr lang="fr-FR" sz="1800" spc="-2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versé</a:t>
            </a:r>
            <a:r>
              <a:rPr lang="fr-FR" sz="1800" spc="-2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en</a:t>
            </a:r>
            <a:r>
              <a:rPr lang="fr-FR" sz="1800" spc="-2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trop</a:t>
            </a:r>
            <a:r>
              <a:rPr lang="fr-FR" sz="1800" spc="-3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au cours des 6 mois précédant cet avis.</a:t>
            </a:r>
            <a:endParaRPr lang="fr-CA" sz="1800" dirty="0">
              <a:effectLst/>
              <a:latin typeface="Arial" panose="020B0604020202020204" pitchFamily="34" charset="0"/>
              <a:ea typeface="Arial" panose="020B0604020202020204" pitchFamily="34" charset="0"/>
            </a:endParaRPr>
          </a:p>
          <a:p>
            <a:pPr>
              <a:spcBef>
                <a:spcPts val="5"/>
              </a:spcBef>
            </a:pPr>
            <a:r>
              <a:rPr lang="fr-FR" sz="1800" dirty="0">
                <a:effectLst/>
                <a:latin typeface="Arial" panose="020B0604020202020204" pitchFamily="34" charset="0"/>
                <a:ea typeface="Arial" panose="020B0604020202020204" pitchFamily="34" charset="0"/>
              </a:rPr>
              <a:t> </a:t>
            </a:r>
            <a:endParaRPr lang="fr-CA" sz="1800" dirty="0">
              <a:effectLst/>
              <a:latin typeface="Arial" panose="020B0604020202020204" pitchFamily="34" charset="0"/>
              <a:ea typeface="Arial" panose="020B0604020202020204" pitchFamily="34" charset="0"/>
            </a:endParaRPr>
          </a:p>
          <a:p>
            <a:pPr marL="76200" marR="353695" algn="just">
              <a:spcAft>
                <a:spcPts val="0"/>
              </a:spcAft>
            </a:pPr>
            <a:r>
              <a:rPr lang="fr-FR" sz="1800" dirty="0">
                <a:effectLst/>
                <a:latin typeface="Arial" panose="020B0604020202020204" pitchFamily="34" charset="0"/>
                <a:ea typeface="Arial" panose="020B0604020202020204" pitchFamily="34" charset="0"/>
              </a:rPr>
              <a:t>L’employeur doit prendre entente avec le cadre afin de déterminer les modalités de récupération du salaire versé en trop. S’il n’y a pas entente, l’employeur retient alors le</a:t>
            </a:r>
            <a:r>
              <a:rPr lang="fr-FR" sz="1800" spc="-3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salaire</a:t>
            </a:r>
            <a:r>
              <a:rPr lang="fr-FR" sz="1800" spc="-3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versé</a:t>
            </a:r>
            <a:r>
              <a:rPr lang="fr-FR" sz="1800" spc="-3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en</a:t>
            </a:r>
            <a:r>
              <a:rPr lang="fr-FR" sz="1800" spc="-3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trop</a:t>
            </a:r>
            <a:r>
              <a:rPr lang="fr-FR" sz="1800" spc="-3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sur</a:t>
            </a:r>
            <a:r>
              <a:rPr lang="fr-FR" sz="1800" spc="-3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chaque</a:t>
            </a:r>
            <a:r>
              <a:rPr lang="fr-FR" sz="1800" spc="-3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paie</a:t>
            </a:r>
            <a:r>
              <a:rPr lang="fr-FR" sz="1800" spc="-3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à</a:t>
            </a:r>
            <a:r>
              <a:rPr lang="fr-FR" sz="1800" spc="-3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raison</a:t>
            </a:r>
            <a:r>
              <a:rPr lang="fr-FR" sz="1800" spc="-3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de</a:t>
            </a:r>
            <a:r>
              <a:rPr lang="fr-FR" sz="1800" spc="-3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10</a:t>
            </a:r>
            <a:r>
              <a:rPr lang="fr-FR" sz="1800" spc="-2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a:t>
            </a:r>
            <a:r>
              <a:rPr lang="fr-FR" sz="1800" spc="-3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du</a:t>
            </a:r>
            <a:r>
              <a:rPr lang="fr-FR" sz="1800" spc="-3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montant</a:t>
            </a:r>
            <a:r>
              <a:rPr lang="fr-FR" sz="1800" spc="-3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de</a:t>
            </a:r>
            <a:r>
              <a:rPr lang="fr-FR" sz="1800" spc="-3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ce</a:t>
            </a:r>
            <a:r>
              <a:rPr lang="fr-FR" sz="1800" spc="-35"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salaire,</a:t>
            </a:r>
            <a:r>
              <a:rPr lang="fr-FR" sz="1800" spc="-40" dirty="0">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et ce, jusqu’à sa récupération complète.</a:t>
            </a:r>
            <a:endParaRPr lang="fr-CA" sz="1800" dirty="0">
              <a:effectLst/>
              <a:latin typeface="Arial" panose="020B0604020202020204" pitchFamily="34" charset="0"/>
              <a:ea typeface="Arial" panose="020B0604020202020204" pitchFamily="34" charset="0"/>
            </a:endParaRPr>
          </a:p>
          <a:p>
            <a:r>
              <a:rPr lang="fr-FR" sz="1800" dirty="0">
                <a:effectLst/>
                <a:latin typeface="Arial" panose="020B0604020202020204" pitchFamily="34" charset="0"/>
                <a:ea typeface="Arial" panose="020B0604020202020204" pitchFamily="34" charset="0"/>
              </a:rPr>
              <a:t> </a:t>
            </a:r>
            <a:endParaRPr lang="fr-CA" sz="1800" dirty="0">
              <a:effectLst/>
              <a:latin typeface="Arial" panose="020B0604020202020204" pitchFamily="34" charset="0"/>
              <a:ea typeface="Arial" panose="020B0604020202020204" pitchFamily="34" charset="0"/>
            </a:endParaRPr>
          </a:p>
          <a:p>
            <a:pPr marL="76200" marR="353695" algn="just">
              <a:spcAft>
                <a:spcPts val="0"/>
              </a:spcAft>
            </a:pPr>
            <a:r>
              <a:rPr lang="fr-FR" sz="1800" dirty="0">
                <a:effectLst/>
                <a:latin typeface="Arial" panose="020B0604020202020204" pitchFamily="34" charset="0"/>
                <a:ea typeface="Arial" panose="020B0604020202020204" pitchFamily="34" charset="0"/>
              </a:rPr>
              <a:t>L’employeur doit remettre au cadre un tableau explicatif du salaire versé en trop préalablement à sa récupération.</a:t>
            </a:r>
            <a:endParaRPr lang="fr-CA" sz="1800" dirty="0">
              <a:effectLst/>
              <a:latin typeface="Arial" panose="020B0604020202020204" pitchFamily="34" charset="0"/>
              <a:ea typeface="Arial" panose="020B0604020202020204" pitchFamily="34" charset="0"/>
            </a:endParaRPr>
          </a:p>
          <a:p>
            <a:pPr marL="75565" marR="353060" algn="just">
              <a:spcBef>
                <a:spcPts val="1320"/>
              </a:spcBef>
              <a:spcAft>
                <a:spcPts val="0"/>
              </a:spcAft>
            </a:pPr>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7863666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Isosceles Triangle 13">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70D0A3E1-6161-ACBE-6EC0-EFBFC864BFCB}"/>
              </a:ext>
            </a:extLst>
          </p:cNvPr>
          <p:cNvSpPr>
            <a:spLocks noGrp="1"/>
          </p:cNvSpPr>
          <p:nvPr>
            <p:ph type="title"/>
          </p:nvPr>
        </p:nvSpPr>
        <p:spPr>
          <a:xfrm>
            <a:off x="2849562" y="609600"/>
            <a:ext cx="6424440" cy="1320800"/>
          </a:xfrm>
        </p:spPr>
        <p:txBody>
          <a:bodyPr vert="horz" lIns="91440" tIns="45720" rIns="91440" bIns="45720" rtlCol="0" anchor="t">
            <a:normAutofit/>
          </a:bodyPr>
          <a:lstStyle/>
          <a:p>
            <a:r>
              <a:rPr lang="en-US" dirty="0"/>
              <a:t>POUR PLUS D’INFORMATIONS</a:t>
            </a:r>
          </a:p>
        </p:txBody>
      </p:sp>
      <p:pic>
        <p:nvPicPr>
          <p:cNvPr id="5" name="Picture 4">
            <a:extLst>
              <a:ext uri="{FF2B5EF4-FFF2-40B4-BE49-F238E27FC236}">
                <a16:creationId xmlns:a16="http://schemas.microsoft.com/office/drawing/2014/main" id="{193A0EE0-B2C1-2821-9DDC-E3E9D42CC1FE}"/>
              </a:ext>
            </a:extLst>
          </p:cNvPr>
          <p:cNvPicPr>
            <a:picLocks noChangeAspect="1"/>
          </p:cNvPicPr>
          <p:nvPr/>
        </p:nvPicPr>
        <p:blipFill rotWithShape="1">
          <a:blip r:embed="rId2"/>
          <a:srcRect l="40643" r="37661"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21" name="Isosceles Triangle 20">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23" name="ZoneTexte 2">
            <a:extLst>
              <a:ext uri="{FF2B5EF4-FFF2-40B4-BE49-F238E27FC236}">
                <a16:creationId xmlns:a16="http://schemas.microsoft.com/office/drawing/2014/main" id="{D6C63FF7-188F-0FAB-CB00-12E70ADC5B8A}"/>
              </a:ext>
            </a:extLst>
          </p:cNvPr>
          <p:cNvGraphicFramePr/>
          <p:nvPr>
            <p:extLst>
              <p:ext uri="{D42A27DB-BD31-4B8C-83A1-F6EECF244321}">
                <p14:modId xmlns:p14="http://schemas.microsoft.com/office/powerpoint/2010/main" val="3564313831"/>
              </p:ext>
            </p:extLst>
          </p:nvPr>
        </p:nvGraphicFramePr>
        <p:xfrm>
          <a:off x="2849562" y="2160589"/>
          <a:ext cx="6424440"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36100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4BE9D4C4-9FA3-4885-A769-301639CC7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083" name="Freeform: Shape 3082">
            <a:extLst>
              <a:ext uri="{FF2B5EF4-FFF2-40B4-BE49-F238E27FC236}">
                <a16:creationId xmlns:a16="http://schemas.microsoft.com/office/drawing/2014/main" id="{4524F065-9F7C-400C-9A20-B343BFAA6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2627" y="-4"/>
            <a:ext cx="8139373" cy="6858000"/>
          </a:xfrm>
          <a:custGeom>
            <a:avLst/>
            <a:gdLst>
              <a:gd name="connsiteX0" fmla="*/ 5181344 w 8139373"/>
              <a:gd name="connsiteY0" fmla="*/ 0 h 6858000"/>
              <a:gd name="connsiteX1" fmla="*/ 8139373 w 8139373"/>
              <a:gd name="connsiteY1" fmla="*/ 0 h 6858000"/>
              <a:gd name="connsiteX2" fmla="*/ 8139373 w 8139373"/>
              <a:gd name="connsiteY2" fmla="*/ 6858000 h 6858000"/>
              <a:gd name="connsiteX3" fmla="*/ 0 w 81393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39373" h="6858000">
                <a:moveTo>
                  <a:pt x="5181344" y="0"/>
                </a:moveTo>
                <a:lnTo>
                  <a:pt x="8139373" y="0"/>
                </a:lnTo>
                <a:lnTo>
                  <a:pt x="8139373"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5" name="Isosceles Triangle 3084">
            <a:extLst>
              <a:ext uri="{FF2B5EF4-FFF2-40B4-BE49-F238E27FC236}">
                <a16:creationId xmlns:a16="http://schemas.microsoft.com/office/drawing/2014/main" id="{7EB6695E-BED5-4DA3-8C9B-AD301AEF4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35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Espace réservé du contenu 1">
            <a:extLst>
              <a:ext uri="{FF2B5EF4-FFF2-40B4-BE49-F238E27FC236}">
                <a16:creationId xmlns:a16="http://schemas.microsoft.com/office/drawing/2014/main" id="{AD20A5E8-151E-AA17-8865-CA4AD316B52B}"/>
              </a:ext>
            </a:extLst>
          </p:cNvPr>
          <p:cNvSpPr>
            <a:spLocks noGrp="1"/>
          </p:cNvSpPr>
          <p:nvPr>
            <p:ph idx="1"/>
          </p:nvPr>
        </p:nvSpPr>
        <p:spPr>
          <a:xfrm>
            <a:off x="677334" y="2795618"/>
            <a:ext cx="3749061" cy="3005289"/>
          </a:xfrm>
        </p:spPr>
        <p:txBody>
          <a:bodyPr>
            <a:normAutofit/>
          </a:bodyPr>
          <a:lstStyle/>
          <a:p>
            <a:pPr marL="0" indent="0">
              <a:buNone/>
            </a:pPr>
            <a:r>
              <a:rPr lang="en-CA" sz="3600" dirty="0"/>
              <a:t>OUF…quelle </a:t>
            </a:r>
            <a:r>
              <a:rPr lang="fr-CA" sz="3600" dirty="0"/>
              <a:t>année!!...mais nous sommes avec vous et pour vous.</a:t>
            </a:r>
          </a:p>
        </p:txBody>
      </p:sp>
      <p:sp>
        <p:nvSpPr>
          <p:cNvPr id="3087" name="Freeform: Shape 3086">
            <a:extLst>
              <a:ext uri="{FF2B5EF4-FFF2-40B4-BE49-F238E27FC236}">
                <a16:creationId xmlns:a16="http://schemas.microsoft.com/office/drawing/2014/main" id="{46DB9E65-E072-43AF-A8C9-9744BA0C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6867" y="6"/>
            <a:ext cx="4831627" cy="4520011"/>
          </a:xfrm>
          <a:custGeom>
            <a:avLst/>
            <a:gdLst>
              <a:gd name="connsiteX0" fmla="*/ 0 w 4831627"/>
              <a:gd name="connsiteY0" fmla="*/ 0 h 4520011"/>
              <a:gd name="connsiteX1" fmla="*/ 4831627 w 4831627"/>
              <a:gd name="connsiteY1" fmla="*/ 0 h 4520011"/>
              <a:gd name="connsiteX2" fmla="*/ 1416677 w 4831627"/>
              <a:gd name="connsiteY2" fmla="*/ 4520011 h 4520011"/>
            </a:gdLst>
            <a:ahLst/>
            <a:cxnLst>
              <a:cxn ang="0">
                <a:pos x="connsiteX0" y="connsiteY0"/>
              </a:cxn>
              <a:cxn ang="0">
                <a:pos x="connsiteX1" y="connsiteY1"/>
              </a:cxn>
              <a:cxn ang="0">
                <a:pos x="connsiteX2" y="connsiteY2"/>
              </a:cxn>
            </a:cxnLst>
            <a:rect l="l" t="t" r="r" b="b"/>
            <a:pathLst>
              <a:path w="4831627" h="4520011">
                <a:moveTo>
                  <a:pt x="0" y="0"/>
                </a:moveTo>
                <a:lnTo>
                  <a:pt x="4831627" y="0"/>
                </a:lnTo>
                <a:lnTo>
                  <a:pt x="1416677" y="452001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Espace réservé du contenu 8">
            <a:extLst>
              <a:ext uri="{FF2B5EF4-FFF2-40B4-BE49-F238E27FC236}">
                <a16:creationId xmlns:a16="http://schemas.microsoft.com/office/drawing/2014/main" id="{CE8F5EA1-BBA9-4DB3-BE4F-DB7F11E36995}"/>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5168778" y="872453"/>
            <a:ext cx="2104587" cy="768174"/>
          </a:xfrm>
          <a:prstGeom prst="rect">
            <a:avLst/>
          </a:prstGeom>
        </p:spPr>
      </p:pic>
      <p:pic>
        <p:nvPicPr>
          <p:cNvPr id="3076" name="Picture 4" descr="Emoji 🥴 Visage étourdi à copier/coller - wpRock">
            <a:extLst>
              <a:ext uri="{FF2B5EF4-FFF2-40B4-BE49-F238E27FC236}">
                <a16:creationId xmlns:a16="http://schemas.microsoft.com/office/drawing/2014/main" id="{11E90F21-F9AE-A1E4-0C57-68AF858C570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98767" y="2312894"/>
            <a:ext cx="3579906" cy="3579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568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DB1638-8685-49C4-92F7-A7B362E7DDDE}"/>
              </a:ext>
            </a:extLst>
          </p:cNvPr>
          <p:cNvSpPr>
            <a:spLocks noGrp="1"/>
          </p:cNvSpPr>
          <p:nvPr>
            <p:ph type="title"/>
          </p:nvPr>
        </p:nvSpPr>
        <p:spPr>
          <a:xfrm>
            <a:off x="677334" y="609600"/>
            <a:ext cx="8596668" cy="1320800"/>
          </a:xfrm>
        </p:spPr>
        <p:txBody>
          <a:bodyPr anchor="t">
            <a:normAutofit/>
          </a:bodyPr>
          <a:lstStyle/>
          <a:p>
            <a:pPr>
              <a:lnSpc>
                <a:spcPct val="90000"/>
              </a:lnSpc>
            </a:pPr>
            <a:r>
              <a:rPr lang="fr-CA" sz="2400" b="1" dirty="0"/>
              <a:t>1. MODIFICATIONS DE CERTAINES CLASSES SALARIALES</a:t>
            </a:r>
          </a:p>
        </p:txBody>
      </p:sp>
      <p:pic>
        <p:nvPicPr>
          <p:cNvPr id="4" name="Image 3">
            <a:extLst>
              <a:ext uri="{FF2B5EF4-FFF2-40B4-BE49-F238E27FC236}">
                <a16:creationId xmlns:a16="http://schemas.microsoft.com/office/drawing/2014/main" id="{30341325-D21A-4450-89E9-A61230DA522D}"/>
              </a:ext>
            </a:extLst>
          </p:cNvPr>
          <p:cNvPicPr>
            <a:picLocks noChangeAspect="1"/>
          </p:cNvPicPr>
          <p:nvPr/>
        </p:nvPicPr>
        <p:blipFill>
          <a:blip r:embed="rId2"/>
          <a:stretch>
            <a:fillRect/>
          </a:stretch>
        </p:blipFill>
        <p:spPr>
          <a:xfrm>
            <a:off x="817474" y="2159331"/>
            <a:ext cx="2915973" cy="1064329"/>
          </a:xfrm>
          <a:prstGeom prst="rect">
            <a:avLst/>
          </a:prstGeom>
        </p:spPr>
      </p:pic>
      <p:sp>
        <p:nvSpPr>
          <p:cNvPr id="3" name="Espace réservé du contenu 2">
            <a:extLst>
              <a:ext uri="{FF2B5EF4-FFF2-40B4-BE49-F238E27FC236}">
                <a16:creationId xmlns:a16="http://schemas.microsoft.com/office/drawing/2014/main" id="{748DF031-11A5-47C3-8C9C-F0130E27BE9B}"/>
              </a:ext>
            </a:extLst>
          </p:cNvPr>
          <p:cNvSpPr>
            <a:spLocks noGrp="1"/>
          </p:cNvSpPr>
          <p:nvPr>
            <p:ph idx="1"/>
          </p:nvPr>
        </p:nvSpPr>
        <p:spPr>
          <a:xfrm>
            <a:off x="4063160" y="2160589"/>
            <a:ext cx="5207839" cy="3880773"/>
          </a:xfrm>
        </p:spPr>
        <p:txBody>
          <a:bodyPr>
            <a:normAutofit/>
          </a:bodyPr>
          <a:lstStyle/>
          <a:p>
            <a:pPr algn="just">
              <a:lnSpc>
                <a:spcPct val="90000"/>
              </a:lnSpc>
            </a:pPr>
            <a:r>
              <a:rPr lang="fr-CA" sz="1700" dirty="0"/>
              <a:t>Bonification des classes salariales 37, 38 et 39 de 2% rétroactivement au 1</a:t>
            </a:r>
            <a:r>
              <a:rPr lang="fr-CA" sz="1700" baseline="30000" dirty="0"/>
              <a:t>er</a:t>
            </a:r>
            <a:r>
              <a:rPr lang="fr-CA" sz="1700" dirty="0"/>
              <a:t> avril 2022.</a:t>
            </a:r>
          </a:p>
          <a:p>
            <a:pPr algn="just">
              <a:lnSpc>
                <a:spcPct val="90000"/>
              </a:lnSpc>
            </a:pPr>
            <a:r>
              <a:rPr lang="fr-CA" sz="1700" dirty="0"/>
              <a:t>Ces classes salariales ont été majorées parce qu’il y avait des problématiques spécifiques récurrents pour les cadres détenant ces classes salariales.</a:t>
            </a:r>
          </a:p>
          <a:p>
            <a:pPr algn="just">
              <a:lnSpc>
                <a:spcPct val="90000"/>
              </a:lnSpc>
            </a:pPr>
            <a:r>
              <a:rPr lang="fr-CA" sz="1700" dirty="0"/>
              <a:t>Les problématiques sont en lien avec le fait que les salariés et professionnels sous leur gestion pouvaient avoir des salaires plus élevés. </a:t>
            </a:r>
          </a:p>
          <a:p>
            <a:pPr algn="just">
              <a:lnSpc>
                <a:spcPct val="90000"/>
              </a:lnSpc>
            </a:pPr>
            <a:r>
              <a:rPr lang="fr-CA" sz="1700" dirty="0"/>
              <a:t>Certains cadres pouvaient bénéficier de l’application de l’article 24 (110%), mesure d’exception qui devenait commun, et d’autres cadres ne pouvaient en bénéficier, ce qui causait une iniquité interne.</a:t>
            </a:r>
          </a:p>
        </p:txBody>
      </p:sp>
    </p:spTree>
    <p:extLst>
      <p:ext uri="{BB962C8B-B14F-4D97-AF65-F5344CB8AC3E}">
        <p14:creationId xmlns:p14="http://schemas.microsoft.com/office/powerpoint/2010/main" val="2709979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32278047-7648-08C7-4985-3E310B6CA4A3}"/>
              </a:ext>
            </a:extLst>
          </p:cNvPr>
          <p:cNvGraphicFramePr>
            <a:graphicFrameLocks noGrp="1"/>
          </p:cNvGraphicFramePr>
          <p:nvPr>
            <p:extLst>
              <p:ext uri="{D42A27DB-BD31-4B8C-83A1-F6EECF244321}">
                <p14:modId xmlns:p14="http://schemas.microsoft.com/office/powerpoint/2010/main" val="3083701557"/>
              </p:ext>
            </p:extLst>
          </p:nvPr>
        </p:nvGraphicFramePr>
        <p:xfrm>
          <a:off x="1494263" y="780586"/>
          <a:ext cx="7917368" cy="5557403"/>
        </p:xfrm>
        <a:graphic>
          <a:graphicData uri="http://schemas.openxmlformats.org/drawingml/2006/table">
            <a:tbl>
              <a:tblPr firstRow="1" firstCol="1" lastRow="1" lastCol="1" bandRow="1" bandCol="1">
                <a:tableStyleId>{5C22544A-7EE6-4342-B048-85BDC9FD1C3A}</a:tableStyleId>
              </a:tblPr>
              <a:tblGrid>
                <a:gridCol w="1141233">
                  <a:extLst>
                    <a:ext uri="{9D8B030D-6E8A-4147-A177-3AD203B41FA5}">
                      <a16:colId xmlns:a16="http://schemas.microsoft.com/office/drawing/2014/main" val="3685524278"/>
                    </a:ext>
                  </a:extLst>
                </a:gridCol>
                <a:gridCol w="1141233">
                  <a:extLst>
                    <a:ext uri="{9D8B030D-6E8A-4147-A177-3AD203B41FA5}">
                      <a16:colId xmlns:a16="http://schemas.microsoft.com/office/drawing/2014/main" val="3990315425"/>
                    </a:ext>
                  </a:extLst>
                </a:gridCol>
                <a:gridCol w="1029205">
                  <a:extLst>
                    <a:ext uri="{9D8B030D-6E8A-4147-A177-3AD203B41FA5}">
                      <a16:colId xmlns:a16="http://schemas.microsoft.com/office/drawing/2014/main" val="160775770"/>
                    </a:ext>
                  </a:extLst>
                </a:gridCol>
                <a:gridCol w="1142846">
                  <a:extLst>
                    <a:ext uri="{9D8B030D-6E8A-4147-A177-3AD203B41FA5}">
                      <a16:colId xmlns:a16="http://schemas.microsoft.com/office/drawing/2014/main" val="1404124961"/>
                    </a:ext>
                  </a:extLst>
                </a:gridCol>
                <a:gridCol w="1142846">
                  <a:extLst>
                    <a:ext uri="{9D8B030D-6E8A-4147-A177-3AD203B41FA5}">
                      <a16:colId xmlns:a16="http://schemas.microsoft.com/office/drawing/2014/main" val="3792422185"/>
                    </a:ext>
                  </a:extLst>
                </a:gridCol>
                <a:gridCol w="1200875">
                  <a:extLst>
                    <a:ext uri="{9D8B030D-6E8A-4147-A177-3AD203B41FA5}">
                      <a16:colId xmlns:a16="http://schemas.microsoft.com/office/drawing/2014/main" val="4008147301"/>
                    </a:ext>
                  </a:extLst>
                </a:gridCol>
                <a:gridCol w="1119130">
                  <a:extLst>
                    <a:ext uri="{9D8B030D-6E8A-4147-A177-3AD203B41FA5}">
                      <a16:colId xmlns:a16="http://schemas.microsoft.com/office/drawing/2014/main" val="2157692169"/>
                    </a:ext>
                  </a:extLst>
                </a:gridCol>
              </a:tblGrid>
              <a:tr h="250716">
                <a:tc rowSpan="2">
                  <a:txBody>
                    <a:bodyPr/>
                    <a:lstStyle/>
                    <a:p>
                      <a:pPr marL="62865">
                        <a:spcBef>
                          <a:spcPts val="875"/>
                        </a:spcBef>
                        <a:spcAft>
                          <a:spcPts val="0"/>
                        </a:spcAft>
                      </a:pPr>
                      <a:endParaRPr lang="fr-FR" sz="1100" spc="-10" dirty="0">
                        <a:effectLst/>
                      </a:endParaRPr>
                    </a:p>
                    <a:p>
                      <a:pPr marL="62865">
                        <a:spcBef>
                          <a:spcPts val="875"/>
                        </a:spcBef>
                        <a:spcAft>
                          <a:spcPts val="0"/>
                        </a:spcAft>
                      </a:pPr>
                      <a:r>
                        <a:rPr lang="fr-FR" sz="1400" spc="-10" dirty="0">
                          <a:effectLst/>
                        </a:rPr>
                        <a:t>Classes</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2">
                  <a:txBody>
                    <a:bodyPr/>
                    <a:lstStyle/>
                    <a:p>
                      <a:pPr marL="523875">
                        <a:lnSpc>
                          <a:spcPts val="1250"/>
                        </a:lnSpc>
                        <a:spcBef>
                          <a:spcPts val="95"/>
                        </a:spcBef>
                      </a:pPr>
                      <a:r>
                        <a:rPr lang="fr-FR" sz="1100">
                          <a:effectLst/>
                        </a:rPr>
                        <a:t>2020-</a:t>
                      </a:r>
                      <a:r>
                        <a:rPr lang="fr-FR" sz="1100" spc="-20">
                          <a:effectLst/>
                        </a:rPr>
                        <a:t>2021</a:t>
                      </a:r>
                      <a:endParaRPr lang="fr-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CA"/>
                    </a:p>
                  </a:txBody>
                  <a:tcPr/>
                </a:tc>
                <a:tc gridSpan="2">
                  <a:txBody>
                    <a:bodyPr/>
                    <a:lstStyle/>
                    <a:p>
                      <a:pPr marL="523875">
                        <a:lnSpc>
                          <a:spcPts val="1250"/>
                        </a:lnSpc>
                        <a:spcBef>
                          <a:spcPts val="95"/>
                        </a:spcBef>
                      </a:pPr>
                      <a:r>
                        <a:rPr lang="fr-FR" sz="1100">
                          <a:effectLst/>
                        </a:rPr>
                        <a:t>2021-</a:t>
                      </a:r>
                      <a:r>
                        <a:rPr lang="fr-FR" sz="1100" spc="-20">
                          <a:effectLst/>
                        </a:rPr>
                        <a:t>2022</a:t>
                      </a:r>
                      <a:endParaRPr lang="fr-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CA"/>
                    </a:p>
                  </a:txBody>
                  <a:tcPr/>
                </a:tc>
                <a:tc gridSpan="2">
                  <a:txBody>
                    <a:bodyPr/>
                    <a:lstStyle/>
                    <a:p>
                      <a:pPr marL="545465">
                        <a:lnSpc>
                          <a:spcPts val="1250"/>
                        </a:lnSpc>
                        <a:spcBef>
                          <a:spcPts val="95"/>
                        </a:spcBef>
                      </a:pPr>
                      <a:r>
                        <a:rPr lang="fr-FR" sz="1100">
                          <a:effectLst/>
                        </a:rPr>
                        <a:t>2022-</a:t>
                      </a:r>
                      <a:r>
                        <a:rPr lang="fr-FR" sz="1100" spc="-20">
                          <a:effectLst/>
                        </a:rPr>
                        <a:t>2023</a:t>
                      </a:r>
                      <a:endParaRPr lang="fr-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CA"/>
                    </a:p>
                  </a:txBody>
                  <a:tcPr/>
                </a:tc>
                <a:extLst>
                  <a:ext uri="{0D108BD9-81ED-4DB2-BD59-A6C34878D82A}">
                    <a16:rowId xmlns:a16="http://schemas.microsoft.com/office/drawing/2014/main" val="1402239087"/>
                  </a:ext>
                </a:extLst>
              </a:tr>
              <a:tr h="429508">
                <a:tc vMerge="1">
                  <a:txBody>
                    <a:bodyPr/>
                    <a:lstStyle/>
                    <a:p>
                      <a:endParaRPr lang="en-CA"/>
                    </a:p>
                  </a:txBody>
                  <a:tcPr/>
                </a:tc>
                <a:tc>
                  <a:txBody>
                    <a:bodyPr/>
                    <a:lstStyle/>
                    <a:p>
                      <a:pPr marL="123190">
                        <a:lnSpc>
                          <a:spcPts val="1275"/>
                        </a:lnSpc>
                        <a:spcBef>
                          <a:spcPts val="195"/>
                        </a:spcBef>
                        <a:spcAft>
                          <a:spcPts val="0"/>
                        </a:spcAft>
                      </a:pPr>
                      <a:r>
                        <a:rPr lang="fr-FR" sz="1100" spc="-10">
                          <a:effectLst/>
                        </a:rPr>
                        <a:t>Minimum</a:t>
                      </a:r>
                      <a:endParaRPr lang="fr-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0">
                        <a:lnSpc>
                          <a:spcPts val="1275"/>
                        </a:lnSpc>
                        <a:spcBef>
                          <a:spcPts val="195"/>
                        </a:spcBef>
                        <a:spcAft>
                          <a:spcPts val="0"/>
                        </a:spcAft>
                      </a:pPr>
                      <a:r>
                        <a:rPr lang="fr-FR" sz="1100" spc="-10">
                          <a:effectLst/>
                        </a:rPr>
                        <a:t>Maximum</a:t>
                      </a:r>
                      <a:endParaRPr lang="fr-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8105">
                        <a:lnSpc>
                          <a:spcPts val="1275"/>
                        </a:lnSpc>
                        <a:spcBef>
                          <a:spcPts val="195"/>
                        </a:spcBef>
                        <a:spcAft>
                          <a:spcPts val="0"/>
                        </a:spcAft>
                      </a:pPr>
                      <a:r>
                        <a:rPr lang="fr-FR" sz="1100" spc="-10">
                          <a:effectLst/>
                        </a:rPr>
                        <a:t>Minimum</a:t>
                      </a:r>
                      <a:endParaRPr lang="fr-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3030">
                        <a:lnSpc>
                          <a:spcPts val="1275"/>
                        </a:lnSpc>
                        <a:spcBef>
                          <a:spcPts val="195"/>
                        </a:spcBef>
                        <a:spcAft>
                          <a:spcPts val="0"/>
                        </a:spcAft>
                      </a:pPr>
                      <a:r>
                        <a:rPr lang="fr-FR" sz="1100" spc="-10">
                          <a:effectLst/>
                        </a:rPr>
                        <a:t>Maximum</a:t>
                      </a:r>
                      <a:endParaRPr lang="fr-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715" algn="ctr">
                        <a:lnSpc>
                          <a:spcPts val="1275"/>
                        </a:lnSpc>
                        <a:spcBef>
                          <a:spcPts val="195"/>
                        </a:spcBef>
                        <a:spcAft>
                          <a:spcPts val="0"/>
                        </a:spcAft>
                      </a:pPr>
                      <a:r>
                        <a:rPr lang="fr-FR" sz="1100" spc="-10">
                          <a:effectLst/>
                        </a:rPr>
                        <a:t>Minimum</a:t>
                      </a:r>
                      <a:endParaRPr lang="fr-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430" marR="1270" algn="ctr">
                        <a:lnSpc>
                          <a:spcPts val="1275"/>
                        </a:lnSpc>
                        <a:spcBef>
                          <a:spcPts val="195"/>
                        </a:spcBef>
                        <a:spcAft>
                          <a:spcPts val="0"/>
                        </a:spcAft>
                      </a:pPr>
                      <a:r>
                        <a:rPr lang="fr-FR" sz="1100" spc="-10">
                          <a:effectLst/>
                        </a:rPr>
                        <a:t>Maximum</a:t>
                      </a:r>
                      <a:endParaRPr lang="fr-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68288383"/>
                  </a:ext>
                </a:extLst>
              </a:tr>
              <a:tr h="1806497">
                <a:tc rowSpan="5">
                  <a:txBody>
                    <a:bodyPr/>
                    <a:lstStyle/>
                    <a:p>
                      <a:pPr marL="12065" algn="ctr">
                        <a:spcBef>
                          <a:spcPts val="100"/>
                        </a:spcBef>
                        <a:spcAft>
                          <a:spcPts val="0"/>
                        </a:spcAft>
                      </a:pPr>
                      <a:endParaRPr lang="fr-FR" sz="1100" spc="-25" dirty="0">
                        <a:effectLst/>
                      </a:endParaRPr>
                    </a:p>
                    <a:p>
                      <a:pPr marL="12065" algn="ctr">
                        <a:spcBef>
                          <a:spcPts val="100"/>
                        </a:spcBef>
                        <a:spcAft>
                          <a:spcPts val="0"/>
                        </a:spcAft>
                      </a:pPr>
                      <a:r>
                        <a:rPr lang="fr-FR" sz="1100" spc="-25" dirty="0">
                          <a:effectLst/>
                        </a:rPr>
                        <a:t>30</a:t>
                      </a:r>
                      <a:endParaRPr lang="fr-CA" sz="1000" dirty="0">
                        <a:effectLst/>
                      </a:endParaRPr>
                    </a:p>
                    <a:p>
                      <a:pPr marL="12065" algn="ctr">
                        <a:spcBef>
                          <a:spcPts val="95"/>
                        </a:spcBef>
                      </a:pPr>
                      <a:r>
                        <a:rPr lang="fr-FR" sz="1100" spc="-25" dirty="0">
                          <a:effectLst/>
                        </a:rPr>
                        <a:t>31</a:t>
                      </a:r>
                      <a:endParaRPr lang="fr-CA" sz="1000" dirty="0">
                        <a:effectLst/>
                      </a:endParaRPr>
                    </a:p>
                    <a:p>
                      <a:pPr marL="12065" algn="ctr">
                        <a:spcBef>
                          <a:spcPts val="90"/>
                        </a:spcBef>
                        <a:spcAft>
                          <a:spcPts val="0"/>
                        </a:spcAft>
                      </a:pPr>
                      <a:r>
                        <a:rPr lang="fr-FR" sz="1100" spc="-25" dirty="0">
                          <a:effectLst/>
                        </a:rPr>
                        <a:t>32</a:t>
                      </a:r>
                      <a:endParaRPr lang="fr-CA" sz="1000" dirty="0">
                        <a:effectLst/>
                      </a:endParaRPr>
                    </a:p>
                    <a:p>
                      <a:pPr marL="12065" algn="ctr">
                        <a:spcBef>
                          <a:spcPts val="100"/>
                        </a:spcBef>
                        <a:spcAft>
                          <a:spcPts val="0"/>
                        </a:spcAft>
                      </a:pPr>
                      <a:r>
                        <a:rPr lang="fr-FR" sz="1100" spc="-25" dirty="0">
                          <a:effectLst/>
                        </a:rPr>
                        <a:t>33</a:t>
                      </a:r>
                      <a:endParaRPr lang="fr-CA" sz="1000" dirty="0">
                        <a:effectLst/>
                      </a:endParaRPr>
                    </a:p>
                    <a:p>
                      <a:pPr marL="12065" algn="ctr">
                        <a:spcBef>
                          <a:spcPts val="95"/>
                        </a:spcBef>
                      </a:pPr>
                      <a:r>
                        <a:rPr lang="fr-FR" sz="1100" spc="-25" dirty="0">
                          <a:effectLst/>
                        </a:rPr>
                        <a:t>34</a:t>
                      </a:r>
                      <a:endParaRPr lang="fr-CA" sz="1000" dirty="0">
                        <a:effectLst/>
                      </a:endParaRPr>
                    </a:p>
                    <a:p>
                      <a:pPr marL="12065" algn="ctr">
                        <a:spcBef>
                          <a:spcPts val="95"/>
                        </a:spcBef>
                      </a:pPr>
                      <a:r>
                        <a:rPr lang="fr-FR" sz="1100" spc="-25" dirty="0">
                          <a:effectLst/>
                        </a:rPr>
                        <a:t>35</a:t>
                      </a:r>
                      <a:endParaRPr lang="fr-CA" sz="1000" dirty="0">
                        <a:effectLst/>
                      </a:endParaRPr>
                    </a:p>
                    <a:p>
                      <a:pPr marL="12065" algn="ctr">
                        <a:spcBef>
                          <a:spcPts val="95"/>
                        </a:spcBef>
                      </a:pPr>
                      <a:r>
                        <a:rPr lang="fr-FR" sz="1100" spc="-25" dirty="0">
                          <a:effectLst/>
                        </a:rPr>
                        <a:t>36</a:t>
                      </a:r>
                      <a:endParaRPr lang="fr-CA" sz="1000" dirty="0">
                        <a:effectLst/>
                      </a:endParaRPr>
                    </a:p>
                    <a:p>
                      <a:pPr marL="12065" algn="ctr">
                        <a:spcBef>
                          <a:spcPts val="95"/>
                        </a:spcBef>
                      </a:pPr>
                      <a:endParaRPr lang="fr-FR" sz="1100" spc="-25" dirty="0">
                        <a:effectLst/>
                      </a:endParaRPr>
                    </a:p>
                    <a:p>
                      <a:pPr marL="12065" algn="ctr">
                        <a:spcBef>
                          <a:spcPts val="95"/>
                        </a:spcBef>
                      </a:pPr>
                      <a:endParaRPr lang="fr-FR" sz="1100" spc="-25" dirty="0">
                        <a:effectLst/>
                      </a:endParaRPr>
                    </a:p>
                    <a:p>
                      <a:pPr marL="12065" algn="ctr">
                        <a:spcBef>
                          <a:spcPts val="95"/>
                        </a:spcBef>
                      </a:pPr>
                      <a:r>
                        <a:rPr lang="fr-FR" sz="1100" spc="-25" dirty="0">
                          <a:effectLst/>
                        </a:rPr>
                        <a:t>37</a:t>
                      </a:r>
                      <a:endParaRPr lang="fr-CA" sz="1000" dirty="0">
                        <a:effectLst/>
                      </a:endParaRPr>
                    </a:p>
                    <a:p>
                      <a:pPr marL="12065" algn="ctr">
                        <a:spcBef>
                          <a:spcPts val="90"/>
                        </a:spcBef>
                        <a:spcAft>
                          <a:spcPts val="0"/>
                        </a:spcAft>
                      </a:pPr>
                      <a:r>
                        <a:rPr lang="fr-FR" sz="1100" spc="-25" dirty="0">
                          <a:effectLst/>
                        </a:rPr>
                        <a:t>38</a:t>
                      </a:r>
                      <a:endParaRPr lang="fr-CA" sz="1000" dirty="0">
                        <a:effectLst/>
                      </a:endParaRPr>
                    </a:p>
                    <a:p>
                      <a:pPr marL="12065" algn="ctr">
                        <a:spcBef>
                          <a:spcPts val="100"/>
                        </a:spcBef>
                        <a:spcAft>
                          <a:spcPts val="0"/>
                        </a:spcAft>
                      </a:pPr>
                      <a:r>
                        <a:rPr lang="fr-FR" sz="1100" spc="-25" dirty="0">
                          <a:effectLst/>
                        </a:rPr>
                        <a:t>39</a:t>
                      </a:r>
                      <a:endParaRPr lang="fr-CA" sz="1000" dirty="0">
                        <a:effectLst/>
                      </a:endParaRPr>
                    </a:p>
                    <a:p>
                      <a:pPr marL="12065" algn="ctr">
                        <a:spcBef>
                          <a:spcPts val="95"/>
                        </a:spcBef>
                      </a:pPr>
                      <a:endParaRPr lang="fr-FR" sz="1100" spc="-25" dirty="0">
                        <a:effectLst/>
                      </a:endParaRPr>
                    </a:p>
                    <a:p>
                      <a:pPr marL="12065" algn="ctr">
                        <a:spcBef>
                          <a:spcPts val="95"/>
                        </a:spcBef>
                      </a:pPr>
                      <a:endParaRPr lang="fr-FR" sz="1100" spc="-25" dirty="0">
                        <a:effectLst/>
                      </a:endParaRPr>
                    </a:p>
                    <a:p>
                      <a:pPr marL="12065" algn="ctr">
                        <a:spcBef>
                          <a:spcPts val="95"/>
                        </a:spcBef>
                      </a:pPr>
                      <a:r>
                        <a:rPr lang="fr-FR" sz="1100" spc="-25" dirty="0">
                          <a:effectLst/>
                        </a:rPr>
                        <a:t>40</a:t>
                      </a:r>
                      <a:endParaRPr lang="fr-CA" sz="1000" dirty="0">
                        <a:effectLst/>
                      </a:endParaRPr>
                    </a:p>
                    <a:p>
                      <a:pPr marL="12065" algn="ctr">
                        <a:spcBef>
                          <a:spcPts val="95"/>
                        </a:spcBef>
                      </a:pPr>
                      <a:r>
                        <a:rPr lang="fr-FR" sz="1100" spc="-25" dirty="0">
                          <a:effectLst/>
                        </a:rPr>
                        <a:t>41</a:t>
                      </a:r>
                      <a:endParaRPr lang="fr-CA" sz="1000" dirty="0">
                        <a:effectLst/>
                      </a:endParaRPr>
                    </a:p>
                    <a:p>
                      <a:pPr marL="12065" algn="ctr">
                        <a:spcBef>
                          <a:spcPts val="95"/>
                        </a:spcBef>
                      </a:pPr>
                      <a:r>
                        <a:rPr lang="fr-FR" sz="1100" spc="-25" dirty="0">
                          <a:effectLst/>
                        </a:rPr>
                        <a:t>42</a:t>
                      </a:r>
                      <a:endParaRPr lang="fr-CA" sz="1000" dirty="0">
                        <a:effectLst/>
                      </a:endParaRPr>
                    </a:p>
                    <a:p>
                      <a:pPr marL="12065" algn="ctr">
                        <a:spcBef>
                          <a:spcPts val="100"/>
                        </a:spcBef>
                        <a:spcAft>
                          <a:spcPts val="0"/>
                        </a:spcAft>
                      </a:pPr>
                      <a:r>
                        <a:rPr lang="fr-FR" sz="1100" spc="-25" dirty="0">
                          <a:effectLst/>
                        </a:rPr>
                        <a:t>43</a:t>
                      </a:r>
                      <a:endParaRPr lang="fr-CA" sz="1000" dirty="0">
                        <a:effectLst/>
                      </a:endParaRPr>
                    </a:p>
                    <a:p>
                      <a:pPr marL="12065" algn="ctr">
                        <a:spcBef>
                          <a:spcPts val="90"/>
                        </a:spcBef>
                        <a:spcAft>
                          <a:spcPts val="0"/>
                        </a:spcAft>
                      </a:pPr>
                      <a:r>
                        <a:rPr lang="fr-FR" sz="1100" spc="-25" dirty="0">
                          <a:effectLst/>
                        </a:rPr>
                        <a:t>44</a:t>
                      </a:r>
                      <a:endParaRPr lang="fr-CA" sz="1000" dirty="0">
                        <a:effectLst/>
                      </a:endParaRPr>
                    </a:p>
                    <a:p>
                      <a:pPr marL="12065" algn="ctr">
                        <a:spcBef>
                          <a:spcPts val="95"/>
                        </a:spcBef>
                      </a:pPr>
                      <a:r>
                        <a:rPr lang="fr-FR" sz="1100" spc="-25" dirty="0">
                          <a:effectLst/>
                        </a:rPr>
                        <a:t>45</a:t>
                      </a:r>
                      <a:endParaRPr lang="fr-CA" sz="1000" dirty="0">
                        <a:effectLst/>
                      </a:endParaRPr>
                    </a:p>
                    <a:p>
                      <a:pPr marL="12065" algn="ctr">
                        <a:spcBef>
                          <a:spcPts val="95"/>
                        </a:spcBef>
                      </a:pPr>
                      <a:r>
                        <a:rPr lang="fr-FR" sz="1100" spc="-25" dirty="0">
                          <a:effectLst/>
                        </a:rPr>
                        <a:t>46</a:t>
                      </a:r>
                      <a:endParaRPr lang="fr-CA" sz="1000" dirty="0">
                        <a:effectLst/>
                      </a:endParaRPr>
                    </a:p>
                    <a:p>
                      <a:pPr marL="12065" algn="ctr">
                        <a:spcBef>
                          <a:spcPts val="95"/>
                        </a:spcBef>
                      </a:pPr>
                      <a:r>
                        <a:rPr lang="fr-FR" sz="1100" spc="-25" dirty="0">
                          <a:effectLst/>
                        </a:rPr>
                        <a:t>47</a:t>
                      </a:r>
                      <a:endParaRPr lang="fr-CA" sz="1000" dirty="0">
                        <a:effectLst/>
                      </a:endParaRPr>
                    </a:p>
                    <a:p>
                      <a:pPr marL="12065" algn="ctr">
                        <a:lnSpc>
                          <a:spcPts val="1280"/>
                        </a:lnSpc>
                        <a:spcBef>
                          <a:spcPts val="170"/>
                        </a:spcBef>
                        <a:spcAft>
                          <a:spcPts val="0"/>
                        </a:spcAft>
                      </a:pPr>
                      <a:r>
                        <a:rPr lang="fr-FR" sz="1100" spc="-25" dirty="0">
                          <a:effectLst/>
                        </a:rPr>
                        <a:t>48</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rowSpan="5">
                  <a:txBody>
                    <a:bodyPr/>
                    <a:lstStyle/>
                    <a:p>
                      <a:pPr marL="182245">
                        <a:spcBef>
                          <a:spcPts val="100"/>
                        </a:spcBef>
                      </a:pPr>
                      <a:endParaRPr lang="fr-FR" sz="1100" dirty="0">
                        <a:effectLst/>
                      </a:endParaRPr>
                    </a:p>
                    <a:p>
                      <a:pPr marL="182245">
                        <a:spcBef>
                          <a:spcPts val="100"/>
                        </a:spcBef>
                      </a:pPr>
                      <a:r>
                        <a:rPr lang="fr-FR" sz="1100" dirty="0">
                          <a:effectLst/>
                        </a:rPr>
                        <a:t>52 305 </a:t>
                      </a:r>
                      <a:r>
                        <a:rPr lang="fr-FR" sz="1100" spc="-50" dirty="0">
                          <a:effectLst/>
                        </a:rPr>
                        <a:t>$</a:t>
                      </a:r>
                      <a:endParaRPr lang="fr-CA" sz="1000" dirty="0">
                        <a:effectLst/>
                      </a:endParaRPr>
                    </a:p>
                    <a:p>
                      <a:pPr marL="182245">
                        <a:spcBef>
                          <a:spcPts val="95"/>
                        </a:spcBef>
                      </a:pPr>
                      <a:r>
                        <a:rPr lang="fr-FR" sz="1100" dirty="0">
                          <a:effectLst/>
                        </a:rPr>
                        <a:t>55 114 </a:t>
                      </a:r>
                      <a:r>
                        <a:rPr lang="fr-FR" sz="1100" spc="-50" dirty="0">
                          <a:effectLst/>
                        </a:rPr>
                        <a:t>$</a:t>
                      </a:r>
                      <a:endParaRPr lang="fr-CA" sz="1000" dirty="0">
                        <a:effectLst/>
                      </a:endParaRPr>
                    </a:p>
                    <a:p>
                      <a:pPr marL="182245">
                        <a:spcBef>
                          <a:spcPts val="90"/>
                        </a:spcBef>
                      </a:pPr>
                      <a:r>
                        <a:rPr lang="fr-FR" sz="1100" dirty="0">
                          <a:effectLst/>
                        </a:rPr>
                        <a:t>58 074 </a:t>
                      </a:r>
                      <a:r>
                        <a:rPr lang="fr-FR" sz="1100" spc="-50" dirty="0">
                          <a:effectLst/>
                        </a:rPr>
                        <a:t>$</a:t>
                      </a:r>
                      <a:endParaRPr lang="fr-CA" sz="1000" dirty="0">
                        <a:effectLst/>
                      </a:endParaRPr>
                    </a:p>
                    <a:p>
                      <a:pPr marL="182245">
                        <a:spcBef>
                          <a:spcPts val="100"/>
                        </a:spcBef>
                      </a:pPr>
                      <a:r>
                        <a:rPr lang="fr-FR" sz="1100" dirty="0">
                          <a:effectLst/>
                        </a:rPr>
                        <a:t>61 193 </a:t>
                      </a:r>
                      <a:r>
                        <a:rPr lang="fr-FR" sz="1100" spc="-50" dirty="0">
                          <a:effectLst/>
                        </a:rPr>
                        <a:t>$</a:t>
                      </a:r>
                      <a:endParaRPr lang="fr-CA" sz="1000" dirty="0">
                        <a:effectLst/>
                      </a:endParaRPr>
                    </a:p>
                    <a:p>
                      <a:pPr marL="182245">
                        <a:spcBef>
                          <a:spcPts val="95"/>
                        </a:spcBef>
                      </a:pPr>
                      <a:r>
                        <a:rPr lang="fr-FR" sz="1100" dirty="0">
                          <a:effectLst/>
                        </a:rPr>
                        <a:t>64 479 </a:t>
                      </a:r>
                      <a:r>
                        <a:rPr lang="fr-FR" sz="1100" spc="-50" dirty="0">
                          <a:effectLst/>
                        </a:rPr>
                        <a:t>$</a:t>
                      </a:r>
                      <a:endParaRPr lang="fr-CA" sz="1000" dirty="0">
                        <a:effectLst/>
                      </a:endParaRPr>
                    </a:p>
                    <a:p>
                      <a:pPr marL="182245">
                        <a:spcBef>
                          <a:spcPts val="95"/>
                        </a:spcBef>
                      </a:pPr>
                      <a:r>
                        <a:rPr lang="fr-FR" sz="1100" dirty="0">
                          <a:effectLst/>
                        </a:rPr>
                        <a:t>67 940 </a:t>
                      </a:r>
                      <a:r>
                        <a:rPr lang="fr-FR" sz="1100" spc="-50" dirty="0">
                          <a:effectLst/>
                        </a:rPr>
                        <a:t>$</a:t>
                      </a:r>
                      <a:endParaRPr lang="fr-CA" sz="1000" dirty="0">
                        <a:effectLst/>
                      </a:endParaRPr>
                    </a:p>
                    <a:p>
                      <a:pPr marL="182245">
                        <a:spcBef>
                          <a:spcPts val="95"/>
                        </a:spcBef>
                      </a:pPr>
                      <a:r>
                        <a:rPr lang="fr-FR" sz="1100" dirty="0">
                          <a:effectLst/>
                        </a:rPr>
                        <a:t>71 589 </a:t>
                      </a:r>
                      <a:r>
                        <a:rPr lang="fr-FR" sz="1100" spc="-50" dirty="0">
                          <a:effectLst/>
                        </a:rPr>
                        <a:t>$</a:t>
                      </a:r>
                      <a:endParaRPr lang="fr-CA" sz="1000" dirty="0">
                        <a:effectLst/>
                      </a:endParaRPr>
                    </a:p>
                    <a:p>
                      <a:pPr marL="182245">
                        <a:spcBef>
                          <a:spcPts val="95"/>
                        </a:spcBef>
                      </a:pPr>
                      <a:endParaRPr lang="fr-FR" sz="1100" dirty="0">
                        <a:effectLst/>
                      </a:endParaRPr>
                    </a:p>
                    <a:p>
                      <a:pPr marL="182245">
                        <a:spcBef>
                          <a:spcPts val="95"/>
                        </a:spcBef>
                      </a:pPr>
                      <a:endParaRPr lang="fr-FR" sz="1100" dirty="0">
                        <a:effectLst/>
                      </a:endParaRPr>
                    </a:p>
                    <a:p>
                      <a:pPr marL="182245">
                        <a:spcBef>
                          <a:spcPts val="95"/>
                        </a:spcBef>
                      </a:pPr>
                      <a:r>
                        <a:rPr lang="fr-FR" sz="1100" dirty="0">
                          <a:effectLst/>
                        </a:rPr>
                        <a:t>75 434 </a:t>
                      </a:r>
                      <a:r>
                        <a:rPr lang="fr-FR" sz="1100" spc="-50" dirty="0">
                          <a:effectLst/>
                        </a:rPr>
                        <a:t>$</a:t>
                      </a:r>
                      <a:endParaRPr lang="fr-CA" sz="1000" dirty="0">
                        <a:effectLst/>
                      </a:endParaRPr>
                    </a:p>
                    <a:p>
                      <a:pPr marL="182245">
                        <a:spcBef>
                          <a:spcPts val="90"/>
                        </a:spcBef>
                      </a:pPr>
                      <a:r>
                        <a:rPr lang="fr-FR" sz="1100" dirty="0">
                          <a:effectLst/>
                        </a:rPr>
                        <a:t>79 485 </a:t>
                      </a:r>
                      <a:r>
                        <a:rPr lang="fr-FR" sz="1100" spc="-50" dirty="0">
                          <a:effectLst/>
                        </a:rPr>
                        <a:t>$</a:t>
                      </a:r>
                      <a:endParaRPr lang="fr-CA" sz="1000" dirty="0">
                        <a:effectLst/>
                      </a:endParaRPr>
                    </a:p>
                    <a:p>
                      <a:pPr marL="182245">
                        <a:spcBef>
                          <a:spcPts val="100"/>
                        </a:spcBef>
                      </a:pPr>
                      <a:r>
                        <a:rPr lang="fr-FR" sz="1100" dirty="0">
                          <a:effectLst/>
                        </a:rPr>
                        <a:t>83 753 </a:t>
                      </a:r>
                      <a:r>
                        <a:rPr lang="fr-FR" sz="1100" spc="-50" dirty="0">
                          <a:effectLst/>
                        </a:rPr>
                        <a:t>$</a:t>
                      </a:r>
                      <a:endParaRPr lang="fr-CA" sz="1000" dirty="0">
                        <a:effectLst/>
                      </a:endParaRPr>
                    </a:p>
                    <a:p>
                      <a:pPr marL="182245">
                        <a:spcBef>
                          <a:spcPts val="95"/>
                        </a:spcBef>
                      </a:pPr>
                      <a:endParaRPr lang="fr-FR" sz="1100" dirty="0">
                        <a:effectLst/>
                      </a:endParaRPr>
                    </a:p>
                    <a:p>
                      <a:pPr marL="182245">
                        <a:spcBef>
                          <a:spcPts val="95"/>
                        </a:spcBef>
                      </a:pPr>
                      <a:endParaRPr lang="fr-FR" sz="1100" dirty="0">
                        <a:effectLst/>
                      </a:endParaRPr>
                    </a:p>
                    <a:p>
                      <a:pPr marL="182245">
                        <a:spcBef>
                          <a:spcPts val="95"/>
                        </a:spcBef>
                      </a:pPr>
                      <a:r>
                        <a:rPr lang="fr-FR" sz="1100" dirty="0">
                          <a:effectLst/>
                        </a:rPr>
                        <a:t>88 250 </a:t>
                      </a:r>
                      <a:r>
                        <a:rPr lang="fr-FR" sz="1100" spc="-50" dirty="0">
                          <a:effectLst/>
                        </a:rPr>
                        <a:t>$</a:t>
                      </a:r>
                      <a:endParaRPr lang="fr-CA" sz="1000" dirty="0">
                        <a:effectLst/>
                      </a:endParaRPr>
                    </a:p>
                    <a:p>
                      <a:pPr marL="182245">
                        <a:spcBef>
                          <a:spcPts val="95"/>
                        </a:spcBef>
                      </a:pPr>
                      <a:r>
                        <a:rPr lang="fr-FR" sz="1100" dirty="0">
                          <a:effectLst/>
                        </a:rPr>
                        <a:t>93 353 </a:t>
                      </a:r>
                      <a:r>
                        <a:rPr lang="fr-FR" sz="1100" spc="-50" dirty="0">
                          <a:effectLst/>
                        </a:rPr>
                        <a:t>$</a:t>
                      </a:r>
                      <a:endParaRPr lang="fr-CA" sz="1000" dirty="0">
                        <a:effectLst/>
                      </a:endParaRPr>
                    </a:p>
                    <a:p>
                      <a:pPr marL="182245">
                        <a:spcBef>
                          <a:spcPts val="95"/>
                        </a:spcBef>
                      </a:pPr>
                      <a:r>
                        <a:rPr lang="fr-FR" sz="1100" dirty="0">
                          <a:effectLst/>
                        </a:rPr>
                        <a:t>98 752 </a:t>
                      </a:r>
                      <a:r>
                        <a:rPr lang="fr-FR" sz="1100" spc="-50" dirty="0">
                          <a:effectLst/>
                        </a:rPr>
                        <a:t>$</a:t>
                      </a:r>
                      <a:endParaRPr lang="fr-CA" sz="1000" dirty="0">
                        <a:effectLst/>
                      </a:endParaRPr>
                    </a:p>
                    <a:p>
                      <a:pPr marL="144145">
                        <a:spcBef>
                          <a:spcPts val="100"/>
                        </a:spcBef>
                        <a:spcAft>
                          <a:spcPts val="0"/>
                        </a:spcAft>
                      </a:pPr>
                      <a:r>
                        <a:rPr lang="fr-FR" sz="1100" dirty="0">
                          <a:effectLst/>
                        </a:rPr>
                        <a:t>104 463 </a:t>
                      </a:r>
                      <a:r>
                        <a:rPr lang="fr-FR" sz="1100" spc="-50" dirty="0">
                          <a:effectLst/>
                        </a:rPr>
                        <a:t>$</a:t>
                      </a:r>
                      <a:endParaRPr lang="fr-CA" sz="1000" dirty="0">
                        <a:effectLst/>
                      </a:endParaRPr>
                    </a:p>
                    <a:p>
                      <a:pPr marL="144145">
                        <a:spcBef>
                          <a:spcPts val="90"/>
                        </a:spcBef>
                        <a:spcAft>
                          <a:spcPts val="0"/>
                        </a:spcAft>
                      </a:pPr>
                      <a:r>
                        <a:rPr lang="fr-FR" sz="1100" dirty="0">
                          <a:effectLst/>
                        </a:rPr>
                        <a:t>110 505 </a:t>
                      </a:r>
                      <a:r>
                        <a:rPr lang="fr-FR" sz="1100" spc="-50" dirty="0">
                          <a:effectLst/>
                        </a:rPr>
                        <a:t>$</a:t>
                      </a:r>
                      <a:endParaRPr lang="fr-CA" sz="1000" dirty="0">
                        <a:effectLst/>
                      </a:endParaRPr>
                    </a:p>
                    <a:p>
                      <a:pPr marL="144145">
                        <a:spcBef>
                          <a:spcPts val="95"/>
                        </a:spcBef>
                      </a:pPr>
                      <a:r>
                        <a:rPr lang="fr-FR" sz="1100" dirty="0">
                          <a:effectLst/>
                        </a:rPr>
                        <a:t>116 894 </a:t>
                      </a:r>
                      <a:r>
                        <a:rPr lang="fr-FR" sz="1100" spc="-50" dirty="0">
                          <a:effectLst/>
                        </a:rPr>
                        <a:t>$</a:t>
                      </a:r>
                      <a:endParaRPr lang="fr-CA" sz="1000" dirty="0">
                        <a:effectLst/>
                      </a:endParaRPr>
                    </a:p>
                    <a:p>
                      <a:pPr marL="144145">
                        <a:spcBef>
                          <a:spcPts val="95"/>
                        </a:spcBef>
                      </a:pPr>
                      <a:r>
                        <a:rPr lang="fr-FR" sz="1100" dirty="0">
                          <a:effectLst/>
                        </a:rPr>
                        <a:t>123 655 </a:t>
                      </a:r>
                      <a:r>
                        <a:rPr lang="fr-FR" sz="1100" spc="-50" dirty="0">
                          <a:effectLst/>
                        </a:rPr>
                        <a:t>$</a:t>
                      </a:r>
                      <a:endParaRPr lang="fr-CA" sz="1000" dirty="0">
                        <a:effectLst/>
                      </a:endParaRPr>
                    </a:p>
                    <a:p>
                      <a:pPr marL="144145">
                        <a:spcBef>
                          <a:spcPts val="95"/>
                        </a:spcBef>
                      </a:pPr>
                      <a:r>
                        <a:rPr lang="fr-FR" sz="1100" dirty="0">
                          <a:effectLst/>
                        </a:rPr>
                        <a:t>130 805 </a:t>
                      </a:r>
                      <a:r>
                        <a:rPr lang="fr-FR" sz="1100" spc="-50" dirty="0">
                          <a:effectLst/>
                        </a:rPr>
                        <a:t>$</a:t>
                      </a:r>
                      <a:endParaRPr lang="fr-CA" sz="1000" dirty="0">
                        <a:effectLst/>
                      </a:endParaRPr>
                    </a:p>
                    <a:p>
                      <a:pPr marL="144145">
                        <a:lnSpc>
                          <a:spcPts val="1280"/>
                        </a:lnSpc>
                        <a:spcBef>
                          <a:spcPts val="170"/>
                        </a:spcBef>
                        <a:spcAft>
                          <a:spcPts val="0"/>
                        </a:spcAft>
                      </a:pPr>
                      <a:r>
                        <a:rPr lang="fr-FR" sz="1100" dirty="0">
                          <a:effectLst/>
                        </a:rPr>
                        <a:t>138 369 </a:t>
                      </a:r>
                      <a:r>
                        <a:rPr lang="fr-FR" sz="1100" spc="-50" dirty="0">
                          <a:effectLst/>
                        </a:rPr>
                        <a:t>$</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rowSpan="5">
                  <a:txBody>
                    <a:bodyPr/>
                    <a:lstStyle/>
                    <a:p>
                      <a:pPr marL="138430">
                        <a:spcBef>
                          <a:spcPts val="100"/>
                        </a:spcBef>
                        <a:spcAft>
                          <a:spcPts val="0"/>
                        </a:spcAft>
                      </a:pPr>
                      <a:endParaRPr lang="fr-FR" sz="1100" dirty="0">
                        <a:effectLst/>
                      </a:endParaRPr>
                    </a:p>
                    <a:p>
                      <a:pPr marL="138430">
                        <a:spcBef>
                          <a:spcPts val="100"/>
                        </a:spcBef>
                        <a:spcAft>
                          <a:spcPts val="0"/>
                        </a:spcAft>
                      </a:pPr>
                      <a:r>
                        <a:rPr lang="fr-FR" sz="1100" dirty="0">
                          <a:effectLst/>
                        </a:rPr>
                        <a:t>67 996 </a:t>
                      </a:r>
                      <a:r>
                        <a:rPr lang="fr-FR" sz="1100" spc="-50" dirty="0">
                          <a:effectLst/>
                        </a:rPr>
                        <a:t>$</a:t>
                      </a:r>
                      <a:endParaRPr lang="fr-CA" sz="1000" dirty="0">
                        <a:effectLst/>
                      </a:endParaRPr>
                    </a:p>
                    <a:p>
                      <a:pPr marL="138430">
                        <a:spcBef>
                          <a:spcPts val="95"/>
                        </a:spcBef>
                      </a:pPr>
                      <a:r>
                        <a:rPr lang="fr-FR" sz="1100" dirty="0">
                          <a:effectLst/>
                        </a:rPr>
                        <a:t>71 648 </a:t>
                      </a:r>
                      <a:r>
                        <a:rPr lang="fr-FR" sz="1100" spc="-50" dirty="0">
                          <a:effectLst/>
                        </a:rPr>
                        <a:t>$</a:t>
                      </a:r>
                      <a:endParaRPr lang="fr-CA" sz="1000" dirty="0">
                        <a:effectLst/>
                      </a:endParaRPr>
                    </a:p>
                    <a:p>
                      <a:pPr marL="138430">
                        <a:spcBef>
                          <a:spcPts val="90"/>
                        </a:spcBef>
                        <a:spcAft>
                          <a:spcPts val="0"/>
                        </a:spcAft>
                      </a:pPr>
                      <a:r>
                        <a:rPr lang="fr-FR" sz="1100" dirty="0">
                          <a:effectLst/>
                        </a:rPr>
                        <a:t>75 496 </a:t>
                      </a:r>
                      <a:r>
                        <a:rPr lang="fr-FR" sz="1100" spc="-50" dirty="0">
                          <a:effectLst/>
                        </a:rPr>
                        <a:t>$</a:t>
                      </a:r>
                      <a:endParaRPr lang="fr-CA" sz="1000" dirty="0">
                        <a:effectLst/>
                      </a:endParaRPr>
                    </a:p>
                    <a:p>
                      <a:pPr marL="138430">
                        <a:spcBef>
                          <a:spcPts val="100"/>
                        </a:spcBef>
                        <a:spcAft>
                          <a:spcPts val="0"/>
                        </a:spcAft>
                      </a:pPr>
                      <a:r>
                        <a:rPr lang="fr-FR" sz="1100" dirty="0">
                          <a:effectLst/>
                        </a:rPr>
                        <a:t>79 551 </a:t>
                      </a:r>
                      <a:r>
                        <a:rPr lang="fr-FR" sz="1100" spc="-50" dirty="0">
                          <a:effectLst/>
                        </a:rPr>
                        <a:t>$</a:t>
                      </a:r>
                      <a:endParaRPr lang="fr-CA" sz="1000" dirty="0">
                        <a:effectLst/>
                      </a:endParaRPr>
                    </a:p>
                    <a:p>
                      <a:pPr marL="138430">
                        <a:spcBef>
                          <a:spcPts val="95"/>
                        </a:spcBef>
                      </a:pPr>
                      <a:r>
                        <a:rPr lang="fr-FR" sz="1100" dirty="0">
                          <a:effectLst/>
                        </a:rPr>
                        <a:t>83 823 </a:t>
                      </a:r>
                      <a:r>
                        <a:rPr lang="fr-FR" sz="1100" spc="-50" dirty="0">
                          <a:effectLst/>
                        </a:rPr>
                        <a:t>$</a:t>
                      </a:r>
                      <a:endParaRPr lang="fr-CA" sz="1000" dirty="0">
                        <a:effectLst/>
                      </a:endParaRPr>
                    </a:p>
                    <a:p>
                      <a:pPr marL="138430">
                        <a:spcBef>
                          <a:spcPts val="95"/>
                        </a:spcBef>
                      </a:pPr>
                      <a:r>
                        <a:rPr lang="fr-FR" sz="1100" dirty="0">
                          <a:effectLst/>
                        </a:rPr>
                        <a:t>88 323 </a:t>
                      </a:r>
                      <a:r>
                        <a:rPr lang="fr-FR" sz="1100" spc="-50" dirty="0">
                          <a:effectLst/>
                        </a:rPr>
                        <a:t>$</a:t>
                      </a:r>
                      <a:endParaRPr lang="fr-CA" sz="1000" dirty="0">
                        <a:effectLst/>
                      </a:endParaRPr>
                    </a:p>
                    <a:p>
                      <a:pPr marL="138430">
                        <a:spcBef>
                          <a:spcPts val="95"/>
                        </a:spcBef>
                      </a:pPr>
                      <a:r>
                        <a:rPr lang="fr-FR" sz="1100" dirty="0">
                          <a:effectLst/>
                        </a:rPr>
                        <a:t>93 066 </a:t>
                      </a:r>
                      <a:r>
                        <a:rPr lang="fr-FR" sz="1100" spc="-50" dirty="0">
                          <a:effectLst/>
                        </a:rPr>
                        <a:t>$</a:t>
                      </a:r>
                      <a:endParaRPr lang="fr-CA" sz="1000" dirty="0">
                        <a:effectLst/>
                      </a:endParaRPr>
                    </a:p>
                    <a:p>
                      <a:pPr marL="138430">
                        <a:spcBef>
                          <a:spcPts val="95"/>
                        </a:spcBef>
                      </a:pPr>
                      <a:endParaRPr lang="fr-FR" sz="1100" dirty="0">
                        <a:effectLst/>
                      </a:endParaRPr>
                    </a:p>
                    <a:p>
                      <a:pPr marL="138430">
                        <a:spcBef>
                          <a:spcPts val="95"/>
                        </a:spcBef>
                      </a:pPr>
                      <a:endParaRPr lang="fr-FR" sz="1100" dirty="0">
                        <a:effectLst/>
                      </a:endParaRPr>
                    </a:p>
                    <a:p>
                      <a:pPr marL="138430">
                        <a:spcBef>
                          <a:spcPts val="95"/>
                        </a:spcBef>
                      </a:pPr>
                      <a:r>
                        <a:rPr lang="fr-FR" sz="1100" dirty="0">
                          <a:effectLst/>
                        </a:rPr>
                        <a:t>98 064 </a:t>
                      </a:r>
                      <a:r>
                        <a:rPr lang="fr-FR" sz="1100" spc="-50" dirty="0">
                          <a:effectLst/>
                        </a:rPr>
                        <a:t>$</a:t>
                      </a:r>
                      <a:endParaRPr lang="fr-CA" sz="1000" dirty="0">
                        <a:effectLst/>
                      </a:endParaRPr>
                    </a:p>
                    <a:p>
                      <a:pPr marL="100330">
                        <a:spcBef>
                          <a:spcPts val="90"/>
                        </a:spcBef>
                        <a:spcAft>
                          <a:spcPts val="0"/>
                        </a:spcAft>
                      </a:pPr>
                      <a:r>
                        <a:rPr lang="fr-FR" sz="1100" dirty="0">
                          <a:effectLst/>
                        </a:rPr>
                        <a:t>103 330 </a:t>
                      </a:r>
                      <a:r>
                        <a:rPr lang="fr-FR" sz="1100" spc="-50" dirty="0">
                          <a:effectLst/>
                        </a:rPr>
                        <a:t>$</a:t>
                      </a:r>
                      <a:endParaRPr lang="fr-CA" sz="1000" dirty="0">
                        <a:effectLst/>
                      </a:endParaRPr>
                    </a:p>
                    <a:p>
                      <a:pPr marL="100330">
                        <a:spcBef>
                          <a:spcPts val="100"/>
                        </a:spcBef>
                        <a:spcAft>
                          <a:spcPts val="0"/>
                        </a:spcAft>
                      </a:pPr>
                      <a:r>
                        <a:rPr lang="fr-FR" sz="1100" dirty="0">
                          <a:effectLst/>
                        </a:rPr>
                        <a:t>108 879 </a:t>
                      </a:r>
                      <a:r>
                        <a:rPr lang="fr-FR" sz="1100" spc="-50" dirty="0">
                          <a:effectLst/>
                        </a:rPr>
                        <a:t>$</a:t>
                      </a:r>
                      <a:endParaRPr lang="fr-CA" sz="1000" dirty="0">
                        <a:effectLst/>
                      </a:endParaRPr>
                    </a:p>
                    <a:p>
                      <a:pPr marL="100330">
                        <a:spcBef>
                          <a:spcPts val="95"/>
                        </a:spcBef>
                      </a:pPr>
                      <a:endParaRPr lang="fr-FR" sz="1100" dirty="0">
                        <a:effectLst/>
                      </a:endParaRPr>
                    </a:p>
                    <a:p>
                      <a:pPr marL="100330">
                        <a:spcBef>
                          <a:spcPts val="95"/>
                        </a:spcBef>
                      </a:pPr>
                      <a:endParaRPr lang="fr-FR" sz="1100" dirty="0">
                        <a:effectLst/>
                      </a:endParaRPr>
                    </a:p>
                    <a:p>
                      <a:pPr marL="100330">
                        <a:spcBef>
                          <a:spcPts val="95"/>
                        </a:spcBef>
                      </a:pPr>
                      <a:r>
                        <a:rPr lang="fr-FR" sz="1100" dirty="0">
                          <a:effectLst/>
                        </a:rPr>
                        <a:t>114 726 </a:t>
                      </a:r>
                      <a:r>
                        <a:rPr lang="fr-FR" sz="1100" spc="-50" dirty="0">
                          <a:effectLst/>
                        </a:rPr>
                        <a:t>$</a:t>
                      </a:r>
                      <a:endParaRPr lang="fr-CA" sz="1000" dirty="0">
                        <a:effectLst/>
                      </a:endParaRPr>
                    </a:p>
                    <a:p>
                      <a:pPr marL="100330">
                        <a:spcBef>
                          <a:spcPts val="95"/>
                        </a:spcBef>
                      </a:pPr>
                      <a:r>
                        <a:rPr lang="fr-FR" sz="1100" dirty="0">
                          <a:effectLst/>
                        </a:rPr>
                        <a:t>121 360 </a:t>
                      </a:r>
                      <a:r>
                        <a:rPr lang="fr-FR" sz="1100" spc="-50" dirty="0">
                          <a:effectLst/>
                        </a:rPr>
                        <a:t>$</a:t>
                      </a:r>
                      <a:endParaRPr lang="fr-CA" sz="1000" dirty="0">
                        <a:effectLst/>
                      </a:endParaRPr>
                    </a:p>
                    <a:p>
                      <a:pPr marL="100330">
                        <a:spcBef>
                          <a:spcPts val="95"/>
                        </a:spcBef>
                      </a:pPr>
                      <a:r>
                        <a:rPr lang="fr-FR" sz="1100" dirty="0">
                          <a:effectLst/>
                        </a:rPr>
                        <a:t>128 378 </a:t>
                      </a:r>
                      <a:r>
                        <a:rPr lang="fr-FR" sz="1100" spc="-50" dirty="0">
                          <a:effectLst/>
                        </a:rPr>
                        <a:t>$</a:t>
                      </a:r>
                      <a:endParaRPr lang="fr-CA" sz="1000" dirty="0">
                        <a:effectLst/>
                      </a:endParaRPr>
                    </a:p>
                    <a:p>
                      <a:pPr marL="100330">
                        <a:spcBef>
                          <a:spcPts val="100"/>
                        </a:spcBef>
                        <a:spcAft>
                          <a:spcPts val="0"/>
                        </a:spcAft>
                      </a:pPr>
                      <a:r>
                        <a:rPr lang="fr-FR" sz="1100" dirty="0">
                          <a:effectLst/>
                        </a:rPr>
                        <a:t>135 803 </a:t>
                      </a:r>
                      <a:r>
                        <a:rPr lang="fr-FR" sz="1100" spc="-50" dirty="0">
                          <a:effectLst/>
                        </a:rPr>
                        <a:t>$</a:t>
                      </a:r>
                      <a:endParaRPr lang="fr-CA" sz="1000" dirty="0">
                        <a:effectLst/>
                      </a:endParaRPr>
                    </a:p>
                    <a:p>
                      <a:pPr marL="100330">
                        <a:spcBef>
                          <a:spcPts val="90"/>
                        </a:spcBef>
                        <a:spcAft>
                          <a:spcPts val="0"/>
                        </a:spcAft>
                      </a:pPr>
                      <a:r>
                        <a:rPr lang="fr-FR" sz="1100" dirty="0">
                          <a:effectLst/>
                        </a:rPr>
                        <a:t>143 656 </a:t>
                      </a:r>
                      <a:r>
                        <a:rPr lang="fr-FR" sz="1100" spc="-50" dirty="0">
                          <a:effectLst/>
                        </a:rPr>
                        <a:t>$</a:t>
                      </a:r>
                      <a:endParaRPr lang="fr-CA" sz="1000" dirty="0">
                        <a:effectLst/>
                      </a:endParaRPr>
                    </a:p>
                    <a:p>
                      <a:pPr marL="100330">
                        <a:spcBef>
                          <a:spcPts val="95"/>
                        </a:spcBef>
                      </a:pPr>
                      <a:r>
                        <a:rPr lang="fr-FR" sz="1100" dirty="0">
                          <a:effectLst/>
                        </a:rPr>
                        <a:t>151 963 </a:t>
                      </a:r>
                      <a:r>
                        <a:rPr lang="fr-FR" sz="1100" spc="-50" dirty="0">
                          <a:effectLst/>
                        </a:rPr>
                        <a:t>$</a:t>
                      </a:r>
                      <a:endParaRPr lang="fr-CA" sz="1000" dirty="0">
                        <a:effectLst/>
                      </a:endParaRPr>
                    </a:p>
                    <a:p>
                      <a:pPr marL="100330">
                        <a:spcBef>
                          <a:spcPts val="95"/>
                        </a:spcBef>
                      </a:pPr>
                      <a:r>
                        <a:rPr lang="fr-FR" sz="1100" dirty="0">
                          <a:effectLst/>
                        </a:rPr>
                        <a:t>160 751 </a:t>
                      </a:r>
                      <a:r>
                        <a:rPr lang="fr-FR" sz="1100" spc="-50" dirty="0">
                          <a:effectLst/>
                        </a:rPr>
                        <a:t>$</a:t>
                      </a:r>
                      <a:endParaRPr lang="fr-CA" sz="1000" dirty="0">
                        <a:effectLst/>
                      </a:endParaRPr>
                    </a:p>
                    <a:p>
                      <a:pPr marL="100330">
                        <a:spcBef>
                          <a:spcPts val="95"/>
                        </a:spcBef>
                      </a:pPr>
                      <a:r>
                        <a:rPr lang="fr-FR" sz="1100" dirty="0">
                          <a:effectLst/>
                        </a:rPr>
                        <a:t>170 046 </a:t>
                      </a:r>
                      <a:r>
                        <a:rPr lang="fr-FR" sz="1100" spc="-50" dirty="0">
                          <a:effectLst/>
                        </a:rPr>
                        <a:t>$</a:t>
                      </a:r>
                      <a:endParaRPr lang="fr-CA" sz="1000" dirty="0">
                        <a:effectLst/>
                      </a:endParaRPr>
                    </a:p>
                    <a:p>
                      <a:pPr marL="100330">
                        <a:lnSpc>
                          <a:spcPts val="1280"/>
                        </a:lnSpc>
                        <a:spcBef>
                          <a:spcPts val="170"/>
                        </a:spcBef>
                        <a:spcAft>
                          <a:spcPts val="0"/>
                        </a:spcAft>
                      </a:pPr>
                      <a:r>
                        <a:rPr lang="fr-FR" sz="1100" dirty="0">
                          <a:effectLst/>
                        </a:rPr>
                        <a:t>179 880 </a:t>
                      </a:r>
                      <a:r>
                        <a:rPr lang="fr-FR" sz="1100" spc="-50" dirty="0">
                          <a:effectLst/>
                        </a:rPr>
                        <a:t>$</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rowSpan="5">
                  <a:txBody>
                    <a:bodyPr/>
                    <a:lstStyle/>
                    <a:p>
                      <a:pPr marL="137160">
                        <a:spcBef>
                          <a:spcPts val="100"/>
                        </a:spcBef>
                        <a:spcAft>
                          <a:spcPts val="0"/>
                        </a:spcAft>
                      </a:pPr>
                      <a:endParaRPr lang="fr-FR" sz="1100" dirty="0">
                        <a:effectLst/>
                      </a:endParaRPr>
                    </a:p>
                    <a:p>
                      <a:pPr marL="137160">
                        <a:spcBef>
                          <a:spcPts val="100"/>
                        </a:spcBef>
                        <a:spcAft>
                          <a:spcPts val="0"/>
                        </a:spcAft>
                      </a:pPr>
                      <a:r>
                        <a:rPr lang="fr-FR" sz="1100" dirty="0">
                          <a:effectLst/>
                        </a:rPr>
                        <a:t>53 351 </a:t>
                      </a:r>
                      <a:r>
                        <a:rPr lang="fr-FR" sz="1100" spc="-50" dirty="0">
                          <a:effectLst/>
                        </a:rPr>
                        <a:t>$</a:t>
                      </a:r>
                      <a:endParaRPr lang="fr-CA" sz="1000" dirty="0">
                        <a:effectLst/>
                      </a:endParaRPr>
                    </a:p>
                    <a:p>
                      <a:pPr marL="137160">
                        <a:spcBef>
                          <a:spcPts val="95"/>
                        </a:spcBef>
                      </a:pPr>
                      <a:r>
                        <a:rPr lang="fr-FR" sz="1100" dirty="0">
                          <a:effectLst/>
                        </a:rPr>
                        <a:t>56 216 </a:t>
                      </a:r>
                      <a:r>
                        <a:rPr lang="fr-FR" sz="1100" spc="-50" dirty="0">
                          <a:effectLst/>
                        </a:rPr>
                        <a:t>$</a:t>
                      </a:r>
                      <a:endParaRPr lang="fr-CA" sz="1000" dirty="0">
                        <a:effectLst/>
                      </a:endParaRPr>
                    </a:p>
                    <a:p>
                      <a:pPr marL="137160">
                        <a:spcBef>
                          <a:spcPts val="90"/>
                        </a:spcBef>
                        <a:spcAft>
                          <a:spcPts val="0"/>
                        </a:spcAft>
                      </a:pPr>
                      <a:r>
                        <a:rPr lang="fr-FR" sz="1100" dirty="0">
                          <a:effectLst/>
                        </a:rPr>
                        <a:t>59 235 </a:t>
                      </a:r>
                      <a:r>
                        <a:rPr lang="fr-FR" sz="1100" spc="-50" dirty="0">
                          <a:effectLst/>
                        </a:rPr>
                        <a:t>$</a:t>
                      </a:r>
                      <a:endParaRPr lang="fr-CA" sz="1000" dirty="0">
                        <a:effectLst/>
                      </a:endParaRPr>
                    </a:p>
                    <a:p>
                      <a:pPr marL="137160">
                        <a:spcBef>
                          <a:spcPts val="100"/>
                        </a:spcBef>
                        <a:spcAft>
                          <a:spcPts val="0"/>
                        </a:spcAft>
                      </a:pPr>
                      <a:r>
                        <a:rPr lang="fr-FR" sz="1100" dirty="0">
                          <a:effectLst/>
                        </a:rPr>
                        <a:t>62 417 </a:t>
                      </a:r>
                      <a:r>
                        <a:rPr lang="fr-FR" sz="1100" spc="-50" dirty="0">
                          <a:effectLst/>
                        </a:rPr>
                        <a:t>$</a:t>
                      </a:r>
                      <a:endParaRPr lang="fr-CA" sz="1000" dirty="0">
                        <a:effectLst/>
                      </a:endParaRPr>
                    </a:p>
                    <a:p>
                      <a:pPr marL="137160">
                        <a:spcBef>
                          <a:spcPts val="95"/>
                        </a:spcBef>
                      </a:pPr>
                      <a:r>
                        <a:rPr lang="fr-FR" sz="1100" dirty="0">
                          <a:effectLst/>
                        </a:rPr>
                        <a:t>65 769 </a:t>
                      </a:r>
                      <a:r>
                        <a:rPr lang="fr-FR" sz="1100" spc="-50" dirty="0">
                          <a:effectLst/>
                        </a:rPr>
                        <a:t>$</a:t>
                      </a:r>
                      <a:endParaRPr lang="fr-CA" sz="1000" dirty="0">
                        <a:effectLst/>
                      </a:endParaRPr>
                    </a:p>
                    <a:p>
                      <a:pPr marL="137160">
                        <a:spcBef>
                          <a:spcPts val="95"/>
                        </a:spcBef>
                      </a:pPr>
                      <a:r>
                        <a:rPr lang="fr-FR" sz="1100" dirty="0">
                          <a:effectLst/>
                        </a:rPr>
                        <a:t>69 299 </a:t>
                      </a:r>
                      <a:r>
                        <a:rPr lang="fr-FR" sz="1100" spc="-50" dirty="0">
                          <a:effectLst/>
                        </a:rPr>
                        <a:t>$</a:t>
                      </a:r>
                      <a:endParaRPr lang="fr-CA" sz="1000" dirty="0">
                        <a:effectLst/>
                      </a:endParaRPr>
                    </a:p>
                    <a:p>
                      <a:pPr marL="137160">
                        <a:spcBef>
                          <a:spcPts val="95"/>
                        </a:spcBef>
                      </a:pPr>
                      <a:r>
                        <a:rPr lang="fr-FR" sz="1100" dirty="0">
                          <a:effectLst/>
                        </a:rPr>
                        <a:t>73 021 </a:t>
                      </a:r>
                      <a:r>
                        <a:rPr lang="fr-FR" sz="1100" spc="-50" dirty="0">
                          <a:effectLst/>
                        </a:rPr>
                        <a:t>$</a:t>
                      </a:r>
                      <a:endParaRPr lang="fr-CA" sz="1000" dirty="0">
                        <a:effectLst/>
                      </a:endParaRPr>
                    </a:p>
                    <a:p>
                      <a:pPr marL="137160">
                        <a:spcBef>
                          <a:spcPts val="95"/>
                        </a:spcBef>
                      </a:pPr>
                      <a:endParaRPr lang="fr-FR" sz="1100" dirty="0">
                        <a:effectLst/>
                      </a:endParaRPr>
                    </a:p>
                    <a:p>
                      <a:pPr marL="137160">
                        <a:spcBef>
                          <a:spcPts val="95"/>
                        </a:spcBef>
                      </a:pPr>
                      <a:endParaRPr lang="fr-FR" sz="1100" dirty="0">
                        <a:effectLst/>
                      </a:endParaRPr>
                    </a:p>
                    <a:p>
                      <a:pPr marL="137160">
                        <a:spcBef>
                          <a:spcPts val="95"/>
                        </a:spcBef>
                      </a:pPr>
                      <a:r>
                        <a:rPr lang="fr-FR" sz="1100" dirty="0">
                          <a:effectLst/>
                        </a:rPr>
                        <a:t>76 943 </a:t>
                      </a:r>
                      <a:r>
                        <a:rPr lang="fr-FR" sz="1100" spc="-50" dirty="0">
                          <a:effectLst/>
                        </a:rPr>
                        <a:t>$</a:t>
                      </a:r>
                      <a:endParaRPr lang="fr-CA" sz="1000" dirty="0">
                        <a:effectLst/>
                      </a:endParaRPr>
                    </a:p>
                    <a:p>
                      <a:pPr marL="137160">
                        <a:spcBef>
                          <a:spcPts val="90"/>
                        </a:spcBef>
                        <a:spcAft>
                          <a:spcPts val="0"/>
                        </a:spcAft>
                      </a:pPr>
                      <a:r>
                        <a:rPr lang="fr-FR" sz="1100" dirty="0">
                          <a:effectLst/>
                        </a:rPr>
                        <a:t>81 075 </a:t>
                      </a:r>
                      <a:r>
                        <a:rPr lang="fr-FR" sz="1100" spc="-50" dirty="0">
                          <a:effectLst/>
                        </a:rPr>
                        <a:t>$</a:t>
                      </a:r>
                      <a:endParaRPr lang="fr-CA" sz="1000" dirty="0">
                        <a:effectLst/>
                      </a:endParaRPr>
                    </a:p>
                    <a:p>
                      <a:pPr marL="137160">
                        <a:spcBef>
                          <a:spcPts val="100"/>
                        </a:spcBef>
                        <a:spcAft>
                          <a:spcPts val="0"/>
                        </a:spcAft>
                      </a:pPr>
                      <a:r>
                        <a:rPr lang="fr-FR" sz="1100" dirty="0">
                          <a:effectLst/>
                        </a:rPr>
                        <a:t>85 428 </a:t>
                      </a:r>
                      <a:r>
                        <a:rPr lang="fr-FR" sz="1100" spc="-50" dirty="0">
                          <a:effectLst/>
                        </a:rPr>
                        <a:t>$</a:t>
                      </a:r>
                      <a:endParaRPr lang="fr-CA" sz="1000" dirty="0">
                        <a:effectLst/>
                      </a:endParaRPr>
                    </a:p>
                    <a:p>
                      <a:pPr marL="137160">
                        <a:spcBef>
                          <a:spcPts val="95"/>
                        </a:spcBef>
                      </a:pPr>
                      <a:endParaRPr lang="fr-FR" sz="1100" dirty="0">
                        <a:effectLst/>
                      </a:endParaRPr>
                    </a:p>
                    <a:p>
                      <a:pPr marL="137160">
                        <a:spcBef>
                          <a:spcPts val="95"/>
                        </a:spcBef>
                      </a:pPr>
                      <a:endParaRPr lang="fr-FR" sz="1100" dirty="0">
                        <a:effectLst/>
                      </a:endParaRPr>
                    </a:p>
                    <a:p>
                      <a:pPr marL="137160">
                        <a:spcBef>
                          <a:spcPts val="95"/>
                        </a:spcBef>
                      </a:pPr>
                      <a:r>
                        <a:rPr lang="fr-FR" sz="1100" dirty="0">
                          <a:effectLst/>
                        </a:rPr>
                        <a:t>90 015 </a:t>
                      </a:r>
                      <a:r>
                        <a:rPr lang="fr-FR" sz="1100" spc="-50" dirty="0">
                          <a:effectLst/>
                        </a:rPr>
                        <a:t>$</a:t>
                      </a:r>
                      <a:endParaRPr lang="fr-CA" sz="1000" dirty="0">
                        <a:effectLst/>
                      </a:endParaRPr>
                    </a:p>
                    <a:p>
                      <a:pPr marL="137160">
                        <a:spcBef>
                          <a:spcPts val="95"/>
                        </a:spcBef>
                      </a:pPr>
                      <a:r>
                        <a:rPr lang="fr-FR" sz="1100" dirty="0">
                          <a:effectLst/>
                        </a:rPr>
                        <a:t>95 220 </a:t>
                      </a:r>
                      <a:r>
                        <a:rPr lang="fr-FR" sz="1100" spc="-50" dirty="0">
                          <a:effectLst/>
                        </a:rPr>
                        <a:t>$</a:t>
                      </a:r>
                      <a:endParaRPr lang="fr-CA" sz="1000" dirty="0">
                        <a:effectLst/>
                      </a:endParaRPr>
                    </a:p>
                    <a:p>
                      <a:pPr marL="99060">
                        <a:spcBef>
                          <a:spcPts val="95"/>
                        </a:spcBef>
                      </a:pPr>
                      <a:r>
                        <a:rPr lang="fr-FR" sz="1100" dirty="0">
                          <a:effectLst/>
                        </a:rPr>
                        <a:t>100 727 </a:t>
                      </a:r>
                      <a:r>
                        <a:rPr lang="fr-FR" sz="1100" spc="-50" dirty="0">
                          <a:effectLst/>
                        </a:rPr>
                        <a:t>$</a:t>
                      </a:r>
                      <a:endParaRPr lang="fr-CA" sz="1000" dirty="0">
                        <a:effectLst/>
                      </a:endParaRPr>
                    </a:p>
                    <a:p>
                      <a:pPr marL="99060">
                        <a:spcBef>
                          <a:spcPts val="100"/>
                        </a:spcBef>
                        <a:spcAft>
                          <a:spcPts val="0"/>
                        </a:spcAft>
                      </a:pPr>
                      <a:r>
                        <a:rPr lang="fr-FR" sz="1100" dirty="0">
                          <a:effectLst/>
                        </a:rPr>
                        <a:t>106 552 </a:t>
                      </a:r>
                      <a:r>
                        <a:rPr lang="fr-FR" sz="1100" spc="-50" dirty="0">
                          <a:effectLst/>
                        </a:rPr>
                        <a:t>$</a:t>
                      </a:r>
                      <a:endParaRPr lang="fr-CA" sz="1000" dirty="0">
                        <a:effectLst/>
                      </a:endParaRPr>
                    </a:p>
                    <a:p>
                      <a:pPr marL="99060">
                        <a:spcBef>
                          <a:spcPts val="90"/>
                        </a:spcBef>
                        <a:spcAft>
                          <a:spcPts val="0"/>
                        </a:spcAft>
                      </a:pPr>
                      <a:r>
                        <a:rPr lang="fr-FR" sz="1100" dirty="0">
                          <a:effectLst/>
                        </a:rPr>
                        <a:t>112 715 </a:t>
                      </a:r>
                      <a:r>
                        <a:rPr lang="fr-FR" sz="1100" spc="-50" dirty="0">
                          <a:effectLst/>
                        </a:rPr>
                        <a:t>$</a:t>
                      </a:r>
                      <a:endParaRPr lang="fr-CA" sz="1000" dirty="0">
                        <a:effectLst/>
                      </a:endParaRPr>
                    </a:p>
                    <a:p>
                      <a:pPr marL="99060">
                        <a:spcBef>
                          <a:spcPts val="95"/>
                        </a:spcBef>
                      </a:pPr>
                      <a:r>
                        <a:rPr lang="fr-FR" sz="1100" dirty="0">
                          <a:effectLst/>
                        </a:rPr>
                        <a:t>119 232 </a:t>
                      </a:r>
                      <a:r>
                        <a:rPr lang="fr-FR" sz="1100" spc="-50" dirty="0">
                          <a:effectLst/>
                        </a:rPr>
                        <a:t>$</a:t>
                      </a:r>
                      <a:endParaRPr lang="fr-CA" sz="1000" dirty="0">
                        <a:effectLst/>
                      </a:endParaRPr>
                    </a:p>
                    <a:p>
                      <a:pPr marL="99060">
                        <a:spcBef>
                          <a:spcPts val="95"/>
                        </a:spcBef>
                      </a:pPr>
                      <a:r>
                        <a:rPr lang="fr-FR" sz="1100" dirty="0">
                          <a:effectLst/>
                        </a:rPr>
                        <a:t>126 128 </a:t>
                      </a:r>
                      <a:r>
                        <a:rPr lang="fr-FR" sz="1100" spc="-50" dirty="0">
                          <a:effectLst/>
                        </a:rPr>
                        <a:t>$</a:t>
                      </a:r>
                      <a:endParaRPr lang="fr-CA" sz="1000" dirty="0">
                        <a:effectLst/>
                      </a:endParaRPr>
                    </a:p>
                    <a:p>
                      <a:pPr marL="99060">
                        <a:spcBef>
                          <a:spcPts val="95"/>
                        </a:spcBef>
                      </a:pPr>
                      <a:r>
                        <a:rPr lang="fr-FR" sz="1100" dirty="0">
                          <a:effectLst/>
                        </a:rPr>
                        <a:t>133 421 </a:t>
                      </a:r>
                      <a:r>
                        <a:rPr lang="fr-FR" sz="1100" spc="-50" dirty="0">
                          <a:effectLst/>
                        </a:rPr>
                        <a:t>$</a:t>
                      </a:r>
                      <a:endParaRPr lang="fr-CA" sz="1000" dirty="0">
                        <a:effectLst/>
                      </a:endParaRPr>
                    </a:p>
                    <a:p>
                      <a:pPr marL="99060">
                        <a:lnSpc>
                          <a:spcPts val="1280"/>
                        </a:lnSpc>
                        <a:spcBef>
                          <a:spcPts val="170"/>
                        </a:spcBef>
                        <a:spcAft>
                          <a:spcPts val="0"/>
                        </a:spcAft>
                      </a:pPr>
                      <a:r>
                        <a:rPr lang="fr-FR" sz="1100" dirty="0">
                          <a:effectLst/>
                        </a:rPr>
                        <a:t>141 136 </a:t>
                      </a:r>
                      <a:r>
                        <a:rPr lang="fr-FR" sz="1100" spc="-50" dirty="0">
                          <a:effectLst/>
                        </a:rPr>
                        <a:t>$</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rowSpan="5">
                  <a:txBody>
                    <a:bodyPr/>
                    <a:lstStyle/>
                    <a:p>
                      <a:pPr marL="182245">
                        <a:spcBef>
                          <a:spcPts val="100"/>
                        </a:spcBef>
                      </a:pPr>
                      <a:endParaRPr lang="fr-FR" sz="1100" dirty="0">
                        <a:effectLst/>
                      </a:endParaRPr>
                    </a:p>
                    <a:p>
                      <a:pPr marL="182245">
                        <a:spcBef>
                          <a:spcPts val="100"/>
                        </a:spcBef>
                      </a:pPr>
                      <a:r>
                        <a:rPr lang="fr-FR" sz="1100" dirty="0">
                          <a:effectLst/>
                        </a:rPr>
                        <a:t>69 356 </a:t>
                      </a:r>
                      <a:r>
                        <a:rPr lang="fr-FR" sz="1100" spc="-50" dirty="0">
                          <a:effectLst/>
                        </a:rPr>
                        <a:t>$</a:t>
                      </a:r>
                      <a:endParaRPr lang="fr-CA" sz="1000" dirty="0">
                        <a:effectLst/>
                      </a:endParaRPr>
                    </a:p>
                    <a:p>
                      <a:pPr marL="182245">
                        <a:spcBef>
                          <a:spcPts val="95"/>
                        </a:spcBef>
                      </a:pPr>
                      <a:r>
                        <a:rPr lang="fr-FR" sz="1100" dirty="0">
                          <a:effectLst/>
                        </a:rPr>
                        <a:t>73 081 </a:t>
                      </a:r>
                      <a:r>
                        <a:rPr lang="fr-FR" sz="1100" spc="-50" dirty="0">
                          <a:effectLst/>
                        </a:rPr>
                        <a:t>$</a:t>
                      </a:r>
                      <a:endParaRPr lang="fr-CA" sz="1000" dirty="0">
                        <a:effectLst/>
                      </a:endParaRPr>
                    </a:p>
                    <a:p>
                      <a:pPr marL="182245">
                        <a:spcBef>
                          <a:spcPts val="90"/>
                        </a:spcBef>
                      </a:pPr>
                      <a:r>
                        <a:rPr lang="fr-FR" sz="1100" dirty="0">
                          <a:effectLst/>
                        </a:rPr>
                        <a:t>77 006 </a:t>
                      </a:r>
                      <a:r>
                        <a:rPr lang="fr-FR" sz="1100" spc="-50" dirty="0">
                          <a:effectLst/>
                        </a:rPr>
                        <a:t>$</a:t>
                      </a:r>
                      <a:endParaRPr lang="fr-CA" sz="1000" dirty="0">
                        <a:effectLst/>
                      </a:endParaRPr>
                    </a:p>
                    <a:p>
                      <a:pPr marL="182245">
                        <a:spcBef>
                          <a:spcPts val="100"/>
                        </a:spcBef>
                      </a:pPr>
                      <a:r>
                        <a:rPr lang="fr-FR" sz="1100" dirty="0">
                          <a:effectLst/>
                        </a:rPr>
                        <a:t>81 142 </a:t>
                      </a:r>
                      <a:r>
                        <a:rPr lang="fr-FR" sz="1100" spc="-50" dirty="0">
                          <a:effectLst/>
                        </a:rPr>
                        <a:t>$</a:t>
                      </a:r>
                      <a:endParaRPr lang="fr-CA" sz="1000" dirty="0">
                        <a:effectLst/>
                      </a:endParaRPr>
                    </a:p>
                    <a:p>
                      <a:pPr marL="182245">
                        <a:spcBef>
                          <a:spcPts val="95"/>
                        </a:spcBef>
                      </a:pPr>
                      <a:r>
                        <a:rPr lang="fr-FR" sz="1100" dirty="0">
                          <a:effectLst/>
                        </a:rPr>
                        <a:t>85 499 </a:t>
                      </a:r>
                      <a:r>
                        <a:rPr lang="fr-FR" sz="1100" spc="-50" dirty="0">
                          <a:effectLst/>
                        </a:rPr>
                        <a:t>$</a:t>
                      </a:r>
                      <a:endParaRPr lang="fr-CA" sz="1000" dirty="0">
                        <a:effectLst/>
                      </a:endParaRPr>
                    </a:p>
                    <a:p>
                      <a:pPr marL="182245">
                        <a:spcBef>
                          <a:spcPts val="95"/>
                        </a:spcBef>
                      </a:pPr>
                      <a:r>
                        <a:rPr lang="fr-FR" sz="1100" dirty="0">
                          <a:effectLst/>
                        </a:rPr>
                        <a:t>90 089 </a:t>
                      </a:r>
                      <a:r>
                        <a:rPr lang="fr-FR" sz="1100" spc="-50" dirty="0">
                          <a:effectLst/>
                        </a:rPr>
                        <a:t>$</a:t>
                      </a:r>
                      <a:endParaRPr lang="fr-CA" sz="1000" dirty="0">
                        <a:effectLst/>
                      </a:endParaRPr>
                    </a:p>
                    <a:p>
                      <a:pPr marL="182245">
                        <a:spcBef>
                          <a:spcPts val="95"/>
                        </a:spcBef>
                      </a:pPr>
                      <a:r>
                        <a:rPr lang="fr-FR" sz="1100" dirty="0">
                          <a:effectLst/>
                        </a:rPr>
                        <a:t>94 927 </a:t>
                      </a:r>
                      <a:r>
                        <a:rPr lang="fr-FR" sz="1100" spc="-50" dirty="0">
                          <a:effectLst/>
                        </a:rPr>
                        <a:t>$</a:t>
                      </a:r>
                      <a:endParaRPr lang="fr-CA" sz="1000" dirty="0">
                        <a:effectLst/>
                      </a:endParaRPr>
                    </a:p>
                    <a:p>
                      <a:pPr marL="144145">
                        <a:spcBef>
                          <a:spcPts val="95"/>
                        </a:spcBef>
                      </a:pPr>
                      <a:endParaRPr lang="fr-FR" sz="1100" dirty="0">
                        <a:effectLst/>
                      </a:endParaRPr>
                    </a:p>
                    <a:p>
                      <a:pPr marL="144145">
                        <a:spcBef>
                          <a:spcPts val="95"/>
                        </a:spcBef>
                      </a:pPr>
                      <a:endParaRPr lang="fr-FR" sz="1100" dirty="0">
                        <a:effectLst/>
                      </a:endParaRPr>
                    </a:p>
                    <a:p>
                      <a:pPr marL="144145">
                        <a:spcBef>
                          <a:spcPts val="95"/>
                        </a:spcBef>
                      </a:pPr>
                      <a:r>
                        <a:rPr lang="fr-FR" sz="1100" dirty="0">
                          <a:effectLst/>
                        </a:rPr>
                        <a:t>100 025 </a:t>
                      </a:r>
                      <a:r>
                        <a:rPr lang="fr-FR" sz="1100" spc="-50" dirty="0">
                          <a:effectLst/>
                        </a:rPr>
                        <a:t>$</a:t>
                      </a:r>
                      <a:endParaRPr lang="fr-CA" sz="1000" dirty="0">
                        <a:effectLst/>
                      </a:endParaRPr>
                    </a:p>
                    <a:p>
                      <a:pPr marL="144145">
                        <a:spcBef>
                          <a:spcPts val="90"/>
                        </a:spcBef>
                        <a:spcAft>
                          <a:spcPts val="0"/>
                        </a:spcAft>
                      </a:pPr>
                      <a:r>
                        <a:rPr lang="fr-FR" sz="1100" dirty="0">
                          <a:effectLst/>
                        </a:rPr>
                        <a:t>105 397 </a:t>
                      </a:r>
                      <a:r>
                        <a:rPr lang="fr-FR" sz="1100" spc="-50" dirty="0">
                          <a:effectLst/>
                        </a:rPr>
                        <a:t>$</a:t>
                      </a:r>
                      <a:endParaRPr lang="fr-CA" sz="1000" dirty="0">
                        <a:effectLst/>
                      </a:endParaRPr>
                    </a:p>
                    <a:p>
                      <a:pPr marL="144145">
                        <a:spcBef>
                          <a:spcPts val="100"/>
                        </a:spcBef>
                        <a:spcAft>
                          <a:spcPts val="0"/>
                        </a:spcAft>
                      </a:pPr>
                      <a:r>
                        <a:rPr lang="fr-FR" sz="1100" dirty="0">
                          <a:effectLst/>
                        </a:rPr>
                        <a:t>111 057 </a:t>
                      </a:r>
                      <a:r>
                        <a:rPr lang="fr-FR" sz="1100" spc="-50" dirty="0">
                          <a:effectLst/>
                        </a:rPr>
                        <a:t>$</a:t>
                      </a:r>
                      <a:endParaRPr lang="fr-CA" sz="1000" dirty="0">
                        <a:effectLst/>
                      </a:endParaRPr>
                    </a:p>
                    <a:p>
                      <a:pPr marL="144145">
                        <a:spcBef>
                          <a:spcPts val="95"/>
                        </a:spcBef>
                      </a:pPr>
                      <a:endParaRPr lang="fr-FR" sz="1100" dirty="0">
                        <a:effectLst/>
                      </a:endParaRPr>
                    </a:p>
                    <a:p>
                      <a:pPr marL="144145">
                        <a:spcBef>
                          <a:spcPts val="95"/>
                        </a:spcBef>
                      </a:pPr>
                      <a:endParaRPr lang="fr-FR" sz="1100" dirty="0">
                        <a:effectLst/>
                      </a:endParaRPr>
                    </a:p>
                    <a:p>
                      <a:pPr marL="144145">
                        <a:spcBef>
                          <a:spcPts val="95"/>
                        </a:spcBef>
                      </a:pPr>
                      <a:r>
                        <a:rPr lang="fr-FR" sz="1100" dirty="0">
                          <a:effectLst/>
                        </a:rPr>
                        <a:t>117 021 </a:t>
                      </a:r>
                      <a:r>
                        <a:rPr lang="fr-FR" sz="1100" spc="-50" dirty="0">
                          <a:effectLst/>
                        </a:rPr>
                        <a:t>$</a:t>
                      </a:r>
                      <a:endParaRPr lang="fr-CA" sz="1000" dirty="0">
                        <a:effectLst/>
                      </a:endParaRPr>
                    </a:p>
                    <a:p>
                      <a:pPr marL="144145">
                        <a:spcBef>
                          <a:spcPts val="95"/>
                        </a:spcBef>
                      </a:pPr>
                      <a:r>
                        <a:rPr lang="fr-FR" sz="1100" dirty="0">
                          <a:effectLst/>
                        </a:rPr>
                        <a:t>123 787 </a:t>
                      </a:r>
                      <a:r>
                        <a:rPr lang="fr-FR" sz="1100" spc="-50" dirty="0">
                          <a:effectLst/>
                        </a:rPr>
                        <a:t>$</a:t>
                      </a:r>
                      <a:endParaRPr lang="fr-CA" sz="1000" dirty="0">
                        <a:effectLst/>
                      </a:endParaRPr>
                    </a:p>
                    <a:p>
                      <a:pPr marL="144145">
                        <a:spcBef>
                          <a:spcPts val="95"/>
                        </a:spcBef>
                      </a:pPr>
                      <a:r>
                        <a:rPr lang="fr-FR" sz="1100" dirty="0">
                          <a:effectLst/>
                        </a:rPr>
                        <a:t>130 946 </a:t>
                      </a:r>
                      <a:r>
                        <a:rPr lang="fr-FR" sz="1100" spc="-50" dirty="0">
                          <a:effectLst/>
                        </a:rPr>
                        <a:t>$</a:t>
                      </a:r>
                      <a:endParaRPr lang="fr-CA" sz="1000" dirty="0">
                        <a:effectLst/>
                      </a:endParaRPr>
                    </a:p>
                    <a:p>
                      <a:pPr marL="144145">
                        <a:spcBef>
                          <a:spcPts val="100"/>
                        </a:spcBef>
                        <a:spcAft>
                          <a:spcPts val="0"/>
                        </a:spcAft>
                      </a:pPr>
                      <a:r>
                        <a:rPr lang="fr-FR" sz="1100" dirty="0">
                          <a:effectLst/>
                        </a:rPr>
                        <a:t>138 519 </a:t>
                      </a:r>
                      <a:r>
                        <a:rPr lang="fr-FR" sz="1100" spc="-50" dirty="0">
                          <a:effectLst/>
                        </a:rPr>
                        <a:t>$</a:t>
                      </a:r>
                      <a:endParaRPr lang="fr-CA" sz="1000" dirty="0">
                        <a:effectLst/>
                      </a:endParaRPr>
                    </a:p>
                    <a:p>
                      <a:pPr marL="144145">
                        <a:spcBef>
                          <a:spcPts val="90"/>
                        </a:spcBef>
                        <a:spcAft>
                          <a:spcPts val="0"/>
                        </a:spcAft>
                      </a:pPr>
                      <a:r>
                        <a:rPr lang="fr-FR" sz="1100" dirty="0">
                          <a:effectLst/>
                        </a:rPr>
                        <a:t>146 529 </a:t>
                      </a:r>
                      <a:r>
                        <a:rPr lang="fr-FR" sz="1100" spc="-50" dirty="0">
                          <a:effectLst/>
                        </a:rPr>
                        <a:t>$</a:t>
                      </a:r>
                      <a:endParaRPr lang="fr-CA" sz="1000" dirty="0">
                        <a:effectLst/>
                      </a:endParaRPr>
                    </a:p>
                    <a:p>
                      <a:pPr marL="144145">
                        <a:spcBef>
                          <a:spcPts val="95"/>
                        </a:spcBef>
                      </a:pPr>
                      <a:r>
                        <a:rPr lang="fr-FR" sz="1100" dirty="0">
                          <a:effectLst/>
                        </a:rPr>
                        <a:t>155 002 </a:t>
                      </a:r>
                      <a:r>
                        <a:rPr lang="fr-FR" sz="1100" spc="-50" dirty="0">
                          <a:effectLst/>
                        </a:rPr>
                        <a:t>$</a:t>
                      </a:r>
                      <a:endParaRPr lang="fr-CA" sz="1000" dirty="0">
                        <a:effectLst/>
                      </a:endParaRPr>
                    </a:p>
                    <a:p>
                      <a:pPr marL="144145">
                        <a:spcBef>
                          <a:spcPts val="95"/>
                        </a:spcBef>
                      </a:pPr>
                      <a:r>
                        <a:rPr lang="fr-FR" sz="1100" dirty="0">
                          <a:effectLst/>
                        </a:rPr>
                        <a:t>163 966 </a:t>
                      </a:r>
                      <a:r>
                        <a:rPr lang="fr-FR" sz="1100" spc="-50" dirty="0">
                          <a:effectLst/>
                        </a:rPr>
                        <a:t>$</a:t>
                      </a:r>
                      <a:endParaRPr lang="fr-CA" sz="1000" dirty="0">
                        <a:effectLst/>
                      </a:endParaRPr>
                    </a:p>
                    <a:p>
                      <a:pPr marL="144145">
                        <a:spcBef>
                          <a:spcPts val="95"/>
                        </a:spcBef>
                      </a:pPr>
                      <a:r>
                        <a:rPr lang="fr-FR" sz="1100" dirty="0">
                          <a:effectLst/>
                        </a:rPr>
                        <a:t>173 447 </a:t>
                      </a:r>
                      <a:r>
                        <a:rPr lang="fr-FR" sz="1100" spc="-50" dirty="0">
                          <a:effectLst/>
                        </a:rPr>
                        <a:t>$</a:t>
                      </a:r>
                      <a:endParaRPr lang="fr-CA" sz="1000" dirty="0">
                        <a:effectLst/>
                      </a:endParaRPr>
                    </a:p>
                    <a:p>
                      <a:pPr marL="144145">
                        <a:lnSpc>
                          <a:spcPts val="1280"/>
                        </a:lnSpc>
                        <a:spcBef>
                          <a:spcPts val="170"/>
                        </a:spcBef>
                        <a:spcAft>
                          <a:spcPts val="0"/>
                        </a:spcAft>
                      </a:pPr>
                      <a:r>
                        <a:rPr lang="fr-FR" sz="1100" dirty="0">
                          <a:effectLst/>
                        </a:rPr>
                        <a:t>183 478 </a:t>
                      </a:r>
                      <a:r>
                        <a:rPr lang="fr-FR" sz="1100" spc="-50" dirty="0">
                          <a:effectLst/>
                        </a:rPr>
                        <a:t>$</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36525">
                        <a:spcBef>
                          <a:spcPts val="100"/>
                        </a:spcBef>
                        <a:spcAft>
                          <a:spcPts val="0"/>
                        </a:spcAft>
                      </a:pPr>
                      <a:endParaRPr lang="fr-FR" sz="1100" dirty="0">
                        <a:effectLst/>
                      </a:endParaRPr>
                    </a:p>
                    <a:p>
                      <a:pPr marL="136525">
                        <a:spcBef>
                          <a:spcPts val="100"/>
                        </a:spcBef>
                        <a:spcAft>
                          <a:spcPts val="0"/>
                        </a:spcAft>
                      </a:pPr>
                      <a:r>
                        <a:rPr lang="fr-FR" sz="1100" dirty="0">
                          <a:effectLst/>
                        </a:rPr>
                        <a:t>54 418 </a:t>
                      </a:r>
                      <a:r>
                        <a:rPr lang="fr-FR" sz="1100" spc="-50" dirty="0">
                          <a:effectLst/>
                        </a:rPr>
                        <a:t>$</a:t>
                      </a:r>
                      <a:endParaRPr lang="fr-CA" sz="1000" dirty="0">
                        <a:effectLst/>
                      </a:endParaRPr>
                    </a:p>
                    <a:p>
                      <a:pPr marL="136525">
                        <a:spcBef>
                          <a:spcPts val="95"/>
                        </a:spcBef>
                      </a:pPr>
                      <a:r>
                        <a:rPr lang="fr-FR" sz="1100" dirty="0">
                          <a:effectLst/>
                        </a:rPr>
                        <a:t>57 340 </a:t>
                      </a:r>
                      <a:r>
                        <a:rPr lang="fr-FR" sz="1100" spc="-50" dirty="0">
                          <a:effectLst/>
                        </a:rPr>
                        <a:t>$</a:t>
                      </a:r>
                      <a:endParaRPr lang="fr-CA" sz="1000" dirty="0">
                        <a:effectLst/>
                      </a:endParaRPr>
                    </a:p>
                    <a:p>
                      <a:pPr marL="136525">
                        <a:spcBef>
                          <a:spcPts val="90"/>
                        </a:spcBef>
                        <a:spcAft>
                          <a:spcPts val="0"/>
                        </a:spcAft>
                      </a:pPr>
                      <a:r>
                        <a:rPr lang="fr-FR" sz="1100" dirty="0">
                          <a:effectLst/>
                        </a:rPr>
                        <a:t>60 420 </a:t>
                      </a:r>
                      <a:r>
                        <a:rPr lang="fr-FR" sz="1100" spc="-50" dirty="0">
                          <a:effectLst/>
                        </a:rPr>
                        <a:t>$</a:t>
                      </a:r>
                      <a:endParaRPr lang="fr-CA" sz="1000" dirty="0">
                        <a:effectLst/>
                      </a:endParaRPr>
                    </a:p>
                    <a:p>
                      <a:pPr marL="136525">
                        <a:spcBef>
                          <a:spcPts val="100"/>
                        </a:spcBef>
                        <a:spcAft>
                          <a:spcPts val="0"/>
                        </a:spcAft>
                      </a:pPr>
                      <a:r>
                        <a:rPr lang="fr-FR" sz="1100" dirty="0">
                          <a:effectLst/>
                        </a:rPr>
                        <a:t>63 665 </a:t>
                      </a:r>
                      <a:r>
                        <a:rPr lang="fr-FR" sz="1100" spc="-50" dirty="0">
                          <a:effectLst/>
                        </a:rPr>
                        <a:t>$</a:t>
                      </a:r>
                      <a:endParaRPr lang="fr-CA" sz="1000" dirty="0">
                        <a:effectLst/>
                      </a:endParaRPr>
                    </a:p>
                    <a:p>
                      <a:pPr marL="136525">
                        <a:spcBef>
                          <a:spcPts val="95"/>
                        </a:spcBef>
                      </a:pPr>
                      <a:r>
                        <a:rPr lang="fr-FR" sz="1100" dirty="0">
                          <a:effectLst/>
                        </a:rPr>
                        <a:t>67 084 </a:t>
                      </a:r>
                      <a:r>
                        <a:rPr lang="fr-FR" sz="1100" spc="-50" dirty="0">
                          <a:effectLst/>
                        </a:rPr>
                        <a:t>$</a:t>
                      </a:r>
                      <a:endParaRPr lang="fr-CA" sz="1000" dirty="0">
                        <a:effectLst/>
                      </a:endParaRPr>
                    </a:p>
                    <a:p>
                      <a:pPr marL="136525">
                        <a:spcBef>
                          <a:spcPts val="95"/>
                        </a:spcBef>
                      </a:pPr>
                      <a:r>
                        <a:rPr lang="fr-FR" sz="1100" dirty="0">
                          <a:effectLst/>
                        </a:rPr>
                        <a:t>70 685 </a:t>
                      </a:r>
                      <a:r>
                        <a:rPr lang="fr-FR" sz="1100" spc="-50" dirty="0">
                          <a:effectLst/>
                        </a:rPr>
                        <a:t>$</a:t>
                      </a:r>
                      <a:endParaRPr lang="fr-CA" sz="1000" dirty="0">
                        <a:effectLst/>
                      </a:endParaRPr>
                    </a:p>
                    <a:p>
                      <a:pPr marL="136525">
                        <a:lnSpc>
                          <a:spcPts val="1230"/>
                        </a:lnSpc>
                        <a:spcBef>
                          <a:spcPts val="95"/>
                        </a:spcBef>
                      </a:pPr>
                      <a:r>
                        <a:rPr lang="fr-FR" sz="1100" dirty="0">
                          <a:effectLst/>
                        </a:rPr>
                        <a:t>74 481 </a:t>
                      </a:r>
                      <a:r>
                        <a:rPr lang="fr-FR" sz="1100" spc="-50" dirty="0">
                          <a:effectLst/>
                        </a:rPr>
                        <a:t>$</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7010">
                        <a:spcBef>
                          <a:spcPts val="100"/>
                        </a:spcBef>
                        <a:spcAft>
                          <a:spcPts val="0"/>
                        </a:spcAft>
                      </a:pPr>
                      <a:endParaRPr lang="fr-FR" sz="1100" dirty="0">
                        <a:effectLst/>
                      </a:endParaRPr>
                    </a:p>
                    <a:p>
                      <a:pPr marL="207010">
                        <a:spcBef>
                          <a:spcPts val="100"/>
                        </a:spcBef>
                        <a:spcAft>
                          <a:spcPts val="0"/>
                        </a:spcAft>
                      </a:pPr>
                      <a:r>
                        <a:rPr lang="fr-FR" sz="1100" dirty="0">
                          <a:effectLst/>
                        </a:rPr>
                        <a:t>70 743 </a:t>
                      </a:r>
                      <a:r>
                        <a:rPr lang="fr-FR" sz="1100" spc="-50" dirty="0">
                          <a:effectLst/>
                        </a:rPr>
                        <a:t>$</a:t>
                      </a:r>
                      <a:endParaRPr lang="fr-CA" sz="1000" dirty="0">
                        <a:effectLst/>
                      </a:endParaRPr>
                    </a:p>
                    <a:p>
                      <a:pPr marL="207010">
                        <a:spcBef>
                          <a:spcPts val="95"/>
                        </a:spcBef>
                      </a:pPr>
                      <a:r>
                        <a:rPr lang="fr-FR" sz="1100" dirty="0">
                          <a:effectLst/>
                        </a:rPr>
                        <a:t>74 543 </a:t>
                      </a:r>
                      <a:r>
                        <a:rPr lang="fr-FR" sz="1100" spc="-50" dirty="0">
                          <a:effectLst/>
                        </a:rPr>
                        <a:t>$</a:t>
                      </a:r>
                      <a:endParaRPr lang="fr-CA" sz="1000" dirty="0">
                        <a:effectLst/>
                      </a:endParaRPr>
                    </a:p>
                    <a:p>
                      <a:pPr marL="207010">
                        <a:spcBef>
                          <a:spcPts val="90"/>
                        </a:spcBef>
                        <a:spcAft>
                          <a:spcPts val="0"/>
                        </a:spcAft>
                      </a:pPr>
                      <a:r>
                        <a:rPr lang="fr-FR" sz="1100" dirty="0">
                          <a:effectLst/>
                        </a:rPr>
                        <a:t>78 546 </a:t>
                      </a:r>
                      <a:r>
                        <a:rPr lang="fr-FR" sz="1100" spc="-50" dirty="0">
                          <a:effectLst/>
                        </a:rPr>
                        <a:t>$</a:t>
                      </a:r>
                      <a:endParaRPr lang="fr-CA" sz="1000" dirty="0">
                        <a:effectLst/>
                      </a:endParaRPr>
                    </a:p>
                    <a:p>
                      <a:pPr marL="207010">
                        <a:spcBef>
                          <a:spcPts val="100"/>
                        </a:spcBef>
                        <a:spcAft>
                          <a:spcPts val="0"/>
                        </a:spcAft>
                      </a:pPr>
                      <a:r>
                        <a:rPr lang="fr-FR" sz="1100" dirty="0">
                          <a:effectLst/>
                        </a:rPr>
                        <a:t>82 765 </a:t>
                      </a:r>
                      <a:r>
                        <a:rPr lang="fr-FR" sz="1100" spc="-50" dirty="0">
                          <a:effectLst/>
                        </a:rPr>
                        <a:t>$</a:t>
                      </a:r>
                      <a:endParaRPr lang="fr-CA" sz="1000" dirty="0">
                        <a:effectLst/>
                      </a:endParaRPr>
                    </a:p>
                    <a:p>
                      <a:pPr marL="207010">
                        <a:spcBef>
                          <a:spcPts val="95"/>
                        </a:spcBef>
                      </a:pPr>
                      <a:r>
                        <a:rPr lang="fr-FR" sz="1100" dirty="0">
                          <a:effectLst/>
                        </a:rPr>
                        <a:t>87 209 </a:t>
                      </a:r>
                      <a:r>
                        <a:rPr lang="fr-FR" sz="1100" spc="-50" dirty="0">
                          <a:effectLst/>
                        </a:rPr>
                        <a:t>$</a:t>
                      </a:r>
                      <a:endParaRPr lang="fr-CA" sz="1000" dirty="0">
                        <a:effectLst/>
                      </a:endParaRPr>
                    </a:p>
                    <a:p>
                      <a:pPr marL="207010">
                        <a:spcBef>
                          <a:spcPts val="95"/>
                        </a:spcBef>
                      </a:pPr>
                      <a:r>
                        <a:rPr lang="fr-FR" sz="1100" dirty="0">
                          <a:effectLst/>
                        </a:rPr>
                        <a:t>91 891 </a:t>
                      </a:r>
                      <a:r>
                        <a:rPr lang="fr-FR" sz="1100" spc="-50" dirty="0">
                          <a:effectLst/>
                        </a:rPr>
                        <a:t>$</a:t>
                      </a:r>
                      <a:endParaRPr lang="fr-CA" sz="1000" dirty="0">
                        <a:effectLst/>
                      </a:endParaRPr>
                    </a:p>
                    <a:p>
                      <a:pPr marL="207010">
                        <a:lnSpc>
                          <a:spcPts val="1230"/>
                        </a:lnSpc>
                        <a:spcBef>
                          <a:spcPts val="95"/>
                        </a:spcBef>
                      </a:pPr>
                      <a:r>
                        <a:rPr lang="fr-FR" sz="1100" dirty="0">
                          <a:effectLst/>
                        </a:rPr>
                        <a:t>96 826 </a:t>
                      </a:r>
                      <a:r>
                        <a:rPr lang="fr-FR" sz="1100" spc="-50" dirty="0">
                          <a:effectLst/>
                        </a:rPr>
                        <a:t>$</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92873850"/>
                  </a:ext>
                </a:extLst>
              </a:tr>
              <a:tr h="144966">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marL="5715" algn="ctr">
                        <a:lnSpc>
                          <a:spcPts val="1370"/>
                        </a:lnSpc>
                        <a:spcBef>
                          <a:spcPts val="45"/>
                        </a:spcBef>
                        <a:spcAft>
                          <a:spcPts val="0"/>
                        </a:spcAft>
                      </a:pPr>
                      <a:r>
                        <a:rPr lang="fr-FR" sz="1100" b="1" dirty="0">
                          <a:effectLst/>
                          <a:highlight>
                            <a:srgbClr val="D9E1F1"/>
                          </a:highlight>
                        </a:rPr>
                        <a:t>80 052 </a:t>
                      </a:r>
                      <a:r>
                        <a:rPr lang="fr-FR" sz="1100" b="1" spc="-50" dirty="0">
                          <a:effectLst/>
                          <a:highlight>
                            <a:srgbClr val="D9E1F1"/>
                          </a:highlight>
                        </a:rPr>
                        <a:t>$</a:t>
                      </a:r>
                      <a:endParaRPr lang="fr-CA" sz="1000" b="1" dirty="0">
                        <a:effectLst/>
                        <a:highlight>
                          <a:srgbClr val="D9E1F1"/>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430" algn="ctr">
                        <a:lnSpc>
                          <a:spcPts val="1370"/>
                        </a:lnSpc>
                        <a:spcBef>
                          <a:spcPts val="45"/>
                        </a:spcBef>
                        <a:spcAft>
                          <a:spcPts val="0"/>
                        </a:spcAft>
                      </a:pPr>
                      <a:r>
                        <a:rPr lang="fr-FR" sz="1100" dirty="0">
                          <a:solidFill>
                            <a:schemeClr val="tx1"/>
                          </a:solidFill>
                          <a:effectLst/>
                          <a:highlight>
                            <a:srgbClr val="D9E1F1"/>
                          </a:highlight>
                        </a:rPr>
                        <a:t>104 067 </a:t>
                      </a:r>
                      <a:r>
                        <a:rPr lang="fr-FR" sz="1100" spc="-50" dirty="0">
                          <a:solidFill>
                            <a:schemeClr val="tx1"/>
                          </a:solidFill>
                          <a:effectLst/>
                          <a:highlight>
                            <a:srgbClr val="D9E1F1"/>
                          </a:highlight>
                        </a:rPr>
                        <a:t>$</a:t>
                      </a:r>
                      <a:endParaRPr lang="fr-CA" sz="1000" dirty="0">
                        <a:solidFill>
                          <a:schemeClr val="tx1"/>
                        </a:solidFill>
                        <a:effectLst/>
                        <a:highlight>
                          <a:srgbClr val="D9E1F1"/>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08769516"/>
                  </a:ext>
                </a:extLst>
              </a:tr>
              <a:tr h="112792">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marL="5715" algn="ctr">
                        <a:lnSpc>
                          <a:spcPts val="1275"/>
                        </a:lnSpc>
                        <a:spcBef>
                          <a:spcPts val="95"/>
                        </a:spcBef>
                        <a:spcAft>
                          <a:spcPts val="0"/>
                        </a:spcAft>
                      </a:pPr>
                      <a:r>
                        <a:rPr lang="fr-FR" sz="1100" b="1" dirty="0">
                          <a:effectLst/>
                          <a:highlight>
                            <a:srgbClr val="D9E1F1"/>
                          </a:highlight>
                        </a:rPr>
                        <a:t>84 351 </a:t>
                      </a:r>
                      <a:r>
                        <a:rPr lang="fr-FR" sz="1100" b="1" spc="-50" dirty="0">
                          <a:effectLst/>
                          <a:highlight>
                            <a:srgbClr val="D9E1F1"/>
                          </a:highlight>
                        </a:rPr>
                        <a:t>$</a:t>
                      </a:r>
                      <a:endParaRPr lang="fr-CA" sz="1000" b="1" dirty="0">
                        <a:effectLst/>
                        <a:highlight>
                          <a:srgbClr val="D9E1F1"/>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430" algn="ctr">
                        <a:lnSpc>
                          <a:spcPts val="1275"/>
                        </a:lnSpc>
                        <a:spcBef>
                          <a:spcPts val="95"/>
                        </a:spcBef>
                        <a:spcAft>
                          <a:spcPts val="0"/>
                        </a:spcAft>
                      </a:pPr>
                      <a:r>
                        <a:rPr lang="fr-FR" sz="1100" dirty="0">
                          <a:solidFill>
                            <a:schemeClr val="tx1"/>
                          </a:solidFill>
                          <a:effectLst/>
                          <a:highlight>
                            <a:srgbClr val="D9E1F1"/>
                          </a:highlight>
                        </a:rPr>
                        <a:t>109 655 </a:t>
                      </a:r>
                      <a:r>
                        <a:rPr lang="fr-FR" sz="1100" spc="-50" dirty="0">
                          <a:solidFill>
                            <a:schemeClr val="tx1"/>
                          </a:solidFill>
                          <a:effectLst/>
                          <a:highlight>
                            <a:srgbClr val="D9E1F1"/>
                          </a:highlight>
                        </a:rPr>
                        <a:t>$</a:t>
                      </a:r>
                    </a:p>
                  </a:txBody>
                  <a:tcPr marL="0" marR="0" marT="0" marB="0"/>
                </a:tc>
                <a:extLst>
                  <a:ext uri="{0D108BD9-81ED-4DB2-BD59-A6C34878D82A}">
                    <a16:rowId xmlns:a16="http://schemas.microsoft.com/office/drawing/2014/main" val="256731435"/>
                  </a:ext>
                </a:extLst>
              </a:tr>
              <a:tr h="212544">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marL="5715" algn="ctr">
                        <a:lnSpc>
                          <a:spcPts val="1125"/>
                        </a:lnSpc>
                        <a:spcBef>
                          <a:spcPts val="95"/>
                        </a:spcBef>
                        <a:spcAft>
                          <a:spcPts val="0"/>
                        </a:spcAft>
                      </a:pPr>
                      <a:r>
                        <a:rPr lang="fr-FR" sz="1100" b="1" dirty="0">
                          <a:effectLst/>
                          <a:highlight>
                            <a:srgbClr val="D9E1F1"/>
                          </a:highlight>
                        </a:rPr>
                        <a:t>88 880 </a:t>
                      </a:r>
                      <a:r>
                        <a:rPr lang="fr-FR" sz="1100" b="1" spc="-50" dirty="0">
                          <a:effectLst/>
                          <a:highlight>
                            <a:srgbClr val="D9E1F1"/>
                          </a:highlight>
                        </a:rPr>
                        <a:t>$</a:t>
                      </a:r>
                      <a:endParaRPr lang="fr-CA" sz="1000" b="1" dirty="0">
                        <a:effectLst/>
                        <a:highlight>
                          <a:srgbClr val="D9E1F1"/>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430" algn="ctr">
                        <a:lnSpc>
                          <a:spcPts val="1125"/>
                        </a:lnSpc>
                        <a:spcBef>
                          <a:spcPts val="95"/>
                        </a:spcBef>
                        <a:spcAft>
                          <a:spcPts val="0"/>
                        </a:spcAft>
                      </a:pPr>
                      <a:r>
                        <a:rPr lang="fr-FR" sz="1100" dirty="0">
                          <a:solidFill>
                            <a:schemeClr val="tx1"/>
                          </a:solidFill>
                          <a:effectLst/>
                          <a:highlight>
                            <a:srgbClr val="D9E1F1"/>
                          </a:highlight>
                        </a:rPr>
                        <a:t>115 544 </a:t>
                      </a:r>
                      <a:r>
                        <a:rPr lang="fr-FR" sz="1100" spc="-50" dirty="0">
                          <a:solidFill>
                            <a:schemeClr val="tx1"/>
                          </a:solidFill>
                          <a:effectLst/>
                          <a:highlight>
                            <a:srgbClr val="D9E1F1"/>
                          </a:highlight>
                        </a:rPr>
                        <a:t>$</a:t>
                      </a:r>
                      <a:endParaRPr lang="fr-CA" sz="1000" dirty="0">
                        <a:solidFill>
                          <a:schemeClr val="tx1"/>
                        </a:solidFill>
                        <a:effectLst/>
                        <a:highlight>
                          <a:srgbClr val="D9E1F1"/>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71318330"/>
                  </a:ext>
                </a:extLst>
              </a:tr>
              <a:tr h="2527112">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marL="136525">
                        <a:spcBef>
                          <a:spcPts val="45"/>
                        </a:spcBef>
                        <a:spcAft>
                          <a:spcPts val="0"/>
                        </a:spcAft>
                      </a:pPr>
                      <a:endParaRPr lang="fr-FR" sz="1100" dirty="0">
                        <a:effectLst/>
                      </a:endParaRPr>
                    </a:p>
                    <a:p>
                      <a:pPr marL="136525">
                        <a:spcBef>
                          <a:spcPts val="45"/>
                        </a:spcBef>
                        <a:spcAft>
                          <a:spcPts val="0"/>
                        </a:spcAft>
                      </a:pPr>
                      <a:endParaRPr lang="fr-FR" sz="1100" dirty="0">
                        <a:effectLst/>
                      </a:endParaRPr>
                    </a:p>
                    <a:p>
                      <a:pPr marL="136525">
                        <a:spcBef>
                          <a:spcPts val="45"/>
                        </a:spcBef>
                        <a:spcAft>
                          <a:spcPts val="0"/>
                        </a:spcAft>
                      </a:pPr>
                      <a:r>
                        <a:rPr lang="fr-FR" sz="1100" dirty="0">
                          <a:effectLst/>
                        </a:rPr>
                        <a:t>91 815 </a:t>
                      </a:r>
                      <a:r>
                        <a:rPr lang="fr-FR" sz="1100" spc="-50" dirty="0">
                          <a:effectLst/>
                        </a:rPr>
                        <a:t>$</a:t>
                      </a:r>
                      <a:endParaRPr lang="fr-CA" sz="1000" dirty="0">
                        <a:effectLst/>
                      </a:endParaRPr>
                    </a:p>
                    <a:p>
                      <a:pPr marL="136525">
                        <a:spcBef>
                          <a:spcPts val="95"/>
                        </a:spcBef>
                      </a:pPr>
                      <a:r>
                        <a:rPr lang="fr-FR" sz="1100" dirty="0">
                          <a:effectLst/>
                        </a:rPr>
                        <a:t>97 124 </a:t>
                      </a:r>
                      <a:r>
                        <a:rPr lang="fr-FR" sz="1100" spc="-50" dirty="0">
                          <a:effectLst/>
                        </a:rPr>
                        <a:t>$</a:t>
                      </a:r>
                      <a:endParaRPr lang="fr-CA" sz="1000" dirty="0">
                        <a:effectLst/>
                      </a:endParaRPr>
                    </a:p>
                    <a:p>
                      <a:pPr marL="98425">
                        <a:spcBef>
                          <a:spcPts val="100"/>
                        </a:spcBef>
                        <a:spcAft>
                          <a:spcPts val="0"/>
                        </a:spcAft>
                      </a:pPr>
                      <a:r>
                        <a:rPr lang="fr-FR" sz="1100" dirty="0">
                          <a:effectLst/>
                        </a:rPr>
                        <a:t>102 742 </a:t>
                      </a:r>
                      <a:r>
                        <a:rPr lang="fr-FR" sz="1100" spc="-50" dirty="0">
                          <a:effectLst/>
                        </a:rPr>
                        <a:t>$</a:t>
                      </a:r>
                      <a:endParaRPr lang="fr-CA" sz="1000" dirty="0">
                        <a:effectLst/>
                      </a:endParaRPr>
                    </a:p>
                    <a:p>
                      <a:pPr marL="98425">
                        <a:spcBef>
                          <a:spcPts val="95"/>
                        </a:spcBef>
                      </a:pPr>
                      <a:r>
                        <a:rPr lang="fr-FR" sz="1100" dirty="0">
                          <a:effectLst/>
                        </a:rPr>
                        <a:t>108 683 </a:t>
                      </a:r>
                      <a:r>
                        <a:rPr lang="fr-FR" sz="1100" spc="-50" dirty="0">
                          <a:effectLst/>
                        </a:rPr>
                        <a:t>$</a:t>
                      </a:r>
                      <a:endParaRPr lang="fr-CA" sz="1000" dirty="0">
                        <a:effectLst/>
                      </a:endParaRPr>
                    </a:p>
                    <a:p>
                      <a:pPr marL="98425">
                        <a:spcBef>
                          <a:spcPts val="90"/>
                        </a:spcBef>
                        <a:spcAft>
                          <a:spcPts val="0"/>
                        </a:spcAft>
                      </a:pPr>
                      <a:r>
                        <a:rPr lang="fr-FR" sz="1100" dirty="0">
                          <a:effectLst/>
                        </a:rPr>
                        <a:t>114 969 </a:t>
                      </a:r>
                      <a:r>
                        <a:rPr lang="fr-FR" sz="1100" spc="-50" dirty="0">
                          <a:effectLst/>
                        </a:rPr>
                        <a:t>$</a:t>
                      </a:r>
                      <a:endParaRPr lang="fr-CA" sz="1000" dirty="0">
                        <a:effectLst/>
                      </a:endParaRPr>
                    </a:p>
                    <a:p>
                      <a:pPr marL="98425">
                        <a:spcBef>
                          <a:spcPts val="95"/>
                        </a:spcBef>
                      </a:pPr>
                      <a:r>
                        <a:rPr lang="fr-FR" sz="1100" dirty="0">
                          <a:effectLst/>
                        </a:rPr>
                        <a:t>121 617 </a:t>
                      </a:r>
                      <a:r>
                        <a:rPr lang="fr-FR" sz="1100" spc="-50" dirty="0">
                          <a:effectLst/>
                        </a:rPr>
                        <a:t>$</a:t>
                      </a:r>
                      <a:endParaRPr lang="fr-CA" sz="1000" dirty="0">
                        <a:effectLst/>
                      </a:endParaRPr>
                    </a:p>
                    <a:p>
                      <a:pPr marL="98425">
                        <a:spcBef>
                          <a:spcPts val="95"/>
                        </a:spcBef>
                      </a:pPr>
                      <a:r>
                        <a:rPr lang="fr-FR" sz="1100" dirty="0">
                          <a:effectLst/>
                        </a:rPr>
                        <a:t>128 651 </a:t>
                      </a:r>
                      <a:r>
                        <a:rPr lang="fr-FR" sz="1100" spc="-50" dirty="0">
                          <a:effectLst/>
                        </a:rPr>
                        <a:t>$</a:t>
                      </a:r>
                      <a:endParaRPr lang="fr-CA" sz="1000" dirty="0">
                        <a:effectLst/>
                      </a:endParaRPr>
                    </a:p>
                    <a:p>
                      <a:pPr marL="98425">
                        <a:spcBef>
                          <a:spcPts val="100"/>
                        </a:spcBef>
                        <a:spcAft>
                          <a:spcPts val="0"/>
                        </a:spcAft>
                      </a:pPr>
                      <a:r>
                        <a:rPr lang="fr-FR" sz="1100" dirty="0">
                          <a:effectLst/>
                        </a:rPr>
                        <a:t>136 089 </a:t>
                      </a:r>
                      <a:r>
                        <a:rPr lang="fr-FR" sz="1100" spc="-50" dirty="0">
                          <a:effectLst/>
                        </a:rPr>
                        <a:t>$</a:t>
                      </a:r>
                      <a:endParaRPr lang="fr-CA" sz="1000" dirty="0">
                        <a:effectLst/>
                      </a:endParaRPr>
                    </a:p>
                    <a:p>
                      <a:pPr marL="98425">
                        <a:lnSpc>
                          <a:spcPts val="1280"/>
                        </a:lnSpc>
                        <a:spcBef>
                          <a:spcPts val="165"/>
                        </a:spcBef>
                        <a:spcAft>
                          <a:spcPts val="0"/>
                        </a:spcAft>
                      </a:pPr>
                      <a:r>
                        <a:rPr lang="fr-FR" sz="1100" dirty="0">
                          <a:effectLst/>
                        </a:rPr>
                        <a:t>143 959 </a:t>
                      </a:r>
                      <a:r>
                        <a:rPr lang="fr-FR" sz="1100" spc="-50" dirty="0">
                          <a:effectLst/>
                        </a:rPr>
                        <a:t>$</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8910">
                        <a:spcBef>
                          <a:spcPts val="45"/>
                        </a:spcBef>
                        <a:spcAft>
                          <a:spcPts val="0"/>
                        </a:spcAft>
                      </a:pPr>
                      <a:endParaRPr lang="fr-FR" sz="1100" dirty="0">
                        <a:effectLst/>
                      </a:endParaRPr>
                    </a:p>
                    <a:p>
                      <a:pPr marL="168910">
                        <a:spcBef>
                          <a:spcPts val="45"/>
                        </a:spcBef>
                        <a:spcAft>
                          <a:spcPts val="0"/>
                        </a:spcAft>
                      </a:pPr>
                      <a:endParaRPr lang="fr-FR" sz="1100" dirty="0">
                        <a:effectLst/>
                      </a:endParaRPr>
                    </a:p>
                    <a:p>
                      <a:pPr marL="168910">
                        <a:spcBef>
                          <a:spcPts val="45"/>
                        </a:spcBef>
                        <a:spcAft>
                          <a:spcPts val="0"/>
                        </a:spcAft>
                      </a:pPr>
                      <a:r>
                        <a:rPr lang="fr-FR" sz="1100" dirty="0">
                          <a:effectLst/>
                        </a:rPr>
                        <a:t>119 361 </a:t>
                      </a:r>
                      <a:r>
                        <a:rPr lang="fr-FR" sz="1100" spc="-50" dirty="0">
                          <a:effectLst/>
                        </a:rPr>
                        <a:t>$</a:t>
                      </a:r>
                      <a:endParaRPr lang="fr-CA" sz="1000" dirty="0">
                        <a:effectLst/>
                      </a:endParaRPr>
                    </a:p>
                    <a:p>
                      <a:pPr marL="168910">
                        <a:spcBef>
                          <a:spcPts val="95"/>
                        </a:spcBef>
                      </a:pPr>
                      <a:r>
                        <a:rPr lang="fr-FR" sz="1100" dirty="0">
                          <a:effectLst/>
                        </a:rPr>
                        <a:t>126 263 </a:t>
                      </a:r>
                      <a:r>
                        <a:rPr lang="fr-FR" sz="1100" spc="-50" dirty="0">
                          <a:effectLst/>
                        </a:rPr>
                        <a:t>$</a:t>
                      </a:r>
                      <a:endParaRPr lang="fr-CA" sz="1000" dirty="0">
                        <a:effectLst/>
                      </a:endParaRPr>
                    </a:p>
                    <a:p>
                      <a:pPr marL="168910">
                        <a:spcBef>
                          <a:spcPts val="100"/>
                        </a:spcBef>
                        <a:spcAft>
                          <a:spcPts val="0"/>
                        </a:spcAft>
                      </a:pPr>
                      <a:r>
                        <a:rPr lang="fr-FR" sz="1100" dirty="0">
                          <a:effectLst/>
                        </a:rPr>
                        <a:t>133 565 </a:t>
                      </a:r>
                      <a:r>
                        <a:rPr lang="fr-FR" sz="1100" spc="-50" dirty="0">
                          <a:effectLst/>
                        </a:rPr>
                        <a:t>$</a:t>
                      </a:r>
                      <a:endParaRPr lang="fr-CA" sz="1000" dirty="0">
                        <a:effectLst/>
                      </a:endParaRPr>
                    </a:p>
                    <a:p>
                      <a:pPr marL="168910">
                        <a:spcBef>
                          <a:spcPts val="95"/>
                        </a:spcBef>
                      </a:pPr>
                      <a:r>
                        <a:rPr lang="fr-FR" sz="1100" dirty="0">
                          <a:effectLst/>
                        </a:rPr>
                        <a:t>141 289 </a:t>
                      </a:r>
                      <a:r>
                        <a:rPr lang="fr-FR" sz="1100" spc="-50" dirty="0">
                          <a:effectLst/>
                        </a:rPr>
                        <a:t>$</a:t>
                      </a:r>
                      <a:endParaRPr lang="fr-CA" sz="1000" dirty="0">
                        <a:effectLst/>
                      </a:endParaRPr>
                    </a:p>
                    <a:p>
                      <a:pPr marL="168910">
                        <a:spcBef>
                          <a:spcPts val="90"/>
                        </a:spcBef>
                        <a:spcAft>
                          <a:spcPts val="0"/>
                        </a:spcAft>
                      </a:pPr>
                      <a:r>
                        <a:rPr lang="fr-FR" sz="1100" dirty="0">
                          <a:effectLst/>
                        </a:rPr>
                        <a:t>149 460 </a:t>
                      </a:r>
                      <a:r>
                        <a:rPr lang="fr-FR" sz="1100" spc="-50" dirty="0">
                          <a:effectLst/>
                        </a:rPr>
                        <a:t>$</a:t>
                      </a:r>
                      <a:endParaRPr lang="fr-CA" sz="1000" dirty="0">
                        <a:effectLst/>
                      </a:endParaRPr>
                    </a:p>
                    <a:p>
                      <a:pPr marL="168910">
                        <a:spcBef>
                          <a:spcPts val="95"/>
                        </a:spcBef>
                      </a:pPr>
                      <a:r>
                        <a:rPr lang="fr-FR" sz="1100" dirty="0">
                          <a:effectLst/>
                        </a:rPr>
                        <a:t>158 102 </a:t>
                      </a:r>
                      <a:r>
                        <a:rPr lang="fr-FR" sz="1100" spc="-50" dirty="0">
                          <a:effectLst/>
                        </a:rPr>
                        <a:t>$</a:t>
                      </a:r>
                      <a:endParaRPr lang="fr-CA" sz="1000" dirty="0">
                        <a:effectLst/>
                      </a:endParaRPr>
                    </a:p>
                    <a:p>
                      <a:pPr marL="168910">
                        <a:spcBef>
                          <a:spcPts val="95"/>
                        </a:spcBef>
                      </a:pPr>
                      <a:r>
                        <a:rPr lang="fr-FR" sz="1100" dirty="0">
                          <a:effectLst/>
                        </a:rPr>
                        <a:t>167 245 </a:t>
                      </a:r>
                      <a:r>
                        <a:rPr lang="fr-FR" sz="1100" spc="-50" dirty="0">
                          <a:effectLst/>
                        </a:rPr>
                        <a:t>$</a:t>
                      </a:r>
                      <a:endParaRPr lang="fr-CA" sz="1000" dirty="0">
                        <a:effectLst/>
                      </a:endParaRPr>
                    </a:p>
                    <a:p>
                      <a:pPr marL="168910">
                        <a:spcBef>
                          <a:spcPts val="100"/>
                        </a:spcBef>
                        <a:spcAft>
                          <a:spcPts val="0"/>
                        </a:spcAft>
                      </a:pPr>
                      <a:r>
                        <a:rPr lang="fr-FR" sz="1100" dirty="0">
                          <a:effectLst/>
                        </a:rPr>
                        <a:t>176 916 </a:t>
                      </a:r>
                      <a:r>
                        <a:rPr lang="fr-FR" sz="1100" spc="-50" dirty="0">
                          <a:effectLst/>
                        </a:rPr>
                        <a:t>$</a:t>
                      </a:r>
                      <a:endParaRPr lang="fr-CA" sz="1000" dirty="0">
                        <a:effectLst/>
                      </a:endParaRPr>
                    </a:p>
                    <a:p>
                      <a:pPr marL="168910">
                        <a:lnSpc>
                          <a:spcPts val="1280"/>
                        </a:lnSpc>
                        <a:spcBef>
                          <a:spcPts val="165"/>
                        </a:spcBef>
                        <a:spcAft>
                          <a:spcPts val="0"/>
                        </a:spcAft>
                      </a:pPr>
                      <a:r>
                        <a:rPr lang="fr-FR" sz="1100" dirty="0">
                          <a:effectLst/>
                        </a:rPr>
                        <a:t>187 148 </a:t>
                      </a:r>
                      <a:r>
                        <a:rPr lang="fr-FR" sz="1100" spc="-50" dirty="0">
                          <a:effectLst/>
                        </a:rPr>
                        <a:t>$</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421825294"/>
                  </a:ext>
                </a:extLst>
              </a:tr>
            </a:tbl>
          </a:graphicData>
        </a:graphic>
      </p:graphicFrame>
      <p:sp>
        <p:nvSpPr>
          <p:cNvPr id="4" name="Rectangle 1">
            <a:extLst>
              <a:ext uri="{FF2B5EF4-FFF2-40B4-BE49-F238E27FC236}">
                <a16:creationId xmlns:a16="http://schemas.microsoft.com/office/drawing/2014/main" id="{8F310729-E30E-DB04-3C39-9EF6114129EC}"/>
              </a:ext>
            </a:extLst>
          </p:cNvPr>
          <p:cNvSpPr>
            <a:spLocks noChangeArrowheads="1"/>
          </p:cNvSpPr>
          <p:nvPr/>
        </p:nvSpPr>
        <p:spPr bwMode="auto">
          <a:xfrm>
            <a:off x="1979613" y="21605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1294500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Isosceles Triangle 13">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useBgFill="1">
        <p:nvSpPr>
          <p:cNvPr id="21" name="Rectangle 20">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084311C5-75A9-7B0A-C1FF-CA1D3FCDE025}"/>
              </a:ext>
            </a:extLst>
          </p:cNvPr>
          <p:cNvSpPr txBox="1"/>
          <p:nvPr/>
        </p:nvSpPr>
        <p:spPr>
          <a:xfrm>
            <a:off x="677334" y="1253067"/>
            <a:ext cx="6155266" cy="4351866"/>
          </a:xfrm>
          <a:prstGeom prst="rect">
            <a:avLst/>
          </a:prstGeom>
        </p:spPr>
        <p:txBody>
          <a:bodyPr vert="horz" lIns="91440" tIns="45720" rIns="91440" bIns="45720" rtlCol="0" anchor="ctr">
            <a:noAutofit/>
          </a:bodyPr>
          <a:lstStyle/>
          <a:p>
            <a:pPr>
              <a:lnSpc>
                <a:spcPct val="90000"/>
              </a:lnSpc>
              <a:spcBef>
                <a:spcPts val="1000"/>
              </a:spcBef>
              <a:buClr>
                <a:schemeClr val="accent1"/>
              </a:buClr>
              <a:buSzPct val="80000"/>
            </a:pPr>
            <a:r>
              <a:rPr lang="en-US" sz="1400" b="1" u="sng" dirty="0">
                <a:solidFill>
                  <a:schemeClr val="tx1">
                    <a:lumMod val="75000"/>
                    <a:lumOff val="25000"/>
                  </a:schemeClr>
                </a:solidFill>
              </a:rPr>
              <a:t>AVANT LA MODIFICATION	      </a:t>
            </a:r>
            <a:r>
              <a:rPr lang="en-US" sz="1400" dirty="0">
                <a:solidFill>
                  <a:schemeClr val="tx1">
                    <a:lumMod val="75000"/>
                    <a:lumOff val="25000"/>
                  </a:schemeClr>
                </a:solidFill>
              </a:rPr>
              <a:t>		</a:t>
            </a:r>
            <a:r>
              <a:rPr lang="en-US" sz="1400" b="1" u="sng" dirty="0">
                <a:solidFill>
                  <a:schemeClr val="tx1">
                    <a:lumMod val="75000"/>
                    <a:lumOff val="25000"/>
                  </a:schemeClr>
                </a:solidFill>
              </a:rPr>
              <a:t>DEPUIS LA MODIFICATION </a:t>
            </a:r>
            <a:r>
              <a:rPr lang="en-US" sz="1400" dirty="0">
                <a:solidFill>
                  <a:schemeClr val="tx1">
                    <a:lumMod val="75000"/>
                    <a:lumOff val="25000"/>
                  </a:schemeClr>
                </a:solidFill>
              </a:rPr>
              <a:t>						</a:t>
            </a:r>
          </a:p>
          <a:p>
            <a:pPr>
              <a:lnSpc>
                <a:spcPct val="90000"/>
              </a:lnSpc>
              <a:spcBef>
                <a:spcPts val="1000"/>
              </a:spcBef>
              <a:buClr>
                <a:schemeClr val="accent1"/>
              </a:buClr>
              <a:buSzPct val="80000"/>
              <a:buFont typeface="Wingdings 3" charset="2"/>
              <a:buChar char=""/>
            </a:pPr>
            <a:r>
              <a:rPr lang="en-US" sz="1400" b="1" dirty="0">
                <a:solidFill>
                  <a:schemeClr val="tx1">
                    <a:lumMod val="75000"/>
                    <a:lumOff val="25000"/>
                  </a:schemeClr>
                </a:solidFill>
              </a:rPr>
              <a:t>CLASSE 37</a:t>
            </a:r>
            <a:r>
              <a:rPr lang="en-US" sz="1400" dirty="0">
                <a:solidFill>
                  <a:schemeClr val="tx1">
                    <a:lumMod val="75000"/>
                    <a:lumOff val="25000"/>
                  </a:schemeClr>
                </a:solidFill>
              </a:rPr>
              <a:t>: 78 481$ </a:t>
            </a:r>
            <a:r>
              <a:rPr lang="en-US" sz="1400" dirty="0" err="1">
                <a:solidFill>
                  <a:schemeClr val="tx1">
                    <a:lumMod val="75000"/>
                    <a:lumOff val="25000"/>
                  </a:schemeClr>
                </a:solidFill>
              </a:rPr>
              <a:t>À</a:t>
            </a:r>
            <a:r>
              <a:rPr lang="en-US" sz="1400" dirty="0">
                <a:solidFill>
                  <a:schemeClr val="tx1">
                    <a:lumMod val="75000"/>
                    <a:lumOff val="25000"/>
                  </a:schemeClr>
                </a:solidFill>
              </a:rPr>
              <a:t> 102 026$		</a:t>
            </a:r>
            <a:r>
              <a:rPr lang="en-US" sz="1400" b="1" dirty="0">
                <a:solidFill>
                  <a:schemeClr val="tx1">
                    <a:lumMod val="75000"/>
                    <a:lumOff val="25000"/>
                  </a:schemeClr>
                </a:solidFill>
              </a:rPr>
              <a:t>CLASSE 37: 80 052$ </a:t>
            </a:r>
            <a:r>
              <a:rPr lang="en-US" sz="1400" b="1" dirty="0" err="1">
                <a:solidFill>
                  <a:schemeClr val="tx1">
                    <a:lumMod val="75000"/>
                    <a:lumOff val="25000"/>
                  </a:schemeClr>
                </a:solidFill>
              </a:rPr>
              <a:t>À</a:t>
            </a:r>
            <a:r>
              <a:rPr lang="en-US" sz="1400" b="1" dirty="0">
                <a:solidFill>
                  <a:schemeClr val="tx1">
                    <a:lumMod val="75000"/>
                    <a:lumOff val="25000"/>
                  </a:schemeClr>
                </a:solidFill>
              </a:rPr>
              <a:t> 104 067$</a:t>
            </a:r>
          </a:p>
          <a:p>
            <a:pPr>
              <a:lnSpc>
                <a:spcPct val="90000"/>
              </a:lnSpc>
              <a:spcBef>
                <a:spcPts val="1000"/>
              </a:spcBef>
              <a:buClr>
                <a:schemeClr val="accent1"/>
              </a:buClr>
              <a:buSzPct val="80000"/>
              <a:buFont typeface="Wingdings 3" charset="2"/>
              <a:buChar char=""/>
            </a:pPr>
            <a:endParaRPr lang="en-US" sz="1400" dirty="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1400" b="1" dirty="0">
                <a:solidFill>
                  <a:schemeClr val="tx1">
                    <a:lumMod val="75000"/>
                    <a:lumOff val="25000"/>
                  </a:schemeClr>
                </a:solidFill>
              </a:rPr>
              <a:t>CLASSE 38</a:t>
            </a:r>
            <a:r>
              <a:rPr lang="en-US" sz="1400" dirty="0">
                <a:solidFill>
                  <a:schemeClr val="tx1">
                    <a:lumMod val="75000"/>
                    <a:lumOff val="25000"/>
                  </a:schemeClr>
                </a:solidFill>
              </a:rPr>
              <a:t>: 82 697$ </a:t>
            </a:r>
            <a:r>
              <a:rPr lang="en-US" sz="1400" dirty="0" err="1">
                <a:solidFill>
                  <a:schemeClr val="tx1">
                    <a:lumMod val="75000"/>
                    <a:lumOff val="25000"/>
                  </a:schemeClr>
                </a:solidFill>
              </a:rPr>
              <a:t>À</a:t>
            </a:r>
            <a:r>
              <a:rPr lang="en-US" sz="1400" dirty="0">
                <a:solidFill>
                  <a:schemeClr val="tx1">
                    <a:lumMod val="75000"/>
                    <a:lumOff val="25000"/>
                  </a:schemeClr>
                </a:solidFill>
              </a:rPr>
              <a:t> 107 505$		</a:t>
            </a:r>
            <a:r>
              <a:rPr lang="en-US" sz="1400" b="1" dirty="0">
                <a:solidFill>
                  <a:schemeClr val="tx1">
                    <a:lumMod val="75000"/>
                    <a:lumOff val="25000"/>
                  </a:schemeClr>
                </a:solidFill>
              </a:rPr>
              <a:t>CLASSE 38: 84 351$ </a:t>
            </a:r>
            <a:r>
              <a:rPr lang="en-US" sz="1400" b="1" dirty="0" err="1">
                <a:solidFill>
                  <a:schemeClr val="tx1">
                    <a:lumMod val="75000"/>
                    <a:lumOff val="25000"/>
                  </a:schemeClr>
                </a:solidFill>
              </a:rPr>
              <a:t>À</a:t>
            </a:r>
            <a:r>
              <a:rPr lang="en-US" sz="1400" b="1" dirty="0">
                <a:solidFill>
                  <a:schemeClr val="tx1">
                    <a:lumMod val="75000"/>
                    <a:lumOff val="25000"/>
                  </a:schemeClr>
                </a:solidFill>
              </a:rPr>
              <a:t> 109 655$</a:t>
            </a:r>
          </a:p>
          <a:p>
            <a:pPr>
              <a:lnSpc>
                <a:spcPct val="90000"/>
              </a:lnSpc>
              <a:spcBef>
                <a:spcPts val="1000"/>
              </a:spcBef>
              <a:buClr>
                <a:schemeClr val="accent1"/>
              </a:buClr>
              <a:buSzPct val="80000"/>
              <a:buFont typeface="Wingdings 3" charset="2"/>
              <a:buChar char=""/>
            </a:pPr>
            <a:endParaRPr lang="en-US" sz="1400" dirty="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1400" b="1" dirty="0">
                <a:solidFill>
                  <a:schemeClr val="tx1">
                    <a:lumMod val="75000"/>
                    <a:lumOff val="25000"/>
                  </a:schemeClr>
                </a:solidFill>
              </a:rPr>
              <a:t>CLASSE 39</a:t>
            </a:r>
            <a:r>
              <a:rPr lang="en-US" sz="1400" dirty="0">
                <a:solidFill>
                  <a:schemeClr val="tx1">
                    <a:lumMod val="75000"/>
                    <a:lumOff val="25000"/>
                  </a:schemeClr>
                </a:solidFill>
              </a:rPr>
              <a:t>: 87 137$ </a:t>
            </a:r>
            <a:r>
              <a:rPr lang="en-US" sz="1400" dirty="0" err="1">
                <a:solidFill>
                  <a:schemeClr val="tx1">
                    <a:lumMod val="75000"/>
                    <a:lumOff val="25000"/>
                  </a:schemeClr>
                </a:solidFill>
              </a:rPr>
              <a:t>À</a:t>
            </a:r>
            <a:r>
              <a:rPr lang="en-US" sz="1400" dirty="0">
                <a:solidFill>
                  <a:schemeClr val="tx1">
                    <a:lumMod val="75000"/>
                    <a:lumOff val="25000"/>
                  </a:schemeClr>
                </a:solidFill>
              </a:rPr>
              <a:t> 113 278$		</a:t>
            </a:r>
            <a:r>
              <a:rPr lang="en-US" sz="1400" b="1" dirty="0">
                <a:solidFill>
                  <a:schemeClr val="tx1">
                    <a:lumMod val="75000"/>
                    <a:lumOff val="25000"/>
                  </a:schemeClr>
                </a:solidFill>
              </a:rPr>
              <a:t>CLASSE 39: 88 880$ </a:t>
            </a:r>
            <a:r>
              <a:rPr lang="en-US" sz="1400" b="1" dirty="0" err="1">
                <a:solidFill>
                  <a:schemeClr val="tx1">
                    <a:lumMod val="75000"/>
                    <a:lumOff val="25000"/>
                  </a:schemeClr>
                </a:solidFill>
              </a:rPr>
              <a:t>À</a:t>
            </a:r>
            <a:r>
              <a:rPr lang="en-US" sz="1400" b="1" dirty="0">
                <a:solidFill>
                  <a:schemeClr val="tx1">
                    <a:lumMod val="75000"/>
                    <a:lumOff val="25000"/>
                  </a:schemeClr>
                </a:solidFill>
              </a:rPr>
              <a:t> 115 544$</a:t>
            </a:r>
          </a:p>
          <a:p>
            <a:pPr algn="just">
              <a:lnSpc>
                <a:spcPct val="90000"/>
              </a:lnSpc>
              <a:spcBef>
                <a:spcPts val="1000"/>
              </a:spcBef>
              <a:buClr>
                <a:schemeClr val="accent1"/>
              </a:buClr>
              <a:buSzPct val="80000"/>
            </a:pPr>
            <a:endParaRPr lang="fr-CA" sz="1400" dirty="0">
              <a:solidFill>
                <a:schemeClr val="tx1">
                  <a:lumMod val="75000"/>
                  <a:lumOff val="25000"/>
                </a:schemeClr>
              </a:solidFill>
            </a:endParaRPr>
          </a:p>
          <a:p>
            <a:pPr algn="just">
              <a:lnSpc>
                <a:spcPct val="90000"/>
              </a:lnSpc>
              <a:spcBef>
                <a:spcPts val="1000"/>
              </a:spcBef>
              <a:buClr>
                <a:schemeClr val="accent1"/>
              </a:buClr>
              <a:buSzPct val="80000"/>
            </a:pPr>
            <a:r>
              <a:rPr lang="fr-CA" sz="1400" dirty="0">
                <a:solidFill>
                  <a:schemeClr val="tx1">
                    <a:lumMod val="75000"/>
                    <a:lumOff val="25000"/>
                  </a:schemeClr>
                </a:solidFill>
              </a:rPr>
              <a:t>Si vous détenez une de ces classes salariales, vous recevrez aussi un versement rétroactif au 1er avril 2022, en plus de la modification de votre paye lors des prochains versements de paye.</a:t>
            </a:r>
          </a:p>
          <a:p>
            <a:pPr algn="just">
              <a:lnSpc>
                <a:spcPct val="90000"/>
              </a:lnSpc>
              <a:spcBef>
                <a:spcPts val="1000"/>
              </a:spcBef>
              <a:buClr>
                <a:schemeClr val="accent1"/>
              </a:buClr>
              <a:buSzPct val="80000"/>
            </a:pPr>
            <a:r>
              <a:rPr lang="fr-CA" sz="1400" dirty="0">
                <a:solidFill>
                  <a:schemeClr val="tx1">
                    <a:lumMod val="75000"/>
                    <a:lumOff val="25000"/>
                  </a:schemeClr>
                </a:solidFill>
              </a:rPr>
              <a:t>Ne pas oublier que l’APER peut vérifier le montant de rétroactivité, lorsque vous le recevrez ainsi la vérification que vous recevez le bon salaire.</a:t>
            </a:r>
          </a:p>
        </p:txBody>
      </p:sp>
      <p:sp>
        <p:nvSpPr>
          <p:cNvPr id="23" name="Rectangle 22">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5" name="Straight Connector 24">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1"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3" name="Isosceles Triangle 32">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5"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7"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9"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1" name="Isosceles Triangle 40">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re 1">
            <a:extLst>
              <a:ext uri="{FF2B5EF4-FFF2-40B4-BE49-F238E27FC236}">
                <a16:creationId xmlns:a16="http://schemas.microsoft.com/office/drawing/2014/main" id="{6AE0D188-F387-A26B-9F44-901F9D17979B}"/>
              </a:ext>
            </a:extLst>
          </p:cNvPr>
          <p:cNvSpPr>
            <a:spLocks noGrp="1"/>
          </p:cNvSpPr>
          <p:nvPr>
            <p:ph type="title"/>
          </p:nvPr>
        </p:nvSpPr>
        <p:spPr>
          <a:xfrm>
            <a:off x="7829658" y="1253067"/>
            <a:ext cx="3371742" cy="4351866"/>
          </a:xfrm>
        </p:spPr>
        <p:txBody>
          <a:bodyPr vert="horz" lIns="91440" tIns="45720" rIns="91440" bIns="45720" rtlCol="0" anchor="ctr">
            <a:normAutofit/>
          </a:bodyPr>
          <a:lstStyle/>
          <a:p>
            <a:r>
              <a:rPr lang="en-US">
                <a:solidFill>
                  <a:schemeClr val="bg1"/>
                </a:solidFill>
              </a:rPr>
              <a:t>LES CHANGEMENTS POUR CES CLASSES</a:t>
            </a:r>
          </a:p>
        </p:txBody>
      </p:sp>
    </p:spTree>
    <p:extLst>
      <p:ext uri="{BB962C8B-B14F-4D97-AF65-F5344CB8AC3E}">
        <p14:creationId xmlns:p14="http://schemas.microsoft.com/office/powerpoint/2010/main" val="3482783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a:bodyPr>
          <a:lstStyle/>
          <a:p>
            <a:r>
              <a:rPr lang="en-CA"/>
              <a:t>POURQUOI SEULEMENT CES CLASSES?</a:t>
            </a:r>
            <a:endParaRPr lang="en-CA" dirty="0"/>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14" name="Espace réservé du contenu 2">
            <a:extLst>
              <a:ext uri="{FF2B5EF4-FFF2-40B4-BE49-F238E27FC236}">
                <a16:creationId xmlns:a16="http://schemas.microsoft.com/office/drawing/2014/main" id="{0AE06241-D1EC-E6B3-1734-58012B4DCC9E}"/>
              </a:ext>
            </a:extLst>
          </p:cNvPr>
          <p:cNvGraphicFramePr>
            <a:graphicFrameLocks noGrp="1"/>
          </p:cNvGraphicFramePr>
          <p:nvPr>
            <p:ph idx="1"/>
            <p:extLst>
              <p:ext uri="{D42A27DB-BD31-4B8C-83A1-F6EECF244321}">
                <p14:modId xmlns:p14="http://schemas.microsoft.com/office/powerpoint/2010/main" val="995158724"/>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7621881"/>
      </p:ext>
    </p:extLst>
  </p:cSld>
  <p:clrMapOvr>
    <a:masterClrMapping/>
  </p:clrMapOvr>
</p:sld>
</file>

<file path=ppt/theme/theme1.xml><?xml version="1.0" encoding="utf-8"?>
<a:theme xmlns:a="http://schemas.openxmlformats.org/drawingml/2006/main" name="Facette">
  <a:themeElements>
    <a:clrScheme name="Personnalisé 12">
      <a:dk1>
        <a:sysClr val="windowText" lastClr="000000"/>
      </a:dk1>
      <a:lt1>
        <a:sysClr val="window" lastClr="FFFFFF"/>
      </a:lt1>
      <a:dk2>
        <a:srgbClr val="2C3C43"/>
      </a:dk2>
      <a:lt2>
        <a:srgbClr val="EBEBEB"/>
      </a:lt2>
      <a:accent1>
        <a:srgbClr val="00AB84"/>
      </a:accent1>
      <a:accent2>
        <a:srgbClr val="00AB84"/>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A67F5C32D2594096DA3F3CBB46BCCC" ma:contentTypeVersion="13" ma:contentTypeDescription="Crée un document." ma:contentTypeScope="" ma:versionID="56358bcf6f5e03e5373e5037b7f129dc">
  <xsd:schema xmlns:xsd="http://www.w3.org/2001/XMLSchema" xmlns:xs="http://www.w3.org/2001/XMLSchema" xmlns:p="http://schemas.microsoft.com/office/2006/metadata/properties" xmlns:ns2="5c4272b6-d353-46f0-bc47-097c8dbd3ed1" xmlns:ns3="f1153d20-b836-4d77-bc86-1afc02ae23e6" targetNamespace="http://schemas.microsoft.com/office/2006/metadata/properties" ma:root="true" ma:fieldsID="fe585b263b89afff70660553634bb2fb" ns2:_="" ns3:_="">
    <xsd:import namespace="5c4272b6-d353-46f0-bc47-097c8dbd3ed1"/>
    <xsd:import namespace="f1153d20-b836-4d77-bc86-1afc02ae23e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4272b6-d353-46f0-bc47-097c8dbd3e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153d20-b836-4d77-bc86-1afc02ae23e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AD50FC-CD91-49D4-9B9E-9B7F94E83EB8}">
  <ds:schemaRef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5c4272b6-d353-46f0-bc47-097c8dbd3ed1"/>
    <ds:schemaRef ds:uri="http://www.w3.org/XML/1998/namespace"/>
    <ds:schemaRef ds:uri="http://purl.org/dc/terms/"/>
    <ds:schemaRef ds:uri="http://schemas.microsoft.com/office/infopath/2007/PartnerControls"/>
    <ds:schemaRef ds:uri="f1153d20-b836-4d77-bc86-1afc02ae23e6"/>
  </ds:schemaRefs>
</ds:datastoreItem>
</file>

<file path=customXml/itemProps2.xml><?xml version="1.0" encoding="utf-8"?>
<ds:datastoreItem xmlns:ds="http://schemas.openxmlformats.org/officeDocument/2006/customXml" ds:itemID="{C476DDE2-764F-4884-B83D-18E21B44287E}">
  <ds:schemaRefs>
    <ds:schemaRef ds:uri="http://schemas.microsoft.com/sharepoint/v3/contenttype/forms"/>
  </ds:schemaRefs>
</ds:datastoreItem>
</file>

<file path=customXml/itemProps3.xml><?xml version="1.0" encoding="utf-8"?>
<ds:datastoreItem xmlns:ds="http://schemas.openxmlformats.org/officeDocument/2006/customXml" ds:itemID="{AFFCA127-F89B-42E1-AF3D-9C64B3B6B4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4272b6-d353-46f0-bc47-097c8dbd3ed1"/>
    <ds:schemaRef ds:uri="f1153d20-b836-4d77-bc86-1afc02ae23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4787</TotalTime>
  <Words>8346</Words>
  <Application>Microsoft Office PowerPoint</Application>
  <PresentationFormat>Grand écran</PresentationFormat>
  <Paragraphs>520</Paragraphs>
  <Slides>55</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55</vt:i4>
      </vt:variant>
    </vt:vector>
  </HeadingPairs>
  <TitlesOfParts>
    <vt:vector size="65" baseType="lpstr">
      <vt:lpstr>Arial</vt:lpstr>
      <vt:lpstr>Cambria</vt:lpstr>
      <vt:lpstr>Candara</vt:lpstr>
      <vt:lpstr>Helvetica</vt:lpstr>
      <vt:lpstr>Helvetica-Condensed-Bold</vt:lpstr>
      <vt:lpstr>Symbol</vt:lpstr>
      <vt:lpstr>Times New Roman</vt:lpstr>
      <vt:lpstr>Trebuchet MS</vt:lpstr>
      <vt:lpstr>Wingdings 3</vt:lpstr>
      <vt:lpstr>Facette</vt:lpstr>
      <vt:lpstr> LES NOUVELLES CONDITIONS DE TRAVAIL</vt:lpstr>
      <vt:lpstr>HISTORIQUE</vt:lpstr>
      <vt:lpstr>PETIT RAPPEL</vt:lpstr>
      <vt:lpstr>PETIT RAPPEL</vt:lpstr>
      <vt:lpstr>LES ÉLÉMENTS DE LA MISE-À-JOUR DU RÈGLEMENT</vt:lpstr>
      <vt:lpstr>1. MODIFICATIONS DE CERTAINES CLASSES SALARIALES</vt:lpstr>
      <vt:lpstr>Présentation PowerPoint</vt:lpstr>
      <vt:lpstr>LES CHANGEMENTS POUR CES CLASSES</vt:lpstr>
      <vt:lpstr>POURQUOI SEULEMENT CES CLASSES?</vt:lpstr>
      <vt:lpstr>POURQUOI SEULEMENT CES CLASSES?</vt:lpstr>
      <vt:lpstr>POURQUOI SEULEMENT CES CLASSES?</vt:lpstr>
      <vt:lpstr>2. NOUVELLES DISPOSITIONS AFIN D’ARRIMER LE RÈGLEMENT AUX CONVENTIONS COLLECTIVES ET LETTRES D’ENTENTE DE 2020-2023 </vt:lpstr>
      <vt:lpstr>2.A  ALLOCATION RELATIVE AUX DISPARITÉS RÉGIONALES </vt:lpstr>
      <vt:lpstr>L’ARTICLE 24 (110%) – ÉCART SALARIAL D’UN CADRE ET SA PROFFESSION / PARAGRAPHE PAR PARAGRAPHE:    </vt:lpstr>
      <vt:lpstr>L’ARTICLE 24 (110%) – ÉCART SALARIAL D’UN CADRE ET SA PROFFESSION</vt:lpstr>
      <vt:lpstr>L’ARTICLE 24 (110%) – ÉCART SALARIAL D’UN CADRE ET SA PROFFESSION</vt:lpstr>
      <vt:lpstr>L’ARTICLE 24 (110%) – ÉCART SALARIAL D’UN CADRE ET SA PROFFESSION</vt:lpstr>
      <vt:lpstr>L’ARTICLE 24 (110%) – ÉCART SALARIAL D’UN CADRE ET SA PROFFESSION</vt:lpstr>
      <vt:lpstr>2. NOUVELLES DISPOSITIONS AFIN D’ARRIMER LE RÈGLEMENT AUX CONVENTIONS COLLECTIVES ET LETTRES D’ENTENTE DE 2020-2023 </vt:lpstr>
      <vt:lpstr>2. NOUVELLES DISPOSITIONS AFIN D’ARRIMER LE RÈGLEMENT AUX CONVENTIONS COLLECTIVES ET LETTRES D’ENTENTE DE 2020-2023 2.B ÉCARTS SALARIAUX ENTRE UN CADRE ET SA PROFESSION, ET LES HORAIRES DE TRAVAIL RÉGULIERS REHAUSSÉS.  </vt:lpstr>
      <vt:lpstr>2. NOUVELLES DISPOSITIONS AFIN D’ARRIMER LE RÈGLEMENT AUX CONVENTIONS COLLECTIVES ET LETTRES D’ENTENTE DE 2020-2023 2.C Allocation relative au chevauchement inter quart visant certains cadres infirmiers ou inhalothérapeutes (29.0.2)  </vt:lpstr>
      <vt:lpstr>2. NOUVELLES DISPOSITIONS AFIN D’ARRIMER LE RÈGLEMENT AUX CONVENTIONS COLLECTIVES ET LETTRES D’ENTENTE DE 2020-2023 2.D Allocation de soins critiques (14%) (29.0.1)  </vt:lpstr>
      <vt:lpstr>2. NOUVELLES DISPOSITIONS AFIN D’ARRIMER LE RÈGLEMENT AUX CONVENTIONS COLLECTIVES ET LETTRES D’ENTENTE DE 2020-2023 2.D Allocation de soins critiques (14%) (29.0.1)  </vt:lpstr>
      <vt:lpstr>2. NOUVELLES DISPOSITIONS AFIN D’ARRIMER LE RÈGLEMENT AUX CONVENTIONS COLLECTIVES ET LETTRES D’ENTENTE DE 2020-2023 2.E Allocation de soins critiques (7%) (29.0.1.1)  </vt:lpstr>
      <vt:lpstr>2. NOUVELLES DISPOSITIONS AFIN D’ARRIMER LE RÈGLEMENT AUX CONVENTIONS COLLECTIVES ET LETTRES D’ENTENTE DE 2020-2023 2.E Allocation de soins critiques (7%) (29.0.1.1)  </vt:lpstr>
      <vt:lpstr>2. NOUVELLES DISPOSITIONS AFIN D’ARRIMER LE RÈGLEMENT AUX CONVENTIONS COLLECTIVES ET LETTRES D’ENTENTE DE 2020-2023 2.F CONGÉS MOBILES ET PRIMES (29.1)  </vt:lpstr>
      <vt:lpstr>2. NOUVELLES DISPOSITIONS AFIN D’ARRIMER LE RÈGLEMENT AUX CONVENTIONS COLLECTIVES ET LETTRES D’ENTENTE DE 2020-2023 2.G ALLOCATION VISANT UN CADRE OEUVRANT EN CENTRE JEUNESSE OU EN MISSION  CENTRE JEUNESSE (29.0.11)- NOUVEAU  </vt:lpstr>
      <vt:lpstr>2. NOUVELLES DISPOSITIONS AFIN D’ARRIMER LE RÈGLEMENT AUX CONVENTIONS COLLECTIVES ET LETTRES D’ENTENTE DE 2020-2023 2.H ALLOCATION VISANT UN CADRE OEUVRANT EN MISSION JEUNESSE (29.0.11)- NOUVEAU  </vt:lpstr>
      <vt:lpstr>2. NOUVELLES DISPOSITIONS AFIN D’ARRIMER LE RÈGLEMENT AUX CONVENTIONS COLLECTIVES ET LETTRES D’ENTENTE DE 2020-2023 2.I PRIME CHSLD (29.1.1)- NOUVEAU  </vt:lpstr>
      <vt:lpstr>2. NOUVELLES DISPOSITIONS AFIN D’ARRIMER LE RÈGLEMENT AUX CONVENTIONS COLLECTIVES ET LETTRES D’ENTENTE DE 2020-2023 2.J ALLOCATION DE RENFORCEMENT POUR GESTION DE PROXIMITÉ DANS LE RSSS (29.3)- NOUVEAU  </vt:lpstr>
      <vt:lpstr>2. NOUVELLES DISPOSITIONS AFIN D’ARRIMER LE RÈGLEMENT AUX CONVENTIONS COLLECTIVES ET LETTRES D’ENTENTE DE 2020-2023 2.K INDEMNITÉ DE DISPONIBILITÉ ACCRUE (29.0.9.1)  </vt:lpstr>
      <vt:lpstr>Présentation PowerPoint</vt:lpstr>
      <vt:lpstr>AXE 1  MODIFICATIONS AU RÉGIME D’ASSURANCE-COLLECTIVE</vt:lpstr>
      <vt:lpstr>AXE 2 POLITIQUES LOCALES DE GESTION À INCIDENCE MONÉTAIRE </vt:lpstr>
      <vt:lpstr>AXE 2 POLITIQUES LOCALES DE GESTION À INCIDENCE MONÉTAIRE </vt:lpstr>
      <vt:lpstr>AXE 2  PLG – VACANCES ANNUELLES </vt:lpstr>
      <vt:lpstr>AXE 2  PLG – VACANCES ANNUELLES </vt:lpstr>
      <vt:lpstr>AXE 2  PLG – VACANCES ANNUELLES </vt:lpstr>
      <vt:lpstr>AXE 2  PLG – VACANCES ANNUELLES  CADRE À TEMPS PARTIEL</vt:lpstr>
      <vt:lpstr>AXE 2  PLG – CONGÉS FÉRIÉS  </vt:lpstr>
      <vt:lpstr>AXE 2  PLG – CONGÉS FÉRIÉS  </vt:lpstr>
      <vt:lpstr>AXE 2  PLG – CONGÉS FÉRIÉS  </vt:lpstr>
      <vt:lpstr>AXE 2  PLG – CONGÉS FÉRIÉS  </vt:lpstr>
      <vt:lpstr>AXE 2  PLG – CONGÉS SOCIAUX  </vt:lpstr>
      <vt:lpstr>AXE 2  PLG – CONGÉS SOCIAUX - MARIAGE </vt:lpstr>
      <vt:lpstr>AXE 2  PLG – CONGÉS SOCIAUX - DÉCÈS </vt:lpstr>
      <vt:lpstr>AXE 2  PLG – CONGÉS SOCIAUX - DÉCÈS </vt:lpstr>
      <vt:lpstr>AXE 2  PLG – CONGÉS SOCIAUX - AUTRES </vt:lpstr>
      <vt:lpstr>AXE 2  PLG – CONGÉS VIE ASSOCIATIVE ET AFFAIRES PROFESSIONNELLES </vt:lpstr>
      <vt:lpstr>AXE 2  PLG – TEMPS SUPPLÉMENTAIRE </vt:lpstr>
      <vt:lpstr>AXE 2  PLG – TEMPS SUPPLÉMENTAIRE </vt:lpstr>
      <vt:lpstr>AXE 2  PLG – FRAIS DE DÉPLACEMENT ET AUTRES FRAIS </vt:lpstr>
      <vt:lpstr>AXE 2  PLG – MODALITÉS DE RÉCUPÉRATION DU SALAIRE VERSÉ EN TROP </vt:lpstr>
      <vt:lpstr>POUR PLUS D’INFORMATIONS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Assemblée générale annuelle</dc:title>
  <dc:creator>Isabelle Palardy</dc:creator>
  <cp:lastModifiedBy>Association</cp:lastModifiedBy>
  <cp:revision>21</cp:revision>
  <cp:lastPrinted>2024-01-16T21:45:27Z</cp:lastPrinted>
  <dcterms:created xsi:type="dcterms:W3CDTF">2020-11-09T20:48:55Z</dcterms:created>
  <dcterms:modified xsi:type="dcterms:W3CDTF">2024-04-25T19:21:56Z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0x01010088A67F5C32D2594096DA3F3CBB46BCCC</vt:lpwstr>
  </property>
</Properties>
</file>