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46"/>
  </p:notesMasterIdLst>
  <p:sldIdLst>
    <p:sldId id="256" r:id="rId5"/>
    <p:sldId id="270" r:id="rId6"/>
    <p:sldId id="375" r:id="rId7"/>
    <p:sldId id="374" r:id="rId8"/>
    <p:sldId id="373" r:id="rId9"/>
    <p:sldId id="285" r:id="rId10"/>
    <p:sldId id="376" r:id="rId11"/>
    <p:sldId id="271" r:id="rId12"/>
    <p:sldId id="351" r:id="rId13"/>
    <p:sldId id="257" r:id="rId14"/>
    <p:sldId id="309" r:id="rId15"/>
    <p:sldId id="377" r:id="rId16"/>
    <p:sldId id="378" r:id="rId17"/>
    <p:sldId id="379" r:id="rId18"/>
    <p:sldId id="380" r:id="rId19"/>
    <p:sldId id="317" r:id="rId20"/>
    <p:sldId id="319" r:id="rId21"/>
    <p:sldId id="360" r:id="rId22"/>
    <p:sldId id="352" r:id="rId23"/>
    <p:sldId id="353" r:id="rId24"/>
    <p:sldId id="354" r:id="rId25"/>
    <p:sldId id="355" r:id="rId26"/>
    <p:sldId id="357" r:id="rId27"/>
    <p:sldId id="358" r:id="rId28"/>
    <p:sldId id="318" r:id="rId29"/>
    <p:sldId id="359" r:id="rId30"/>
    <p:sldId id="361" r:id="rId31"/>
    <p:sldId id="362" r:id="rId32"/>
    <p:sldId id="363" r:id="rId33"/>
    <p:sldId id="364" r:id="rId34"/>
    <p:sldId id="365" r:id="rId35"/>
    <p:sldId id="366" r:id="rId36"/>
    <p:sldId id="367" r:id="rId37"/>
    <p:sldId id="382" r:id="rId38"/>
    <p:sldId id="381" r:id="rId39"/>
    <p:sldId id="383" r:id="rId40"/>
    <p:sldId id="368" r:id="rId41"/>
    <p:sldId id="369" r:id="rId42"/>
    <p:sldId id="370" r:id="rId43"/>
    <p:sldId id="371" r:id="rId44"/>
    <p:sldId id="37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5CDF84F-8171-4461-92DB-08116A39A5B5}">
          <p14:sldIdLst>
            <p14:sldId id="256"/>
            <p14:sldId id="270"/>
            <p14:sldId id="375"/>
            <p14:sldId id="374"/>
            <p14:sldId id="373"/>
            <p14:sldId id="285"/>
            <p14:sldId id="376"/>
            <p14:sldId id="271"/>
            <p14:sldId id="351"/>
            <p14:sldId id="257"/>
            <p14:sldId id="309"/>
            <p14:sldId id="377"/>
            <p14:sldId id="378"/>
            <p14:sldId id="379"/>
            <p14:sldId id="380"/>
            <p14:sldId id="317"/>
            <p14:sldId id="319"/>
            <p14:sldId id="360"/>
          </p14:sldIdLst>
        </p14:section>
        <p14:section name="Section sans titre" id="{36699B5B-38B6-4EDE-A1E1-A06EA8DB089E}">
          <p14:sldIdLst>
            <p14:sldId id="352"/>
            <p14:sldId id="353"/>
            <p14:sldId id="354"/>
          </p14:sldIdLst>
        </p14:section>
        <p14:section name="Section sans titre" id="{240DB084-5238-43C4-B75B-853763368A54}">
          <p14:sldIdLst>
            <p14:sldId id="355"/>
            <p14:sldId id="357"/>
            <p14:sldId id="358"/>
            <p14:sldId id="318"/>
            <p14:sldId id="359"/>
            <p14:sldId id="361"/>
            <p14:sldId id="362"/>
            <p14:sldId id="363"/>
            <p14:sldId id="364"/>
            <p14:sldId id="365"/>
            <p14:sldId id="366"/>
            <p14:sldId id="367"/>
            <p14:sldId id="382"/>
            <p14:sldId id="381"/>
            <p14:sldId id="383"/>
            <p14:sldId id="368"/>
            <p14:sldId id="369"/>
            <p14:sldId id="370"/>
            <p14:sldId id="371"/>
            <p14:sldId id="37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rget Michelle" initials="BM" lastIdx="4" clrIdx="0">
    <p:extLst>
      <p:ext uri="{19B8F6BF-5375-455C-9EA6-DF929625EA0E}">
        <p15:presenceInfo xmlns:p15="http://schemas.microsoft.com/office/powerpoint/2012/main" userId="e819205c98b254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B84"/>
    <a:srgbClr val="42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0.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ata1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2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23.xml.rels><?xml version="1.0" encoding="UTF-8" standalone="yes"?>
<Relationships xmlns="http://schemas.openxmlformats.org/package/2006/relationships"><Relationship Id="rId2" Type="http://schemas.openxmlformats.org/officeDocument/2006/relationships/hyperlink" Target="https://clamorworld.com/true-education-is-to-learn-from-experience/" TargetMode="External"/><Relationship Id="rId1" Type="http://schemas.openxmlformats.org/officeDocument/2006/relationships/image" Target="../media/image28.jpg"/></Relationships>
</file>

<file path=ppt/diagrams/_rels/data25.xml.rels><?xml version="1.0" encoding="UTF-8" standalone="yes"?>
<Relationships xmlns="http://schemas.openxmlformats.org/package/2006/relationships"><Relationship Id="rId2" Type="http://schemas.openxmlformats.org/officeDocument/2006/relationships/image" Target="../media/image51.svg"/><Relationship Id="rId1" Type="http://schemas.openxmlformats.org/officeDocument/2006/relationships/image" Target="../media/image50.png"/></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0.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rawing1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2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25.xml.rels><?xml version="1.0" encoding="UTF-8" standalone="yes"?>
<Relationships xmlns="http://schemas.openxmlformats.org/package/2006/relationships"><Relationship Id="rId2" Type="http://schemas.openxmlformats.org/officeDocument/2006/relationships/image" Target="../media/image51.svg"/><Relationship Id="rId1" Type="http://schemas.openxmlformats.org/officeDocument/2006/relationships/image" Target="../media/image5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colored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3">
        <a:alpha val="0"/>
      </a:schemeClr>
    </dgm:fillClrLst>
    <dgm:linClrLst meth="repeat">
      <a:schemeClr val="accent3">
        <a:alpha val="0"/>
      </a:schemeClr>
    </dgm:linClrLst>
    <dgm:effectClrLst/>
    <dgm:txLinClrLst/>
    <dgm:txFillClrLst meth="repeat">
      <a:schemeClr val="accent3"/>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A1CAA-6C37-4E84-AD81-26BCC40DA5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8F82D4-6729-45BB-9503-290E10237B71}">
      <dgm:prSet/>
      <dgm:spPr/>
      <dgm:t>
        <a:bodyPr/>
        <a:lstStyle/>
        <a:p>
          <a:pPr algn="just"/>
          <a:r>
            <a:rPr lang="fr-CA" noProof="0" dirty="0"/>
            <a:t>Faire connaître aux cadres de l’APER les méthodes d’évaluation menant à la classification de leur poste.</a:t>
          </a:r>
        </a:p>
      </dgm:t>
    </dgm:pt>
    <dgm:pt modelId="{D33F76C6-9BE9-4720-AF05-3426B64F3277}" type="parTrans" cxnId="{C9C97F9A-57BC-4233-91B7-668E00CEC15C}">
      <dgm:prSet/>
      <dgm:spPr/>
      <dgm:t>
        <a:bodyPr/>
        <a:lstStyle/>
        <a:p>
          <a:endParaRPr lang="en-US"/>
        </a:p>
      </dgm:t>
    </dgm:pt>
    <dgm:pt modelId="{A5ABBFD6-658A-4D6A-A60C-980F9E85D6D1}" type="sibTrans" cxnId="{C9C97F9A-57BC-4233-91B7-668E00CEC15C}">
      <dgm:prSet/>
      <dgm:spPr/>
      <dgm:t>
        <a:bodyPr/>
        <a:lstStyle/>
        <a:p>
          <a:endParaRPr lang="en-US"/>
        </a:p>
      </dgm:t>
    </dgm:pt>
    <dgm:pt modelId="{88867639-794A-644B-9E41-1A8E571DD710}" type="pres">
      <dgm:prSet presAssocID="{716A1CAA-6C37-4E84-AD81-26BCC40DA5BA}" presName="linear" presStyleCnt="0">
        <dgm:presLayoutVars>
          <dgm:animLvl val="lvl"/>
          <dgm:resizeHandles val="exact"/>
        </dgm:presLayoutVars>
      </dgm:prSet>
      <dgm:spPr/>
    </dgm:pt>
    <dgm:pt modelId="{3F90E9A4-394E-CA4D-946C-DA089A4712DE}" type="pres">
      <dgm:prSet presAssocID="{628F82D4-6729-45BB-9503-290E10237B71}" presName="parentText" presStyleLbl="node1" presStyleIdx="0" presStyleCnt="1" custScaleY="108228" custLinFactNeighborX="465" custLinFactNeighborY="23929">
        <dgm:presLayoutVars>
          <dgm:chMax val="0"/>
          <dgm:bulletEnabled val="1"/>
        </dgm:presLayoutVars>
      </dgm:prSet>
      <dgm:spPr/>
    </dgm:pt>
  </dgm:ptLst>
  <dgm:cxnLst>
    <dgm:cxn modelId="{C9C97F9A-57BC-4233-91B7-668E00CEC15C}" srcId="{716A1CAA-6C37-4E84-AD81-26BCC40DA5BA}" destId="{628F82D4-6729-45BB-9503-290E10237B71}" srcOrd="0" destOrd="0" parTransId="{D33F76C6-9BE9-4720-AF05-3426B64F3277}" sibTransId="{A5ABBFD6-658A-4D6A-A60C-980F9E85D6D1}"/>
    <dgm:cxn modelId="{941AB9C6-D177-1C46-A956-85EF03E26777}" type="presOf" srcId="{716A1CAA-6C37-4E84-AD81-26BCC40DA5BA}" destId="{88867639-794A-644B-9E41-1A8E571DD710}" srcOrd="0" destOrd="0" presId="urn:microsoft.com/office/officeart/2005/8/layout/vList2"/>
    <dgm:cxn modelId="{6FF94BFA-3A22-A248-8D95-222E6FA2CAC5}" type="presOf" srcId="{628F82D4-6729-45BB-9503-290E10237B71}" destId="{3F90E9A4-394E-CA4D-946C-DA089A4712DE}" srcOrd="0" destOrd="0" presId="urn:microsoft.com/office/officeart/2005/8/layout/vList2"/>
    <dgm:cxn modelId="{C4BB02E3-E4E1-D04C-8667-4AA25DA03C3A}" type="presParOf" srcId="{88867639-794A-644B-9E41-1A8E571DD710}" destId="{3F90E9A4-394E-CA4D-946C-DA089A4712D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DE8333-29B8-4487-BC18-8558855385D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9255068-0BA6-470A-92CE-3016EC4FC05D}">
      <dgm:prSet/>
      <dgm:spPr/>
      <dgm:t>
        <a:bodyPr/>
        <a:lstStyle/>
        <a:p>
          <a:pPr>
            <a:lnSpc>
              <a:spcPct val="100000"/>
            </a:lnSpc>
          </a:pPr>
          <a:endParaRPr lang="fr-CA" noProof="0"/>
        </a:p>
        <a:p>
          <a:pPr>
            <a:lnSpc>
              <a:spcPct val="100000"/>
            </a:lnSpc>
          </a:pPr>
          <a:r>
            <a:rPr lang="fr-CA" noProof="0"/>
            <a:t>Le réseau de la santé comprend principalement deux systèmes d’évaluation des emplois. </a:t>
          </a:r>
        </a:p>
        <a:p>
          <a:pPr>
            <a:lnSpc>
              <a:spcPct val="100000"/>
            </a:lnSpc>
          </a:pPr>
          <a:r>
            <a:rPr lang="fr-CA" noProof="0"/>
            <a:t>Un premier pour le personnel syndiqué et SNS et un second pour les gestionnaires, cadres intermédiaires et cadres supérieurs.</a:t>
          </a:r>
        </a:p>
        <a:p>
          <a:pPr>
            <a:lnSpc>
              <a:spcPct val="100000"/>
            </a:lnSpc>
          </a:pPr>
          <a:r>
            <a:rPr lang="fr-CA" noProof="0"/>
            <a:t>Le premier système comprend 17 sous-facteurs alors que le système utilisé pour les gestionnaires comprend 10 sous-facteurs. </a:t>
          </a:r>
        </a:p>
        <a:p>
          <a:pPr>
            <a:lnSpc>
              <a:spcPct val="100000"/>
            </a:lnSpc>
          </a:pPr>
          <a:endParaRPr lang="fr-CA" b="1" u="none" noProof="0"/>
        </a:p>
        <a:p>
          <a:pPr>
            <a:buSzPts val="1150"/>
            <a:buFont typeface="Arial" panose="020B0604020202020204" pitchFamily="34" charset="0"/>
            <a:buChar char="-"/>
          </a:pPr>
          <a:endParaRPr lang="fr-CA" u="none" noProof="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49A63C36-E119-47D7-90F7-D4340A9DBC26}" type="pres">
      <dgm:prSet presAssocID="{71DE8333-29B8-4487-BC18-8558855385D5}" presName="root" presStyleCnt="0">
        <dgm:presLayoutVars>
          <dgm:dir/>
          <dgm:resizeHandles val="exact"/>
        </dgm:presLayoutVars>
      </dgm:prSet>
      <dgm:spPr/>
    </dgm:pt>
    <dgm:pt modelId="{D1421AAA-5AB2-4CD2-B3C4-F886FC51E84E}" type="pres">
      <dgm:prSet presAssocID="{39255068-0BA6-470A-92CE-3016EC4FC05D}" presName="compNode" presStyleCnt="0"/>
      <dgm:spPr/>
    </dgm:pt>
    <dgm:pt modelId="{5D5C9769-A60C-4FF7-9230-881860B7CDEF}" type="pres">
      <dgm:prSet presAssocID="{39255068-0BA6-470A-92CE-3016EC4FC05D}" presName="bgRect" presStyleLbl="bgShp" presStyleIdx="0" presStyleCnt="1"/>
      <dgm:spPr/>
    </dgm:pt>
    <dgm:pt modelId="{75D7F0E7-8C56-4D98-9F68-B266B0ECCB89}" type="pres">
      <dgm:prSet presAssocID="{39255068-0BA6-470A-92CE-3016EC4FC05D}"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ignée de main"/>
        </a:ext>
      </dgm:extLst>
    </dgm:pt>
    <dgm:pt modelId="{0DA96470-C68B-416E-BAD2-2AE420D963CE}" type="pres">
      <dgm:prSet presAssocID="{39255068-0BA6-470A-92CE-3016EC4FC05D}" presName="spaceRect" presStyleCnt="0"/>
      <dgm:spPr/>
    </dgm:pt>
    <dgm:pt modelId="{F3BBE37E-1B56-47BB-B280-089FFC400778}" type="pres">
      <dgm:prSet presAssocID="{39255068-0BA6-470A-92CE-3016EC4FC05D}" presName="parTx" presStyleLbl="revTx" presStyleIdx="0" presStyleCnt="1">
        <dgm:presLayoutVars>
          <dgm:chMax val="0"/>
          <dgm:chPref val="0"/>
        </dgm:presLayoutVars>
      </dgm:prSet>
      <dgm:spPr/>
    </dgm:pt>
  </dgm:ptLst>
  <dgm:cxnLst>
    <dgm:cxn modelId="{39A83CAD-A9FD-8045-9EC0-25012B03D9B7}" type="presOf" srcId="{71DE8333-29B8-4487-BC18-8558855385D5}" destId="{49A63C36-E119-47D7-90F7-D4340A9DBC26}" srcOrd="0" destOrd="0" presId="urn:microsoft.com/office/officeart/2018/2/layout/IconVerticalSolidList"/>
    <dgm:cxn modelId="{7EE99EB3-1955-374F-A0DA-EE74F69CCD68}" type="presOf" srcId="{39255068-0BA6-470A-92CE-3016EC4FC05D}" destId="{F3BBE37E-1B56-47BB-B280-089FFC400778}" srcOrd="0" destOrd="0" presId="urn:microsoft.com/office/officeart/2018/2/layout/IconVerticalSolidList"/>
    <dgm:cxn modelId="{5ADD39B7-AE49-4D9A-A8A3-E95F11B495C8}" srcId="{71DE8333-29B8-4487-BC18-8558855385D5}" destId="{39255068-0BA6-470A-92CE-3016EC4FC05D}" srcOrd="0" destOrd="0" parTransId="{8E97C22F-F9EA-4AFA-AFAD-FF302FA69F8E}" sibTransId="{EA215823-07A2-4E0C-BF3E-7F5629113DFB}"/>
    <dgm:cxn modelId="{53047689-CCEB-994B-B26E-7E8FB9FBA35F}" type="presParOf" srcId="{49A63C36-E119-47D7-90F7-D4340A9DBC26}" destId="{D1421AAA-5AB2-4CD2-B3C4-F886FC51E84E}" srcOrd="0" destOrd="0" presId="urn:microsoft.com/office/officeart/2018/2/layout/IconVerticalSolidList"/>
    <dgm:cxn modelId="{717C1ECD-1718-D140-8B22-EB2594309AAC}" type="presParOf" srcId="{D1421AAA-5AB2-4CD2-B3C4-F886FC51E84E}" destId="{5D5C9769-A60C-4FF7-9230-881860B7CDEF}" srcOrd="0" destOrd="0" presId="urn:microsoft.com/office/officeart/2018/2/layout/IconVerticalSolidList"/>
    <dgm:cxn modelId="{8B9647A2-6E73-0F41-85E8-58DA18E140E0}" type="presParOf" srcId="{D1421AAA-5AB2-4CD2-B3C4-F886FC51E84E}" destId="{75D7F0E7-8C56-4D98-9F68-B266B0ECCB89}" srcOrd="1" destOrd="0" presId="urn:microsoft.com/office/officeart/2018/2/layout/IconVerticalSolidList"/>
    <dgm:cxn modelId="{6C6965F8-D716-C94C-8BA6-3AF87DDF46EE}" type="presParOf" srcId="{D1421AAA-5AB2-4CD2-B3C4-F886FC51E84E}" destId="{0DA96470-C68B-416E-BAD2-2AE420D963CE}" srcOrd="2" destOrd="0" presId="urn:microsoft.com/office/officeart/2018/2/layout/IconVerticalSolidList"/>
    <dgm:cxn modelId="{EDC9FB02-D2C6-6A40-B683-1DEA391F7520}" type="presParOf" srcId="{D1421AAA-5AB2-4CD2-B3C4-F886FC51E84E}" destId="{F3BBE37E-1B56-47BB-B280-089FFC40077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Char char="-"/>
          </a:pPr>
          <a:r>
            <a:rPr lang="fr-CA" sz="2800" noProof="0" dirty="0"/>
            <a:t>Le système d’évaluation des postes cadres comprend les quatre facteurs suivants:</a:t>
          </a:r>
        </a:p>
        <a:p>
          <a:pPr algn="just">
            <a:buSzPts val="1150"/>
            <a:buFont typeface="Arial" panose="020B0604020202020204" pitchFamily="34" charset="0"/>
            <a:buChar char="-"/>
          </a:pPr>
          <a:r>
            <a:rPr lang="fr-CA" sz="2800" u="none" noProof="0" dirty="0"/>
            <a:t>	1. La nature des responsabilités</a:t>
          </a:r>
        </a:p>
        <a:p>
          <a:pPr algn="just">
            <a:buSzPts val="1150"/>
            <a:buFont typeface="Arial" panose="020B0604020202020204" pitchFamily="34" charset="0"/>
            <a:buChar char="-"/>
          </a:pPr>
          <a:r>
            <a:rPr lang="fr-CA" sz="2800" u="none" noProof="0" dirty="0"/>
            <a:t>	2. Les qualifications</a:t>
          </a: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887572EF-EB77-48C2-AC71-B36206F6C04D}">
      <dgm:prSet custT="1"/>
      <dgm:spPr/>
      <dgm:t>
        <a:bodyPr/>
        <a:lstStyle/>
        <a:p>
          <a:pPr algn="just">
            <a:buSzPts val="1150"/>
            <a:buFont typeface="Arial" panose="020B0604020202020204" pitchFamily="34" charset="0"/>
            <a:buChar char="-"/>
          </a:pPr>
          <a:r>
            <a:rPr lang="fr-CA" sz="2800" u="none" noProof="0" dirty="0"/>
            <a:t>	3. L’imputabilité</a:t>
          </a:r>
        </a:p>
      </dgm:t>
    </dgm:pt>
    <dgm:pt modelId="{A7D9CF6F-6716-4E3A-8454-EF23F21E3932}" type="parTrans" cxnId="{AC43D951-4A77-44FC-A641-BD3368A7D101}">
      <dgm:prSet/>
      <dgm:spPr/>
      <dgm:t>
        <a:bodyPr/>
        <a:lstStyle/>
        <a:p>
          <a:endParaRPr lang="fr-CA"/>
        </a:p>
      </dgm:t>
    </dgm:pt>
    <dgm:pt modelId="{53BB661C-A056-4FFC-9028-4E20892EBB2F}" type="sibTrans" cxnId="{AC43D951-4A77-44FC-A641-BD3368A7D101}">
      <dgm:prSet/>
      <dgm:spPr/>
      <dgm:t>
        <a:bodyPr/>
        <a:lstStyle/>
        <a:p>
          <a:endParaRPr lang="fr-CA"/>
        </a:p>
      </dgm:t>
    </dgm:pt>
    <dgm:pt modelId="{D3611B81-93A5-4C11-907A-1CAED1A6110B}">
      <dgm:prSet custT="1"/>
      <dgm:spPr/>
      <dgm:t>
        <a:bodyPr/>
        <a:lstStyle/>
        <a:p>
          <a:pPr algn="just">
            <a:buSzPts val="1150"/>
            <a:buFont typeface="Arial" panose="020B0604020202020204" pitchFamily="34" charset="0"/>
            <a:buNone/>
          </a:pPr>
          <a:r>
            <a:rPr lang="fr-CA" sz="2800" u="none" noProof="0" dirty="0"/>
            <a:t>		4. Les conditions de travail</a:t>
          </a:r>
        </a:p>
      </dgm:t>
    </dgm:pt>
    <dgm:pt modelId="{197F7192-6E67-4AD7-8EEF-580593BE6452}" type="parTrans" cxnId="{5C4A242A-27CC-4879-9776-20D0F1EE9AEC}">
      <dgm:prSet/>
      <dgm:spPr/>
      <dgm:t>
        <a:bodyPr/>
        <a:lstStyle/>
        <a:p>
          <a:endParaRPr lang="fr-CA"/>
        </a:p>
      </dgm:t>
    </dgm:pt>
    <dgm:pt modelId="{548C9FF0-3034-4E35-8706-F97D6D3E0788}" type="sibTrans" cxnId="{5C4A242A-27CC-4879-9776-20D0F1EE9AEC}">
      <dgm:prSet/>
      <dgm:spPr/>
      <dgm:t>
        <a:bodyPr/>
        <a:lstStyle/>
        <a:p>
          <a:endParaRPr lang="fr-CA"/>
        </a:p>
      </dgm:t>
    </dgm:pt>
    <dgm:pt modelId="{155DCBCE-DA0C-4740-BEE6-FF7860074361}">
      <dgm:prSet custT="1"/>
      <dgm:spPr/>
      <dgm:t>
        <a:bodyPr/>
        <a:lstStyle/>
        <a:p>
          <a:pPr algn="just">
            <a:buSzPts val="1150"/>
            <a:buFont typeface="Arial" panose="020B0604020202020204" pitchFamily="34" charset="0"/>
            <a:buNone/>
          </a:pPr>
          <a:r>
            <a:rPr lang="fr-CA" sz="2800" u="none" noProof="0" dirty="0"/>
            <a:t>   Nous regarderons chacun de ces facteurs avec leurs sous-facteurs respectifs.</a:t>
          </a:r>
        </a:p>
      </dgm:t>
    </dgm:pt>
    <dgm:pt modelId="{443FEDB5-9F0D-4F8E-92BB-4DA5EAB870DB}" type="parTrans" cxnId="{487EE403-B77C-4224-AFC4-4AB51F770703}">
      <dgm:prSet/>
      <dgm:spPr/>
      <dgm:t>
        <a:bodyPr/>
        <a:lstStyle/>
        <a:p>
          <a:endParaRPr lang="fr-CA"/>
        </a:p>
      </dgm:t>
    </dgm:pt>
    <dgm:pt modelId="{64C676ED-85B9-4725-BB06-306788E383D8}" type="sibTrans" cxnId="{487EE403-B77C-4224-AFC4-4AB51F770703}">
      <dgm:prSet/>
      <dgm:spPr/>
      <dgm:t>
        <a:bodyPr/>
        <a:lstStyle/>
        <a:p>
          <a:endParaRPr lang="fr-CA"/>
        </a:p>
      </dgm:t>
    </dgm:pt>
    <dgm:pt modelId="{1114ACAD-259B-484A-8D0D-0B76F5516525}">
      <dgm:prSet custT="1"/>
      <dgm:spPr/>
      <dgm:t>
        <a:bodyPr/>
        <a:lstStyle/>
        <a:p>
          <a:pPr algn="just">
            <a:buSzPts val="1150"/>
            <a:buFont typeface="Arial" panose="020B0604020202020204" pitchFamily="34" charset="0"/>
            <a:buChar char="-"/>
          </a:pPr>
          <a:endParaRPr lang="fr-CA" sz="2800" u="none" noProof="0" dirty="0"/>
        </a:p>
      </dgm:t>
    </dgm:pt>
    <dgm:pt modelId="{A5D8D541-416F-450B-8AF2-019640C4995B}" type="parTrans" cxnId="{D5EDAD37-D6FF-447A-9750-A30CFB7279EB}">
      <dgm:prSet/>
      <dgm:spPr/>
      <dgm:t>
        <a:bodyPr/>
        <a:lstStyle/>
        <a:p>
          <a:endParaRPr lang="fr-CA"/>
        </a:p>
      </dgm:t>
    </dgm:pt>
    <dgm:pt modelId="{C0772A90-823E-41C8-927A-CD4066041C2E}" type="sibTrans" cxnId="{D5EDAD37-D6FF-447A-9750-A30CFB7279EB}">
      <dgm:prSet/>
      <dgm:spPr/>
      <dgm:t>
        <a:bodyPr/>
        <a:lstStyle/>
        <a:p>
          <a:endParaRPr lang="fr-CA"/>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487EE403-B77C-4224-AFC4-4AB51F770703}" srcId="{39255068-0BA6-470A-92CE-3016EC4FC05D}" destId="{155DCBCE-DA0C-4740-BEE6-FF7860074361}" srcOrd="1" destOrd="0" parTransId="{443FEDB5-9F0D-4F8E-92BB-4DA5EAB870DB}" sibTransId="{64C676ED-85B9-4725-BB06-306788E383D8}"/>
    <dgm:cxn modelId="{5C4A242A-27CC-4879-9776-20D0F1EE9AEC}" srcId="{887572EF-EB77-48C2-AC71-B36206F6C04D}" destId="{D3611B81-93A5-4C11-907A-1CAED1A6110B}" srcOrd="0" destOrd="0" parTransId="{197F7192-6E67-4AD7-8EEF-580593BE6452}" sibTransId="{548C9FF0-3034-4E35-8706-F97D6D3E0788}"/>
    <dgm:cxn modelId="{D5EDAD37-D6FF-447A-9750-A30CFB7279EB}" srcId="{887572EF-EB77-48C2-AC71-B36206F6C04D}" destId="{1114ACAD-259B-484A-8D0D-0B76F5516525}" srcOrd="1" destOrd="0" parTransId="{A5D8D541-416F-450B-8AF2-019640C4995B}" sibTransId="{C0772A90-823E-41C8-927A-CD4066041C2E}"/>
    <dgm:cxn modelId="{29C61A65-FFDE-4A2E-862E-DC5B5A9EBEE1}" type="presOf" srcId="{887572EF-EB77-48C2-AC71-B36206F6C04D}" destId="{4F61E395-2F4D-D444-B4A2-7AD66BD9F181}" srcOrd="0" destOrd="1" presId="urn:microsoft.com/office/officeart/2005/8/layout/default"/>
    <dgm:cxn modelId="{38497350-F8B5-4616-8B1E-CF78F50014CF}" type="presOf" srcId="{1114ACAD-259B-484A-8D0D-0B76F5516525}" destId="{4F61E395-2F4D-D444-B4A2-7AD66BD9F181}" srcOrd="0" destOrd="3" presId="urn:microsoft.com/office/officeart/2005/8/layout/default"/>
    <dgm:cxn modelId="{AC43D951-4A77-44FC-A641-BD3368A7D101}" srcId="{39255068-0BA6-470A-92CE-3016EC4FC05D}" destId="{887572EF-EB77-48C2-AC71-B36206F6C04D}" srcOrd="0" destOrd="0" parTransId="{A7D9CF6F-6716-4E3A-8454-EF23F21E3932}" sibTransId="{53BB661C-A056-4FFC-9028-4E20892EBB2F}"/>
    <dgm:cxn modelId="{87261D75-D545-E944-A8F5-FECFE2B4A7CF}" type="presOf" srcId="{39255068-0BA6-470A-92CE-3016EC4FC05D}" destId="{4F61E395-2F4D-D444-B4A2-7AD66BD9F181}" srcOrd="0" destOrd="0" presId="urn:microsoft.com/office/officeart/2005/8/layout/default"/>
    <dgm:cxn modelId="{A8E39AAF-3D46-4630-AE04-A938FD00971F}" type="presOf" srcId="{D3611B81-93A5-4C11-907A-1CAED1A6110B}" destId="{4F61E395-2F4D-D444-B4A2-7AD66BD9F181}" srcOrd="0" destOrd="2"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358AE7DA-20A2-46D0-B039-1BD1432997F5}" type="presOf" srcId="{155DCBCE-DA0C-4740-BEE6-FF7860074361}" destId="{4F61E395-2F4D-D444-B4A2-7AD66BD9F181}" srcOrd="0" destOrd="4" presId="urn:microsoft.com/office/officeart/2005/8/layout/default"/>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DE8333-29B8-4487-BC18-8558855385D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9255068-0BA6-470A-92CE-3016EC4FC05D}">
      <dgm:prSet/>
      <dgm:spPr/>
      <dgm:t>
        <a:bodyPr/>
        <a:lstStyle/>
        <a:p>
          <a:pPr algn="ctr">
            <a:buSzPts val="1150"/>
            <a:buFont typeface="Arial" panose="020B0604020202020204" pitchFamily="34" charset="0"/>
            <a:buNone/>
          </a:pPr>
          <a:r>
            <a:rPr lang="fr-CA" u="none" noProof="0"/>
            <a:t>Trois sous-facteurs sont présents dans ce facteur :</a:t>
          </a:r>
        </a:p>
        <a:p>
          <a:pPr algn="l">
            <a:buSzPts val="1150"/>
            <a:buFont typeface="Arial" panose="020B0604020202020204" pitchFamily="34" charset="0"/>
            <a:buNone/>
          </a:pPr>
          <a:r>
            <a:rPr lang="fr-CA" u="none" noProof="0"/>
            <a:t>A) La complexité de la prise de décision;</a:t>
          </a:r>
        </a:p>
        <a:p>
          <a:pPr algn="l">
            <a:buSzPts val="1150"/>
            <a:buFont typeface="Arial" panose="020B0604020202020204" pitchFamily="34" charset="0"/>
            <a:buNone/>
          </a:pPr>
          <a:r>
            <a:rPr lang="fr-CA" u="none" noProof="0"/>
            <a:t>B) La liberté d’action;</a:t>
          </a:r>
        </a:p>
        <a:p>
          <a:pPr algn="l">
            <a:buSzPts val="1150"/>
            <a:buFont typeface="Arial" panose="020B0604020202020204" pitchFamily="34" charset="0"/>
            <a:buNone/>
          </a:pPr>
          <a:r>
            <a:rPr lang="fr-CA" u="none" noProof="0"/>
            <a:t>C) L’incidence des décisions</a:t>
          </a:r>
        </a:p>
        <a:p>
          <a:pPr algn="l">
            <a:buSzPts val="1150"/>
            <a:buFont typeface="Arial" panose="020B0604020202020204" pitchFamily="34" charset="0"/>
            <a:buNone/>
          </a:pPr>
          <a:r>
            <a:rPr lang="fr-CA" u="none" noProof="0"/>
            <a:t>Examinons sommairement le contenu de chaque sous-facteur</a:t>
          </a:r>
        </a:p>
        <a:p>
          <a:pPr algn="ctr">
            <a:buSzPts val="1150"/>
            <a:buFont typeface="Arial" panose="020B0604020202020204" pitchFamily="34" charset="0"/>
            <a:buNone/>
          </a:pPr>
          <a:endParaRPr lang="fr-CA"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2F847FAD-76BA-0E45-9E58-950F4A691C9A}" type="pres">
      <dgm:prSet presAssocID="{71DE8333-29B8-4487-BC18-8558855385D5}" presName="linear" presStyleCnt="0">
        <dgm:presLayoutVars>
          <dgm:animLvl val="lvl"/>
          <dgm:resizeHandles val="exact"/>
        </dgm:presLayoutVars>
      </dgm:prSet>
      <dgm:spPr/>
    </dgm:pt>
    <dgm:pt modelId="{365A3C06-03B2-7743-A5B5-7BC91E5983A4}" type="pres">
      <dgm:prSet presAssocID="{39255068-0BA6-470A-92CE-3016EC4FC05D}" presName="parentText" presStyleLbl="node1" presStyleIdx="0" presStyleCnt="1">
        <dgm:presLayoutVars>
          <dgm:chMax val="0"/>
          <dgm:bulletEnabled val="1"/>
        </dgm:presLayoutVars>
      </dgm:prSet>
      <dgm:spPr/>
    </dgm:pt>
  </dgm:ptLst>
  <dgm:cxnLst>
    <dgm:cxn modelId="{96F7B990-47CB-E340-A6D6-244975113317}" type="presOf" srcId="{71DE8333-29B8-4487-BC18-8558855385D5}" destId="{2F847FAD-76BA-0E45-9E58-950F4A691C9A}" srcOrd="0" destOrd="0" presId="urn:microsoft.com/office/officeart/2005/8/layout/vList2"/>
    <dgm:cxn modelId="{5ADD39B7-AE49-4D9A-A8A3-E95F11B495C8}" srcId="{71DE8333-29B8-4487-BC18-8558855385D5}" destId="{39255068-0BA6-470A-92CE-3016EC4FC05D}" srcOrd="0" destOrd="0" parTransId="{8E97C22F-F9EA-4AFA-AFAD-FF302FA69F8E}" sibTransId="{EA215823-07A2-4E0C-BF3E-7F5629113DFB}"/>
    <dgm:cxn modelId="{8C3E73D1-59A3-C64B-841D-790D0076B194}" type="presOf" srcId="{39255068-0BA6-470A-92CE-3016EC4FC05D}" destId="{365A3C06-03B2-7743-A5B5-7BC91E5983A4}" srcOrd="0" destOrd="0" presId="urn:microsoft.com/office/officeart/2005/8/layout/vList2"/>
    <dgm:cxn modelId="{7071AC7D-CE51-8E4B-8FC2-A8B070727A75}" type="presParOf" srcId="{2F847FAD-76BA-0E45-9E58-950F4A691C9A}" destId="{365A3C06-03B2-7743-A5B5-7BC91E5983A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96FFEE-DCD6-4A79-B02E-23D5269327BD}"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2478D83C-0D8B-4458-A147-FF108F9745A1}">
      <dgm:prSet/>
      <dgm:spPr/>
      <dgm:t>
        <a:bodyPr/>
        <a:lstStyle/>
        <a:p>
          <a:r>
            <a:rPr lang="fr-CA"/>
            <a:t>Ce sous-facteur mesure le degré de difficulté des décisions à prendre, il considère :</a:t>
          </a:r>
          <a:endParaRPr lang="en-US"/>
        </a:p>
      </dgm:t>
    </dgm:pt>
    <dgm:pt modelId="{8AE23A3F-9570-409F-8E78-B389D6205382}" type="parTrans" cxnId="{862B6C30-2352-4334-AAE9-54F392DF3013}">
      <dgm:prSet/>
      <dgm:spPr/>
      <dgm:t>
        <a:bodyPr/>
        <a:lstStyle/>
        <a:p>
          <a:endParaRPr lang="en-US"/>
        </a:p>
      </dgm:t>
    </dgm:pt>
    <dgm:pt modelId="{5AE57190-6684-4011-932F-1B7F37FBF0F2}" type="sibTrans" cxnId="{862B6C30-2352-4334-AAE9-54F392DF3013}">
      <dgm:prSet/>
      <dgm:spPr/>
      <dgm:t>
        <a:bodyPr/>
        <a:lstStyle/>
        <a:p>
          <a:endParaRPr lang="en-US"/>
        </a:p>
      </dgm:t>
    </dgm:pt>
    <dgm:pt modelId="{6773EA00-C281-47BE-A2E7-64991C873E71}">
      <dgm:prSet/>
      <dgm:spPr/>
      <dgm:t>
        <a:bodyPr/>
        <a:lstStyle/>
        <a:p>
          <a:r>
            <a:rPr lang="fr-CA"/>
            <a:t>L’objet des décisions;</a:t>
          </a:r>
          <a:endParaRPr lang="en-US"/>
        </a:p>
      </dgm:t>
    </dgm:pt>
    <dgm:pt modelId="{7FA8E871-EF4B-441D-A2C5-643EC215D60E}" type="parTrans" cxnId="{CA880661-5B11-46C7-B838-77E8CF25DACF}">
      <dgm:prSet/>
      <dgm:spPr/>
      <dgm:t>
        <a:bodyPr/>
        <a:lstStyle/>
        <a:p>
          <a:endParaRPr lang="en-US"/>
        </a:p>
      </dgm:t>
    </dgm:pt>
    <dgm:pt modelId="{E8CAAE98-2297-4877-8C88-67370A249ED5}" type="sibTrans" cxnId="{CA880661-5B11-46C7-B838-77E8CF25DACF}">
      <dgm:prSet/>
      <dgm:spPr/>
      <dgm:t>
        <a:bodyPr/>
        <a:lstStyle/>
        <a:p>
          <a:endParaRPr lang="en-US"/>
        </a:p>
      </dgm:t>
    </dgm:pt>
    <dgm:pt modelId="{F7AAF54D-EEC3-475C-847A-D90B752AFE4E}">
      <dgm:prSet/>
      <dgm:spPr/>
      <dgm:t>
        <a:bodyPr/>
        <a:lstStyle/>
        <a:p>
          <a:r>
            <a:rPr lang="fr-CA"/>
            <a:t>Le cadre dans lequel elles doivent être prises;</a:t>
          </a:r>
          <a:endParaRPr lang="en-US"/>
        </a:p>
      </dgm:t>
    </dgm:pt>
    <dgm:pt modelId="{8A89BD4E-5D4E-48E7-A57D-2F30F40EAC78}" type="parTrans" cxnId="{63B6FA77-E192-4D78-8C8C-E2E3F49175E8}">
      <dgm:prSet/>
      <dgm:spPr/>
      <dgm:t>
        <a:bodyPr/>
        <a:lstStyle/>
        <a:p>
          <a:endParaRPr lang="en-US"/>
        </a:p>
      </dgm:t>
    </dgm:pt>
    <dgm:pt modelId="{BECDD2DA-2A35-4DAE-83BA-95F0B3AD5B5A}" type="sibTrans" cxnId="{63B6FA77-E192-4D78-8C8C-E2E3F49175E8}">
      <dgm:prSet/>
      <dgm:spPr/>
      <dgm:t>
        <a:bodyPr/>
        <a:lstStyle/>
        <a:p>
          <a:endParaRPr lang="en-US"/>
        </a:p>
      </dgm:t>
    </dgm:pt>
    <dgm:pt modelId="{1E8C3230-2340-4ED3-AC8C-C1AF89609D1F}">
      <dgm:prSet/>
      <dgm:spPr/>
      <dgm:t>
        <a:bodyPr/>
        <a:lstStyle/>
        <a:p>
          <a:r>
            <a:rPr lang="fr-CA"/>
            <a:t>Les caractéristiques des situations;</a:t>
          </a:r>
          <a:endParaRPr lang="en-US"/>
        </a:p>
      </dgm:t>
    </dgm:pt>
    <dgm:pt modelId="{A1B2A5EE-90A9-4D86-A572-D6D2ABBC4CF9}" type="parTrans" cxnId="{23B86E50-81CD-4C0C-A584-186B939B27F6}">
      <dgm:prSet/>
      <dgm:spPr/>
      <dgm:t>
        <a:bodyPr/>
        <a:lstStyle/>
        <a:p>
          <a:endParaRPr lang="en-US"/>
        </a:p>
      </dgm:t>
    </dgm:pt>
    <dgm:pt modelId="{04F4D570-6808-4E4C-AA07-D818FC2D43B8}" type="sibTrans" cxnId="{23B86E50-81CD-4C0C-A584-186B939B27F6}">
      <dgm:prSet/>
      <dgm:spPr/>
      <dgm:t>
        <a:bodyPr/>
        <a:lstStyle/>
        <a:p>
          <a:endParaRPr lang="en-US"/>
        </a:p>
      </dgm:t>
    </dgm:pt>
    <dgm:pt modelId="{CC03D3F4-3003-4F5F-A71F-7591FE79AA16}">
      <dgm:prSet/>
      <dgm:spPr/>
      <dgm:t>
        <a:bodyPr/>
        <a:lstStyle/>
        <a:p>
          <a:r>
            <a:rPr lang="fr-CA"/>
            <a:t>Les intervenant concernés.</a:t>
          </a:r>
          <a:endParaRPr lang="en-US"/>
        </a:p>
      </dgm:t>
    </dgm:pt>
    <dgm:pt modelId="{5238DDB8-07D8-466A-BF76-056DC2D95710}" type="parTrans" cxnId="{168124C4-1740-41D8-B051-C3812D35CD4C}">
      <dgm:prSet/>
      <dgm:spPr/>
      <dgm:t>
        <a:bodyPr/>
        <a:lstStyle/>
        <a:p>
          <a:endParaRPr lang="en-US"/>
        </a:p>
      </dgm:t>
    </dgm:pt>
    <dgm:pt modelId="{1C2355C6-48B0-4372-B7F4-207C348959B5}" type="sibTrans" cxnId="{168124C4-1740-41D8-B051-C3812D35CD4C}">
      <dgm:prSet/>
      <dgm:spPr/>
      <dgm:t>
        <a:bodyPr/>
        <a:lstStyle/>
        <a:p>
          <a:endParaRPr lang="en-US"/>
        </a:p>
      </dgm:t>
    </dgm:pt>
    <dgm:pt modelId="{620B6BB9-18E1-416B-94D8-91445E93FC8D}">
      <dgm:prSet/>
      <dgm:spPr/>
      <dgm:t>
        <a:bodyPr/>
        <a:lstStyle/>
        <a:p>
          <a:r>
            <a:rPr lang="fr-CA"/>
            <a:t>Ce sous-facteur est ventilé en 7 niveaux de mesure. (7 niveaux principaux, divisés en ABC pour les chevauchements pour une possibilité de 21 niveaux)</a:t>
          </a:r>
          <a:endParaRPr lang="en-US"/>
        </a:p>
      </dgm:t>
    </dgm:pt>
    <dgm:pt modelId="{79DFF985-C425-4DB8-921C-FC03951340B2}" type="parTrans" cxnId="{4B98C0A9-62D2-4BA5-9E3A-0E0DB727F494}">
      <dgm:prSet/>
      <dgm:spPr/>
      <dgm:t>
        <a:bodyPr/>
        <a:lstStyle/>
        <a:p>
          <a:endParaRPr lang="en-US"/>
        </a:p>
      </dgm:t>
    </dgm:pt>
    <dgm:pt modelId="{C65CE7D5-2CFE-40BC-B13B-21ACCC9BBD5A}" type="sibTrans" cxnId="{4B98C0A9-62D2-4BA5-9E3A-0E0DB727F494}">
      <dgm:prSet/>
      <dgm:spPr/>
      <dgm:t>
        <a:bodyPr/>
        <a:lstStyle/>
        <a:p>
          <a:endParaRPr lang="en-US"/>
        </a:p>
      </dgm:t>
    </dgm:pt>
    <dgm:pt modelId="{3E3FDA52-C302-41F5-A34A-C2B3430F46FC}">
      <dgm:prSet/>
      <dgm:spPr/>
      <dgm:t>
        <a:bodyPr/>
        <a:lstStyle/>
        <a:p>
          <a:r>
            <a:rPr lang="fr-CA"/>
            <a:t>20% des points du système d’évaluation lui sont consacrés</a:t>
          </a:r>
          <a:endParaRPr lang="en-US"/>
        </a:p>
      </dgm:t>
    </dgm:pt>
    <dgm:pt modelId="{EDB66FFF-DFF0-4DF8-A7BA-EF06205FE2DC}" type="parTrans" cxnId="{1EB2813C-A989-402A-84B3-D7662A6CAF70}">
      <dgm:prSet/>
      <dgm:spPr/>
      <dgm:t>
        <a:bodyPr/>
        <a:lstStyle/>
        <a:p>
          <a:endParaRPr lang="en-US"/>
        </a:p>
      </dgm:t>
    </dgm:pt>
    <dgm:pt modelId="{A812FD5F-7E1C-4170-8A9D-58EE68259EA7}" type="sibTrans" cxnId="{1EB2813C-A989-402A-84B3-D7662A6CAF70}">
      <dgm:prSet/>
      <dgm:spPr/>
      <dgm:t>
        <a:bodyPr/>
        <a:lstStyle/>
        <a:p>
          <a:endParaRPr lang="en-US"/>
        </a:p>
      </dgm:t>
    </dgm:pt>
    <dgm:pt modelId="{6989B288-FDAD-447D-84CF-3EB127E4A277}">
      <dgm:prSet/>
      <dgm:spPr/>
      <dgm:t>
        <a:bodyPr/>
        <a:lstStyle/>
        <a:p>
          <a:r>
            <a:rPr lang="fr-CA"/>
            <a:t>Les cadres intermédiaires se retrouvent le plus souvent aux niveau 2 et 3 et parfois au niveau 4.</a:t>
          </a:r>
          <a:endParaRPr lang="en-US"/>
        </a:p>
      </dgm:t>
    </dgm:pt>
    <dgm:pt modelId="{461FCD83-20DD-4E61-BB1A-68D96A9D006C}" type="parTrans" cxnId="{500954D0-4561-4D2C-8C1C-655BB28DE6C3}">
      <dgm:prSet/>
      <dgm:spPr/>
      <dgm:t>
        <a:bodyPr/>
        <a:lstStyle/>
        <a:p>
          <a:endParaRPr lang="en-US"/>
        </a:p>
      </dgm:t>
    </dgm:pt>
    <dgm:pt modelId="{8BFDCBE0-D1D6-4434-9AC1-934D09ED826F}" type="sibTrans" cxnId="{500954D0-4561-4D2C-8C1C-655BB28DE6C3}">
      <dgm:prSet/>
      <dgm:spPr/>
      <dgm:t>
        <a:bodyPr/>
        <a:lstStyle/>
        <a:p>
          <a:endParaRPr lang="en-US"/>
        </a:p>
      </dgm:t>
    </dgm:pt>
    <dgm:pt modelId="{12A5C5B1-7385-7A4D-B6AD-D38F17927CE1}" type="pres">
      <dgm:prSet presAssocID="{8996FFEE-DCD6-4A79-B02E-23D5269327BD}" presName="Name0" presStyleCnt="0">
        <dgm:presLayoutVars>
          <dgm:dir/>
          <dgm:resizeHandles val="exact"/>
        </dgm:presLayoutVars>
      </dgm:prSet>
      <dgm:spPr/>
    </dgm:pt>
    <dgm:pt modelId="{9C1E7C71-A495-4F4F-997C-0FAEEE9B51E4}" type="pres">
      <dgm:prSet presAssocID="{2478D83C-0D8B-4458-A147-FF108F9745A1}" presName="node" presStyleLbl="node1" presStyleIdx="0" presStyleCnt="8">
        <dgm:presLayoutVars>
          <dgm:bulletEnabled val="1"/>
        </dgm:presLayoutVars>
      </dgm:prSet>
      <dgm:spPr/>
    </dgm:pt>
    <dgm:pt modelId="{49C7FCC3-6FF5-A84C-BA69-8C297C59D36A}" type="pres">
      <dgm:prSet presAssocID="{5AE57190-6684-4011-932F-1B7F37FBF0F2}" presName="sibTrans" presStyleLbl="sibTrans1D1" presStyleIdx="0" presStyleCnt="7"/>
      <dgm:spPr/>
    </dgm:pt>
    <dgm:pt modelId="{A8316317-AE4E-9A4A-997F-F95A7A594625}" type="pres">
      <dgm:prSet presAssocID="{5AE57190-6684-4011-932F-1B7F37FBF0F2}" presName="connectorText" presStyleLbl="sibTrans1D1" presStyleIdx="0" presStyleCnt="7"/>
      <dgm:spPr/>
    </dgm:pt>
    <dgm:pt modelId="{D574A9C3-4169-BF48-8287-007957C83B72}" type="pres">
      <dgm:prSet presAssocID="{6773EA00-C281-47BE-A2E7-64991C873E71}" presName="node" presStyleLbl="node1" presStyleIdx="1" presStyleCnt="8">
        <dgm:presLayoutVars>
          <dgm:bulletEnabled val="1"/>
        </dgm:presLayoutVars>
      </dgm:prSet>
      <dgm:spPr/>
    </dgm:pt>
    <dgm:pt modelId="{3715451D-AE21-C84E-A741-A4DEF6FE8667}" type="pres">
      <dgm:prSet presAssocID="{E8CAAE98-2297-4877-8C88-67370A249ED5}" presName="sibTrans" presStyleLbl="sibTrans1D1" presStyleIdx="1" presStyleCnt="7"/>
      <dgm:spPr/>
    </dgm:pt>
    <dgm:pt modelId="{FAE294E8-7939-0D41-BCE4-933527BDDC15}" type="pres">
      <dgm:prSet presAssocID="{E8CAAE98-2297-4877-8C88-67370A249ED5}" presName="connectorText" presStyleLbl="sibTrans1D1" presStyleIdx="1" presStyleCnt="7"/>
      <dgm:spPr/>
    </dgm:pt>
    <dgm:pt modelId="{77126E09-BC6A-B841-9539-14B00BCDB49E}" type="pres">
      <dgm:prSet presAssocID="{F7AAF54D-EEC3-475C-847A-D90B752AFE4E}" presName="node" presStyleLbl="node1" presStyleIdx="2" presStyleCnt="8">
        <dgm:presLayoutVars>
          <dgm:bulletEnabled val="1"/>
        </dgm:presLayoutVars>
      </dgm:prSet>
      <dgm:spPr/>
    </dgm:pt>
    <dgm:pt modelId="{88AC28FC-C6DE-AD4F-A78E-77345E68B5D5}" type="pres">
      <dgm:prSet presAssocID="{BECDD2DA-2A35-4DAE-83BA-95F0B3AD5B5A}" presName="sibTrans" presStyleLbl="sibTrans1D1" presStyleIdx="2" presStyleCnt="7"/>
      <dgm:spPr/>
    </dgm:pt>
    <dgm:pt modelId="{3AC5EECE-0D0C-804D-9D07-9573E4F3DB63}" type="pres">
      <dgm:prSet presAssocID="{BECDD2DA-2A35-4DAE-83BA-95F0B3AD5B5A}" presName="connectorText" presStyleLbl="sibTrans1D1" presStyleIdx="2" presStyleCnt="7"/>
      <dgm:spPr/>
    </dgm:pt>
    <dgm:pt modelId="{DE2AD494-B0CD-5F4A-ADC5-B0ECB68E8AD8}" type="pres">
      <dgm:prSet presAssocID="{1E8C3230-2340-4ED3-AC8C-C1AF89609D1F}" presName="node" presStyleLbl="node1" presStyleIdx="3" presStyleCnt="8">
        <dgm:presLayoutVars>
          <dgm:bulletEnabled val="1"/>
        </dgm:presLayoutVars>
      </dgm:prSet>
      <dgm:spPr/>
    </dgm:pt>
    <dgm:pt modelId="{85FAFE4E-A15A-EC47-8ABE-EA8BD3C543DB}" type="pres">
      <dgm:prSet presAssocID="{04F4D570-6808-4E4C-AA07-D818FC2D43B8}" presName="sibTrans" presStyleLbl="sibTrans1D1" presStyleIdx="3" presStyleCnt="7"/>
      <dgm:spPr/>
    </dgm:pt>
    <dgm:pt modelId="{4BC296DB-9685-624C-BC8E-51C0DC115CB8}" type="pres">
      <dgm:prSet presAssocID="{04F4D570-6808-4E4C-AA07-D818FC2D43B8}" presName="connectorText" presStyleLbl="sibTrans1D1" presStyleIdx="3" presStyleCnt="7"/>
      <dgm:spPr/>
    </dgm:pt>
    <dgm:pt modelId="{E14041EC-DBD7-444A-93D0-93EE6911D281}" type="pres">
      <dgm:prSet presAssocID="{CC03D3F4-3003-4F5F-A71F-7591FE79AA16}" presName="node" presStyleLbl="node1" presStyleIdx="4" presStyleCnt="8">
        <dgm:presLayoutVars>
          <dgm:bulletEnabled val="1"/>
        </dgm:presLayoutVars>
      </dgm:prSet>
      <dgm:spPr/>
    </dgm:pt>
    <dgm:pt modelId="{F7302BBB-C102-8148-8FD9-C1D08F7F0A29}" type="pres">
      <dgm:prSet presAssocID="{1C2355C6-48B0-4372-B7F4-207C348959B5}" presName="sibTrans" presStyleLbl="sibTrans1D1" presStyleIdx="4" presStyleCnt="7"/>
      <dgm:spPr/>
    </dgm:pt>
    <dgm:pt modelId="{F3411123-0D9B-4C43-A77D-85320333CA6B}" type="pres">
      <dgm:prSet presAssocID="{1C2355C6-48B0-4372-B7F4-207C348959B5}" presName="connectorText" presStyleLbl="sibTrans1D1" presStyleIdx="4" presStyleCnt="7"/>
      <dgm:spPr/>
    </dgm:pt>
    <dgm:pt modelId="{0243E211-AFF1-AB4D-A22F-54FF449C4DE3}" type="pres">
      <dgm:prSet presAssocID="{620B6BB9-18E1-416B-94D8-91445E93FC8D}" presName="node" presStyleLbl="node1" presStyleIdx="5" presStyleCnt="8">
        <dgm:presLayoutVars>
          <dgm:bulletEnabled val="1"/>
        </dgm:presLayoutVars>
      </dgm:prSet>
      <dgm:spPr/>
    </dgm:pt>
    <dgm:pt modelId="{2396242A-0CFA-F941-B730-B059FCB4CF2C}" type="pres">
      <dgm:prSet presAssocID="{C65CE7D5-2CFE-40BC-B13B-21ACCC9BBD5A}" presName="sibTrans" presStyleLbl="sibTrans1D1" presStyleIdx="5" presStyleCnt="7"/>
      <dgm:spPr/>
    </dgm:pt>
    <dgm:pt modelId="{FC01D716-E89E-2E4F-B406-19C448A36211}" type="pres">
      <dgm:prSet presAssocID="{C65CE7D5-2CFE-40BC-B13B-21ACCC9BBD5A}" presName="connectorText" presStyleLbl="sibTrans1D1" presStyleIdx="5" presStyleCnt="7"/>
      <dgm:spPr/>
    </dgm:pt>
    <dgm:pt modelId="{BF9D5B89-B3D9-7A45-87BD-0F74174F6DB1}" type="pres">
      <dgm:prSet presAssocID="{3E3FDA52-C302-41F5-A34A-C2B3430F46FC}" presName="node" presStyleLbl="node1" presStyleIdx="6" presStyleCnt="8">
        <dgm:presLayoutVars>
          <dgm:bulletEnabled val="1"/>
        </dgm:presLayoutVars>
      </dgm:prSet>
      <dgm:spPr/>
    </dgm:pt>
    <dgm:pt modelId="{2DD35303-8AEC-F047-8F06-6127E454F8B3}" type="pres">
      <dgm:prSet presAssocID="{A812FD5F-7E1C-4170-8A9D-58EE68259EA7}" presName="sibTrans" presStyleLbl="sibTrans1D1" presStyleIdx="6" presStyleCnt="7"/>
      <dgm:spPr/>
    </dgm:pt>
    <dgm:pt modelId="{BF979B98-C934-7A4B-B480-FE5C69610D07}" type="pres">
      <dgm:prSet presAssocID="{A812FD5F-7E1C-4170-8A9D-58EE68259EA7}" presName="connectorText" presStyleLbl="sibTrans1D1" presStyleIdx="6" presStyleCnt="7"/>
      <dgm:spPr/>
    </dgm:pt>
    <dgm:pt modelId="{57BBEABA-6CC1-584E-B21C-127D5F50DFEC}" type="pres">
      <dgm:prSet presAssocID="{6989B288-FDAD-447D-84CF-3EB127E4A277}" presName="node" presStyleLbl="node1" presStyleIdx="7" presStyleCnt="8">
        <dgm:presLayoutVars>
          <dgm:bulletEnabled val="1"/>
        </dgm:presLayoutVars>
      </dgm:prSet>
      <dgm:spPr/>
    </dgm:pt>
  </dgm:ptLst>
  <dgm:cxnLst>
    <dgm:cxn modelId="{30D3C603-3EBE-C842-889D-F26578EBB919}" type="presOf" srcId="{A812FD5F-7E1C-4170-8A9D-58EE68259EA7}" destId="{2DD35303-8AEC-F047-8F06-6127E454F8B3}" srcOrd="0" destOrd="0" presId="urn:microsoft.com/office/officeart/2016/7/layout/RepeatingBendingProcessNew"/>
    <dgm:cxn modelId="{D3E9690B-F467-9843-9A1E-0BFE017ECE87}" type="presOf" srcId="{1E8C3230-2340-4ED3-AC8C-C1AF89609D1F}" destId="{DE2AD494-B0CD-5F4A-ADC5-B0ECB68E8AD8}" srcOrd="0" destOrd="0" presId="urn:microsoft.com/office/officeart/2016/7/layout/RepeatingBendingProcessNew"/>
    <dgm:cxn modelId="{B78BF313-567A-E44C-BF11-68C186CEC8C2}" type="presOf" srcId="{1C2355C6-48B0-4372-B7F4-207C348959B5}" destId="{F7302BBB-C102-8148-8FD9-C1D08F7F0A29}" srcOrd="0" destOrd="0" presId="urn:microsoft.com/office/officeart/2016/7/layout/RepeatingBendingProcessNew"/>
    <dgm:cxn modelId="{B3691014-858D-0C42-9D5F-4153CC43D940}" type="presOf" srcId="{5AE57190-6684-4011-932F-1B7F37FBF0F2}" destId="{49C7FCC3-6FF5-A84C-BA69-8C297C59D36A}" srcOrd="0" destOrd="0" presId="urn:microsoft.com/office/officeart/2016/7/layout/RepeatingBendingProcessNew"/>
    <dgm:cxn modelId="{18526F1B-4825-CB45-A2B0-EF8D09A04931}" type="presOf" srcId="{BECDD2DA-2A35-4DAE-83BA-95F0B3AD5B5A}" destId="{88AC28FC-C6DE-AD4F-A78E-77345E68B5D5}" srcOrd="0" destOrd="0" presId="urn:microsoft.com/office/officeart/2016/7/layout/RepeatingBendingProcessNew"/>
    <dgm:cxn modelId="{90DC551C-D246-DB49-B41E-ABA3275191FC}" type="presOf" srcId="{04F4D570-6808-4E4C-AA07-D818FC2D43B8}" destId="{4BC296DB-9685-624C-BC8E-51C0DC115CB8}" srcOrd="1" destOrd="0" presId="urn:microsoft.com/office/officeart/2016/7/layout/RepeatingBendingProcessNew"/>
    <dgm:cxn modelId="{F765401E-F13C-354E-8388-92AA9BE37E22}" type="presOf" srcId="{620B6BB9-18E1-416B-94D8-91445E93FC8D}" destId="{0243E211-AFF1-AB4D-A22F-54FF449C4DE3}" srcOrd="0" destOrd="0" presId="urn:microsoft.com/office/officeart/2016/7/layout/RepeatingBendingProcessNew"/>
    <dgm:cxn modelId="{D13B9E1F-70D4-BE45-959C-54E4AB0D1C65}" type="presOf" srcId="{E8CAAE98-2297-4877-8C88-67370A249ED5}" destId="{FAE294E8-7939-0D41-BCE4-933527BDDC15}" srcOrd="1" destOrd="0" presId="urn:microsoft.com/office/officeart/2016/7/layout/RepeatingBendingProcessNew"/>
    <dgm:cxn modelId="{862B6C30-2352-4334-AAE9-54F392DF3013}" srcId="{8996FFEE-DCD6-4A79-B02E-23D5269327BD}" destId="{2478D83C-0D8B-4458-A147-FF108F9745A1}" srcOrd="0" destOrd="0" parTransId="{8AE23A3F-9570-409F-8E78-B389D6205382}" sibTransId="{5AE57190-6684-4011-932F-1B7F37FBF0F2}"/>
    <dgm:cxn modelId="{1EB2813C-A989-402A-84B3-D7662A6CAF70}" srcId="{8996FFEE-DCD6-4A79-B02E-23D5269327BD}" destId="{3E3FDA52-C302-41F5-A34A-C2B3430F46FC}" srcOrd="6" destOrd="0" parTransId="{EDB66FFF-DFF0-4DF8-A7BA-EF06205FE2DC}" sibTransId="{A812FD5F-7E1C-4170-8A9D-58EE68259EA7}"/>
    <dgm:cxn modelId="{CA880661-5B11-46C7-B838-77E8CF25DACF}" srcId="{8996FFEE-DCD6-4A79-B02E-23D5269327BD}" destId="{6773EA00-C281-47BE-A2E7-64991C873E71}" srcOrd="1" destOrd="0" parTransId="{7FA8E871-EF4B-441D-A2C5-643EC215D60E}" sibTransId="{E8CAAE98-2297-4877-8C88-67370A249ED5}"/>
    <dgm:cxn modelId="{EED07F4A-64E2-2343-8E31-A15A3FA3FD2F}" type="presOf" srcId="{A812FD5F-7E1C-4170-8A9D-58EE68259EA7}" destId="{BF979B98-C934-7A4B-B480-FE5C69610D07}" srcOrd="1" destOrd="0" presId="urn:microsoft.com/office/officeart/2016/7/layout/RepeatingBendingProcessNew"/>
    <dgm:cxn modelId="{4F0E386F-4C3D-9C40-85CC-BD8C51A4811A}" type="presOf" srcId="{6773EA00-C281-47BE-A2E7-64991C873E71}" destId="{D574A9C3-4169-BF48-8287-007957C83B72}" srcOrd="0" destOrd="0" presId="urn:microsoft.com/office/officeart/2016/7/layout/RepeatingBendingProcessNew"/>
    <dgm:cxn modelId="{E4700E50-E305-844F-9124-433BCA991CA5}" type="presOf" srcId="{C65CE7D5-2CFE-40BC-B13B-21ACCC9BBD5A}" destId="{2396242A-0CFA-F941-B730-B059FCB4CF2C}" srcOrd="0" destOrd="0" presId="urn:microsoft.com/office/officeart/2016/7/layout/RepeatingBendingProcessNew"/>
    <dgm:cxn modelId="{23B86E50-81CD-4C0C-A584-186B939B27F6}" srcId="{8996FFEE-DCD6-4A79-B02E-23D5269327BD}" destId="{1E8C3230-2340-4ED3-AC8C-C1AF89609D1F}" srcOrd="3" destOrd="0" parTransId="{A1B2A5EE-90A9-4D86-A572-D6D2ABBC4CF9}" sibTransId="{04F4D570-6808-4E4C-AA07-D818FC2D43B8}"/>
    <dgm:cxn modelId="{5C49FA70-6255-3944-9CED-AE9FBB8F1566}" type="presOf" srcId="{8996FFEE-DCD6-4A79-B02E-23D5269327BD}" destId="{12A5C5B1-7385-7A4D-B6AD-D38F17927CE1}" srcOrd="0" destOrd="0" presId="urn:microsoft.com/office/officeart/2016/7/layout/RepeatingBendingProcessNew"/>
    <dgm:cxn modelId="{63B6FA77-E192-4D78-8C8C-E2E3F49175E8}" srcId="{8996FFEE-DCD6-4A79-B02E-23D5269327BD}" destId="{F7AAF54D-EEC3-475C-847A-D90B752AFE4E}" srcOrd="2" destOrd="0" parTransId="{8A89BD4E-5D4E-48E7-A57D-2F30F40EAC78}" sibTransId="{BECDD2DA-2A35-4DAE-83BA-95F0B3AD5B5A}"/>
    <dgm:cxn modelId="{80B3458D-36FF-BD4D-BB12-27EFCEFB12A0}" type="presOf" srcId="{6989B288-FDAD-447D-84CF-3EB127E4A277}" destId="{57BBEABA-6CC1-584E-B21C-127D5F50DFEC}" srcOrd="0" destOrd="0" presId="urn:microsoft.com/office/officeart/2016/7/layout/RepeatingBendingProcessNew"/>
    <dgm:cxn modelId="{E6A74E9C-E2CA-E044-B844-818BD35919E8}" type="presOf" srcId="{2478D83C-0D8B-4458-A147-FF108F9745A1}" destId="{9C1E7C71-A495-4F4F-997C-0FAEEE9B51E4}" srcOrd="0" destOrd="0" presId="urn:microsoft.com/office/officeart/2016/7/layout/RepeatingBendingProcessNew"/>
    <dgm:cxn modelId="{4B98C0A9-62D2-4BA5-9E3A-0E0DB727F494}" srcId="{8996FFEE-DCD6-4A79-B02E-23D5269327BD}" destId="{620B6BB9-18E1-416B-94D8-91445E93FC8D}" srcOrd="5" destOrd="0" parTransId="{79DFF985-C425-4DB8-921C-FC03951340B2}" sibTransId="{C65CE7D5-2CFE-40BC-B13B-21ACCC9BBD5A}"/>
    <dgm:cxn modelId="{7CEED4AF-D9C6-314E-A917-29CFBC4488A8}" type="presOf" srcId="{3E3FDA52-C302-41F5-A34A-C2B3430F46FC}" destId="{BF9D5B89-B3D9-7A45-87BD-0F74174F6DB1}" srcOrd="0" destOrd="0" presId="urn:microsoft.com/office/officeart/2016/7/layout/RepeatingBendingProcessNew"/>
    <dgm:cxn modelId="{F56251B8-F382-CE48-AAC2-A8FC0506F71D}" type="presOf" srcId="{1C2355C6-48B0-4372-B7F4-207C348959B5}" destId="{F3411123-0D9B-4C43-A77D-85320333CA6B}" srcOrd="1" destOrd="0" presId="urn:microsoft.com/office/officeart/2016/7/layout/RepeatingBendingProcessNew"/>
    <dgm:cxn modelId="{0E576CB9-3F06-D948-9C3E-431B9266A816}" type="presOf" srcId="{5AE57190-6684-4011-932F-1B7F37FBF0F2}" destId="{A8316317-AE4E-9A4A-997F-F95A7A594625}" srcOrd="1" destOrd="0" presId="urn:microsoft.com/office/officeart/2016/7/layout/RepeatingBendingProcessNew"/>
    <dgm:cxn modelId="{168124C4-1740-41D8-B051-C3812D35CD4C}" srcId="{8996FFEE-DCD6-4A79-B02E-23D5269327BD}" destId="{CC03D3F4-3003-4F5F-A71F-7591FE79AA16}" srcOrd="4" destOrd="0" parTransId="{5238DDB8-07D8-466A-BF76-056DC2D95710}" sibTransId="{1C2355C6-48B0-4372-B7F4-207C348959B5}"/>
    <dgm:cxn modelId="{D5D0BECD-7565-BD4A-8609-22A860115629}" type="presOf" srcId="{BECDD2DA-2A35-4DAE-83BA-95F0B3AD5B5A}" destId="{3AC5EECE-0D0C-804D-9D07-9573E4F3DB63}" srcOrd="1" destOrd="0" presId="urn:microsoft.com/office/officeart/2016/7/layout/RepeatingBendingProcessNew"/>
    <dgm:cxn modelId="{424CE2CF-53A2-4340-A44A-31330BFB01FD}" type="presOf" srcId="{04F4D570-6808-4E4C-AA07-D818FC2D43B8}" destId="{85FAFE4E-A15A-EC47-8ABE-EA8BD3C543DB}" srcOrd="0" destOrd="0" presId="urn:microsoft.com/office/officeart/2016/7/layout/RepeatingBendingProcessNew"/>
    <dgm:cxn modelId="{500954D0-4561-4D2C-8C1C-655BB28DE6C3}" srcId="{8996FFEE-DCD6-4A79-B02E-23D5269327BD}" destId="{6989B288-FDAD-447D-84CF-3EB127E4A277}" srcOrd="7" destOrd="0" parTransId="{461FCD83-20DD-4E61-BB1A-68D96A9D006C}" sibTransId="{8BFDCBE0-D1D6-4434-9AC1-934D09ED826F}"/>
    <dgm:cxn modelId="{495888D5-2BBF-F742-891A-29FB1BEE0535}" type="presOf" srcId="{F7AAF54D-EEC3-475C-847A-D90B752AFE4E}" destId="{77126E09-BC6A-B841-9539-14B00BCDB49E}" srcOrd="0" destOrd="0" presId="urn:microsoft.com/office/officeart/2016/7/layout/RepeatingBendingProcessNew"/>
    <dgm:cxn modelId="{822D8BDF-63BE-4F4E-B856-4F044AAED97D}" type="presOf" srcId="{E8CAAE98-2297-4877-8C88-67370A249ED5}" destId="{3715451D-AE21-C84E-A741-A4DEF6FE8667}" srcOrd="0" destOrd="0" presId="urn:microsoft.com/office/officeart/2016/7/layout/RepeatingBendingProcessNew"/>
    <dgm:cxn modelId="{589092EC-0B38-0A42-B7F7-10F891FB45DB}" type="presOf" srcId="{CC03D3F4-3003-4F5F-A71F-7591FE79AA16}" destId="{E14041EC-DBD7-444A-93D0-93EE6911D281}" srcOrd="0" destOrd="0" presId="urn:microsoft.com/office/officeart/2016/7/layout/RepeatingBendingProcessNew"/>
    <dgm:cxn modelId="{7724F7EF-3969-1F45-BC12-5C04DDDDCA31}" type="presOf" srcId="{C65CE7D5-2CFE-40BC-B13B-21ACCC9BBD5A}" destId="{FC01D716-E89E-2E4F-B406-19C448A36211}" srcOrd="1" destOrd="0" presId="urn:microsoft.com/office/officeart/2016/7/layout/RepeatingBendingProcessNew"/>
    <dgm:cxn modelId="{14C24538-E656-F745-AB18-9B67EB5F09B6}" type="presParOf" srcId="{12A5C5B1-7385-7A4D-B6AD-D38F17927CE1}" destId="{9C1E7C71-A495-4F4F-997C-0FAEEE9B51E4}" srcOrd="0" destOrd="0" presId="urn:microsoft.com/office/officeart/2016/7/layout/RepeatingBendingProcessNew"/>
    <dgm:cxn modelId="{01E38B3D-335D-AD41-B12C-40035D24E238}" type="presParOf" srcId="{12A5C5B1-7385-7A4D-B6AD-D38F17927CE1}" destId="{49C7FCC3-6FF5-A84C-BA69-8C297C59D36A}" srcOrd="1" destOrd="0" presId="urn:microsoft.com/office/officeart/2016/7/layout/RepeatingBendingProcessNew"/>
    <dgm:cxn modelId="{C0D4B063-E38C-E448-B203-12EE133E9B66}" type="presParOf" srcId="{49C7FCC3-6FF5-A84C-BA69-8C297C59D36A}" destId="{A8316317-AE4E-9A4A-997F-F95A7A594625}" srcOrd="0" destOrd="0" presId="urn:microsoft.com/office/officeart/2016/7/layout/RepeatingBendingProcessNew"/>
    <dgm:cxn modelId="{DE8AF730-00DE-BC4E-A7AE-69C308F72363}" type="presParOf" srcId="{12A5C5B1-7385-7A4D-B6AD-D38F17927CE1}" destId="{D574A9C3-4169-BF48-8287-007957C83B72}" srcOrd="2" destOrd="0" presId="urn:microsoft.com/office/officeart/2016/7/layout/RepeatingBendingProcessNew"/>
    <dgm:cxn modelId="{C23EE762-ABED-904D-86B4-E60BCC6A06BE}" type="presParOf" srcId="{12A5C5B1-7385-7A4D-B6AD-D38F17927CE1}" destId="{3715451D-AE21-C84E-A741-A4DEF6FE8667}" srcOrd="3" destOrd="0" presId="urn:microsoft.com/office/officeart/2016/7/layout/RepeatingBendingProcessNew"/>
    <dgm:cxn modelId="{389669AD-FD85-4549-9E3D-9B835FA3C905}" type="presParOf" srcId="{3715451D-AE21-C84E-A741-A4DEF6FE8667}" destId="{FAE294E8-7939-0D41-BCE4-933527BDDC15}" srcOrd="0" destOrd="0" presId="urn:microsoft.com/office/officeart/2016/7/layout/RepeatingBendingProcessNew"/>
    <dgm:cxn modelId="{1D8BCD8C-65E0-9243-9272-3D00CC603B8E}" type="presParOf" srcId="{12A5C5B1-7385-7A4D-B6AD-D38F17927CE1}" destId="{77126E09-BC6A-B841-9539-14B00BCDB49E}" srcOrd="4" destOrd="0" presId="urn:microsoft.com/office/officeart/2016/7/layout/RepeatingBendingProcessNew"/>
    <dgm:cxn modelId="{5EF5BA5E-507C-0148-8243-F051D064D9ED}" type="presParOf" srcId="{12A5C5B1-7385-7A4D-B6AD-D38F17927CE1}" destId="{88AC28FC-C6DE-AD4F-A78E-77345E68B5D5}" srcOrd="5" destOrd="0" presId="urn:microsoft.com/office/officeart/2016/7/layout/RepeatingBendingProcessNew"/>
    <dgm:cxn modelId="{CF64452C-6323-B547-AC1E-83D766790DE3}" type="presParOf" srcId="{88AC28FC-C6DE-AD4F-A78E-77345E68B5D5}" destId="{3AC5EECE-0D0C-804D-9D07-9573E4F3DB63}" srcOrd="0" destOrd="0" presId="urn:microsoft.com/office/officeart/2016/7/layout/RepeatingBendingProcessNew"/>
    <dgm:cxn modelId="{5393F4F6-B164-7344-8E9B-D7D8B08DE937}" type="presParOf" srcId="{12A5C5B1-7385-7A4D-B6AD-D38F17927CE1}" destId="{DE2AD494-B0CD-5F4A-ADC5-B0ECB68E8AD8}" srcOrd="6" destOrd="0" presId="urn:microsoft.com/office/officeart/2016/7/layout/RepeatingBendingProcessNew"/>
    <dgm:cxn modelId="{B9384EDD-A879-6140-9E69-BDAC6A914733}" type="presParOf" srcId="{12A5C5B1-7385-7A4D-B6AD-D38F17927CE1}" destId="{85FAFE4E-A15A-EC47-8ABE-EA8BD3C543DB}" srcOrd="7" destOrd="0" presId="urn:microsoft.com/office/officeart/2016/7/layout/RepeatingBendingProcessNew"/>
    <dgm:cxn modelId="{F2A68E9A-C128-1B43-A4C8-88CDB5BF888A}" type="presParOf" srcId="{85FAFE4E-A15A-EC47-8ABE-EA8BD3C543DB}" destId="{4BC296DB-9685-624C-BC8E-51C0DC115CB8}" srcOrd="0" destOrd="0" presId="urn:microsoft.com/office/officeart/2016/7/layout/RepeatingBendingProcessNew"/>
    <dgm:cxn modelId="{9061F32B-1C44-3646-858A-D68A605B86F2}" type="presParOf" srcId="{12A5C5B1-7385-7A4D-B6AD-D38F17927CE1}" destId="{E14041EC-DBD7-444A-93D0-93EE6911D281}" srcOrd="8" destOrd="0" presId="urn:microsoft.com/office/officeart/2016/7/layout/RepeatingBendingProcessNew"/>
    <dgm:cxn modelId="{8E99D001-3AF8-6C44-8D31-F12F1727865E}" type="presParOf" srcId="{12A5C5B1-7385-7A4D-B6AD-D38F17927CE1}" destId="{F7302BBB-C102-8148-8FD9-C1D08F7F0A29}" srcOrd="9" destOrd="0" presId="urn:microsoft.com/office/officeart/2016/7/layout/RepeatingBendingProcessNew"/>
    <dgm:cxn modelId="{915997E8-ECFE-A54B-9AEC-F346598C91A1}" type="presParOf" srcId="{F7302BBB-C102-8148-8FD9-C1D08F7F0A29}" destId="{F3411123-0D9B-4C43-A77D-85320333CA6B}" srcOrd="0" destOrd="0" presId="urn:microsoft.com/office/officeart/2016/7/layout/RepeatingBendingProcessNew"/>
    <dgm:cxn modelId="{79A9B7EB-FC31-BD46-8260-1845E873E157}" type="presParOf" srcId="{12A5C5B1-7385-7A4D-B6AD-D38F17927CE1}" destId="{0243E211-AFF1-AB4D-A22F-54FF449C4DE3}" srcOrd="10" destOrd="0" presId="urn:microsoft.com/office/officeart/2016/7/layout/RepeatingBendingProcessNew"/>
    <dgm:cxn modelId="{4578D149-4004-434C-B5A6-E358352A3201}" type="presParOf" srcId="{12A5C5B1-7385-7A4D-B6AD-D38F17927CE1}" destId="{2396242A-0CFA-F941-B730-B059FCB4CF2C}" srcOrd="11" destOrd="0" presId="urn:microsoft.com/office/officeart/2016/7/layout/RepeatingBendingProcessNew"/>
    <dgm:cxn modelId="{B4292F51-1B85-A94B-9DF6-65059EEAB391}" type="presParOf" srcId="{2396242A-0CFA-F941-B730-B059FCB4CF2C}" destId="{FC01D716-E89E-2E4F-B406-19C448A36211}" srcOrd="0" destOrd="0" presId="urn:microsoft.com/office/officeart/2016/7/layout/RepeatingBendingProcessNew"/>
    <dgm:cxn modelId="{81B99A0B-9699-154B-89DF-D0B247CA991B}" type="presParOf" srcId="{12A5C5B1-7385-7A4D-B6AD-D38F17927CE1}" destId="{BF9D5B89-B3D9-7A45-87BD-0F74174F6DB1}" srcOrd="12" destOrd="0" presId="urn:microsoft.com/office/officeart/2016/7/layout/RepeatingBendingProcessNew"/>
    <dgm:cxn modelId="{21E75A6C-BCFF-CB48-B6AD-911AFA972A51}" type="presParOf" srcId="{12A5C5B1-7385-7A4D-B6AD-D38F17927CE1}" destId="{2DD35303-8AEC-F047-8F06-6127E454F8B3}" srcOrd="13" destOrd="0" presId="urn:microsoft.com/office/officeart/2016/7/layout/RepeatingBendingProcessNew"/>
    <dgm:cxn modelId="{048727FD-3BEF-CB4B-8576-0BDB7C71AA40}" type="presParOf" srcId="{2DD35303-8AEC-F047-8F06-6127E454F8B3}" destId="{BF979B98-C934-7A4B-B480-FE5C69610D07}" srcOrd="0" destOrd="0" presId="urn:microsoft.com/office/officeart/2016/7/layout/RepeatingBendingProcessNew"/>
    <dgm:cxn modelId="{9ACE984C-3276-B44C-B1D7-2B852DA136F2}" type="presParOf" srcId="{12A5C5B1-7385-7A4D-B6AD-D38F17927CE1}" destId="{57BBEABA-6CC1-584E-B21C-127D5F50DFEC}"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6437F48-9EBD-452C-BFD6-0677C446332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393CDA1-BB2C-4E0D-AA27-5EA42757B4E7}">
      <dgm:prSet/>
      <dgm:spPr/>
      <dgm:t>
        <a:bodyPr/>
        <a:lstStyle/>
        <a:p>
          <a:r>
            <a:rPr lang="fr-CA"/>
            <a:t>Ce sous-facteur mesure l’impact des décisions tant à l’intérieur qu’à l’extérieur de l’organisation. On y considère :</a:t>
          </a:r>
          <a:endParaRPr lang="en-US"/>
        </a:p>
      </dgm:t>
    </dgm:pt>
    <dgm:pt modelId="{9A4C1070-081C-4962-BB6E-07EDA61ED56B}" type="parTrans" cxnId="{F127A3FE-A1DB-42D8-895C-68C479B02C7C}">
      <dgm:prSet/>
      <dgm:spPr/>
      <dgm:t>
        <a:bodyPr/>
        <a:lstStyle/>
        <a:p>
          <a:endParaRPr lang="en-US"/>
        </a:p>
      </dgm:t>
    </dgm:pt>
    <dgm:pt modelId="{3E18B920-BEA7-46DB-84CA-E99C00A07849}" type="sibTrans" cxnId="{F127A3FE-A1DB-42D8-895C-68C479B02C7C}">
      <dgm:prSet/>
      <dgm:spPr/>
      <dgm:t>
        <a:bodyPr/>
        <a:lstStyle/>
        <a:p>
          <a:endParaRPr lang="en-US"/>
        </a:p>
      </dgm:t>
    </dgm:pt>
    <dgm:pt modelId="{DC52D753-1906-4917-B571-69AB8DA7304B}">
      <dgm:prSet/>
      <dgm:spPr/>
      <dgm:t>
        <a:bodyPr/>
        <a:lstStyle/>
        <a:p>
          <a:r>
            <a:rPr lang="fr-CA"/>
            <a:t>L’objet des décisions</a:t>
          </a:r>
          <a:endParaRPr lang="en-US"/>
        </a:p>
      </dgm:t>
    </dgm:pt>
    <dgm:pt modelId="{5A64EC17-A7B2-4215-AF7D-AA0630B94FF1}" type="parTrans" cxnId="{FBCE0D09-FD4D-4050-BAAF-2AC358FA3B25}">
      <dgm:prSet/>
      <dgm:spPr/>
      <dgm:t>
        <a:bodyPr/>
        <a:lstStyle/>
        <a:p>
          <a:endParaRPr lang="en-US"/>
        </a:p>
      </dgm:t>
    </dgm:pt>
    <dgm:pt modelId="{CB1CEAF2-3614-4163-A67F-B089C80197C7}" type="sibTrans" cxnId="{FBCE0D09-FD4D-4050-BAAF-2AC358FA3B25}">
      <dgm:prSet/>
      <dgm:spPr/>
      <dgm:t>
        <a:bodyPr/>
        <a:lstStyle/>
        <a:p>
          <a:endParaRPr lang="en-US"/>
        </a:p>
      </dgm:t>
    </dgm:pt>
    <dgm:pt modelId="{736DB9D9-F38E-464C-A429-56419B1A0343}">
      <dgm:prSet/>
      <dgm:spPr/>
      <dgm:t>
        <a:bodyPr/>
        <a:lstStyle/>
        <a:p>
          <a:r>
            <a:rPr lang="fr-CA"/>
            <a:t>Les répercutions produites</a:t>
          </a:r>
          <a:endParaRPr lang="en-US"/>
        </a:p>
      </dgm:t>
    </dgm:pt>
    <dgm:pt modelId="{0AB752B5-88B4-4618-9188-CAAD0B56B5F5}" type="parTrans" cxnId="{122B9FB1-8208-4076-B353-F1BD5D2A7183}">
      <dgm:prSet/>
      <dgm:spPr/>
      <dgm:t>
        <a:bodyPr/>
        <a:lstStyle/>
        <a:p>
          <a:endParaRPr lang="en-US"/>
        </a:p>
      </dgm:t>
    </dgm:pt>
    <dgm:pt modelId="{82509236-B5B8-4086-9F57-31CA5BBFD023}" type="sibTrans" cxnId="{122B9FB1-8208-4076-B353-F1BD5D2A7183}">
      <dgm:prSet/>
      <dgm:spPr/>
      <dgm:t>
        <a:bodyPr/>
        <a:lstStyle/>
        <a:p>
          <a:endParaRPr lang="en-US"/>
        </a:p>
      </dgm:t>
    </dgm:pt>
    <dgm:pt modelId="{939D91B6-10DA-446D-8727-1E24FAAC357C}">
      <dgm:prSet/>
      <dgm:spPr/>
      <dgm:t>
        <a:bodyPr/>
        <a:lstStyle/>
        <a:p>
          <a:r>
            <a:rPr lang="fr-CA"/>
            <a:t>L’unité organisationnelle touchée.</a:t>
          </a:r>
          <a:endParaRPr lang="en-US"/>
        </a:p>
      </dgm:t>
    </dgm:pt>
    <dgm:pt modelId="{CA7FFAAB-F74C-494F-8A96-3D4772A75D49}" type="parTrans" cxnId="{B9BF51C3-C2C7-49AC-95DD-2B86E8DE7B03}">
      <dgm:prSet/>
      <dgm:spPr/>
      <dgm:t>
        <a:bodyPr/>
        <a:lstStyle/>
        <a:p>
          <a:endParaRPr lang="en-US"/>
        </a:p>
      </dgm:t>
    </dgm:pt>
    <dgm:pt modelId="{8969B61B-D96E-4A14-96E6-F77823A773EC}" type="sibTrans" cxnId="{B9BF51C3-C2C7-49AC-95DD-2B86E8DE7B03}">
      <dgm:prSet/>
      <dgm:spPr/>
      <dgm:t>
        <a:bodyPr/>
        <a:lstStyle/>
        <a:p>
          <a:endParaRPr lang="en-US"/>
        </a:p>
      </dgm:t>
    </dgm:pt>
    <dgm:pt modelId="{A792B984-98A9-4C84-83A6-D1969FDF0675}">
      <dgm:prSet/>
      <dgm:spPr/>
      <dgm:t>
        <a:bodyPr/>
        <a:lstStyle/>
        <a:p>
          <a:r>
            <a:rPr lang="fr-CA"/>
            <a:t>Ce sous-facteur est ventilé en 5 niveaux de mesure.</a:t>
          </a:r>
          <a:endParaRPr lang="en-US"/>
        </a:p>
      </dgm:t>
    </dgm:pt>
    <dgm:pt modelId="{2CFE97F5-C817-45DD-B9C4-3DAB0A9C27C5}" type="parTrans" cxnId="{5BFF5A6A-7230-481A-ACC4-67E67FE2ADB5}">
      <dgm:prSet/>
      <dgm:spPr/>
      <dgm:t>
        <a:bodyPr/>
        <a:lstStyle/>
        <a:p>
          <a:endParaRPr lang="en-US"/>
        </a:p>
      </dgm:t>
    </dgm:pt>
    <dgm:pt modelId="{D13ED5D0-6FE8-4F13-9BFD-2A731E5FAB79}" type="sibTrans" cxnId="{5BFF5A6A-7230-481A-ACC4-67E67FE2ADB5}">
      <dgm:prSet/>
      <dgm:spPr/>
      <dgm:t>
        <a:bodyPr/>
        <a:lstStyle/>
        <a:p>
          <a:endParaRPr lang="en-US"/>
        </a:p>
      </dgm:t>
    </dgm:pt>
    <dgm:pt modelId="{3F8851F9-0CE8-4ADE-B692-14C0FE492F15}">
      <dgm:prSet/>
      <dgm:spPr/>
      <dgm:t>
        <a:bodyPr/>
        <a:lstStyle/>
        <a:p>
          <a:r>
            <a:rPr lang="fr-CA"/>
            <a:t>6,65% des points du système lui sont consacrés </a:t>
          </a:r>
          <a:endParaRPr lang="en-US"/>
        </a:p>
      </dgm:t>
    </dgm:pt>
    <dgm:pt modelId="{2851D79E-E894-4E8D-A059-3CB4DE0119F4}" type="parTrans" cxnId="{C89378E3-B99F-4EEE-AE53-B4204FB0FF36}">
      <dgm:prSet/>
      <dgm:spPr/>
      <dgm:t>
        <a:bodyPr/>
        <a:lstStyle/>
        <a:p>
          <a:endParaRPr lang="en-US"/>
        </a:p>
      </dgm:t>
    </dgm:pt>
    <dgm:pt modelId="{0393B527-5766-42D2-83B7-D11FEFC99E92}" type="sibTrans" cxnId="{C89378E3-B99F-4EEE-AE53-B4204FB0FF36}">
      <dgm:prSet/>
      <dgm:spPr/>
      <dgm:t>
        <a:bodyPr/>
        <a:lstStyle/>
        <a:p>
          <a:endParaRPr lang="en-US"/>
        </a:p>
      </dgm:t>
    </dgm:pt>
    <dgm:pt modelId="{17182D88-D103-E740-A4B8-88B4A0EE791C}" type="pres">
      <dgm:prSet presAssocID="{C6437F48-9EBD-452C-BFD6-0677C4463324}" presName="linear" presStyleCnt="0">
        <dgm:presLayoutVars>
          <dgm:animLvl val="lvl"/>
          <dgm:resizeHandles val="exact"/>
        </dgm:presLayoutVars>
      </dgm:prSet>
      <dgm:spPr/>
    </dgm:pt>
    <dgm:pt modelId="{CA466C63-05A0-764E-8A0B-AE21E2B07E16}" type="pres">
      <dgm:prSet presAssocID="{0393CDA1-BB2C-4E0D-AA27-5EA42757B4E7}" presName="parentText" presStyleLbl="node1" presStyleIdx="0" presStyleCnt="6">
        <dgm:presLayoutVars>
          <dgm:chMax val="0"/>
          <dgm:bulletEnabled val="1"/>
        </dgm:presLayoutVars>
      </dgm:prSet>
      <dgm:spPr/>
    </dgm:pt>
    <dgm:pt modelId="{87EB6C33-7812-7749-ACE7-37F6AB2FABA3}" type="pres">
      <dgm:prSet presAssocID="{3E18B920-BEA7-46DB-84CA-E99C00A07849}" presName="spacer" presStyleCnt="0"/>
      <dgm:spPr/>
    </dgm:pt>
    <dgm:pt modelId="{9EDF153F-5160-2E4F-974F-F93CBC40B190}" type="pres">
      <dgm:prSet presAssocID="{DC52D753-1906-4917-B571-69AB8DA7304B}" presName="parentText" presStyleLbl="node1" presStyleIdx="1" presStyleCnt="6">
        <dgm:presLayoutVars>
          <dgm:chMax val="0"/>
          <dgm:bulletEnabled val="1"/>
        </dgm:presLayoutVars>
      </dgm:prSet>
      <dgm:spPr/>
    </dgm:pt>
    <dgm:pt modelId="{C62C6514-7215-B74A-ADA8-45BD748D8F1F}" type="pres">
      <dgm:prSet presAssocID="{CB1CEAF2-3614-4163-A67F-B089C80197C7}" presName="spacer" presStyleCnt="0"/>
      <dgm:spPr/>
    </dgm:pt>
    <dgm:pt modelId="{1D4E062A-BC56-EB4B-8CF5-E9CCFD069C25}" type="pres">
      <dgm:prSet presAssocID="{736DB9D9-F38E-464C-A429-56419B1A0343}" presName="parentText" presStyleLbl="node1" presStyleIdx="2" presStyleCnt="6">
        <dgm:presLayoutVars>
          <dgm:chMax val="0"/>
          <dgm:bulletEnabled val="1"/>
        </dgm:presLayoutVars>
      </dgm:prSet>
      <dgm:spPr/>
    </dgm:pt>
    <dgm:pt modelId="{8497916D-8704-A840-819B-3E5738BF1BDD}" type="pres">
      <dgm:prSet presAssocID="{82509236-B5B8-4086-9F57-31CA5BBFD023}" presName="spacer" presStyleCnt="0"/>
      <dgm:spPr/>
    </dgm:pt>
    <dgm:pt modelId="{021B4CCB-A0AF-1C42-B2AC-14E3B9875FD6}" type="pres">
      <dgm:prSet presAssocID="{939D91B6-10DA-446D-8727-1E24FAAC357C}" presName="parentText" presStyleLbl="node1" presStyleIdx="3" presStyleCnt="6">
        <dgm:presLayoutVars>
          <dgm:chMax val="0"/>
          <dgm:bulletEnabled val="1"/>
        </dgm:presLayoutVars>
      </dgm:prSet>
      <dgm:spPr/>
    </dgm:pt>
    <dgm:pt modelId="{CC2BC87F-F8D6-5249-9336-0670D89CC305}" type="pres">
      <dgm:prSet presAssocID="{8969B61B-D96E-4A14-96E6-F77823A773EC}" presName="spacer" presStyleCnt="0"/>
      <dgm:spPr/>
    </dgm:pt>
    <dgm:pt modelId="{13789E28-E226-8942-8FC2-B1FA8B12280E}" type="pres">
      <dgm:prSet presAssocID="{A792B984-98A9-4C84-83A6-D1969FDF0675}" presName="parentText" presStyleLbl="node1" presStyleIdx="4" presStyleCnt="6">
        <dgm:presLayoutVars>
          <dgm:chMax val="0"/>
          <dgm:bulletEnabled val="1"/>
        </dgm:presLayoutVars>
      </dgm:prSet>
      <dgm:spPr/>
    </dgm:pt>
    <dgm:pt modelId="{87CDFBE3-623C-2949-97A7-FB114F9F6EA1}" type="pres">
      <dgm:prSet presAssocID="{D13ED5D0-6FE8-4F13-9BFD-2A731E5FAB79}" presName="spacer" presStyleCnt="0"/>
      <dgm:spPr/>
    </dgm:pt>
    <dgm:pt modelId="{1D5E21BD-FCB6-ED4C-A969-21F8D9ECD240}" type="pres">
      <dgm:prSet presAssocID="{3F8851F9-0CE8-4ADE-B692-14C0FE492F15}" presName="parentText" presStyleLbl="node1" presStyleIdx="5" presStyleCnt="6">
        <dgm:presLayoutVars>
          <dgm:chMax val="0"/>
          <dgm:bulletEnabled val="1"/>
        </dgm:presLayoutVars>
      </dgm:prSet>
      <dgm:spPr/>
    </dgm:pt>
  </dgm:ptLst>
  <dgm:cxnLst>
    <dgm:cxn modelId="{FBCE0D09-FD4D-4050-BAAF-2AC358FA3B25}" srcId="{C6437F48-9EBD-452C-BFD6-0677C4463324}" destId="{DC52D753-1906-4917-B571-69AB8DA7304B}" srcOrd="1" destOrd="0" parTransId="{5A64EC17-A7B2-4215-AF7D-AA0630B94FF1}" sibTransId="{CB1CEAF2-3614-4163-A67F-B089C80197C7}"/>
    <dgm:cxn modelId="{4E3ECF48-F4D6-184C-8B73-D7BE987618D6}" type="presOf" srcId="{DC52D753-1906-4917-B571-69AB8DA7304B}" destId="{9EDF153F-5160-2E4F-974F-F93CBC40B190}" srcOrd="0" destOrd="0" presId="urn:microsoft.com/office/officeart/2005/8/layout/vList2"/>
    <dgm:cxn modelId="{5BFF5A6A-7230-481A-ACC4-67E67FE2ADB5}" srcId="{C6437F48-9EBD-452C-BFD6-0677C4463324}" destId="{A792B984-98A9-4C84-83A6-D1969FDF0675}" srcOrd="4" destOrd="0" parTransId="{2CFE97F5-C817-45DD-B9C4-3DAB0A9C27C5}" sibTransId="{D13ED5D0-6FE8-4F13-9BFD-2A731E5FAB79}"/>
    <dgm:cxn modelId="{20876352-B6F7-6548-81E1-8EFB81C8A5E1}" type="presOf" srcId="{C6437F48-9EBD-452C-BFD6-0677C4463324}" destId="{17182D88-D103-E740-A4B8-88B4A0EE791C}" srcOrd="0" destOrd="0" presId="urn:microsoft.com/office/officeart/2005/8/layout/vList2"/>
    <dgm:cxn modelId="{7F9A428E-06AE-F64F-BE7E-315A7896FDAF}" type="presOf" srcId="{939D91B6-10DA-446D-8727-1E24FAAC357C}" destId="{021B4CCB-A0AF-1C42-B2AC-14E3B9875FD6}" srcOrd="0" destOrd="0" presId="urn:microsoft.com/office/officeart/2005/8/layout/vList2"/>
    <dgm:cxn modelId="{1596599C-029B-3143-9FDD-27AEDAC3909C}" type="presOf" srcId="{736DB9D9-F38E-464C-A429-56419B1A0343}" destId="{1D4E062A-BC56-EB4B-8CF5-E9CCFD069C25}" srcOrd="0" destOrd="0" presId="urn:microsoft.com/office/officeart/2005/8/layout/vList2"/>
    <dgm:cxn modelId="{E51BD6AE-4325-FB41-8193-944C92EDAB48}" type="presOf" srcId="{3F8851F9-0CE8-4ADE-B692-14C0FE492F15}" destId="{1D5E21BD-FCB6-ED4C-A969-21F8D9ECD240}" srcOrd="0" destOrd="0" presId="urn:microsoft.com/office/officeart/2005/8/layout/vList2"/>
    <dgm:cxn modelId="{122B9FB1-8208-4076-B353-F1BD5D2A7183}" srcId="{C6437F48-9EBD-452C-BFD6-0677C4463324}" destId="{736DB9D9-F38E-464C-A429-56419B1A0343}" srcOrd="2" destOrd="0" parTransId="{0AB752B5-88B4-4618-9188-CAAD0B56B5F5}" sibTransId="{82509236-B5B8-4086-9F57-31CA5BBFD023}"/>
    <dgm:cxn modelId="{B9BF51C3-C2C7-49AC-95DD-2B86E8DE7B03}" srcId="{C6437F48-9EBD-452C-BFD6-0677C4463324}" destId="{939D91B6-10DA-446D-8727-1E24FAAC357C}" srcOrd="3" destOrd="0" parTransId="{CA7FFAAB-F74C-494F-8A96-3D4772A75D49}" sibTransId="{8969B61B-D96E-4A14-96E6-F77823A773EC}"/>
    <dgm:cxn modelId="{9B1532CE-9CA8-B84F-A8DE-4EBE7172C95B}" type="presOf" srcId="{0393CDA1-BB2C-4E0D-AA27-5EA42757B4E7}" destId="{CA466C63-05A0-764E-8A0B-AE21E2B07E16}" srcOrd="0" destOrd="0" presId="urn:microsoft.com/office/officeart/2005/8/layout/vList2"/>
    <dgm:cxn modelId="{7EA96BD0-530C-BB4E-BA63-17A17A870AA9}" type="presOf" srcId="{A792B984-98A9-4C84-83A6-D1969FDF0675}" destId="{13789E28-E226-8942-8FC2-B1FA8B12280E}" srcOrd="0" destOrd="0" presId="urn:microsoft.com/office/officeart/2005/8/layout/vList2"/>
    <dgm:cxn modelId="{C89378E3-B99F-4EEE-AE53-B4204FB0FF36}" srcId="{C6437F48-9EBD-452C-BFD6-0677C4463324}" destId="{3F8851F9-0CE8-4ADE-B692-14C0FE492F15}" srcOrd="5" destOrd="0" parTransId="{2851D79E-E894-4E8D-A059-3CB4DE0119F4}" sibTransId="{0393B527-5766-42D2-83B7-D11FEFC99E92}"/>
    <dgm:cxn modelId="{F127A3FE-A1DB-42D8-895C-68C479B02C7C}" srcId="{C6437F48-9EBD-452C-BFD6-0677C4463324}" destId="{0393CDA1-BB2C-4E0D-AA27-5EA42757B4E7}" srcOrd="0" destOrd="0" parTransId="{9A4C1070-081C-4962-BB6E-07EDA61ED56B}" sibTransId="{3E18B920-BEA7-46DB-84CA-E99C00A07849}"/>
    <dgm:cxn modelId="{A649AB90-0D4F-5F43-B195-3F4A12D737F8}" type="presParOf" srcId="{17182D88-D103-E740-A4B8-88B4A0EE791C}" destId="{CA466C63-05A0-764E-8A0B-AE21E2B07E16}" srcOrd="0" destOrd="0" presId="urn:microsoft.com/office/officeart/2005/8/layout/vList2"/>
    <dgm:cxn modelId="{571FD834-CF94-A945-901E-F53D5BC669A2}" type="presParOf" srcId="{17182D88-D103-E740-A4B8-88B4A0EE791C}" destId="{87EB6C33-7812-7749-ACE7-37F6AB2FABA3}" srcOrd="1" destOrd="0" presId="urn:microsoft.com/office/officeart/2005/8/layout/vList2"/>
    <dgm:cxn modelId="{AFA2953D-9B2B-1642-8C94-5229039824B6}" type="presParOf" srcId="{17182D88-D103-E740-A4B8-88B4A0EE791C}" destId="{9EDF153F-5160-2E4F-974F-F93CBC40B190}" srcOrd="2" destOrd="0" presId="urn:microsoft.com/office/officeart/2005/8/layout/vList2"/>
    <dgm:cxn modelId="{801FCA52-FD23-9E43-A7BF-EE67DD574D97}" type="presParOf" srcId="{17182D88-D103-E740-A4B8-88B4A0EE791C}" destId="{C62C6514-7215-B74A-ADA8-45BD748D8F1F}" srcOrd="3" destOrd="0" presId="urn:microsoft.com/office/officeart/2005/8/layout/vList2"/>
    <dgm:cxn modelId="{4F4EF142-793F-304D-9055-627BD4794566}" type="presParOf" srcId="{17182D88-D103-E740-A4B8-88B4A0EE791C}" destId="{1D4E062A-BC56-EB4B-8CF5-E9CCFD069C25}" srcOrd="4" destOrd="0" presId="urn:microsoft.com/office/officeart/2005/8/layout/vList2"/>
    <dgm:cxn modelId="{2C300471-7815-D843-A4AD-87CC846F54F3}" type="presParOf" srcId="{17182D88-D103-E740-A4B8-88B4A0EE791C}" destId="{8497916D-8704-A840-819B-3E5738BF1BDD}" srcOrd="5" destOrd="0" presId="urn:microsoft.com/office/officeart/2005/8/layout/vList2"/>
    <dgm:cxn modelId="{BB5AB367-E5D2-074E-A099-AF6B9BEA884D}" type="presParOf" srcId="{17182D88-D103-E740-A4B8-88B4A0EE791C}" destId="{021B4CCB-A0AF-1C42-B2AC-14E3B9875FD6}" srcOrd="6" destOrd="0" presId="urn:microsoft.com/office/officeart/2005/8/layout/vList2"/>
    <dgm:cxn modelId="{F7930986-E607-AA49-BAB8-57401E3A5AB4}" type="presParOf" srcId="{17182D88-D103-E740-A4B8-88B4A0EE791C}" destId="{CC2BC87F-F8D6-5249-9336-0670D89CC305}" srcOrd="7" destOrd="0" presId="urn:microsoft.com/office/officeart/2005/8/layout/vList2"/>
    <dgm:cxn modelId="{36740176-BDCB-6F41-970B-24752F1CC51D}" type="presParOf" srcId="{17182D88-D103-E740-A4B8-88B4A0EE791C}" destId="{13789E28-E226-8942-8FC2-B1FA8B12280E}" srcOrd="8" destOrd="0" presId="urn:microsoft.com/office/officeart/2005/8/layout/vList2"/>
    <dgm:cxn modelId="{0AED7842-6D0A-AE40-BCE0-96A45AACE691}" type="presParOf" srcId="{17182D88-D103-E740-A4B8-88B4A0EE791C}" destId="{87CDFBE3-623C-2949-97A7-FB114F9F6EA1}" srcOrd="9" destOrd="0" presId="urn:microsoft.com/office/officeart/2005/8/layout/vList2"/>
    <dgm:cxn modelId="{81A520A5-3258-4C47-8392-611AD67E9810}" type="presParOf" srcId="{17182D88-D103-E740-A4B8-88B4A0EE791C}" destId="{1D5E21BD-FCB6-ED4C-A969-21F8D9ECD24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5" qsCatId="simple" csTypeId="urn:microsoft.com/office/officeart/2005/8/colors/accent3_2" csCatId="accent3" phldr="1"/>
      <dgm:spPr/>
      <dgm:t>
        <a:bodyPr/>
        <a:lstStyle/>
        <a:p>
          <a:endParaRPr lang="en-US"/>
        </a:p>
      </dgm:t>
    </dgm:pt>
    <dgm:pt modelId="{39255068-0BA6-470A-92CE-3016EC4FC05D}">
      <dgm:prSet/>
      <dgm:spPr/>
      <dgm:t>
        <a:bodyPr/>
        <a:lstStyle/>
        <a:p>
          <a:pPr algn="ctr">
            <a:buSzPts val="1150"/>
            <a:buFont typeface="Arial" panose="020B0604020202020204" pitchFamily="34" charset="0"/>
            <a:buNone/>
          </a:pPr>
          <a:r>
            <a:rPr lang="fr-CA" u="none" noProof="0" dirty="0"/>
            <a:t>Deux sous-facteurs sont présents dans ce facteur :</a:t>
          </a:r>
        </a:p>
        <a:p>
          <a:pPr algn="l">
            <a:buSzPts val="1150"/>
            <a:buFont typeface="Arial" panose="020B0604020202020204" pitchFamily="34" charset="0"/>
            <a:buNone/>
          </a:pPr>
          <a:r>
            <a:rPr lang="fr-CA" u="none" noProof="0" dirty="0"/>
            <a:t>A) Les connaissances académiques;</a:t>
          </a:r>
        </a:p>
        <a:p>
          <a:pPr algn="l">
            <a:buSzPts val="1150"/>
            <a:buFont typeface="Arial" panose="020B0604020202020204" pitchFamily="34" charset="0"/>
            <a:buNone/>
          </a:pPr>
          <a:r>
            <a:rPr lang="fr-CA" u="none" noProof="0" dirty="0"/>
            <a:t>B) Les connaissances pratiques;</a:t>
          </a:r>
        </a:p>
        <a:p>
          <a:pPr algn="l">
            <a:buSzPts val="1150"/>
            <a:buFont typeface="Arial" panose="020B0604020202020204" pitchFamily="34" charset="0"/>
            <a:buNone/>
          </a:pPr>
          <a:r>
            <a:rPr lang="fr-CA" u="none" noProof="0" dirty="0"/>
            <a:t>Examinons sommairement le contenu de chaque sous-facteur</a:t>
          </a:r>
        </a:p>
        <a:p>
          <a:pPr algn="ctr">
            <a:buSzPts val="1150"/>
            <a:buFont typeface="Arial" panose="020B0604020202020204" pitchFamily="34" charset="0"/>
            <a:buNone/>
          </a:pPr>
          <a:endParaRPr lang="fr-CA"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9AB11206-A800-4248-88D0-29CDC7F43468}" type="pres">
      <dgm:prSet presAssocID="{71DE8333-29B8-4487-BC18-8558855385D5}" presName="diagram" presStyleCnt="0">
        <dgm:presLayoutVars>
          <dgm:dir/>
          <dgm:resizeHandles val="exact"/>
        </dgm:presLayoutVars>
      </dgm:prSet>
      <dgm:spPr/>
    </dgm:pt>
    <dgm:pt modelId="{3A8A6EBD-68C4-E24C-AF05-B70B1C0D9444}" type="pres">
      <dgm:prSet presAssocID="{39255068-0BA6-470A-92CE-3016EC4FC05D}" presName="node" presStyleLbl="node1" presStyleIdx="0" presStyleCnt="1">
        <dgm:presLayoutVars>
          <dgm:bulletEnabled val="1"/>
        </dgm:presLayoutVars>
      </dgm:prSet>
      <dgm:spPr/>
    </dgm:pt>
  </dgm:ptLst>
  <dgm:cxnLst>
    <dgm:cxn modelId="{05D3AF5D-A4F0-7349-9EB4-1CA5F2F74C98}" type="presOf" srcId="{71DE8333-29B8-4487-BC18-8558855385D5}" destId="{9AB11206-A800-4248-88D0-29CDC7F43468}"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CCA946CE-B203-DC49-8ECE-20C0B6A503FE}" type="presOf" srcId="{39255068-0BA6-470A-92CE-3016EC4FC05D}" destId="{3A8A6EBD-68C4-E24C-AF05-B70B1C0D9444}" srcOrd="0" destOrd="0" presId="urn:microsoft.com/office/officeart/2005/8/layout/default"/>
    <dgm:cxn modelId="{6C7AED63-9A3D-0C48-B23B-C8503546878F}" type="presParOf" srcId="{9AB11206-A800-4248-88D0-29CDC7F43468}" destId="{3A8A6EBD-68C4-E24C-AF05-B70B1C0D9444}" srcOrd="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CD2AAFD-E729-4A1F-8C80-A61A5657D19E}" type="doc">
      <dgm:prSet loTypeId="urn:microsoft.com/office/officeart/2016/7/layout/LinearBlockProcessNumbered" loCatId="process" qsTypeId="urn:microsoft.com/office/officeart/2005/8/quickstyle/simple5" qsCatId="simple" csTypeId="urn:microsoft.com/office/officeart/2005/8/colors/colorful5" csCatId="colorful" phldr="1"/>
      <dgm:spPr/>
      <dgm:t>
        <a:bodyPr/>
        <a:lstStyle/>
        <a:p>
          <a:endParaRPr lang="en-US"/>
        </a:p>
      </dgm:t>
    </dgm:pt>
    <dgm:pt modelId="{C162D242-1DE8-474C-8B8A-F6C1E21DA6DF}">
      <dgm:prSet/>
      <dgm:spPr/>
      <dgm:t>
        <a:bodyPr/>
        <a:lstStyle/>
        <a:p>
          <a:r>
            <a:rPr lang="fr-CA"/>
            <a:t>Ce sous-facteur mesure l’accumulation des expériences pratiques de travail de gestion ayant permis de maîtriser les exigences du poste.  Il en mesure la durée minimale.   </a:t>
          </a:r>
          <a:endParaRPr lang="en-US"/>
        </a:p>
      </dgm:t>
    </dgm:pt>
    <dgm:pt modelId="{A6D4A0D4-5B24-4162-A3F1-9A5BE59B0EF8}" type="parTrans" cxnId="{CBBFCF2A-1448-41F0-B66F-F04CF187BFE5}">
      <dgm:prSet/>
      <dgm:spPr/>
      <dgm:t>
        <a:bodyPr/>
        <a:lstStyle/>
        <a:p>
          <a:endParaRPr lang="en-US"/>
        </a:p>
      </dgm:t>
    </dgm:pt>
    <dgm:pt modelId="{3C81E0A1-86DE-491F-8607-07D18374DFAD}" type="sibTrans" cxnId="{CBBFCF2A-1448-41F0-B66F-F04CF187BFE5}">
      <dgm:prSet phldrT="01"/>
      <dgm:spPr/>
      <dgm:t>
        <a:bodyPr/>
        <a:lstStyle/>
        <a:p>
          <a:r>
            <a:rPr lang="en-US"/>
            <a:t>01</a:t>
          </a:r>
        </a:p>
      </dgm:t>
    </dgm:pt>
    <dgm:pt modelId="{D2F30566-4FC2-4E28-9F5D-F010F0054F0E}">
      <dgm:prSet/>
      <dgm:spPr/>
      <dgm:t>
        <a:bodyPr/>
        <a:lstStyle/>
        <a:p>
          <a:r>
            <a:rPr lang="fr-CA"/>
            <a:t>Il est ventilé en 6 niveaux de mesure qui vont de 3 ans à 18 ans.    </a:t>
          </a:r>
          <a:endParaRPr lang="en-US"/>
        </a:p>
      </dgm:t>
    </dgm:pt>
    <dgm:pt modelId="{F07E7867-9A39-4919-B553-6568959132E5}" type="parTrans" cxnId="{1AE20237-92A5-4C3C-A874-CAB79D581934}">
      <dgm:prSet/>
      <dgm:spPr/>
      <dgm:t>
        <a:bodyPr/>
        <a:lstStyle/>
        <a:p>
          <a:endParaRPr lang="en-US"/>
        </a:p>
      </dgm:t>
    </dgm:pt>
    <dgm:pt modelId="{879F7E32-FA5E-4AD0-8554-7136535188B2}" type="sibTrans" cxnId="{1AE20237-92A5-4C3C-A874-CAB79D581934}">
      <dgm:prSet phldrT="02"/>
      <dgm:spPr/>
      <dgm:t>
        <a:bodyPr/>
        <a:lstStyle/>
        <a:p>
          <a:r>
            <a:rPr lang="en-US"/>
            <a:t>02</a:t>
          </a:r>
        </a:p>
      </dgm:t>
    </dgm:pt>
    <dgm:pt modelId="{E2AECF3E-FEF1-4D51-AF3D-E50DB55BB929}">
      <dgm:prSet/>
      <dgm:spPr/>
      <dgm:t>
        <a:bodyPr/>
        <a:lstStyle/>
        <a:p>
          <a:r>
            <a:rPr lang="fr-CA"/>
            <a:t>12,19% des points du système lui sont consacrés</a:t>
          </a:r>
          <a:endParaRPr lang="en-US"/>
        </a:p>
      </dgm:t>
    </dgm:pt>
    <dgm:pt modelId="{D4EA3703-B18A-4370-9323-C24DF93182C1}" type="parTrans" cxnId="{E04C46A5-73A2-4D00-B4FA-875CDBCC4C5A}">
      <dgm:prSet/>
      <dgm:spPr/>
      <dgm:t>
        <a:bodyPr/>
        <a:lstStyle/>
        <a:p>
          <a:endParaRPr lang="en-US"/>
        </a:p>
      </dgm:t>
    </dgm:pt>
    <dgm:pt modelId="{0613E2D2-26FE-49E3-974B-E943A5AC7109}" type="sibTrans" cxnId="{E04C46A5-73A2-4D00-B4FA-875CDBCC4C5A}">
      <dgm:prSet phldrT="03"/>
      <dgm:spPr/>
      <dgm:t>
        <a:bodyPr/>
        <a:lstStyle/>
        <a:p>
          <a:r>
            <a:rPr lang="en-US"/>
            <a:t>03</a:t>
          </a:r>
        </a:p>
      </dgm:t>
    </dgm:pt>
    <dgm:pt modelId="{87D8DA63-44CC-FE49-ABC3-7EAD85C154C4}" type="pres">
      <dgm:prSet presAssocID="{3CD2AAFD-E729-4A1F-8C80-A61A5657D19E}" presName="Name0" presStyleCnt="0">
        <dgm:presLayoutVars>
          <dgm:animLvl val="lvl"/>
          <dgm:resizeHandles val="exact"/>
        </dgm:presLayoutVars>
      </dgm:prSet>
      <dgm:spPr/>
    </dgm:pt>
    <dgm:pt modelId="{6FD85456-0BFF-FD4D-B571-1459AB575EAD}" type="pres">
      <dgm:prSet presAssocID="{C162D242-1DE8-474C-8B8A-F6C1E21DA6DF}" presName="compositeNode" presStyleCnt="0">
        <dgm:presLayoutVars>
          <dgm:bulletEnabled val="1"/>
        </dgm:presLayoutVars>
      </dgm:prSet>
      <dgm:spPr/>
    </dgm:pt>
    <dgm:pt modelId="{1B1618C4-9A52-0249-9D4E-0EB3CE6EC775}" type="pres">
      <dgm:prSet presAssocID="{C162D242-1DE8-474C-8B8A-F6C1E21DA6DF}" presName="bgRect" presStyleLbl="alignNode1" presStyleIdx="0" presStyleCnt="3"/>
      <dgm:spPr/>
    </dgm:pt>
    <dgm:pt modelId="{07DF3013-4B19-834F-8102-BDCC9213846C}" type="pres">
      <dgm:prSet presAssocID="{3C81E0A1-86DE-491F-8607-07D18374DFAD}" presName="sibTransNodeRect" presStyleLbl="alignNode1" presStyleIdx="0" presStyleCnt="3">
        <dgm:presLayoutVars>
          <dgm:chMax val="0"/>
          <dgm:bulletEnabled val="1"/>
        </dgm:presLayoutVars>
      </dgm:prSet>
      <dgm:spPr/>
    </dgm:pt>
    <dgm:pt modelId="{4E094824-0928-BC41-8B00-74E10BAB258F}" type="pres">
      <dgm:prSet presAssocID="{C162D242-1DE8-474C-8B8A-F6C1E21DA6DF}" presName="nodeRect" presStyleLbl="alignNode1" presStyleIdx="0" presStyleCnt="3">
        <dgm:presLayoutVars>
          <dgm:bulletEnabled val="1"/>
        </dgm:presLayoutVars>
      </dgm:prSet>
      <dgm:spPr/>
    </dgm:pt>
    <dgm:pt modelId="{8C44A91F-F8AB-D740-ACDB-EE0C75DA1E80}" type="pres">
      <dgm:prSet presAssocID="{3C81E0A1-86DE-491F-8607-07D18374DFAD}" presName="sibTrans" presStyleCnt="0"/>
      <dgm:spPr/>
    </dgm:pt>
    <dgm:pt modelId="{A8DF6F42-B6F0-8941-8089-5ADED4BB1B3B}" type="pres">
      <dgm:prSet presAssocID="{D2F30566-4FC2-4E28-9F5D-F010F0054F0E}" presName="compositeNode" presStyleCnt="0">
        <dgm:presLayoutVars>
          <dgm:bulletEnabled val="1"/>
        </dgm:presLayoutVars>
      </dgm:prSet>
      <dgm:spPr/>
    </dgm:pt>
    <dgm:pt modelId="{9C589730-A612-D343-8F5B-2D18CBF21104}" type="pres">
      <dgm:prSet presAssocID="{D2F30566-4FC2-4E28-9F5D-F010F0054F0E}" presName="bgRect" presStyleLbl="alignNode1" presStyleIdx="1" presStyleCnt="3"/>
      <dgm:spPr/>
    </dgm:pt>
    <dgm:pt modelId="{5B3EA7D7-A1F9-904E-9BFF-6978A828473B}" type="pres">
      <dgm:prSet presAssocID="{879F7E32-FA5E-4AD0-8554-7136535188B2}" presName="sibTransNodeRect" presStyleLbl="alignNode1" presStyleIdx="1" presStyleCnt="3">
        <dgm:presLayoutVars>
          <dgm:chMax val="0"/>
          <dgm:bulletEnabled val="1"/>
        </dgm:presLayoutVars>
      </dgm:prSet>
      <dgm:spPr/>
    </dgm:pt>
    <dgm:pt modelId="{F96B239B-232D-3644-AEA4-874C49283683}" type="pres">
      <dgm:prSet presAssocID="{D2F30566-4FC2-4E28-9F5D-F010F0054F0E}" presName="nodeRect" presStyleLbl="alignNode1" presStyleIdx="1" presStyleCnt="3">
        <dgm:presLayoutVars>
          <dgm:bulletEnabled val="1"/>
        </dgm:presLayoutVars>
      </dgm:prSet>
      <dgm:spPr/>
    </dgm:pt>
    <dgm:pt modelId="{BF27EE97-89A7-1649-8A34-4107ACF0A2FD}" type="pres">
      <dgm:prSet presAssocID="{879F7E32-FA5E-4AD0-8554-7136535188B2}" presName="sibTrans" presStyleCnt="0"/>
      <dgm:spPr/>
    </dgm:pt>
    <dgm:pt modelId="{8ABAFC21-2D15-BC4F-B69F-55AB01799B5C}" type="pres">
      <dgm:prSet presAssocID="{E2AECF3E-FEF1-4D51-AF3D-E50DB55BB929}" presName="compositeNode" presStyleCnt="0">
        <dgm:presLayoutVars>
          <dgm:bulletEnabled val="1"/>
        </dgm:presLayoutVars>
      </dgm:prSet>
      <dgm:spPr/>
    </dgm:pt>
    <dgm:pt modelId="{C7CB4B42-00BC-4641-9D4B-F475CBC2C97B}" type="pres">
      <dgm:prSet presAssocID="{E2AECF3E-FEF1-4D51-AF3D-E50DB55BB929}" presName="bgRect" presStyleLbl="alignNode1" presStyleIdx="2" presStyleCnt="3"/>
      <dgm:spPr/>
    </dgm:pt>
    <dgm:pt modelId="{826AB0C9-F521-6842-BF55-35FE9D5C156F}" type="pres">
      <dgm:prSet presAssocID="{0613E2D2-26FE-49E3-974B-E943A5AC7109}" presName="sibTransNodeRect" presStyleLbl="alignNode1" presStyleIdx="2" presStyleCnt="3">
        <dgm:presLayoutVars>
          <dgm:chMax val="0"/>
          <dgm:bulletEnabled val="1"/>
        </dgm:presLayoutVars>
      </dgm:prSet>
      <dgm:spPr/>
    </dgm:pt>
    <dgm:pt modelId="{1016B4A0-7DE5-7746-A8BE-9FDB6CBEC91E}" type="pres">
      <dgm:prSet presAssocID="{E2AECF3E-FEF1-4D51-AF3D-E50DB55BB929}" presName="nodeRect" presStyleLbl="alignNode1" presStyleIdx="2" presStyleCnt="3">
        <dgm:presLayoutVars>
          <dgm:bulletEnabled val="1"/>
        </dgm:presLayoutVars>
      </dgm:prSet>
      <dgm:spPr/>
    </dgm:pt>
  </dgm:ptLst>
  <dgm:cxnLst>
    <dgm:cxn modelId="{907FDF09-E913-2A4C-893C-0C1A3DCF2775}" type="presOf" srcId="{E2AECF3E-FEF1-4D51-AF3D-E50DB55BB929}" destId="{C7CB4B42-00BC-4641-9D4B-F475CBC2C97B}" srcOrd="0" destOrd="0" presId="urn:microsoft.com/office/officeart/2016/7/layout/LinearBlockProcessNumbered"/>
    <dgm:cxn modelId="{CBBFCF2A-1448-41F0-B66F-F04CF187BFE5}" srcId="{3CD2AAFD-E729-4A1F-8C80-A61A5657D19E}" destId="{C162D242-1DE8-474C-8B8A-F6C1E21DA6DF}" srcOrd="0" destOrd="0" parTransId="{A6D4A0D4-5B24-4162-A3F1-9A5BE59B0EF8}" sibTransId="{3C81E0A1-86DE-491F-8607-07D18374DFAD}"/>
    <dgm:cxn modelId="{9B9CE92B-C4CB-D84A-A002-047F98EECA7F}" type="presOf" srcId="{D2F30566-4FC2-4E28-9F5D-F010F0054F0E}" destId="{F96B239B-232D-3644-AEA4-874C49283683}" srcOrd="1" destOrd="0" presId="urn:microsoft.com/office/officeart/2016/7/layout/LinearBlockProcessNumbered"/>
    <dgm:cxn modelId="{B4499131-2670-6E41-BD6A-54380BAFF787}" type="presOf" srcId="{E2AECF3E-FEF1-4D51-AF3D-E50DB55BB929}" destId="{1016B4A0-7DE5-7746-A8BE-9FDB6CBEC91E}" srcOrd="1" destOrd="0" presId="urn:microsoft.com/office/officeart/2016/7/layout/LinearBlockProcessNumbered"/>
    <dgm:cxn modelId="{1AE20237-92A5-4C3C-A874-CAB79D581934}" srcId="{3CD2AAFD-E729-4A1F-8C80-A61A5657D19E}" destId="{D2F30566-4FC2-4E28-9F5D-F010F0054F0E}" srcOrd="1" destOrd="0" parTransId="{F07E7867-9A39-4919-B553-6568959132E5}" sibTransId="{879F7E32-FA5E-4AD0-8554-7136535188B2}"/>
    <dgm:cxn modelId="{703F7D3C-536D-6D4B-9213-6DB21405738D}" type="presOf" srcId="{0613E2D2-26FE-49E3-974B-E943A5AC7109}" destId="{826AB0C9-F521-6842-BF55-35FE9D5C156F}" srcOrd="0" destOrd="0" presId="urn:microsoft.com/office/officeart/2016/7/layout/LinearBlockProcessNumbered"/>
    <dgm:cxn modelId="{06515160-6B6B-9341-BBB8-AACD4AD9A3CA}" type="presOf" srcId="{3CD2AAFD-E729-4A1F-8C80-A61A5657D19E}" destId="{87D8DA63-44CC-FE49-ABC3-7EAD85C154C4}" srcOrd="0" destOrd="0" presId="urn:microsoft.com/office/officeart/2016/7/layout/LinearBlockProcessNumbered"/>
    <dgm:cxn modelId="{79059D68-9067-3C43-9735-72931E1CEE92}" type="presOf" srcId="{D2F30566-4FC2-4E28-9F5D-F010F0054F0E}" destId="{9C589730-A612-D343-8F5B-2D18CBF21104}" srcOrd="0" destOrd="0" presId="urn:microsoft.com/office/officeart/2016/7/layout/LinearBlockProcessNumbered"/>
    <dgm:cxn modelId="{E04C46A5-73A2-4D00-B4FA-875CDBCC4C5A}" srcId="{3CD2AAFD-E729-4A1F-8C80-A61A5657D19E}" destId="{E2AECF3E-FEF1-4D51-AF3D-E50DB55BB929}" srcOrd="2" destOrd="0" parTransId="{D4EA3703-B18A-4370-9323-C24DF93182C1}" sibTransId="{0613E2D2-26FE-49E3-974B-E943A5AC7109}"/>
    <dgm:cxn modelId="{2F8582A9-EB30-244F-9F79-9A0FE9FB1908}" type="presOf" srcId="{3C81E0A1-86DE-491F-8607-07D18374DFAD}" destId="{07DF3013-4B19-834F-8102-BDCC9213846C}" srcOrd="0" destOrd="0" presId="urn:microsoft.com/office/officeart/2016/7/layout/LinearBlockProcessNumbered"/>
    <dgm:cxn modelId="{93E5E7A9-D65F-B54F-90EC-8B5617889CBE}" type="presOf" srcId="{C162D242-1DE8-474C-8B8A-F6C1E21DA6DF}" destId="{1B1618C4-9A52-0249-9D4E-0EB3CE6EC775}" srcOrd="0" destOrd="0" presId="urn:microsoft.com/office/officeart/2016/7/layout/LinearBlockProcessNumbered"/>
    <dgm:cxn modelId="{419AD6C2-7B3A-5049-883C-99A46B4A985A}" type="presOf" srcId="{C162D242-1DE8-474C-8B8A-F6C1E21DA6DF}" destId="{4E094824-0928-BC41-8B00-74E10BAB258F}" srcOrd="1" destOrd="0" presId="urn:microsoft.com/office/officeart/2016/7/layout/LinearBlockProcessNumbered"/>
    <dgm:cxn modelId="{1EBD7AE7-B3FE-454E-AE52-9490AB370694}" type="presOf" srcId="{879F7E32-FA5E-4AD0-8554-7136535188B2}" destId="{5B3EA7D7-A1F9-904E-9BFF-6978A828473B}" srcOrd="0" destOrd="0" presId="urn:microsoft.com/office/officeart/2016/7/layout/LinearBlockProcessNumbered"/>
    <dgm:cxn modelId="{DF7B8549-B325-814C-8FE1-5F632BAAC189}" type="presParOf" srcId="{87D8DA63-44CC-FE49-ABC3-7EAD85C154C4}" destId="{6FD85456-0BFF-FD4D-B571-1459AB575EAD}" srcOrd="0" destOrd="0" presId="urn:microsoft.com/office/officeart/2016/7/layout/LinearBlockProcessNumbered"/>
    <dgm:cxn modelId="{D5001203-7D27-A547-89C2-3D6E74F2D6CC}" type="presParOf" srcId="{6FD85456-0BFF-FD4D-B571-1459AB575EAD}" destId="{1B1618C4-9A52-0249-9D4E-0EB3CE6EC775}" srcOrd="0" destOrd="0" presId="urn:microsoft.com/office/officeart/2016/7/layout/LinearBlockProcessNumbered"/>
    <dgm:cxn modelId="{677CFA8F-3A3F-7C48-9629-C4A6EB7844A8}" type="presParOf" srcId="{6FD85456-0BFF-FD4D-B571-1459AB575EAD}" destId="{07DF3013-4B19-834F-8102-BDCC9213846C}" srcOrd="1" destOrd="0" presId="urn:microsoft.com/office/officeart/2016/7/layout/LinearBlockProcessNumbered"/>
    <dgm:cxn modelId="{A01642D9-CC54-9745-9A3C-7ED085AD19DC}" type="presParOf" srcId="{6FD85456-0BFF-FD4D-B571-1459AB575EAD}" destId="{4E094824-0928-BC41-8B00-74E10BAB258F}" srcOrd="2" destOrd="0" presId="urn:microsoft.com/office/officeart/2016/7/layout/LinearBlockProcessNumbered"/>
    <dgm:cxn modelId="{44C54DD6-3AB8-F043-BA01-AFA59BB2B20E}" type="presParOf" srcId="{87D8DA63-44CC-FE49-ABC3-7EAD85C154C4}" destId="{8C44A91F-F8AB-D740-ACDB-EE0C75DA1E80}" srcOrd="1" destOrd="0" presId="urn:microsoft.com/office/officeart/2016/7/layout/LinearBlockProcessNumbered"/>
    <dgm:cxn modelId="{36B9B5F5-D576-C545-8343-24030BF4B902}" type="presParOf" srcId="{87D8DA63-44CC-FE49-ABC3-7EAD85C154C4}" destId="{A8DF6F42-B6F0-8941-8089-5ADED4BB1B3B}" srcOrd="2" destOrd="0" presId="urn:microsoft.com/office/officeart/2016/7/layout/LinearBlockProcessNumbered"/>
    <dgm:cxn modelId="{AA5B05B6-B8BD-1B49-9123-32619DD1EB0F}" type="presParOf" srcId="{A8DF6F42-B6F0-8941-8089-5ADED4BB1B3B}" destId="{9C589730-A612-D343-8F5B-2D18CBF21104}" srcOrd="0" destOrd="0" presId="urn:microsoft.com/office/officeart/2016/7/layout/LinearBlockProcessNumbered"/>
    <dgm:cxn modelId="{B031F4F0-8BD1-E04A-AD82-92A4010FF265}" type="presParOf" srcId="{A8DF6F42-B6F0-8941-8089-5ADED4BB1B3B}" destId="{5B3EA7D7-A1F9-904E-9BFF-6978A828473B}" srcOrd="1" destOrd="0" presId="urn:microsoft.com/office/officeart/2016/7/layout/LinearBlockProcessNumbered"/>
    <dgm:cxn modelId="{F1CD1657-2B99-D94E-8BDB-0CF1C49450F1}" type="presParOf" srcId="{A8DF6F42-B6F0-8941-8089-5ADED4BB1B3B}" destId="{F96B239B-232D-3644-AEA4-874C49283683}" srcOrd="2" destOrd="0" presId="urn:microsoft.com/office/officeart/2016/7/layout/LinearBlockProcessNumbered"/>
    <dgm:cxn modelId="{32C192BA-B68D-EA43-985C-C3B9E880FB7A}" type="presParOf" srcId="{87D8DA63-44CC-FE49-ABC3-7EAD85C154C4}" destId="{BF27EE97-89A7-1649-8A34-4107ACF0A2FD}" srcOrd="3" destOrd="0" presId="urn:microsoft.com/office/officeart/2016/7/layout/LinearBlockProcessNumbered"/>
    <dgm:cxn modelId="{ADB5F5DA-F019-D54F-BF66-1CD71F1AAFCF}" type="presParOf" srcId="{87D8DA63-44CC-FE49-ABC3-7EAD85C154C4}" destId="{8ABAFC21-2D15-BC4F-B69F-55AB01799B5C}" srcOrd="4" destOrd="0" presId="urn:microsoft.com/office/officeart/2016/7/layout/LinearBlockProcessNumbered"/>
    <dgm:cxn modelId="{F8F02FB9-D7A2-0E46-911D-4A18C1C7C20D}" type="presParOf" srcId="{8ABAFC21-2D15-BC4F-B69F-55AB01799B5C}" destId="{C7CB4B42-00BC-4641-9D4B-F475CBC2C97B}" srcOrd="0" destOrd="0" presId="urn:microsoft.com/office/officeart/2016/7/layout/LinearBlockProcessNumbered"/>
    <dgm:cxn modelId="{827D043F-3E87-7A43-BE06-FD7E7C3D601C}" type="presParOf" srcId="{8ABAFC21-2D15-BC4F-B69F-55AB01799B5C}" destId="{826AB0C9-F521-6842-BF55-35FE9D5C156F}" srcOrd="1" destOrd="0" presId="urn:microsoft.com/office/officeart/2016/7/layout/LinearBlockProcessNumbered"/>
    <dgm:cxn modelId="{AB101E2A-B6BE-CB43-8659-6602751C010E}" type="presParOf" srcId="{8ABAFC21-2D15-BC4F-B69F-55AB01799B5C}" destId="{1016B4A0-7DE5-7746-A8BE-9FDB6CBEC91E}"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9255068-0BA6-470A-92CE-3016EC4FC05D}">
      <dgm:prSet/>
      <dgm:spPr/>
      <dgm:t>
        <a:bodyPr/>
        <a:lstStyle/>
        <a:p>
          <a:pPr algn="ctr">
            <a:buSzPts val="1150"/>
            <a:buFont typeface="Arial" panose="020B0604020202020204" pitchFamily="34" charset="0"/>
            <a:buNone/>
          </a:pPr>
          <a:r>
            <a:rPr lang="fr-CA" u="none" noProof="0" dirty="0"/>
            <a:t>Trois sous-facteurs sont présents dans ce facteur :</a:t>
          </a:r>
        </a:p>
        <a:p>
          <a:pPr algn="l">
            <a:buSzPts val="1150"/>
            <a:buFont typeface="Arial" panose="020B0604020202020204" pitchFamily="34" charset="0"/>
            <a:buNone/>
          </a:pPr>
          <a:r>
            <a:rPr lang="fr-CA" u="none" noProof="0" dirty="0"/>
            <a:t>A) La nature de la direction exercée;</a:t>
          </a:r>
        </a:p>
        <a:p>
          <a:pPr algn="l">
            <a:buSzPts val="1150"/>
            <a:buFont typeface="Arial" panose="020B0604020202020204" pitchFamily="34" charset="0"/>
            <a:buNone/>
          </a:pPr>
          <a:r>
            <a:rPr lang="fr-CA" u="none" noProof="0" dirty="0"/>
            <a:t>B) Le nombre d’employés dirigés;</a:t>
          </a:r>
        </a:p>
        <a:p>
          <a:pPr algn="l">
            <a:buSzPts val="1150"/>
            <a:buFont typeface="Arial" panose="020B0604020202020204" pitchFamily="34" charset="0"/>
            <a:buNone/>
          </a:pPr>
          <a:r>
            <a:rPr lang="fr-CA" u="none" noProof="0" dirty="0"/>
            <a:t>C) Les communications.</a:t>
          </a:r>
        </a:p>
        <a:p>
          <a:pPr algn="ctr">
            <a:buSzPts val="1150"/>
            <a:buFont typeface="Arial" panose="020B0604020202020204" pitchFamily="34" charset="0"/>
            <a:buNone/>
          </a:pPr>
          <a:r>
            <a:rPr lang="fr-CA" u="none" noProof="0" dirty="0"/>
            <a:t>Examinons sommairement le contenu de chaque sous-facteur</a:t>
          </a:r>
        </a:p>
        <a:p>
          <a:pPr algn="ctr">
            <a:buSzPts val="1150"/>
            <a:buFont typeface="Arial" panose="020B0604020202020204" pitchFamily="34" charset="0"/>
            <a:buNone/>
          </a:pPr>
          <a:endParaRPr lang="fr-CA"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9754F86E-C5A6-EF43-AD05-22F9915F6E36}" type="pres">
      <dgm:prSet presAssocID="{71DE8333-29B8-4487-BC18-8558855385D5}" presName="diagram" presStyleCnt="0">
        <dgm:presLayoutVars>
          <dgm:dir/>
          <dgm:resizeHandles val="exact"/>
        </dgm:presLayoutVars>
      </dgm:prSet>
      <dgm:spPr/>
    </dgm:pt>
    <dgm:pt modelId="{69ABA2D9-8A61-9846-953E-C49FCB3A7764}" type="pres">
      <dgm:prSet presAssocID="{39255068-0BA6-470A-92CE-3016EC4FC05D}" presName="node" presStyleLbl="node1" presStyleIdx="0" presStyleCnt="1">
        <dgm:presLayoutVars>
          <dgm:bulletEnabled val="1"/>
        </dgm:presLayoutVars>
      </dgm:prSet>
      <dgm:spPr/>
    </dgm:pt>
  </dgm:ptLst>
  <dgm:cxnLst>
    <dgm:cxn modelId="{0FA4F065-41A4-EE4E-AD10-BE6F6829A013}" type="presOf" srcId="{71DE8333-29B8-4487-BC18-8558855385D5}" destId="{9754F86E-C5A6-EF43-AD05-22F9915F6E36}" srcOrd="0" destOrd="0" presId="urn:microsoft.com/office/officeart/2005/8/layout/default"/>
    <dgm:cxn modelId="{C4B1F695-9076-F146-AE85-31BA4C76D08C}" type="presOf" srcId="{39255068-0BA6-470A-92CE-3016EC4FC05D}" destId="{69ABA2D9-8A61-9846-953E-C49FCB3A7764}"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15FE9297-F8CA-254C-8618-6FA122CE8707}" type="presParOf" srcId="{9754F86E-C5A6-EF43-AD05-22F9915F6E36}" destId="{69ABA2D9-8A61-9846-953E-C49FCB3A776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D087CC4-E7B9-41B5-A1E5-C0CE84C7642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CAA8C5F1-1F28-43C1-B682-4D65B00881B2}">
      <dgm:prSet/>
      <dgm:spPr/>
      <dgm:t>
        <a:bodyPr/>
        <a:lstStyle/>
        <a:p>
          <a:r>
            <a:rPr lang="fr-CA"/>
            <a:t>Ce sous-facteur mesure le degré de supervision d’un poste.</a:t>
          </a:r>
          <a:endParaRPr lang="en-US"/>
        </a:p>
      </dgm:t>
    </dgm:pt>
    <dgm:pt modelId="{34A6813B-3592-46F4-A5CD-D7E5B38F0C34}" type="parTrans" cxnId="{480D12A8-8320-4E0A-ABAD-B32EB1E78363}">
      <dgm:prSet/>
      <dgm:spPr/>
      <dgm:t>
        <a:bodyPr/>
        <a:lstStyle/>
        <a:p>
          <a:endParaRPr lang="en-US"/>
        </a:p>
      </dgm:t>
    </dgm:pt>
    <dgm:pt modelId="{F29CED72-FEAC-4DC9-B5AB-C6B6202757DC}" type="sibTrans" cxnId="{480D12A8-8320-4E0A-ABAD-B32EB1E78363}">
      <dgm:prSet/>
      <dgm:spPr/>
      <dgm:t>
        <a:bodyPr/>
        <a:lstStyle/>
        <a:p>
          <a:endParaRPr lang="en-US"/>
        </a:p>
      </dgm:t>
    </dgm:pt>
    <dgm:pt modelId="{C024D617-F756-4F7F-ACF3-09FEB59DA57B}">
      <dgm:prSet/>
      <dgm:spPr/>
      <dgm:t>
        <a:bodyPr/>
        <a:lstStyle/>
        <a:p>
          <a:r>
            <a:rPr lang="fr-CA"/>
            <a:t>On y fait référence aux fonctions administratives de :</a:t>
          </a:r>
          <a:endParaRPr lang="en-US"/>
        </a:p>
      </dgm:t>
    </dgm:pt>
    <dgm:pt modelId="{E9A114B6-AD06-416B-8D64-ADC68CE3EF48}" type="parTrans" cxnId="{6331DB0A-A2C2-4484-AA37-A1DD0AE91DD0}">
      <dgm:prSet/>
      <dgm:spPr/>
      <dgm:t>
        <a:bodyPr/>
        <a:lstStyle/>
        <a:p>
          <a:endParaRPr lang="en-US"/>
        </a:p>
      </dgm:t>
    </dgm:pt>
    <dgm:pt modelId="{3FA1A95B-A1C6-4E25-B3A1-3B82D1310C17}" type="sibTrans" cxnId="{6331DB0A-A2C2-4484-AA37-A1DD0AE91DD0}">
      <dgm:prSet/>
      <dgm:spPr/>
      <dgm:t>
        <a:bodyPr/>
        <a:lstStyle/>
        <a:p>
          <a:endParaRPr lang="en-US"/>
        </a:p>
      </dgm:t>
    </dgm:pt>
    <dgm:pt modelId="{A4FB3ED5-0364-4B6D-8A87-BA9CEACDB8BB}">
      <dgm:prSet/>
      <dgm:spPr/>
      <dgm:t>
        <a:bodyPr/>
        <a:lstStyle/>
        <a:p>
          <a:r>
            <a:rPr lang="fr-CA"/>
            <a:t>planification;</a:t>
          </a:r>
          <a:endParaRPr lang="en-US"/>
        </a:p>
      </dgm:t>
    </dgm:pt>
    <dgm:pt modelId="{9A17979F-6B23-4BFE-956B-A66D6479F656}" type="parTrans" cxnId="{FDC7CDB7-1554-4E52-B6F0-CDD8493269B8}">
      <dgm:prSet/>
      <dgm:spPr/>
      <dgm:t>
        <a:bodyPr/>
        <a:lstStyle/>
        <a:p>
          <a:endParaRPr lang="en-US"/>
        </a:p>
      </dgm:t>
    </dgm:pt>
    <dgm:pt modelId="{C5FFA89B-BBBB-4FEE-9BFE-A1474D27CE41}" type="sibTrans" cxnId="{FDC7CDB7-1554-4E52-B6F0-CDD8493269B8}">
      <dgm:prSet/>
      <dgm:spPr/>
      <dgm:t>
        <a:bodyPr/>
        <a:lstStyle/>
        <a:p>
          <a:endParaRPr lang="en-US"/>
        </a:p>
      </dgm:t>
    </dgm:pt>
    <dgm:pt modelId="{1D199BDE-C22D-4D03-946E-44B9F57B858A}">
      <dgm:prSet/>
      <dgm:spPr/>
      <dgm:t>
        <a:bodyPr/>
        <a:lstStyle/>
        <a:p>
          <a:r>
            <a:rPr lang="fr-CA"/>
            <a:t>organisation;</a:t>
          </a:r>
          <a:endParaRPr lang="en-US"/>
        </a:p>
      </dgm:t>
    </dgm:pt>
    <dgm:pt modelId="{1110E839-7571-45AE-B75A-8F5ADBD86C89}" type="parTrans" cxnId="{E208D0BA-70B9-48AA-A9DF-5646B9ADFC80}">
      <dgm:prSet/>
      <dgm:spPr/>
      <dgm:t>
        <a:bodyPr/>
        <a:lstStyle/>
        <a:p>
          <a:endParaRPr lang="en-US"/>
        </a:p>
      </dgm:t>
    </dgm:pt>
    <dgm:pt modelId="{79A93062-7F04-4390-BB69-023FE9A5B264}" type="sibTrans" cxnId="{E208D0BA-70B9-48AA-A9DF-5646B9ADFC80}">
      <dgm:prSet/>
      <dgm:spPr/>
      <dgm:t>
        <a:bodyPr/>
        <a:lstStyle/>
        <a:p>
          <a:endParaRPr lang="en-US"/>
        </a:p>
      </dgm:t>
    </dgm:pt>
    <dgm:pt modelId="{C744E18A-FA9D-4589-B06A-9BEAAB9E5E37}">
      <dgm:prSet/>
      <dgm:spPr/>
      <dgm:t>
        <a:bodyPr/>
        <a:lstStyle/>
        <a:p>
          <a:r>
            <a:rPr lang="fr-CA"/>
            <a:t>direction;</a:t>
          </a:r>
          <a:endParaRPr lang="en-US"/>
        </a:p>
      </dgm:t>
    </dgm:pt>
    <dgm:pt modelId="{E6189870-4F01-4BE4-B3C6-3DCF2C40F41D}" type="parTrans" cxnId="{C302FC8D-31BC-4614-B606-28FC252637CB}">
      <dgm:prSet/>
      <dgm:spPr/>
      <dgm:t>
        <a:bodyPr/>
        <a:lstStyle/>
        <a:p>
          <a:endParaRPr lang="en-US"/>
        </a:p>
      </dgm:t>
    </dgm:pt>
    <dgm:pt modelId="{2FDB8E91-A8CD-42D3-A803-6927BA9927BF}" type="sibTrans" cxnId="{C302FC8D-31BC-4614-B606-28FC252637CB}">
      <dgm:prSet/>
      <dgm:spPr/>
      <dgm:t>
        <a:bodyPr/>
        <a:lstStyle/>
        <a:p>
          <a:endParaRPr lang="en-US"/>
        </a:p>
      </dgm:t>
    </dgm:pt>
    <dgm:pt modelId="{8CF9CEAA-280D-48DA-A7DB-4BFF86F09173}">
      <dgm:prSet/>
      <dgm:spPr/>
      <dgm:t>
        <a:bodyPr/>
        <a:lstStyle/>
        <a:p>
          <a:r>
            <a:rPr lang="fr-CA"/>
            <a:t>coordination;</a:t>
          </a:r>
          <a:endParaRPr lang="en-US"/>
        </a:p>
      </dgm:t>
    </dgm:pt>
    <dgm:pt modelId="{DD367B96-3C01-4070-9697-7E4D71035B4B}" type="parTrans" cxnId="{5EE62070-48C7-4340-8E73-74645E847BB5}">
      <dgm:prSet/>
      <dgm:spPr/>
      <dgm:t>
        <a:bodyPr/>
        <a:lstStyle/>
        <a:p>
          <a:endParaRPr lang="en-US"/>
        </a:p>
      </dgm:t>
    </dgm:pt>
    <dgm:pt modelId="{0B81AB97-D975-4D36-AE7E-E1A5D13D5B32}" type="sibTrans" cxnId="{5EE62070-48C7-4340-8E73-74645E847BB5}">
      <dgm:prSet/>
      <dgm:spPr/>
      <dgm:t>
        <a:bodyPr/>
        <a:lstStyle/>
        <a:p>
          <a:endParaRPr lang="en-US"/>
        </a:p>
      </dgm:t>
    </dgm:pt>
    <dgm:pt modelId="{08FDB019-41CE-4B31-9565-D9626FFB3F34}">
      <dgm:prSet/>
      <dgm:spPr/>
      <dgm:t>
        <a:bodyPr/>
        <a:lstStyle/>
        <a:p>
          <a:r>
            <a:rPr lang="fr-CA"/>
            <a:t>contrôle. </a:t>
          </a:r>
          <a:endParaRPr lang="en-US"/>
        </a:p>
      </dgm:t>
    </dgm:pt>
    <dgm:pt modelId="{41F5CF10-158A-4FAE-855E-F42512F45A3C}" type="parTrans" cxnId="{6E2B75A9-A4BC-4500-8F4B-AB85D92DF3E3}">
      <dgm:prSet/>
      <dgm:spPr/>
      <dgm:t>
        <a:bodyPr/>
        <a:lstStyle/>
        <a:p>
          <a:endParaRPr lang="en-US"/>
        </a:p>
      </dgm:t>
    </dgm:pt>
    <dgm:pt modelId="{75CE10E0-1B49-4146-A56B-DF41FC8EFA63}" type="sibTrans" cxnId="{6E2B75A9-A4BC-4500-8F4B-AB85D92DF3E3}">
      <dgm:prSet/>
      <dgm:spPr/>
      <dgm:t>
        <a:bodyPr/>
        <a:lstStyle/>
        <a:p>
          <a:endParaRPr lang="en-US"/>
        </a:p>
      </dgm:t>
    </dgm:pt>
    <dgm:pt modelId="{8A00BB4A-DF96-458D-B718-C717E9AFFF09}">
      <dgm:prSet/>
      <dgm:spPr/>
      <dgm:t>
        <a:bodyPr/>
        <a:lstStyle/>
        <a:p>
          <a:r>
            <a:rPr lang="fr-CA"/>
            <a:t>On y considère deux types d’autorité soit l’autorité hiérarchique ou l’autorité fonctionnelle.</a:t>
          </a:r>
          <a:endParaRPr lang="en-US"/>
        </a:p>
      </dgm:t>
    </dgm:pt>
    <dgm:pt modelId="{096A8C63-5409-45F7-9907-DFC9849DC222}" type="parTrans" cxnId="{20EB36DD-6F24-4B52-A292-DE981D261B5C}">
      <dgm:prSet/>
      <dgm:spPr/>
      <dgm:t>
        <a:bodyPr/>
        <a:lstStyle/>
        <a:p>
          <a:endParaRPr lang="en-US"/>
        </a:p>
      </dgm:t>
    </dgm:pt>
    <dgm:pt modelId="{32698D88-ED08-4B3B-B6FF-7F428D9C6B42}" type="sibTrans" cxnId="{20EB36DD-6F24-4B52-A292-DE981D261B5C}">
      <dgm:prSet/>
      <dgm:spPr/>
      <dgm:t>
        <a:bodyPr/>
        <a:lstStyle/>
        <a:p>
          <a:endParaRPr lang="en-US"/>
        </a:p>
      </dgm:t>
    </dgm:pt>
    <dgm:pt modelId="{E4AB1127-8D68-4EC0-B786-7EBD416E2DA6}">
      <dgm:prSet/>
      <dgm:spPr/>
      <dgm:t>
        <a:bodyPr/>
        <a:lstStyle/>
        <a:p>
          <a:r>
            <a:rPr lang="fr-CA"/>
            <a:t>Ce sous-facteur est ventilé en 5 niveaux de mesure</a:t>
          </a:r>
          <a:endParaRPr lang="en-US"/>
        </a:p>
      </dgm:t>
    </dgm:pt>
    <dgm:pt modelId="{4433B541-4AA5-4405-A2AB-B627A9CF6C52}" type="parTrans" cxnId="{D7228654-11D6-4955-BD34-801031A3243F}">
      <dgm:prSet/>
      <dgm:spPr/>
      <dgm:t>
        <a:bodyPr/>
        <a:lstStyle/>
        <a:p>
          <a:endParaRPr lang="en-US"/>
        </a:p>
      </dgm:t>
    </dgm:pt>
    <dgm:pt modelId="{F0BB89AE-FFA3-4890-99C1-6383BCAABDB4}" type="sibTrans" cxnId="{D7228654-11D6-4955-BD34-801031A3243F}">
      <dgm:prSet/>
      <dgm:spPr/>
      <dgm:t>
        <a:bodyPr/>
        <a:lstStyle/>
        <a:p>
          <a:endParaRPr lang="en-US"/>
        </a:p>
      </dgm:t>
    </dgm:pt>
    <dgm:pt modelId="{E1BF8E00-B75D-4635-A394-9305F6AB25DA}">
      <dgm:prSet/>
      <dgm:spPr/>
      <dgm:t>
        <a:bodyPr/>
        <a:lstStyle/>
        <a:p>
          <a:r>
            <a:rPr lang="fr-CA"/>
            <a:t>12,19% des points du système lui sont consacrés </a:t>
          </a:r>
          <a:endParaRPr lang="en-US"/>
        </a:p>
      </dgm:t>
    </dgm:pt>
    <dgm:pt modelId="{8F2078BF-A57B-43E9-A63E-D2181C38EFDB}" type="parTrans" cxnId="{BAA3550E-EF89-45F2-A5DB-155CE80C0587}">
      <dgm:prSet/>
      <dgm:spPr/>
      <dgm:t>
        <a:bodyPr/>
        <a:lstStyle/>
        <a:p>
          <a:endParaRPr lang="en-US"/>
        </a:p>
      </dgm:t>
    </dgm:pt>
    <dgm:pt modelId="{588ADE0D-8ACE-4BCE-AF4B-70AE572271AE}" type="sibTrans" cxnId="{BAA3550E-EF89-45F2-A5DB-155CE80C0587}">
      <dgm:prSet/>
      <dgm:spPr/>
      <dgm:t>
        <a:bodyPr/>
        <a:lstStyle/>
        <a:p>
          <a:endParaRPr lang="en-US"/>
        </a:p>
      </dgm:t>
    </dgm:pt>
    <dgm:pt modelId="{C92CCD7A-39F5-064A-B4D7-658CC9FFC607}" type="pres">
      <dgm:prSet presAssocID="{DD087CC4-E7B9-41B5-A1E5-C0CE84C76426}" presName="diagram" presStyleCnt="0">
        <dgm:presLayoutVars>
          <dgm:dir/>
          <dgm:resizeHandles val="exact"/>
        </dgm:presLayoutVars>
      </dgm:prSet>
      <dgm:spPr/>
    </dgm:pt>
    <dgm:pt modelId="{E85A29C0-1BCB-834F-81AE-9439AC18AC8D}" type="pres">
      <dgm:prSet presAssocID="{CAA8C5F1-1F28-43C1-B682-4D65B00881B2}" presName="node" presStyleLbl="node1" presStyleIdx="0" presStyleCnt="10">
        <dgm:presLayoutVars>
          <dgm:bulletEnabled val="1"/>
        </dgm:presLayoutVars>
      </dgm:prSet>
      <dgm:spPr/>
    </dgm:pt>
    <dgm:pt modelId="{9398C4A1-F46D-FE4B-8354-C72CD0B8A21A}" type="pres">
      <dgm:prSet presAssocID="{F29CED72-FEAC-4DC9-B5AB-C6B6202757DC}" presName="sibTrans" presStyleCnt="0"/>
      <dgm:spPr/>
    </dgm:pt>
    <dgm:pt modelId="{B6E8824D-3BC8-2F48-9F97-9C2F0E28F82E}" type="pres">
      <dgm:prSet presAssocID="{C024D617-F756-4F7F-ACF3-09FEB59DA57B}" presName="node" presStyleLbl="node1" presStyleIdx="1" presStyleCnt="10">
        <dgm:presLayoutVars>
          <dgm:bulletEnabled val="1"/>
        </dgm:presLayoutVars>
      </dgm:prSet>
      <dgm:spPr/>
    </dgm:pt>
    <dgm:pt modelId="{961E6D08-FD26-1244-9018-1BB6F764261E}" type="pres">
      <dgm:prSet presAssocID="{3FA1A95B-A1C6-4E25-B3A1-3B82D1310C17}" presName="sibTrans" presStyleCnt="0"/>
      <dgm:spPr/>
    </dgm:pt>
    <dgm:pt modelId="{DCAFA61E-0E85-F045-B3B4-4A98E4D7A262}" type="pres">
      <dgm:prSet presAssocID="{A4FB3ED5-0364-4B6D-8A87-BA9CEACDB8BB}" presName="node" presStyleLbl="node1" presStyleIdx="2" presStyleCnt="10">
        <dgm:presLayoutVars>
          <dgm:bulletEnabled val="1"/>
        </dgm:presLayoutVars>
      </dgm:prSet>
      <dgm:spPr/>
    </dgm:pt>
    <dgm:pt modelId="{C0DD2058-AEC1-8347-80BD-C3391A746566}" type="pres">
      <dgm:prSet presAssocID="{C5FFA89B-BBBB-4FEE-9BFE-A1474D27CE41}" presName="sibTrans" presStyleCnt="0"/>
      <dgm:spPr/>
    </dgm:pt>
    <dgm:pt modelId="{B952BCAB-E332-8142-B4C5-B1757B3719B2}" type="pres">
      <dgm:prSet presAssocID="{1D199BDE-C22D-4D03-946E-44B9F57B858A}" presName="node" presStyleLbl="node1" presStyleIdx="3" presStyleCnt="10">
        <dgm:presLayoutVars>
          <dgm:bulletEnabled val="1"/>
        </dgm:presLayoutVars>
      </dgm:prSet>
      <dgm:spPr/>
    </dgm:pt>
    <dgm:pt modelId="{F8C35FC1-5EE6-9943-A139-3440657CE0CF}" type="pres">
      <dgm:prSet presAssocID="{79A93062-7F04-4390-BB69-023FE9A5B264}" presName="sibTrans" presStyleCnt="0"/>
      <dgm:spPr/>
    </dgm:pt>
    <dgm:pt modelId="{0DAAEFAB-1BAB-9242-AA3A-82C2147F5F4C}" type="pres">
      <dgm:prSet presAssocID="{C744E18A-FA9D-4589-B06A-9BEAAB9E5E37}" presName="node" presStyleLbl="node1" presStyleIdx="4" presStyleCnt="10">
        <dgm:presLayoutVars>
          <dgm:bulletEnabled val="1"/>
        </dgm:presLayoutVars>
      </dgm:prSet>
      <dgm:spPr/>
    </dgm:pt>
    <dgm:pt modelId="{EF5471C6-2D5F-B342-B0C5-F5F5D6D7F12B}" type="pres">
      <dgm:prSet presAssocID="{2FDB8E91-A8CD-42D3-A803-6927BA9927BF}" presName="sibTrans" presStyleCnt="0"/>
      <dgm:spPr/>
    </dgm:pt>
    <dgm:pt modelId="{DBB38114-EF9D-0543-89EA-2BF652CB8F04}" type="pres">
      <dgm:prSet presAssocID="{8CF9CEAA-280D-48DA-A7DB-4BFF86F09173}" presName="node" presStyleLbl="node1" presStyleIdx="5" presStyleCnt="10">
        <dgm:presLayoutVars>
          <dgm:bulletEnabled val="1"/>
        </dgm:presLayoutVars>
      </dgm:prSet>
      <dgm:spPr/>
    </dgm:pt>
    <dgm:pt modelId="{E193EEDE-6816-F743-8A4B-9546FDE0390A}" type="pres">
      <dgm:prSet presAssocID="{0B81AB97-D975-4D36-AE7E-E1A5D13D5B32}" presName="sibTrans" presStyleCnt="0"/>
      <dgm:spPr/>
    </dgm:pt>
    <dgm:pt modelId="{9CCD5052-B96F-4741-92C3-8748D1579739}" type="pres">
      <dgm:prSet presAssocID="{08FDB019-41CE-4B31-9565-D9626FFB3F34}" presName="node" presStyleLbl="node1" presStyleIdx="6" presStyleCnt="10">
        <dgm:presLayoutVars>
          <dgm:bulletEnabled val="1"/>
        </dgm:presLayoutVars>
      </dgm:prSet>
      <dgm:spPr/>
    </dgm:pt>
    <dgm:pt modelId="{6F4C8320-C8BA-7A49-9B71-26C601ABE9CC}" type="pres">
      <dgm:prSet presAssocID="{75CE10E0-1B49-4146-A56B-DF41FC8EFA63}" presName="sibTrans" presStyleCnt="0"/>
      <dgm:spPr/>
    </dgm:pt>
    <dgm:pt modelId="{E5148E1E-2B64-8242-BAC4-6B69E11B6F94}" type="pres">
      <dgm:prSet presAssocID="{8A00BB4A-DF96-458D-B718-C717E9AFFF09}" presName="node" presStyleLbl="node1" presStyleIdx="7" presStyleCnt="10">
        <dgm:presLayoutVars>
          <dgm:bulletEnabled val="1"/>
        </dgm:presLayoutVars>
      </dgm:prSet>
      <dgm:spPr/>
    </dgm:pt>
    <dgm:pt modelId="{B9B7110D-BD55-AC4B-AB90-0753A2C7EC2B}" type="pres">
      <dgm:prSet presAssocID="{32698D88-ED08-4B3B-B6FF-7F428D9C6B42}" presName="sibTrans" presStyleCnt="0"/>
      <dgm:spPr/>
    </dgm:pt>
    <dgm:pt modelId="{AE9742D6-172A-5E41-B9A8-E4254E46A88D}" type="pres">
      <dgm:prSet presAssocID="{E4AB1127-8D68-4EC0-B786-7EBD416E2DA6}" presName="node" presStyleLbl="node1" presStyleIdx="8" presStyleCnt="10">
        <dgm:presLayoutVars>
          <dgm:bulletEnabled val="1"/>
        </dgm:presLayoutVars>
      </dgm:prSet>
      <dgm:spPr/>
    </dgm:pt>
    <dgm:pt modelId="{F32DFCAF-0C19-FF4C-A338-F8C109D26321}" type="pres">
      <dgm:prSet presAssocID="{F0BB89AE-FFA3-4890-99C1-6383BCAABDB4}" presName="sibTrans" presStyleCnt="0"/>
      <dgm:spPr/>
    </dgm:pt>
    <dgm:pt modelId="{54273417-E864-8247-B276-D51B661808D7}" type="pres">
      <dgm:prSet presAssocID="{E1BF8E00-B75D-4635-A394-9305F6AB25DA}" presName="node" presStyleLbl="node1" presStyleIdx="9" presStyleCnt="10">
        <dgm:presLayoutVars>
          <dgm:bulletEnabled val="1"/>
        </dgm:presLayoutVars>
      </dgm:prSet>
      <dgm:spPr/>
    </dgm:pt>
  </dgm:ptLst>
  <dgm:cxnLst>
    <dgm:cxn modelId="{E5250502-20AD-A749-816E-0C925D465DAC}" type="presOf" srcId="{CAA8C5F1-1F28-43C1-B682-4D65B00881B2}" destId="{E85A29C0-1BCB-834F-81AE-9439AC18AC8D}" srcOrd="0" destOrd="0" presId="urn:microsoft.com/office/officeart/2005/8/layout/default"/>
    <dgm:cxn modelId="{6331DB0A-A2C2-4484-AA37-A1DD0AE91DD0}" srcId="{DD087CC4-E7B9-41B5-A1E5-C0CE84C76426}" destId="{C024D617-F756-4F7F-ACF3-09FEB59DA57B}" srcOrd="1" destOrd="0" parTransId="{E9A114B6-AD06-416B-8D64-ADC68CE3EF48}" sibTransId="{3FA1A95B-A1C6-4E25-B3A1-3B82D1310C17}"/>
    <dgm:cxn modelId="{D44EE70A-5FCD-4A43-9457-1BEF4B596ACA}" type="presOf" srcId="{DD087CC4-E7B9-41B5-A1E5-C0CE84C76426}" destId="{C92CCD7A-39F5-064A-B4D7-658CC9FFC607}" srcOrd="0" destOrd="0" presId="urn:microsoft.com/office/officeart/2005/8/layout/default"/>
    <dgm:cxn modelId="{D787D80B-8179-7F4A-90B2-0DDFFBF17A70}" type="presOf" srcId="{1D199BDE-C22D-4D03-946E-44B9F57B858A}" destId="{B952BCAB-E332-8142-B4C5-B1757B3719B2}" srcOrd="0" destOrd="0" presId="urn:microsoft.com/office/officeart/2005/8/layout/default"/>
    <dgm:cxn modelId="{BAA3550E-EF89-45F2-A5DB-155CE80C0587}" srcId="{DD087CC4-E7B9-41B5-A1E5-C0CE84C76426}" destId="{E1BF8E00-B75D-4635-A394-9305F6AB25DA}" srcOrd="9" destOrd="0" parTransId="{8F2078BF-A57B-43E9-A63E-D2181C38EFDB}" sibTransId="{588ADE0D-8ACE-4BCE-AF4B-70AE572271AE}"/>
    <dgm:cxn modelId="{237D1A18-1025-C745-A1F9-A1A8D7EFDEDC}" type="presOf" srcId="{08FDB019-41CE-4B31-9565-D9626FFB3F34}" destId="{9CCD5052-B96F-4741-92C3-8748D1579739}" srcOrd="0" destOrd="0" presId="urn:microsoft.com/office/officeart/2005/8/layout/default"/>
    <dgm:cxn modelId="{5EE62070-48C7-4340-8E73-74645E847BB5}" srcId="{DD087CC4-E7B9-41B5-A1E5-C0CE84C76426}" destId="{8CF9CEAA-280D-48DA-A7DB-4BFF86F09173}" srcOrd="5" destOrd="0" parTransId="{DD367B96-3C01-4070-9697-7E4D71035B4B}" sibTransId="{0B81AB97-D975-4D36-AE7E-E1A5D13D5B32}"/>
    <dgm:cxn modelId="{01BCCF50-912A-7040-B014-C3FE9A9EB51D}" type="presOf" srcId="{C744E18A-FA9D-4589-B06A-9BEAAB9E5E37}" destId="{0DAAEFAB-1BAB-9242-AA3A-82C2147F5F4C}" srcOrd="0" destOrd="0" presId="urn:microsoft.com/office/officeart/2005/8/layout/default"/>
    <dgm:cxn modelId="{D7228654-11D6-4955-BD34-801031A3243F}" srcId="{DD087CC4-E7B9-41B5-A1E5-C0CE84C76426}" destId="{E4AB1127-8D68-4EC0-B786-7EBD416E2DA6}" srcOrd="8" destOrd="0" parTransId="{4433B541-4AA5-4405-A2AB-B627A9CF6C52}" sibTransId="{F0BB89AE-FFA3-4890-99C1-6383BCAABDB4}"/>
    <dgm:cxn modelId="{75DC017C-3653-4546-AEF9-6B74DA83215F}" type="presOf" srcId="{A4FB3ED5-0364-4B6D-8A87-BA9CEACDB8BB}" destId="{DCAFA61E-0E85-F045-B3B4-4A98E4D7A262}" srcOrd="0" destOrd="0" presId="urn:microsoft.com/office/officeart/2005/8/layout/default"/>
    <dgm:cxn modelId="{C302FC8D-31BC-4614-B606-28FC252637CB}" srcId="{DD087CC4-E7B9-41B5-A1E5-C0CE84C76426}" destId="{C744E18A-FA9D-4589-B06A-9BEAAB9E5E37}" srcOrd="4" destOrd="0" parTransId="{E6189870-4F01-4BE4-B3C6-3DCF2C40F41D}" sibTransId="{2FDB8E91-A8CD-42D3-A803-6927BA9927BF}"/>
    <dgm:cxn modelId="{8010618E-03A1-BD44-A890-F2E4D101E8D6}" type="presOf" srcId="{E1BF8E00-B75D-4635-A394-9305F6AB25DA}" destId="{54273417-E864-8247-B276-D51B661808D7}" srcOrd="0" destOrd="0" presId="urn:microsoft.com/office/officeart/2005/8/layout/default"/>
    <dgm:cxn modelId="{339EAE92-02D8-854C-9DFD-F1B599054D54}" type="presOf" srcId="{8A00BB4A-DF96-458D-B718-C717E9AFFF09}" destId="{E5148E1E-2B64-8242-BAC4-6B69E11B6F94}" srcOrd="0" destOrd="0" presId="urn:microsoft.com/office/officeart/2005/8/layout/default"/>
    <dgm:cxn modelId="{204B9E9D-BD17-EA42-BF8A-E66A193ADE7D}" type="presOf" srcId="{C024D617-F756-4F7F-ACF3-09FEB59DA57B}" destId="{B6E8824D-3BC8-2F48-9F97-9C2F0E28F82E}" srcOrd="0" destOrd="0" presId="urn:microsoft.com/office/officeart/2005/8/layout/default"/>
    <dgm:cxn modelId="{480D12A8-8320-4E0A-ABAD-B32EB1E78363}" srcId="{DD087CC4-E7B9-41B5-A1E5-C0CE84C76426}" destId="{CAA8C5F1-1F28-43C1-B682-4D65B00881B2}" srcOrd="0" destOrd="0" parTransId="{34A6813B-3592-46F4-A5CD-D7E5B38F0C34}" sibTransId="{F29CED72-FEAC-4DC9-B5AB-C6B6202757DC}"/>
    <dgm:cxn modelId="{6E2B75A9-A4BC-4500-8F4B-AB85D92DF3E3}" srcId="{DD087CC4-E7B9-41B5-A1E5-C0CE84C76426}" destId="{08FDB019-41CE-4B31-9565-D9626FFB3F34}" srcOrd="6" destOrd="0" parTransId="{41F5CF10-158A-4FAE-855E-F42512F45A3C}" sibTransId="{75CE10E0-1B49-4146-A56B-DF41FC8EFA63}"/>
    <dgm:cxn modelId="{FDC7CDB7-1554-4E52-B6F0-CDD8493269B8}" srcId="{DD087CC4-E7B9-41B5-A1E5-C0CE84C76426}" destId="{A4FB3ED5-0364-4B6D-8A87-BA9CEACDB8BB}" srcOrd="2" destOrd="0" parTransId="{9A17979F-6B23-4BFE-956B-A66D6479F656}" sibTransId="{C5FFA89B-BBBB-4FEE-9BFE-A1474D27CE41}"/>
    <dgm:cxn modelId="{E208D0BA-70B9-48AA-A9DF-5646B9ADFC80}" srcId="{DD087CC4-E7B9-41B5-A1E5-C0CE84C76426}" destId="{1D199BDE-C22D-4D03-946E-44B9F57B858A}" srcOrd="3" destOrd="0" parTransId="{1110E839-7571-45AE-B75A-8F5ADBD86C89}" sibTransId="{79A93062-7F04-4390-BB69-023FE9A5B264}"/>
    <dgm:cxn modelId="{99A14CDA-CC82-2C4D-B7B1-D72113D4BDBF}" type="presOf" srcId="{8CF9CEAA-280D-48DA-A7DB-4BFF86F09173}" destId="{DBB38114-EF9D-0543-89EA-2BF652CB8F04}" srcOrd="0" destOrd="0" presId="urn:microsoft.com/office/officeart/2005/8/layout/default"/>
    <dgm:cxn modelId="{20EB36DD-6F24-4B52-A292-DE981D261B5C}" srcId="{DD087CC4-E7B9-41B5-A1E5-C0CE84C76426}" destId="{8A00BB4A-DF96-458D-B718-C717E9AFFF09}" srcOrd="7" destOrd="0" parTransId="{096A8C63-5409-45F7-9907-DFC9849DC222}" sibTransId="{32698D88-ED08-4B3B-B6FF-7F428D9C6B42}"/>
    <dgm:cxn modelId="{9C9B77E6-A789-A747-AFFA-01806787257F}" type="presOf" srcId="{E4AB1127-8D68-4EC0-B786-7EBD416E2DA6}" destId="{AE9742D6-172A-5E41-B9A8-E4254E46A88D}" srcOrd="0" destOrd="0" presId="urn:microsoft.com/office/officeart/2005/8/layout/default"/>
    <dgm:cxn modelId="{AA683477-43C7-E646-B280-E67BC0E90793}" type="presParOf" srcId="{C92CCD7A-39F5-064A-B4D7-658CC9FFC607}" destId="{E85A29C0-1BCB-834F-81AE-9439AC18AC8D}" srcOrd="0" destOrd="0" presId="urn:microsoft.com/office/officeart/2005/8/layout/default"/>
    <dgm:cxn modelId="{E2D030E7-ADC6-4247-9B0F-FC14EDEDC76F}" type="presParOf" srcId="{C92CCD7A-39F5-064A-B4D7-658CC9FFC607}" destId="{9398C4A1-F46D-FE4B-8354-C72CD0B8A21A}" srcOrd="1" destOrd="0" presId="urn:microsoft.com/office/officeart/2005/8/layout/default"/>
    <dgm:cxn modelId="{1F0A7825-F7BF-7A4A-8B5C-065416438E69}" type="presParOf" srcId="{C92CCD7A-39F5-064A-B4D7-658CC9FFC607}" destId="{B6E8824D-3BC8-2F48-9F97-9C2F0E28F82E}" srcOrd="2" destOrd="0" presId="urn:microsoft.com/office/officeart/2005/8/layout/default"/>
    <dgm:cxn modelId="{78DAEEF3-9101-154B-9541-8B5207D9CD26}" type="presParOf" srcId="{C92CCD7A-39F5-064A-B4D7-658CC9FFC607}" destId="{961E6D08-FD26-1244-9018-1BB6F764261E}" srcOrd="3" destOrd="0" presId="urn:microsoft.com/office/officeart/2005/8/layout/default"/>
    <dgm:cxn modelId="{DCE5A975-75E1-EF46-9135-F479B739F8D9}" type="presParOf" srcId="{C92CCD7A-39F5-064A-B4D7-658CC9FFC607}" destId="{DCAFA61E-0E85-F045-B3B4-4A98E4D7A262}" srcOrd="4" destOrd="0" presId="urn:microsoft.com/office/officeart/2005/8/layout/default"/>
    <dgm:cxn modelId="{7805139F-FC68-5341-9D98-F7D6367DBAB8}" type="presParOf" srcId="{C92CCD7A-39F5-064A-B4D7-658CC9FFC607}" destId="{C0DD2058-AEC1-8347-80BD-C3391A746566}" srcOrd="5" destOrd="0" presId="urn:microsoft.com/office/officeart/2005/8/layout/default"/>
    <dgm:cxn modelId="{B770958F-2F5D-F14E-8831-A33404AEE140}" type="presParOf" srcId="{C92CCD7A-39F5-064A-B4D7-658CC9FFC607}" destId="{B952BCAB-E332-8142-B4C5-B1757B3719B2}" srcOrd="6" destOrd="0" presId="urn:microsoft.com/office/officeart/2005/8/layout/default"/>
    <dgm:cxn modelId="{0DBAB94F-79CE-9242-8A5F-2D6610542129}" type="presParOf" srcId="{C92CCD7A-39F5-064A-B4D7-658CC9FFC607}" destId="{F8C35FC1-5EE6-9943-A139-3440657CE0CF}" srcOrd="7" destOrd="0" presId="urn:microsoft.com/office/officeart/2005/8/layout/default"/>
    <dgm:cxn modelId="{7F8381C8-A501-3142-BA21-3585D332E593}" type="presParOf" srcId="{C92CCD7A-39F5-064A-B4D7-658CC9FFC607}" destId="{0DAAEFAB-1BAB-9242-AA3A-82C2147F5F4C}" srcOrd="8" destOrd="0" presId="urn:microsoft.com/office/officeart/2005/8/layout/default"/>
    <dgm:cxn modelId="{C829166F-2C00-9D4C-ADF8-A91142F39287}" type="presParOf" srcId="{C92CCD7A-39F5-064A-B4D7-658CC9FFC607}" destId="{EF5471C6-2D5F-B342-B0C5-F5F5D6D7F12B}" srcOrd="9" destOrd="0" presId="urn:microsoft.com/office/officeart/2005/8/layout/default"/>
    <dgm:cxn modelId="{E4B869CA-D751-FC4E-8D07-35C07333C0A1}" type="presParOf" srcId="{C92CCD7A-39F5-064A-B4D7-658CC9FFC607}" destId="{DBB38114-EF9D-0543-89EA-2BF652CB8F04}" srcOrd="10" destOrd="0" presId="urn:microsoft.com/office/officeart/2005/8/layout/default"/>
    <dgm:cxn modelId="{777E26E4-61C9-6C4E-A9A6-196588BCCB90}" type="presParOf" srcId="{C92CCD7A-39F5-064A-B4D7-658CC9FFC607}" destId="{E193EEDE-6816-F743-8A4B-9546FDE0390A}" srcOrd="11" destOrd="0" presId="urn:microsoft.com/office/officeart/2005/8/layout/default"/>
    <dgm:cxn modelId="{4F9B1F1A-D18D-4F4A-991A-A31B90728EF1}" type="presParOf" srcId="{C92CCD7A-39F5-064A-B4D7-658CC9FFC607}" destId="{9CCD5052-B96F-4741-92C3-8748D1579739}" srcOrd="12" destOrd="0" presId="urn:microsoft.com/office/officeart/2005/8/layout/default"/>
    <dgm:cxn modelId="{D172DE0B-E9D9-5448-B95C-B43A090F09B9}" type="presParOf" srcId="{C92CCD7A-39F5-064A-B4D7-658CC9FFC607}" destId="{6F4C8320-C8BA-7A49-9B71-26C601ABE9CC}" srcOrd="13" destOrd="0" presId="urn:microsoft.com/office/officeart/2005/8/layout/default"/>
    <dgm:cxn modelId="{C76579BD-5EAA-3F42-ADB2-0C16F6849307}" type="presParOf" srcId="{C92CCD7A-39F5-064A-B4D7-658CC9FFC607}" destId="{E5148E1E-2B64-8242-BAC4-6B69E11B6F94}" srcOrd="14" destOrd="0" presId="urn:microsoft.com/office/officeart/2005/8/layout/default"/>
    <dgm:cxn modelId="{0ECB5719-528E-C34B-AE4F-C0B929682906}" type="presParOf" srcId="{C92CCD7A-39F5-064A-B4D7-658CC9FFC607}" destId="{B9B7110D-BD55-AC4B-AB90-0753A2C7EC2B}" srcOrd="15" destOrd="0" presId="urn:microsoft.com/office/officeart/2005/8/layout/default"/>
    <dgm:cxn modelId="{7B6466C6-8A48-1643-8513-EF5C7CBF0A99}" type="presParOf" srcId="{C92CCD7A-39F5-064A-B4D7-658CC9FFC607}" destId="{AE9742D6-172A-5E41-B9A8-E4254E46A88D}" srcOrd="16" destOrd="0" presId="urn:microsoft.com/office/officeart/2005/8/layout/default"/>
    <dgm:cxn modelId="{5BD1E85D-6093-9345-95AF-DEA1690ADF9C}" type="presParOf" srcId="{C92CCD7A-39F5-064A-B4D7-658CC9FFC607}" destId="{F32DFCAF-0C19-FF4C-A338-F8C109D26321}" srcOrd="17" destOrd="0" presId="urn:microsoft.com/office/officeart/2005/8/layout/default"/>
    <dgm:cxn modelId="{14EC8DF5-F30F-BD4E-98E5-8C1F7A8B360D}" type="presParOf" srcId="{C92CCD7A-39F5-064A-B4D7-658CC9FFC607}" destId="{54273417-E864-8247-B276-D51B661808D7}"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BBBB997-788C-4697-9F5A-34E72F177B1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8A7287D-27AD-40DD-A5B5-AD0F1AFD63DC}">
      <dgm:prSet/>
      <dgm:spPr/>
      <dgm:t>
        <a:bodyPr/>
        <a:lstStyle/>
        <a:p>
          <a:r>
            <a:rPr lang="fr-CA"/>
            <a:t>Ce sous-facteur mesure la difficulté des communications habituelles dans l’exercice des fonctions du poste.  On va y considérer par exemple, des interrelations confrontantes, conflictuelles, problématiques, etc. </a:t>
          </a:r>
          <a:endParaRPr lang="en-US"/>
        </a:p>
      </dgm:t>
    </dgm:pt>
    <dgm:pt modelId="{C3445DC8-E5FC-43E5-9B36-E2FA11258CE7}" type="parTrans" cxnId="{E486E2AE-D71D-48AF-A573-7F5063DB318F}">
      <dgm:prSet/>
      <dgm:spPr/>
      <dgm:t>
        <a:bodyPr/>
        <a:lstStyle/>
        <a:p>
          <a:endParaRPr lang="en-US"/>
        </a:p>
      </dgm:t>
    </dgm:pt>
    <dgm:pt modelId="{C3474CF4-6006-4CD1-81AC-DDEF7FFA9833}" type="sibTrans" cxnId="{E486E2AE-D71D-48AF-A573-7F5063DB318F}">
      <dgm:prSet/>
      <dgm:spPr/>
      <dgm:t>
        <a:bodyPr/>
        <a:lstStyle/>
        <a:p>
          <a:endParaRPr lang="en-US"/>
        </a:p>
      </dgm:t>
    </dgm:pt>
    <dgm:pt modelId="{A47472B1-CC3C-47C3-9DD6-5E0188C3AC5A}">
      <dgm:prSet/>
      <dgm:spPr/>
      <dgm:t>
        <a:bodyPr/>
        <a:lstStyle/>
        <a:p>
          <a:r>
            <a:rPr lang="fr-CA"/>
            <a:t>Il n’analyse pas la nature des communications, cet élément étant présent au sous-facteur Complexité de la prise de décision.</a:t>
          </a:r>
          <a:endParaRPr lang="en-US"/>
        </a:p>
      </dgm:t>
    </dgm:pt>
    <dgm:pt modelId="{44EC88AE-4517-405F-A503-7C5DDA627FEC}" type="parTrans" cxnId="{5C7454B5-31BA-4A4D-A9B8-0F73C283E518}">
      <dgm:prSet/>
      <dgm:spPr/>
      <dgm:t>
        <a:bodyPr/>
        <a:lstStyle/>
        <a:p>
          <a:endParaRPr lang="en-US"/>
        </a:p>
      </dgm:t>
    </dgm:pt>
    <dgm:pt modelId="{FD63F810-AFE0-4F53-ABF9-F87052A31F71}" type="sibTrans" cxnId="{5C7454B5-31BA-4A4D-A9B8-0F73C283E518}">
      <dgm:prSet/>
      <dgm:spPr/>
      <dgm:t>
        <a:bodyPr/>
        <a:lstStyle/>
        <a:p>
          <a:endParaRPr lang="en-US"/>
        </a:p>
      </dgm:t>
    </dgm:pt>
    <dgm:pt modelId="{949A06FE-46D5-4F80-AE0F-1B315CF8A7D9}">
      <dgm:prSet/>
      <dgm:spPr/>
      <dgm:t>
        <a:bodyPr/>
        <a:lstStyle/>
        <a:p>
          <a:r>
            <a:rPr lang="fr-CA"/>
            <a:t>Ce sous-facteur est ventilé en 6 niveaux de mesure </a:t>
          </a:r>
          <a:endParaRPr lang="en-US"/>
        </a:p>
      </dgm:t>
    </dgm:pt>
    <dgm:pt modelId="{4B5AB606-30C8-49ED-B30F-5BE8091033BD}" type="parTrans" cxnId="{A4026601-4E6F-4D5E-A4B0-76874A783BB2}">
      <dgm:prSet/>
      <dgm:spPr/>
      <dgm:t>
        <a:bodyPr/>
        <a:lstStyle/>
        <a:p>
          <a:endParaRPr lang="en-US"/>
        </a:p>
      </dgm:t>
    </dgm:pt>
    <dgm:pt modelId="{010C984A-97D7-46A1-8CE8-162C747D5957}" type="sibTrans" cxnId="{A4026601-4E6F-4D5E-A4B0-76874A783BB2}">
      <dgm:prSet/>
      <dgm:spPr/>
      <dgm:t>
        <a:bodyPr/>
        <a:lstStyle/>
        <a:p>
          <a:endParaRPr lang="en-US"/>
        </a:p>
      </dgm:t>
    </dgm:pt>
    <dgm:pt modelId="{30C38F74-8509-454F-AAE0-EF113EA3DF12}">
      <dgm:prSet/>
      <dgm:spPr/>
      <dgm:t>
        <a:bodyPr/>
        <a:lstStyle/>
        <a:p>
          <a:r>
            <a:rPr lang="fr-CA"/>
            <a:t>6,65% des points du système lui sont consacrés </a:t>
          </a:r>
          <a:endParaRPr lang="en-US"/>
        </a:p>
      </dgm:t>
    </dgm:pt>
    <dgm:pt modelId="{F489BC8C-3505-4AEE-A4CB-28E69A7C183C}" type="parTrans" cxnId="{4037C075-1A57-4E04-A758-1F66B8400996}">
      <dgm:prSet/>
      <dgm:spPr/>
      <dgm:t>
        <a:bodyPr/>
        <a:lstStyle/>
        <a:p>
          <a:endParaRPr lang="en-US"/>
        </a:p>
      </dgm:t>
    </dgm:pt>
    <dgm:pt modelId="{D865017B-1149-4873-8B40-06E0BA9DB048}" type="sibTrans" cxnId="{4037C075-1A57-4E04-A758-1F66B8400996}">
      <dgm:prSet/>
      <dgm:spPr/>
      <dgm:t>
        <a:bodyPr/>
        <a:lstStyle/>
        <a:p>
          <a:endParaRPr lang="en-US"/>
        </a:p>
      </dgm:t>
    </dgm:pt>
    <dgm:pt modelId="{C665A06A-9B35-4BE0-8BB0-D4156E436499}" type="pres">
      <dgm:prSet presAssocID="{7BBBB997-788C-4697-9F5A-34E72F177B12}" presName="root" presStyleCnt="0">
        <dgm:presLayoutVars>
          <dgm:dir/>
          <dgm:resizeHandles val="exact"/>
        </dgm:presLayoutVars>
      </dgm:prSet>
      <dgm:spPr/>
    </dgm:pt>
    <dgm:pt modelId="{D57E7B95-30B9-403B-8656-023357C9BADA}" type="pres">
      <dgm:prSet presAssocID="{28A7287D-27AD-40DD-A5B5-AD0F1AFD63DC}" presName="compNode" presStyleCnt="0"/>
      <dgm:spPr/>
    </dgm:pt>
    <dgm:pt modelId="{A60512BD-9CC9-413D-86DA-7A0659BB1894}" type="pres">
      <dgm:prSet presAssocID="{28A7287D-27AD-40DD-A5B5-AD0F1AFD63DC}" presName="bgRect" presStyleLbl="bgShp" presStyleIdx="0" presStyleCnt="4"/>
      <dgm:spPr/>
    </dgm:pt>
    <dgm:pt modelId="{AD380D8D-5AFE-4A9C-A9FF-6F2CD716B1D5}" type="pres">
      <dgm:prSet presAssocID="{28A7287D-27AD-40DD-A5B5-AD0F1AFD63D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pitaine"/>
        </a:ext>
      </dgm:extLst>
    </dgm:pt>
    <dgm:pt modelId="{23E771DF-EE7D-4638-97AB-C27D0E45F10F}" type="pres">
      <dgm:prSet presAssocID="{28A7287D-27AD-40DD-A5B5-AD0F1AFD63DC}" presName="spaceRect" presStyleCnt="0"/>
      <dgm:spPr/>
    </dgm:pt>
    <dgm:pt modelId="{85FB6F90-491D-4369-B2EC-6FC375D4006A}" type="pres">
      <dgm:prSet presAssocID="{28A7287D-27AD-40DD-A5B5-AD0F1AFD63DC}" presName="parTx" presStyleLbl="revTx" presStyleIdx="0" presStyleCnt="4">
        <dgm:presLayoutVars>
          <dgm:chMax val="0"/>
          <dgm:chPref val="0"/>
        </dgm:presLayoutVars>
      </dgm:prSet>
      <dgm:spPr/>
    </dgm:pt>
    <dgm:pt modelId="{C3C0BC1A-F71F-4157-ADC0-5182B094FDC7}" type="pres">
      <dgm:prSet presAssocID="{C3474CF4-6006-4CD1-81AC-DDEF7FFA9833}" presName="sibTrans" presStyleCnt="0"/>
      <dgm:spPr/>
    </dgm:pt>
    <dgm:pt modelId="{4488F333-EF67-4DDD-BE3F-0E01B9D2AFBC}" type="pres">
      <dgm:prSet presAssocID="{A47472B1-CC3C-47C3-9DD6-5E0188C3AC5A}" presName="compNode" presStyleCnt="0"/>
      <dgm:spPr/>
    </dgm:pt>
    <dgm:pt modelId="{7457DC5A-BA21-442C-BD78-A0CC8A67DF95}" type="pres">
      <dgm:prSet presAssocID="{A47472B1-CC3C-47C3-9DD6-5E0188C3AC5A}" presName="bgRect" presStyleLbl="bgShp" presStyleIdx="1" presStyleCnt="4"/>
      <dgm:spPr/>
    </dgm:pt>
    <dgm:pt modelId="{0D9215F4-231A-4349-8850-0DD1B22B4AE5}" type="pres">
      <dgm:prSet presAssocID="{A47472B1-CC3C-47C3-9DD6-5E0188C3AC5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ations"/>
        </a:ext>
      </dgm:extLst>
    </dgm:pt>
    <dgm:pt modelId="{9892CCE0-776E-4563-8B31-E0A99A01CB82}" type="pres">
      <dgm:prSet presAssocID="{A47472B1-CC3C-47C3-9DD6-5E0188C3AC5A}" presName="spaceRect" presStyleCnt="0"/>
      <dgm:spPr/>
    </dgm:pt>
    <dgm:pt modelId="{02455C22-F451-40CA-80CE-07F259E38C4B}" type="pres">
      <dgm:prSet presAssocID="{A47472B1-CC3C-47C3-9DD6-5E0188C3AC5A}" presName="parTx" presStyleLbl="revTx" presStyleIdx="1" presStyleCnt="4">
        <dgm:presLayoutVars>
          <dgm:chMax val="0"/>
          <dgm:chPref val="0"/>
        </dgm:presLayoutVars>
      </dgm:prSet>
      <dgm:spPr/>
    </dgm:pt>
    <dgm:pt modelId="{3AA21150-B5DB-4A3C-977D-5344EAA74EE1}" type="pres">
      <dgm:prSet presAssocID="{FD63F810-AFE0-4F53-ABF9-F87052A31F71}" presName="sibTrans" presStyleCnt="0"/>
      <dgm:spPr/>
    </dgm:pt>
    <dgm:pt modelId="{9B86163F-08A1-4CBF-ACB1-EC2CBE6CEF14}" type="pres">
      <dgm:prSet presAssocID="{949A06FE-46D5-4F80-AE0F-1B315CF8A7D9}" presName="compNode" presStyleCnt="0"/>
      <dgm:spPr/>
    </dgm:pt>
    <dgm:pt modelId="{244D2E3E-8198-4204-8C60-EE062486D9F2}" type="pres">
      <dgm:prSet presAssocID="{949A06FE-46D5-4F80-AE0F-1B315CF8A7D9}" presName="bgRect" presStyleLbl="bgShp" presStyleIdx="2" presStyleCnt="4"/>
      <dgm:spPr/>
    </dgm:pt>
    <dgm:pt modelId="{9C4745BB-B7A8-4718-9459-F8E5B54BE9DD}" type="pres">
      <dgm:prSet presAssocID="{949A06FE-46D5-4F80-AE0F-1B315CF8A7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che"/>
        </a:ext>
      </dgm:extLst>
    </dgm:pt>
    <dgm:pt modelId="{74532763-71C4-4F77-A7E4-3C14121A49A5}" type="pres">
      <dgm:prSet presAssocID="{949A06FE-46D5-4F80-AE0F-1B315CF8A7D9}" presName="spaceRect" presStyleCnt="0"/>
      <dgm:spPr/>
    </dgm:pt>
    <dgm:pt modelId="{F7F3059A-A8F4-41D9-939A-A6D1740AB634}" type="pres">
      <dgm:prSet presAssocID="{949A06FE-46D5-4F80-AE0F-1B315CF8A7D9}" presName="parTx" presStyleLbl="revTx" presStyleIdx="2" presStyleCnt="4">
        <dgm:presLayoutVars>
          <dgm:chMax val="0"/>
          <dgm:chPref val="0"/>
        </dgm:presLayoutVars>
      </dgm:prSet>
      <dgm:spPr/>
    </dgm:pt>
    <dgm:pt modelId="{4B314E70-D463-48A0-BF8E-1AC59120E27D}" type="pres">
      <dgm:prSet presAssocID="{010C984A-97D7-46A1-8CE8-162C747D5957}" presName="sibTrans" presStyleCnt="0"/>
      <dgm:spPr/>
    </dgm:pt>
    <dgm:pt modelId="{D7EC828D-6576-423C-8419-2E7B419C9AB3}" type="pres">
      <dgm:prSet presAssocID="{30C38F74-8509-454F-AAE0-EF113EA3DF12}" presName="compNode" presStyleCnt="0"/>
      <dgm:spPr/>
    </dgm:pt>
    <dgm:pt modelId="{0E7F56A4-358C-418B-9D65-78E0A435FC09}" type="pres">
      <dgm:prSet presAssocID="{30C38F74-8509-454F-AAE0-EF113EA3DF12}" presName="bgRect" presStyleLbl="bgShp" presStyleIdx="3" presStyleCnt="4"/>
      <dgm:spPr/>
    </dgm:pt>
    <dgm:pt modelId="{069D6706-CA0B-4D2D-B771-DDAC636D1091}" type="pres">
      <dgm:prSet presAssocID="{30C38F74-8509-454F-AAE0-EF113EA3DF1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byrinthe"/>
        </a:ext>
      </dgm:extLst>
    </dgm:pt>
    <dgm:pt modelId="{1019B1F4-41AB-4351-95AB-341C64FDB101}" type="pres">
      <dgm:prSet presAssocID="{30C38F74-8509-454F-AAE0-EF113EA3DF12}" presName="spaceRect" presStyleCnt="0"/>
      <dgm:spPr/>
    </dgm:pt>
    <dgm:pt modelId="{05542D19-9AEC-447D-8C74-9E55D74B8997}" type="pres">
      <dgm:prSet presAssocID="{30C38F74-8509-454F-AAE0-EF113EA3DF12}" presName="parTx" presStyleLbl="revTx" presStyleIdx="3" presStyleCnt="4">
        <dgm:presLayoutVars>
          <dgm:chMax val="0"/>
          <dgm:chPref val="0"/>
        </dgm:presLayoutVars>
      </dgm:prSet>
      <dgm:spPr/>
    </dgm:pt>
  </dgm:ptLst>
  <dgm:cxnLst>
    <dgm:cxn modelId="{A4026601-4E6F-4D5E-A4B0-76874A783BB2}" srcId="{7BBBB997-788C-4697-9F5A-34E72F177B12}" destId="{949A06FE-46D5-4F80-AE0F-1B315CF8A7D9}" srcOrd="2" destOrd="0" parTransId="{4B5AB606-30C8-49ED-B30F-5BE8091033BD}" sibTransId="{010C984A-97D7-46A1-8CE8-162C747D5957}"/>
    <dgm:cxn modelId="{7175D053-A38B-4E64-AAD0-BBC3A1E2DCB9}" type="presOf" srcId="{A47472B1-CC3C-47C3-9DD6-5E0188C3AC5A}" destId="{02455C22-F451-40CA-80CE-07F259E38C4B}" srcOrd="0" destOrd="0" presId="urn:microsoft.com/office/officeart/2018/2/layout/IconVerticalSolidList"/>
    <dgm:cxn modelId="{4037C075-1A57-4E04-A758-1F66B8400996}" srcId="{7BBBB997-788C-4697-9F5A-34E72F177B12}" destId="{30C38F74-8509-454F-AAE0-EF113EA3DF12}" srcOrd="3" destOrd="0" parTransId="{F489BC8C-3505-4AEE-A4CB-28E69A7C183C}" sibTransId="{D865017B-1149-4873-8B40-06E0BA9DB048}"/>
    <dgm:cxn modelId="{7E329694-AE2F-4B39-8688-AF13183E54CD}" type="presOf" srcId="{30C38F74-8509-454F-AAE0-EF113EA3DF12}" destId="{05542D19-9AEC-447D-8C74-9E55D74B8997}" srcOrd="0" destOrd="0" presId="urn:microsoft.com/office/officeart/2018/2/layout/IconVerticalSolidList"/>
    <dgm:cxn modelId="{8096C0A4-A529-4972-AD96-E9D2613F39E3}" type="presOf" srcId="{7BBBB997-788C-4697-9F5A-34E72F177B12}" destId="{C665A06A-9B35-4BE0-8BB0-D4156E436499}" srcOrd="0" destOrd="0" presId="urn:microsoft.com/office/officeart/2018/2/layout/IconVerticalSolidList"/>
    <dgm:cxn modelId="{E486E2AE-D71D-48AF-A573-7F5063DB318F}" srcId="{7BBBB997-788C-4697-9F5A-34E72F177B12}" destId="{28A7287D-27AD-40DD-A5B5-AD0F1AFD63DC}" srcOrd="0" destOrd="0" parTransId="{C3445DC8-E5FC-43E5-9B36-E2FA11258CE7}" sibTransId="{C3474CF4-6006-4CD1-81AC-DDEF7FFA9833}"/>
    <dgm:cxn modelId="{5C7454B5-31BA-4A4D-A9B8-0F73C283E518}" srcId="{7BBBB997-788C-4697-9F5A-34E72F177B12}" destId="{A47472B1-CC3C-47C3-9DD6-5E0188C3AC5A}" srcOrd="1" destOrd="0" parTransId="{44EC88AE-4517-405F-A503-7C5DDA627FEC}" sibTransId="{FD63F810-AFE0-4F53-ABF9-F87052A31F71}"/>
    <dgm:cxn modelId="{EBC640D3-2759-46A8-988A-05A5F9002FE3}" type="presOf" srcId="{949A06FE-46D5-4F80-AE0F-1B315CF8A7D9}" destId="{F7F3059A-A8F4-41D9-939A-A6D1740AB634}" srcOrd="0" destOrd="0" presId="urn:microsoft.com/office/officeart/2018/2/layout/IconVerticalSolidList"/>
    <dgm:cxn modelId="{E44A9AFB-C450-4B4C-BD77-39F2D482FF79}" type="presOf" srcId="{28A7287D-27AD-40DD-A5B5-AD0F1AFD63DC}" destId="{85FB6F90-491D-4369-B2EC-6FC375D4006A}" srcOrd="0" destOrd="0" presId="urn:microsoft.com/office/officeart/2018/2/layout/IconVerticalSolidList"/>
    <dgm:cxn modelId="{3F73F440-1C56-4336-8638-33DC9CF62776}" type="presParOf" srcId="{C665A06A-9B35-4BE0-8BB0-D4156E436499}" destId="{D57E7B95-30B9-403B-8656-023357C9BADA}" srcOrd="0" destOrd="0" presId="urn:microsoft.com/office/officeart/2018/2/layout/IconVerticalSolidList"/>
    <dgm:cxn modelId="{5A6149FB-4439-48EB-B9C3-C4D9C4B0373C}" type="presParOf" srcId="{D57E7B95-30B9-403B-8656-023357C9BADA}" destId="{A60512BD-9CC9-413D-86DA-7A0659BB1894}" srcOrd="0" destOrd="0" presId="urn:microsoft.com/office/officeart/2018/2/layout/IconVerticalSolidList"/>
    <dgm:cxn modelId="{F32598D7-2F8A-4DD1-A600-4E7815C8800C}" type="presParOf" srcId="{D57E7B95-30B9-403B-8656-023357C9BADA}" destId="{AD380D8D-5AFE-4A9C-A9FF-6F2CD716B1D5}" srcOrd="1" destOrd="0" presId="urn:microsoft.com/office/officeart/2018/2/layout/IconVerticalSolidList"/>
    <dgm:cxn modelId="{627785BF-615E-48B8-9914-50143ED3EA4B}" type="presParOf" srcId="{D57E7B95-30B9-403B-8656-023357C9BADA}" destId="{23E771DF-EE7D-4638-97AB-C27D0E45F10F}" srcOrd="2" destOrd="0" presId="urn:microsoft.com/office/officeart/2018/2/layout/IconVerticalSolidList"/>
    <dgm:cxn modelId="{45AC4074-8A55-4D79-B2E9-364D2A989E4F}" type="presParOf" srcId="{D57E7B95-30B9-403B-8656-023357C9BADA}" destId="{85FB6F90-491D-4369-B2EC-6FC375D4006A}" srcOrd="3" destOrd="0" presId="urn:microsoft.com/office/officeart/2018/2/layout/IconVerticalSolidList"/>
    <dgm:cxn modelId="{55A7775D-9CE4-40FD-9F1B-E7206B8CEA03}" type="presParOf" srcId="{C665A06A-9B35-4BE0-8BB0-D4156E436499}" destId="{C3C0BC1A-F71F-4157-ADC0-5182B094FDC7}" srcOrd="1" destOrd="0" presId="urn:microsoft.com/office/officeart/2018/2/layout/IconVerticalSolidList"/>
    <dgm:cxn modelId="{EE02E86F-0EF1-4A17-8E3F-41201A32B2C2}" type="presParOf" srcId="{C665A06A-9B35-4BE0-8BB0-D4156E436499}" destId="{4488F333-EF67-4DDD-BE3F-0E01B9D2AFBC}" srcOrd="2" destOrd="0" presId="urn:microsoft.com/office/officeart/2018/2/layout/IconVerticalSolidList"/>
    <dgm:cxn modelId="{5F6E1C85-565E-42CA-AC99-AC9E7FBAD4C0}" type="presParOf" srcId="{4488F333-EF67-4DDD-BE3F-0E01B9D2AFBC}" destId="{7457DC5A-BA21-442C-BD78-A0CC8A67DF95}" srcOrd="0" destOrd="0" presId="urn:microsoft.com/office/officeart/2018/2/layout/IconVerticalSolidList"/>
    <dgm:cxn modelId="{50AF806F-7E1E-4A60-8DED-539848DD5770}" type="presParOf" srcId="{4488F333-EF67-4DDD-BE3F-0E01B9D2AFBC}" destId="{0D9215F4-231A-4349-8850-0DD1B22B4AE5}" srcOrd="1" destOrd="0" presId="urn:microsoft.com/office/officeart/2018/2/layout/IconVerticalSolidList"/>
    <dgm:cxn modelId="{79B1785B-4460-4B9B-B13A-5E2A9B2EB2A4}" type="presParOf" srcId="{4488F333-EF67-4DDD-BE3F-0E01B9D2AFBC}" destId="{9892CCE0-776E-4563-8B31-E0A99A01CB82}" srcOrd="2" destOrd="0" presId="urn:microsoft.com/office/officeart/2018/2/layout/IconVerticalSolidList"/>
    <dgm:cxn modelId="{50794E5C-3FE8-4107-B9B3-1B857FD54145}" type="presParOf" srcId="{4488F333-EF67-4DDD-BE3F-0E01B9D2AFBC}" destId="{02455C22-F451-40CA-80CE-07F259E38C4B}" srcOrd="3" destOrd="0" presId="urn:microsoft.com/office/officeart/2018/2/layout/IconVerticalSolidList"/>
    <dgm:cxn modelId="{DA6E9C71-66D4-48F4-B967-A6D69A08D5F4}" type="presParOf" srcId="{C665A06A-9B35-4BE0-8BB0-D4156E436499}" destId="{3AA21150-B5DB-4A3C-977D-5344EAA74EE1}" srcOrd="3" destOrd="0" presId="urn:microsoft.com/office/officeart/2018/2/layout/IconVerticalSolidList"/>
    <dgm:cxn modelId="{843E303D-33B7-40B9-8E3A-6A5D85A010D3}" type="presParOf" srcId="{C665A06A-9B35-4BE0-8BB0-D4156E436499}" destId="{9B86163F-08A1-4CBF-ACB1-EC2CBE6CEF14}" srcOrd="4" destOrd="0" presId="urn:microsoft.com/office/officeart/2018/2/layout/IconVerticalSolidList"/>
    <dgm:cxn modelId="{DB1B817B-29CC-470D-8216-E7CF9058E22B}" type="presParOf" srcId="{9B86163F-08A1-4CBF-ACB1-EC2CBE6CEF14}" destId="{244D2E3E-8198-4204-8C60-EE062486D9F2}" srcOrd="0" destOrd="0" presId="urn:microsoft.com/office/officeart/2018/2/layout/IconVerticalSolidList"/>
    <dgm:cxn modelId="{7E263893-DC0C-45C8-A8CA-1FA129E7DE15}" type="presParOf" srcId="{9B86163F-08A1-4CBF-ACB1-EC2CBE6CEF14}" destId="{9C4745BB-B7A8-4718-9459-F8E5B54BE9DD}" srcOrd="1" destOrd="0" presId="urn:microsoft.com/office/officeart/2018/2/layout/IconVerticalSolidList"/>
    <dgm:cxn modelId="{CF5CBCFC-EB6E-43AB-8520-607EC30BDCBE}" type="presParOf" srcId="{9B86163F-08A1-4CBF-ACB1-EC2CBE6CEF14}" destId="{74532763-71C4-4F77-A7E4-3C14121A49A5}" srcOrd="2" destOrd="0" presId="urn:microsoft.com/office/officeart/2018/2/layout/IconVerticalSolidList"/>
    <dgm:cxn modelId="{EDB96CFC-2BDA-4F77-91B3-C2DD24BC57B4}" type="presParOf" srcId="{9B86163F-08A1-4CBF-ACB1-EC2CBE6CEF14}" destId="{F7F3059A-A8F4-41D9-939A-A6D1740AB634}" srcOrd="3" destOrd="0" presId="urn:microsoft.com/office/officeart/2018/2/layout/IconVerticalSolidList"/>
    <dgm:cxn modelId="{7CD70EF0-F0CF-4FB6-BE89-B776BDB821E5}" type="presParOf" srcId="{C665A06A-9B35-4BE0-8BB0-D4156E436499}" destId="{4B314E70-D463-48A0-BF8E-1AC59120E27D}" srcOrd="5" destOrd="0" presId="urn:microsoft.com/office/officeart/2018/2/layout/IconVerticalSolidList"/>
    <dgm:cxn modelId="{5FA63F04-826E-4693-BD20-0036A82B5D25}" type="presParOf" srcId="{C665A06A-9B35-4BE0-8BB0-D4156E436499}" destId="{D7EC828D-6576-423C-8419-2E7B419C9AB3}" srcOrd="6" destOrd="0" presId="urn:microsoft.com/office/officeart/2018/2/layout/IconVerticalSolidList"/>
    <dgm:cxn modelId="{9DCB3DD2-49A9-4398-9A10-5362489C3235}" type="presParOf" srcId="{D7EC828D-6576-423C-8419-2E7B419C9AB3}" destId="{0E7F56A4-358C-418B-9D65-78E0A435FC09}" srcOrd="0" destOrd="0" presId="urn:microsoft.com/office/officeart/2018/2/layout/IconVerticalSolidList"/>
    <dgm:cxn modelId="{D37446B2-DF5E-41CF-9C31-E2F303561424}" type="presParOf" srcId="{D7EC828D-6576-423C-8419-2E7B419C9AB3}" destId="{069D6706-CA0B-4D2D-B771-DDAC636D1091}" srcOrd="1" destOrd="0" presId="urn:microsoft.com/office/officeart/2018/2/layout/IconVerticalSolidList"/>
    <dgm:cxn modelId="{CF88A5CB-9BF7-4CB6-80B4-13874957F3A8}" type="presParOf" srcId="{D7EC828D-6576-423C-8419-2E7B419C9AB3}" destId="{1019B1F4-41AB-4351-95AB-341C64FDB101}" srcOrd="2" destOrd="0" presId="urn:microsoft.com/office/officeart/2018/2/layout/IconVerticalSolidList"/>
    <dgm:cxn modelId="{C9F53728-0608-46B1-B6BA-EE00494E8920}" type="presParOf" srcId="{D7EC828D-6576-423C-8419-2E7B419C9AB3}" destId="{05542D19-9AEC-447D-8C74-9E55D74B899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78FC21-6C68-4D72-9407-378AA186E0E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DC636FD-7A52-4C73-A626-4DA41E6DC5B8}">
      <dgm:prSet/>
      <dgm:spPr/>
      <dgm:t>
        <a:bodyPr/>
        <a:lstStyle/>
        <a:p>
          <a:r>
            <a:rPr lang="fr-CA" b="1"/>
            <a:t>Fonction de l’évaluation des emplois</a:t>
          </a:r>
          <a:endParaRPr lang="en-US"/>
        </a:p>
      </dgm:t>
    </dgm:pt>
    <dgm:pt modelId="{D12543E2-182E-4202-82E1-E064D0A3958D}" type="parTrans" cxnId="{3F038129-0821-4546-85E1-15672D1E6C96}">
      <dgm:prSet/>
      <dgm:spPr/>
      <dgm:t>
        <a:bodyPr/>
        <a:lstStyle/>
        <a:p>
          <a:endParaRPr lang="en-US"/>
        </a:p>
      </dgm:t>
    </dgm:pt>
    <dgm:pt modelId="{087FEC4C-21CE-40B4-B0FB-5E3ED1EE79B3}" type="sibTrans" cxnId="{3F038129-0821-4546-85E1-15672D1E6C96}">
      <dgm:prSet/>
      <dgm:spPr/>
      <dgm:t>
        <a:bodyPr/>
        <a:lstStyle/>
        <a:p>
          <a:endParaRPr lang="en-US"/>
        </a:p>
      </dgm:t>
    </dgm:pt>
    <dgm:pt modelId="{F68ADD36-2F8B-49FE-AB4E-FA5A2D2EC115}">
      <dgm:prSet/>
      <dgm:spPr/>
      <dgm:t>
        <a:bodyPr/>
        <a:lstStyle/>
        <a:p>
          <a:r>
            <a:rPr lang="fr-CA" b="1"/>
            <a:t>Les composantes de l’évaluation des emplois</a:t>
          </a:r>
          <a:endParaRPr lang="en-US"/>
        </a:p>
      </dgm:t>
    </dgm:pt>
    <dgm:pt modelId="{FF4E3B8D-C4A8-4E34-8B53-DA5629194189}" type="parTrans" cxnId="{8EFEA427-F1D3-40C1-8CE2-7840F5F90D69}">
      <dgm:prSet/>
      <dgm:spPr/>
      <dgm:t>
        <a:bodyPr/>
        <a:lstStyle/>
        <a:p>
          <a:endParaRPr lang="en-US"/>
        </a:p>
      </dgm:t>
    </dgm:pt>
    <dgm:pt modelId="{0BED7F4F-9D83-4F19-A585-4E5FF62EEB0A}" type="sibTrans" cxnId="{8EFEA427-F1D3-40C1-8CE2-7840F5F90D69}">
      <dgm:prSet/>
      <dgm:spPr/>
      <dgm:t>
        <a:bodyPr/>
        <a:lstStyle/>
        <a:p>
          <a:endParaRPr lang="en-US"/>
        </a:p>
      </dgm:t>
    </dgm:pt>
    <dgm:pt modelId="{0E1B5D07-82AD-40CA-AF40-81DB0457A7FD}">
      <dgm:prSet/>
      <dgm:spPr/>
      <dgm:t>
        <a:bodyPr/>
        <a:lstStyle/>
        <a:p>
          <a:r>
            <a:rPr lang="fr-CA" b="1"/>
            <a:t>Les caractéristiques importantes de l’évaluation des emplois</a:t>
          </a:r>
          <a:endParaRPr lang="en-US"/>
        </a:p>
      </dgm:t>
    </dgm:pt>
    <dgm:pt modelId="{5C3F261D-84E1-4DDA-A712-40A5B9ECC1A5}" type="parTrans" cxnId="{879353B5-6D51-4B3B-9C64-9B11DFF5AE64}">
      <dgm:prSet/>
      <dgm:spPr/>
      <dgm:t>
        <a:bodyPr/>
        <a:lstStyle/>
        <a:p>
          <a:endParaRPr lang="en-US"/>
        </a:p>
      </dgm:t>
    </dgm:pt>
    <dgm:pt modelId="{E6235D3F-1E67-4153-B408-7163047353BE}" type="sibTrans" cxnId="{879353B5-6D51-4B3B-9C64-9B11DFF5AE64}">
      <dgm:prSet/>
      <dgm:spPr/>
      <dgm:t>
        <a:bodyPr/>
        <a:lstStyle/>
        <a:p>
          <a:endParaRPr lang="en-US"/>
        </a:p>
      </dgm:t>
    </dgm:pt>
    <dgm:pt modelId="{51081664-7F8F-435B-BEC5-5107AA4A3435}">
      <dgm:prSet/>
      <dgm:spPr/>
      <dgm:t>
        <a:bodyPr/>
        <a:lstStyle/>
        <a:p>
          <a:r>
            <a:rPr lang="fr-CA" b="1"/>
            <a:t>Les systèmes d’évaluation des emplois:</a:t>
          </a:r>
          <a:endParaRPr lang="en-US"/>
        </a:p>
      </dgm:t>
    </dgm:pt>
    <dgm:pt modelId="{C428F428-07FA-4409-B030-49F7E5991A97}" type="parTrans" cxnId="{4DFD763B-4004-41BF-9C4D-7C4A398B6ED7}">
      <dgm:prSet/>
      <dgm:spPr/>
      <dgm:t>
        <a:bodyPr/>
        <a:lstStyle/>
        <a:p>
          <a:endParaRPr lang="en-US"/>
        </a:p>
      </dgm:t>
    </dgm:pt>
    <dgm:pt modelId="{4E52AB4E-6ACB-4B0E-9B68-B9903AD8166A}" type="sibTrans" cxnId="{4DFD763B-4004-41BF-9C4D-7C4A398B6ED7}">
      <dgm:prSet/>
      <dgm:spPr/>
      <dgm:t>
        <a:bodyPr/>
        <a:lstStyle/>
        <a:p>
          <a:endParaRPr lang="en-US"/>
        </a:p>
      </dgm:t>
    </dgm:pt>
    <dgm:pt modelId="{1C55A83D-2680-402D-AA96-F4CD0ED3D9E2}">
      <dgm:prSet/>
      <dgm:spPr/>
      <dgm:t>
        <a:bodyPr/>
        <a:lstStyle/>
        <a:p>
          <a:r>
            <a:rPr lang="fr-CA" b="1"/>
            <a:t>Bref historique</a:t>
          </a:r>
          <a:endParaRPr lang="en-US"/>
        </a:p>
      </dgm:t>
    </dgm:pt>
    <dgm:pt modelId="{7DE88254-D8C0-45C6-885A-05A124B0F4A3}" type="parTrans" cxnId="{37ED5359-6AE0-4313-81CF-E8510649C0E0}">
      <dgm:prSet/>
      <dgm:spPr/>
      <dgm:t>
        <a:bodyPr/>
        <a:lstStyle/>
        <a:p>
          <a:endParaRPr lang="en-US"/>
        </a:p>
      </dgm:t>
    </dgm:pt>
    <dgm:pt modelId="{C8740785-882C-4575-AC6A-4E94B69AEF0B}" type="sibTrans" cxnId="{37ED5359-6AE0-4313-81CF-E8510649C0E0}">
      <dgm:prSet/>
      <dgm:spPr/>
      <dgm:t>
        <a:bodyPr/>
        <a:lstStyle/>
        <a:p>
          <a:endParaRPr lang="en-US"/>
        </a:p>
      </dgm:t>
    </dgm:pt>
    <dgm:pt modelId="{67D3A0F5-9764-4592-B5D1-ECA8EBE90E93}">
      <dgm:prSet/>
      <dgm:spPr/>
      <dgm:t>
        <a:bodyPr/>
        <a:lstStyle/>
        <a:p>
          <a:r>
            <a:rPr lang="fr-CA" b="1"/>
            <a:t>Structure d’un système d’évaluation des emplois</a:t>
          </a:r>
          <a:endParaRPr lang="en-US"/>
        </a:p>
      </dgm:t>
    </dgm:pt>
    <dgm:pt modelId="{1C98270D-2BB5-4614-AF22-911B38539B4F}" type="parTrans" cxnId="{7F726241-D786-4E12-B890-D71395EBD975}">
      <dgm:prSet/>
      <dgm:spPr/>
      <dgm:t>
        <a:bodyPr/>
        <a:lstStyle/>
        <a:p>
          <a:endParaRPr lang="en-US"/>
        </a:p>
      </dgm:t>
    </dgm:pt>
    <dgm:pt modelId="{EEEE5AB2-D3F5-483B-B6C0-A78057CD13AC}" type="sibTrans" cxnId="{7F726241-D786-4E12-B890-D71395EBD975}">
      <dgm:prSet/>
      <dgm:spPr/>
      <dgm:t>
        <a:bodyPr/>
        <a:lstStyle/>
        <a:p>
          <a:endParaRPr lang="en-US"/>
        </a:p>
      </dgm:t>
    </dgm:pt>
    <dgm:pt modelId="{1B0E0723-BC1A-426A-84F6-CD3F14AFE9D0}">
      <dgm:prSet/>
      <dgm:spPr/>
      <dgm:t>
        <a:bodyPr/>
        <a:lstStyle/>
        <a:p>
          <a:r>
            <a:rPr lang="fr-CA" b="1"/>
            <a:t>Les systèmes d’évaluation des emplois du réseau de la santé</a:t>
          </a:r>
          <a:endParaRPr lang="en-US"/>
        </a:p>
      </dgm:t>
    </dgm:pt>
    <dgm:pt modelId="{8B110678-88A2-4D15-91F3-A73695481D8C}" type="parTrans" cxnId="{A85A119A-F2C0-4D45-8F5E-E2D55AD75053}">
      <dgm:prSet/>
      <dgm:spPr/>
      <dgm:t>
        <a:bodyPr/>
        <a:lstStyle/>
        <a:p>
          <a:endParaRPr lang="en-US"/>
        </a:p>
      </dgm:t>
    </dgm:pt>
    <dgm:pt modelId="{4DD1EEF1-577A-4A21-A114-90504107ACCE}" type="sibTrans" cxnId="{A85A119A-F2C0-4D45-8F5E-E2D55AD75053}">
      <dgm:prSet/>
      <dgm:spPr/>
      <dgm:t>
        <a:bodyPr/>
        <a:lstStyle/>
        <a:p>
          <a:endParaRPr lang="en-US"/>
        </a:p>
      </dgm:t>
    </dgm:pt>
    <dgm:pt modelId="{8C7DAB6D-4FC5-3346-845A-10BD79894C05}" type="pres">
      <dgm:prSet presAssocID="{3F78FC21-6C68-4D72-9407-378AA186E0E6}" presName="linear" presStyleCnt="0">
        <dgm:presLayoutVars>
          <dgm:animLvl val="lvl"/>
          <dgm:resizeHandles val="exact"/>
        </dgm:presLayoutVars>
      </dgm:prSet>
      <dgm:spPr/>
    </dgm:pt>
    <dgm:pt modelId="{2F8FF4F3-F362-144D-A0A0-D4C4BF1681C6}" type="pres">
      <dgm:prSet presAssocID="{ADC636FD-7A52-4C73-A626-4DA41E6DC5B8}" presName="parentText" presStyleLbl="node1" presStyleIdx="0" presStyleCnt="4">
        <dgm:presLayoutVars>
          <dgm:chMax val="0"/>
          <dgm:bulletEnabled val="1"/>
        </dgm:presLayoutVars>
      </dgm:prSet>
      <dgm:spPr/>
    </dgm:pt>
    <dgm:pt modelId="{A6605459-F48D-4247-86A5-7810DCA36C6C}" type="pres">
      <dgm:prSet presAssocID="{087FEC4C-21CE-40B4-B0FB-5E3ED1EE79B3}" presName="spacer" presStyleCnt="0"/>
      <dgm:spPr/>
    </dgm:pt>
    <dgm:pt modelId="{F6F084C2-806A-8341-990B-5A43FC4B2DC4}" type="pres">
      <dgm:prSet presAssocID="{F68ADD36-2F8B-49FE-AB4E-FA5A2D2EC115}" presName="parentText" presStyleLbl="node1" presStyleIdx="1" presStyleCnt="4">
        <dgm:presLayoutVars>
          <dgm:chMax val="0"/>
          <dgm:bulletEnabled val="1"/>
        </dgm:presLayoutVars>
      </dgm:prSet>
      <dgm:spPr/>
    </dgm:pt>
    <dgm:pt modelId="{C6BA1996-57BB-104C-9907-BF598EFFC78E}" type="pres">
      <dgm:prSet presAssocID="{0BED7F4F-9D83-4F19-A585-4E5FF62EEB0A}" presName="spacer" presStyleCnt="0"/>
      <dgm:spPr/>
    </dgm:pt>
    <dgm:pt modelId="{149CE9EC-937A-1B4B-9C60-D657CE972485}" type="pres">
      <dgm:prSet presAssocID="{0E1B5D07-82AD-40CA-AF40-81DB0457A7FD}" presName="parentText" presStyleLbl="node1" presStyleIdx="2" presStyleCnt="4">
        <dgm:presLayoutVars>
          <dgm:chMax val="0"/>
          <dgm:bulletEnabled val="1"/>
        </dgm:presLayoutVars>
      </dgm:prSet>
      <dgm:spPr/>
    </dgm:pt>
    <dgm:pt modelId="{399762E6-42A8-7640-8CE3-74C66241C4A7}" type="pres">
      <dgm:prSet presAssocID="{E6235D3F-1E67-4153-B408-7163047353BE}" presName="spacer" presStyleCnt="0"/>
      <dgm:spPr/>
    </dgm:pt>
    <dgm:pt modelId="{765AB670-2211-0947-B805-4DCF466A3AC9}" type="pres">
      <dgm:prSet presAssocID="{51081664-7F8F-435B-BEC5-5107AA4A3435}" presName="parentText" presStyleLbl="node1" presStyleIdx="3" presStyleCnt="4">
        <dgm:presLayoutVars>
          <dgm:chMax val="0"/>
          <dgm:bulletEnabled val="1"/>
        </dgm:presLayoutVars>
      </dgm:prSet>
      <dgm:spPr/>
    </dgm:pt>
    <dgm:pt modelId="{B2CCEF6F-2DA0-C84A-909F-F65F1646D0BA}" type="pres">
      <dgm:prSet presAssocID="{51081664-7F8F-435B-BEC5-5107AA4A3435}" presName="childText" presStyleLbl="revTx" presStyleIdx="0" presStyleCnt="1">
        <dgm:presLayoutVars>
          <dgm:bulletEnabled val="1"/>
        </dgm:presLayoutVars>
      </dgm:prSet>
      <dgm:spPr/>
    </dgm:pt>
  </dgm:ptLst>
  <dgm:cxnLst>
    <dgm:cxn modelId="{71CDCF01-F2DE-994D-BE02-65F136A3111F}" type="presOf" srcId="{ADC636FD-7A52-4C73-A626-4DA41E6DC5B8}" destId="{2F8FF4F3-F362-144D-A0A0-D4C4BF1681C6}" srcOrd="0" destOrd="0" presId="urn:microsoft.com/office/officeart/2005/8/layout/vList2"/>
    <dgm:cxn modelId="{CA801E08-E354-B84B-B8F7-4FCCB2F16A9E}" type="presOf" srcId="{51081664-7F8F-435B-BEC5-5107AA4A3435}" destId="{765AB670-2211-0947-B805-4DCF466A3AC9}" srcOrd="0" destOrd="0" presId="urn:microsoft.com/office/officeart/2005/8/layout/vList2"/>
    <dgm:cxn modelId="{F542F31B-CBFA-6D4B-A009-56EBC7E2D1F5}" type="presOf" srcId="{1C55A83D-2680-402D-AA96-F4CD0ED3D9E2}" destId="{B2CCEF6F-2DA0-C84A-909F-F65F1646D0BA}" srcOrd="0" destOrd="0" presId="urn:microsoft.com/office/officeart/2005/8/layout/vList2"/>
    <dgm:cxn modelId="{8EFEA427-F1D3-40C1-8CE2-7840F5F90D69}" srcId="{3F78FC21-6C68-4D72-9407-378AA186E0E6}" destId="{F68ADD36-2F8B-49FE-AB4E-FA5A2D2EC115}" srcOrd="1" destOrd="0" parTransId="{FF4E3B8D-C4A8-4E34-8B53-DA5629194189}" sibTransId="{0BED7F4F-9D83-4F19-A585-4E5FF62EEB0A}"/>
    <dgm:cxn modelId="{3F038129-0821-4546-85E1-15672D1E6C96}" srcId="{3F78FC21-6C68-4D72-9407-378AA186E0E6}" destId="{ADC636FD-7A52-4C73-A626-4DA41E6DC5B8}" srcOrd="0" destOrd="0" parTransId="{D12543E2-182E-4202-82E1-E064D0A3958D}" sibTransId="{087FEC4C-21CE-40B4-B0FB-5E3ED1EE79B3}"/>
    <dgm:cxn modelId="{4DFD763B-4004-41BF-9C4D-7C4A398B6ED7}" srcId="{3F78FC21-6C68-4D72-9407-378AA186E0E6}" destId="{51081664-7F8F-435B-BEC5-5107AA4A3435}" srcOrd="3" destOrd="0" parTransId="{C428F428-07FA-4409-B030-49F7E5991A97}" sibTransId="{4E52AB4E-6ACB-4B0E-9B68-B9903AD8166A}"/>
    <dgm:cxn modelId="{7F726241-D786-4E12-B890-D71395EBD975}" srcId="{51081664-7F8F-435B-BEC5-5107AA4A3435}" destId="{67D3A0F5-9764-4592-B5D1-ECA8EBE90E93}" srcOrd="1" destOrd="0" parTransId="{1C98270D-2BB5-4614-AF22-911B38539B4F}" sibTransId="{EEEE5AB2-D3F5-483B-B6C0-A78057CD13AC}"/>
    <dgm:cxn modelId="{37ED5359-6AE0-4313-81CF-E8510649C0E0}" srcId="{51081664-7F8F-435B-BEC5-5107AA4A3435}" destId="{1C55A83D-2680-402D-AA96-F4CD0ED3D9E2}" srcOrd="0" destOrd="0" parTransId="{7DE88254-D8C0-45C6-885A-05A124B0F4A3}" sibTransId="{C8740785-882C-4575-AC6A-4E94B69AEF0B}"/>
    <dgm:cxn modelId="{B7E43A95-C64F-A34E-9963-0375CF71228A}" type="presOf" srcId="{1B0E0723-BC1A-426A-84F6-CD3F14AFE9D0}" destId="{B2CCEF6F-2DA0-C84A-909F-F65F1646D0BA}" srcOrd="0" destOrd="2" presId="urn:microsoft.com/office/officeart/2005/8/layout/vList2"/>
    <dgm:cxn modelId="{A85A119A-F2C0-4D45-8F5E-E2D55AD75053}" srcId="{51081664-7F8F-435B-BEC5-5107AA4A3435}" destId="{1B0E0723-BC1A-426A-84F6-CD3F14AFE9D0}" srcOrd="2" destOrd="0" parTransId="{8B110678-88A2-4D15-91F3-A73695481D8C}" sibTransId="{4DD1EEF1-577A-4A21-A114-90504107ACCE}"/>
    <dgm:cxn modelId="{08C774B1-C50C-B945-86A8-413950E112A3}" type="presOf" srcId="{0E1B5D07-82AD-40CA-AF40-81DB0457A7FD}" destId="{149CE9EC-937A-1B4B-9C60-D657CE972485}" srcOrd="0" destOrd="0" presId="urn:microsoft.com/office/officeart/2005/8/layout/vList2"/>
    <dgm:cxn modelId="{879353B5-6D51-4B3B-9C64-9B11DFF5AE64}" srcId="{3F78FC21-6C68-4D72-9407-378AA186E0E6}" destId="{0E1B5D07-82AD-40CA-AF40-81DB0457A7FD}" srcOrd="2" destOrd="0" parTransId="{5C3F261D-84E1-4DDA-A712-40A5B9ECC1A5}" sibTransId="{E6235D3F-1E67-4153-B408-7163047353BE}"/>
    <dgm:cxn modelId="{846865C7-14C9-484E-B75D-36B779E01E1C}" type="presOf" srcId="{F68ADD36-2F8B-49FE-AB4E-FA5A2D2EC115}" destId="{F6F084C2-806A-8341-990B-5A43FC4B2DC4}" srcOrd="0" destOrd="0" presId="urn:microsoft.com/office/officeart/2005/8/layout/vList2"/>
    <dgm:cxn modelId="{84779FE1-3A9B-714D-B4B3-77875669A448}" type="presOf" srcId="{3F78FC21-6C68-4D72-9407-378AA186E0E6}" destId="{8C7DAB6D-4FC5-3346-845A-10BD79894C05}" srcOrd="0" destOrd="0" presId="urn:microsoft.com/office/officeart/2005/8/layout/vList2"/>
    <dgm:cxn modelId="{1578D0EE-9174-6B4B-9F5A-7E39C2B3940E}" type="presOf" srcId="{67D3A0F5-9764-4592-B5D1-ECA8EBE90E93}" destId="{B2CCEF6F-2DA0-C84A-909F-F65F1646D0BA}" srcOrd="0" destOrd="1" presId="urn:microsoft.com/office/officeart/2005/8/layout/vList2"/>
    <dgm:cxn modelId="{87D02FF0-38FC-0B49-BA7F-972402711E5C}" type="presParOf" srcId="{8C7DAB6D-4FC5-3346-845A-10BD79894C05}" destId="{2F8FF4F3-F362-144D-A0A0-D4C4BF1681C6}" srcOrd="0" destOrd="0" presId="urn:microsoft.com/office/officeart/2005/8/layout/vList2"/>
    <dgm:cxn modelId="{7658DB6C-FD61-E64A-A619-B931B207C23B}" type="presParOf" srcId="{8C7DAB6D-4FC5-3346-845A-10BD79894C05}" destId="{A6605459-F48D-4247-86A5-7810DCA36C6C}" srcOrd="1" destOrd="0" presId="urn:microsoft.com/office/officeart/2005/8/layout/vList2"/>
    <dgm:cxn modelId="{19D93BA3-920C-6649-9CB0-A22F3AED660E}" type="presParOf" srcId="{8C7DAB6D-4FC5-3346-845A-10BD79894C05}" destId="{F6F084C2-806A-8341-990B-5A43FC4B2DC4}" srcOrd="2" destOrd="0" presId="urn:microsoft.com/office/officeart/2005/8/layout/vList2"/>
    <dgm:cxn modelId="{8E7E1CC0-F59D-ED4D-8890-F8D29A01372A}" type="presParOf" srcId="{8C7DAB6D-4FC5-3346-845A-10BD79894C05}" destId="{C6BA1996-57BB-104C-9907-BF598EFFC78E}" srcOrd="3" destOrd="0" presId="urn:microsoft.com/office/officeart/2005/8/layout/vList2"/>
    <dgm:cxn modelId="{3F8CBFE0-0AE9-514D-AD2E-4509B83C9BF7}" type="presParOf" srcId="{8C7DAB6D-4FC5-3346-845A-10BD79894C05}" destId="{149CE9EC-937A-1B4B-9C60-D657CE972485}" srcOrd="4" destOrd="0" presId="urn:microsoft.com/office/officeart/2005/8/layout/vList2"/>
    <dgm:cxn modelId="{6CCF681C-37DA-3948-BD00-78A5169FC134}" type="presParOf" srcId="{8C7DAB6D-4FC5-3346-845A-10BD79894C05}" destId="{399762E6-42A8-7640-8CE3-74C66241C4A7}" srcOrd="5" destOrd="0" presId="urn:microsoft.com/office/officeart/2005/8/layout/vList2"/>
    <dgm:cxn modelId="{6A0CA085-694C-8846-98EE-0F0C804B12DC}" type="presParOf" srcId="{8C7DAB6D-4FC5-3346-845A-10BD79894C05}" destId="{765AB670-2211-0947-B805-4DCF466A3AC9}" srcOrd="6" destOrd="0" presId="urn:microsoft.com/office/officeart/2005/8/layout/vList2"/>
    <dgm:cxn modelId="{4D7BC5A2-4657-8348-923B-056525FD2F07}" type="presParOf" srcId="{8C7DAB6D-4FC5-3346-845A-10BD79894C05}" destId="{B2CCEF6F-2DA0-C84A-909F-F65F1646D0B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None/>
          </a:pPr>
          <a:r>
            <a:rPr lang="fr-CA" sz="3200" u="none" noProof="0" dirty="0"/>
            <a:t>Deux </a:t>
          </a:r>
          <a:r>
            <a:rPr lang="fr-CA" sz="3200" u="none" noProof="0" dirty="0">
              <a:solidFill>
                <a:srgbClr val="FFFF00"/>
              </a:solidFill>
            </a:rPr>
            <a:t>sous-facteurs</a:t>
          </a:r>
          <a:r>
            <a:rPr lang="fr-CA" sz="3200" u="none" noProof="0" dirty="0"/>
            <a:t> sont présents dans ce facteur :</a:t>
          </a:r>
        </a:p>
        <a:p>
          <a:pPr algn="just">
            <a:buSzPts val="1150"/>
            <a:buFont typeface="Arial" panose="020B0604020202020204" pitchFamily="34" charset="0"/>
            <a:buNone/>
          </a:pPr>
          <a:r>
            <a:rPr lang="fr-CA" sz="2800" u="none" noProof="0" dirty="0"/>
            <a:t>A) Les conditions physiques;</a:t>
          </a:r>
        </a:p>
        <a:p>
          <a:pPr algn="just">
            <a:buSzPts val="1150"/>
            <a:buFont typeface="Arial" panose="020B0604020202020204" pitchFamily="34" charset="0"/>
            <a:buNone/>
          </a:pPr>
          <a:r>
            <a:rPr lang="fr-CA" sz="2800" u="none" noProof="0" dirty="0"/>
            <a:t>B) Les conditions psychologiques.</a:t>
          </a:r>
        </a:p>
        <a:p>
          <a:pPr algn="just">
            <a:buSzPts val="1150"/>
            <a:buFont typeface="Arial" panose="020B0604020202020204" pitchFamily="34" charset="0"/>
            <a:buNone/>
          </a:pPr>
          <a:r>
            <a:rPr lang="fr-CA" sz="2400" u="none" noProof="0" dirty="0"/>
            <a:t>Examinons sommairement le contenu de chaque sous-facteur</a:t>
          </a:r>
        </a:p>
        <a:p>
          <a:pPr algn="just">
            <a:buSzPts val="1150"/>
            <a:buFont typeface="Arial" panose="020B0604020202020204" pitchFamily="34" charset="0"/>
            <a:buNone/>
          </a:pPr>
          <a:endParaRPr lang="fr-CA" sz="1800"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D818BBD-4C77-4038-9978-FFAA20D7B38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17BC0A4-9032-4074-9697-86BF3021F937}">
      <dgm:prSet/>
      <dgm:spPr/>
      <dgm:t>
        <a:bodyPr/>
        <a:lstStyle/>
        <a:p>
          <a:r>
            <a:rPr lang="fr-CA"/>
            <a:t>Ce sous-facteur mesure les désagréments reliés à l’environnement de travail qui génèrent de l’inconfort </a:t>
          </a:r>
          <a:endParaRPr lang="en-US"/>
        </a:p>
      </dgm:t>
    </dgm:pt>
    <dgm:pt modelId="{F14412F1-2493-436C-9F51-9AFCE57D37F9}" type="parTrans" cxnId="{6243B416-1B35-43A5-A321-3896ADAF2A4E}">
      <dgm:prSet/>
      <dgm:spPr/>
      <dgm:t>
        <a:bodyPr/>
        <a:lstStyle/>
        <a:p>
          <a:endParaRPr lang="en-US"/>
        </a:p>
      </dgm:t>
    </dgm:pt>
    <dgm:pt modelId="{4D0F869D-28B2-4AB1-816D-891255F0B1CB}" type="sibTrans" cxnId="{6243B416-1B35-43A5-A321-3896ADAF2A4E}">
      <dgm:prSet/>
      <dgm:spPr/>
      <dgm:t>
        <a:bodyPr/>
        <a:lstStyle/>
        <a:p>
          <a:endParaRPr lang="en-US"/>
        </a:p>
      </dgm:t>
    </dgm:pt>
    <dgm:pt modelId="{4AC51759-0917-4024-AB3D-C0D7129BF834}">
      <dgm:prSet/>
      <dgm:spPr/>
      <dgm:t>
        <a:bodyPr/>
        <a:lstStyle/>
        <a:p>
          <a:r>
            <a:rPr lang="fr-CA"/>
            <a:t>Ces désagréments doivent être inhérents au poste et non ponctuels.</a:t>
          </a:r>
          <a:endParaRPr lang="en-US"/>
        </a:p>
      </dgm:t>
    </dgm:pt>
    <dgm:pt modelId="{BB9DB4AF-70B9-4E02-9F3D-117BCF864F72}" type="parTrans" cxnId="{8C0A2FC3-0A6A-4609-8A1A-953153349C54}">
      <dgm:prSet/>
      <dgm:spPr/>
      <dgm:t>
        <a:bodyPr/>
        <a:lstStyle/>
        <a:p>
          <a:endParaRPr lang="en-US"/>
        </a:p>
      </dgm:t>
    </dgm:pt>
    <dgm:pt modelId="{E696A13D-2480-4507-8279-0A8EEF806772}" type="sibTrans" cxnId="{8C0A2FC3-0A6A-4609-8A1A-953153349C54}">
      <dgm:prSet/>
      <dgm:spPr/>
      <dgm:t>
        <a:bodyPr/>
        <a:lstStyle/>
        <a:p>
          <a:endParaRPr lang="en-US"/>
        </a:p>
      </dgm:t>
    </dgm:pt>
    <dgm:pt modelId="{4584D28D-4FF9-4AE1-B101-9C12A2DB588A}">
      <dgm:prSet/>
      <dgm:spPr/>
      <dgm:t>
        <a:bodyPr/>
        <a:lstStyle/>
        <a:p>
          <a:r>
            <a:rPr lang="fr-CA"/>
            <a:t>Ce sous-facteur est ventilé en 2 niveaux de mesure </a:t>
          </a:r>
          <a:endParaRPr lang="en-US"/>
        </a:p>
      </dgm:t>
    </dgm:pt>
    <dgm:pt modelId="{B59A5B63-4B91-4E0E-91FA-0E38457C5B3E}" type="parTrans" cxnId="{42871C95-EA0C-40E6-927A-0C38ABFAAD2F}">
      <dgm:prSet/>
      <dgm:spPr/>
      <dgm:t>
        <a:bodyPr/>
        <a:lstStyle/>
        <a:p>
          <a:endParaRPr lang="en-US"/>
        </a:p>
      </dgm:t>
    </dgm:pt>
    <dgm:pt modelId="{E3C8DF6B-2E86-4654-9006-C41196D8E914}" type="sibTrans" cxnId="{42871C95-EA0C-40E6-927A-0C38ABFAAD2F}">
      <dgm:prSet/>
      <dgm:spPr/>
      <dgm:t>
        <a:bodyPr/>
        <a:lstStyle/>
        <a:p>
          <a:endParaRPr lang="en-US"/>
        </a:p>
      </dgm:t>
    </dgm:pt>
    <dgm:pt modelId="{E733880C-AFCA-4738-B549-49D4BFE2FEB7}">
      <dgm:prSet/>
      <dgm:spPr/>
      <dgm:t>
        <a:bodyPr/>
        <a:lstStyle/>
        <a:p>
          <a:r>
            <a:rPr lang="fr-CA"/>
            <a:t>1,66% des points du système lui sont consacrés </a:t>
          </a:r>
          <a:endParaRPr lang="en-US"/>
        </a:p>
      </dgm:t>
    </dgm:pt>
    <dgm:pt modelId="{4AF12459-7076-4A1F-8CB4-C855D271136F}" type="parTrans" cxnId="{2AF65A38-E625-4A88-B923-91213AC06FB3}">
      <dgm:prSet/>
      <dgm:spPr/>
      <dgm:t>
        <a:bodyPr/>
        <a:lstStyle/>
        <a:p>
          <a:endParaRPr lang="en-US"/>
        </a:p>
      </dgm:t>
    </dgm:pt>
    <dgm:pt modelId="{C308EB44-71D4-4CE9-945D-7F46471C7B24}" type="sibTrans" cxnId="{2AF65A38-E625-4A88-B923-91213AC06FB3}">
      <dgm:prSet/>
      <dgm:spPr/>
      <dgm:t>
        <a:bodyPr/>
        <a:lstStyle/>
        <a:p>
          <a:endParaRPr lang="en-US"/>
        </a:p>
      </dgm:t>
    </dgm:pt>
    <dgm:pt modelId="{752B705F-6C49-47F9-8D5D-1035F2E970AB}" type="pres">
      <dgm:prSet presAssocID="{5D818BBD-4C77-4038-9978-FFAA20D7B38A}" presName="root" presStyleCnt="0">
        <dgm:presLayoutVars>
          <dgm:dir/>
          <dgm:resizeHandles val="exact"/>
        </dgm:presLayoutVars>
      </dgm:prSet>
      <dgm:spPr/>
    </dgm:pt>
    <dgm:pt modelId="{5B748252-5B9B-4728-A156-97BAAFE890FE}" type="pres">
      <dgm:prSet presAssocID="{317BC0A4-9032-4074-9697-86BF3021F937}" presName="compNode" presStyleCnt="0"/>
      <dgm:spPr/>
    </dgm:pt>
    <dgm:pt modelId="{6DB6AB12-43CA-4D63-93CA-732500FE11B6}" type="pres">
      <dgm:prSet presAssocID="{317BC0A4-9032-4074-9697-86BF3021F937}" presName="bgRect" presStyleLbl="bgShp" presStyleIdx="0" presStyleCnt="4"/>
      <dgm:spPr/>
    </dgm:pt>
    <dgm:pt modelId="{AE85857A-927A-40B3-A672-F9F9EF0CC672}" type="pres">
      <dgm:prSet presAssocID="{317BC0A4-9032-4074-9697-86BF3021F93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48FEC702-5449-4BB9-96C4-FD65AB6C1CA6}" type="pres">
      <dgm:prSet presAssocID="{317BC0A4-9032-4074-9697-86BF3021F937}" presName="spaceRect" presStyleCnt="0"/>
      <dgm:spPr/>
    </dgm:pt>
    <dgm:pt modelId="{A94CA5C9-0DA4-403F-BEC7-E66E752F6E19}" type="pres">
      <dgm:prSet presAssocID="{317BC0A4-9032-4074-9697-86BF3021F937}" presName="parTx" presStyleLbl="revTx" presStyleIdx="0" presStyleCnt="4">
        <dgm:presLayoutVars>
          <dgm:chMax val="0"/>
          <dgm:chPref val="0"/>
        </dgm:presLayoutVars>
      </dgm:prSet>
      <dgm:spPr/>
    </dgm:pt>
    <dgm:pt modelId="{FB28BB0A-43E8-4CD7-8A5F-001333DC024C}" type="pres">
      <dgm:prSet presAssocID="{4D0F869D-28B2-4AB1-816D-891255F0B1CB}" presName="sibTrans" presStyleCnt="0"/>
      <dgm:spPr/>
    </dgm:pt>
    <dgm:pt modelId="{D3A3A72D-1264-479A-B197-D44CC50DC7A8}" type="pres">
      <dgm:prSet presAssocID="{4AC51759-0917-4024-AB3D-C0D7129BF834}" presName="compNode" presStyleCnt="0"/>
      <dgm:spPr/>
    </dgm:pt>
    <dgm:pt modelId="{875ACD24-49F6-4135-87EF-CBE9DE3E79BC}" type="pres">
      <dgm:prSet presAssocID="{4AC51759-0917-4024-AB3D-C0D7129BF834}" presName="bgRect" presStyleLbl="bgShp" presStyleIdx="1" presStyleCnt="4"/>
      <dgm:spPr/>
    </dgm:pt>
    <dgm:pt modelId="{1BF5E91B-407A-4B5D-857A-E82B2A72D13E}" type="pres">
      <dgm:prSet presAssocID="{4AC51759-0917-4024-AB3D-C0D7129BF83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terdit"/>
        </a:ext>
      </dgm:extLst>
    </dgm:pt>
    <dgm:pt modelId="{FC03B908-6740-4523-8344-5A253901453B}" type="pres">
      <dgm:prSet presAssocID="{4AC51759-0917-4024-AB3D-C0D7129BF834}" presName="spaceRect" presStyleCnt="0"/>
      <dgm:spPr/>
    </dgm:pt>
    <dgm:pt modelId="{20F1A089-3163-42A4-83AA-FED53F5D049F}" type="pres">
      <dgm:prSet presAssocID="{4AC51759-0917-4024-AB3D-C0D7129BF834}" presName="parTx" presStyleLbl="revTx" presStyleIdx="1" presStyleCnt="4">
        <dgm:presLayoutVars>
          <dgm:chMax val="0"/>
          <dgm:chPref val="0"/>
        </dgm:presLayoutVars>
      </dgm:prSet>
      <dgm:spPr/>
    </dgm:pt>
    <dgm:pt modelId="{7A9E2E9F-D1B7-41BD-BC0D-89D4FDCF3C22}" type="pres">
      <dgm:prSet presAssocID="{E696A13D-2480-4507-8279-0A8EEF806772}" presName="sibTrans" presStyleCnt="0"/>
      <dgm:spPr/>
    </dgm:pt>
    <dgm:pt modelId="{C9498FE1-CDFF-4C7E-B6FA-180E69FA154D}" type="pres">
      <dgm:prSet presAssocID="{4584D28D-4FF9-4AE1-B101-9C12A2DB588A}" presName="compNode" presStyleCnt="0"/>
      <dgm:spPr/>
    </dgm:pt>
    <dgm:pt modelId="{05AD0434-4060-40BA-A0A1-DF5983C98D12}" type="pres">
      <dgm:prSet presAssocID="{4584D28D-4FF9-4AE1-B101-9C12A2DB588A}" presName="bgRect" presStyleLbl="bgShp" presStyleIdx="2" presStyleCnt="4"/>
      <dgm:spPr/>
    </dgm:pt>
    <dgm:pt modelId="{6F3F7DD4-9FE4-421A-A8EA-396E8C6BFC66}" type="pres">
      <dgm:prSet presAssocID="{4584D28D-4FF9-4AE1-B101-9C12A2DB58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ègle"/>
        </a:ext>
      </dgm:extLst>
    </dgm:pt>
    <dgm:pt modelId="{A2EFE59C-0937-4AF1-A82E-AC08153B5188}" type="pres">
      <dgm:prSet presAssocID="{4584D28D-4FF9-4AE1-B101-9C12A2DB588A}" presName="spaceRect" presStyleCnt="0"/>
      <dgm:spPr/>
    </dgm:pt>
    <dgm:pt modelId="{236DEC0C-F822-4B14-9617-E79BC741C6EE}" type="pres">
      <dgm:prSet presAssocID="{4584D28D-4FF9-4AE1-B101-9C12A2DB588A}" presName="parTx" presStyleLbl="revTx" presStyleIdx="2" presStyleCnt="4">
        <dgm:presLayoutVars>
          <dgm:chMax val="0"/>
          <dgm:chPref val="0"/>
        </dgm:presLayoutVars>
      </dgm:prSet>
      <dgm:spPr/>
    </dgm:pt>
    <dgm:pt modelId="{3923E453-5D30-439A-AE0F-24860D77D73E}" type="pres">
      <dgm:prSet presAssocID="{E3C8DF6B-2E86-4654-9006-C41196D8E914}" presName="sibTrans" presStyleCnt="0"/>
      <dgm:spPr/>
    </dgm:pt>
    <dgm:pt modelId="{1D1C090A-FDE0-424B-A60D-CAB17035B590}" type="pres">
      <dgm:prSet presAssocID="{E733880C-AFCA-4738-B549-49D4BFE2FEB7}" presName="compNode" presStyleCnt="0"/>
      <dgm:spPr/>
    </dgm:pt>
    <dgm:pt modelId="{88D5916D-D5D7-4184-A952-DEFFE8E66110}" type="pres">
      <dgm:prSet presAssocID="{E733880C-AFCA-4738-B549-49D4BFE2FEB7}" presName="bgRect" presStyleLbl="bgShp" presStyleIdx="3" presStyleCnt="4"/>
      <dgm:spPr/>
    </dgm:pt>
    <dgm:pt modelId="{5EE45E42-5494-4947-9BEC-65E2382CE56D}" type="pres">
      <dgm:prSet presAssocID="{E733880C-AFCA-4738-B549-49D4BFE2FEB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byrinthe"/>
        </a:ext>
      </dgm:extLst>
    </dgm:pt>
    <dgm:pt modelId="{F1B7D6BB-54DB-4DE9-93A4-F11220B5A103}" type="pres">
      <dgm:prSet presAssocID="{E733880C-AFCA-4738-B549-49D4BFE2FEB7}" presName="spaceRect" presStyleCnt="0"/>
      <dgm:spPr/>
    </dgm:pt>
    <dgm:pt modelId="{EBF638F4-D92D-4BB1-A836-10DB4A1A2906}" type="pres">
      <dgm:prSet presAssocID="{E733880C-AFCA-4738-B549-49D4BFE2FEB7}" presName="parTx" presStyleLbl="revTx" presStyleIdx="3" presStyleCnt="4">
        <dgm:presLayoutVars>
          <dgm:chMax val="0"/>
          <dgm:chPref val="0"/>
        </dgm:presLayoutVars>
      </dgm:prSet>
      <dgm:spPr/>
    </dgm:pt>
  </dgm:ptLst>
  <dgm:cxnLst>
    <dgm:cxn modelId="{6243B416-1B35-43A5-A321-3896ADAF2A4E}" srcId="{5D818BBD-4C77-4038-9978-FFAA20D7B38A}" destId="{317BC0A4-9032-4074-9697-86BF3021F937}" srcOrd="0" destOrd="0" parTransId="{F14412F1-2493-436C-9F51-9AFCE57D37F9}" sibTransId="{4D0F869D-28B2-4AB1-816D-891255F0B1CB}"/>
    <dgm:cxn modelId="{2047F824-B542-403E-9B07-93DB06DC24EF}" type="presOf" srcId="{4AC51759-0917-4024-AB3D-C0D7129BF834}" destId="{20F1A089-3163-42A4-83AA-FED53F5D049F}" srcOrd="0" destOrd="0" presId="urn:microsoft.com/office/officeart/2018/2/layout/IconVerticalSolidList"/>
    <dgm:cxn modelId="{EC933436-23B4-4FAC-B5B5-3E8FC4AE7C62}" type="presOf" srcId="{E733880C-AFCA-4738-B549-49D4BFE2FEB7}" destId="{EBF638F4-D92D-4BB1-A836-10DB4A1A2906}" srcOrd="0" destOrd="0" presId="urn:microsoft.com/office/officeart/2018/2/layout/IconVerticalSolidList"/>
    <dgm:cxn modelId="{2AF65A38-E625-4A88-B923-91213AC06FB3}" srcId="{5D818BBD-4C77-4038-9978-FFAA20D7B38A}" destId="{E733880C-AFCA-4738-B549-49D4BFE2FEB7}" srcOrd="3" destOrd="0" parTransId="{4AF12459-7076-4A1F-8CB4-C855D271136F}" sibTransId="{C308EB44-71D4-4CE9-945D-7F46471C7B24}"/>
    <dgm:cxn modelId="{44207C74-E49B-4ECA-8650-9A26BE5829E1}" type="presOf" srcId="{4584D28D-4FF9-4AE1-B101-9C12A2DB588A}" destId="{236DEC0C-F822-4B14-9617-E79BC741C6EE}" srcOrd="0" destOrd="0" presId="urn:microsoft.com/office/officeart/2018/2/layout/IconVerticalSolidList"/>
    <dgm:cxn modelId="{E3D72076-6794-4CF5-88F8-A065EB6CCC77}" type="presOf" srcId="{5D818BBD-4C77-4038-9978-FFAA20D7B38A}" destId="{752B705F-6C49-47F9-8D5D-1035F2E970AB}" srcOrd="0" destOrd="0" presId="urn:microsoft.com/office/officeart/2018/2/layout/IconVerticalSolidList"/>
    <dgm:cxn modelId="{42871C95-EA0C-40E6-927A-0C38ABFAAD2F}" srcId="{5D818BBD-4C77-4038-9978-FFAA20D7B38A}" destId="{4584D28D-4FF9-4AE1-B101-9C12A2DB588A}" srcOrd="2" destOrd="0" parTransId="{B59A5B63-4B91-4E0E-91FA-0E38457C5B3E}" sibTransId="{E3C8DF6B-2E86-4654-9006-C41196D8E914}"/>
    <dgm:cxn modelId="{F7E51FA5-F658-4824-9541-1F773D7C6DD5}" type="presOf" srcId="{317BC0A4-9032-4074-9697-86BF3021F937}" destId="{A94CA5C9-0DA4-403F-BEC7-E66E752F6E19}" srcOrd="0" destOrd="0" presId="urn:microsoft.com/office/officeart/2018/2/layout/IconVerticalSolidList"/>
    <dgm:cxn modelId="{8C0A2FC3-0A6A-4609-8A1A-953153349C54}" srcId="{5D818BBD-4C77-4038-9978-FFAA20D7B38A}" destId="{4AC51759-0917-4024-AB3D-C0D7129BF834}" srcOrd="1" destOrd="0" parTransId="{BB9DB4AF-70B9-4E02-9F3D-117BCF864F72}" sibTransId="{E696A13D-2480-4507-8279-0A8EEF806772}"/>
    <dgm:cxn modelId="{03745FE2-9CC3-454E-81AA-A73FEB7FE3EA}" type="presParOf" srcId="{752B705F-6C49-47F9-8D5D-1035F2E970AB}" destId="{5B748252-5B9B-4728-A156-97BAAFE890FE}" srcOrd="0" destOrd="0" presId="urn:microsoft.com/office/officeart/2018/2/layout/IconVerticalSolidList"/>
    <dgm:cxn modelId="{0D197BEA-D8FD-4A09-980C-1954864DADA8}" type="presParOf" srcId="{5B748252-5B9B-4728-A156-97BAAFE890FE}" destId="{6DB6AB12-43CA-4D63-93CA-732500FE11B6}" srcOrd="0" destOrd="0" presId="urn:microsoft.com/office/officeart/2018/2/layout/IconVerticalSolidList"/>
    <dgm:cxn modelId="{0DAAA23D-1733-4A8D-BF67-C22E57E3A3C9}" type="presParOf" srcId="{5B748252-5B9B-4728-A156-97BAAFE890FE}" destId="{AE85857A-927A-40B3-A672-F9F9EF0CC672}" srcOrd="1" destOrd="0" presId="urn:microsoft.com/office/officeart/2018/2/layout/IconVerticalSolidList"/>
    <dgm:cxn modelId="{D7A4DF8E-8E86-4A81-B433-90FA2E57BA2A}" type="presParOf" srcId="{5B748252-5B9B-4728-A156-97BAAFE890FE}" destId="{48FEC702-5449-4BB9-96C4-FD65AB6C1CA6}" srcOrd="2" destOrd="0" presId="urn:microsoft.com/office/officeart/2018/2/layout/IconVerticalSolidList"/>
    <dgm:cxn modelId="{42C431D4-8906-4A68-89B7-5B79F0EAAA87}" type="presParOf" srcId="{5B748252-5B9B-4728-A156-97BAAFE890FE}" destId="{A94CA5C9-0DA4-403F-BEC7-E66E752F6E19}" srcOrd="3" destOrd="0" presId="urn:microsoft.com/office/officeart/2018/2/layout/IconVerticalSolidList"/>
    <dgm:cxn modelId="{E451F16B-1503-42E4-A50D-B8CCA0650070}" type="presParOf" srcId="{752B705F-6C49-47F9-8D5D-1035F2E970AB}" destId="{FB28BB0A-43E8-4CD7-8A5F-001333DC024C}" srcOrd="1" destOrd="0" presId="urn:microsoft.com/office/officeart/2018/2/layout/IconVerticalSolidList"/>
    <dgm:cxn modelId="{DC23A729-319C-4574-ABDE-46A5E6D7AD05}" type="presParOf" srcId="{752B705F-6C49-47F9-8D5D-1035F2E970AB}" destId="{D3A3A72D-1264-479A-B197-D44CC50DC7A8}" srcOrd="2" destOrd="0" presId="urn:microsoft.com/office/officeart/2018/2/layout/IconVerticalSolidList"/>
    <dgm:cxn modelId="{9DCFE8DE-8647-496E-A7B2-51AEA6ADFDF0}" type="presParOf" srcId="{D3A3A72D-1264-479A-B197-D44CC50DC7A8}" destId="{875ACD24-49F6-4135-87EF-CBE9DE3E79BC}" srcOrd="0" destOrd="0" presId="urn:microsoft.com/office/officeart/2018/2/layout/IconVerticalSolidList"/>
    <dgm:cxn modelId="{23062FA2-FB7B-4B42-B7EE-49D5322CAD71}" type="presParOf" srcId="{D3A3A72D-1264-479A-B197-D44CC50DC7A8}" destId="{1BF5E91B-407A-4B5D-857A-E82B2A72D13E}" srcOrd="1" destOrd="0" presId="urn:microsoft.com/office/officeart/2018/2/layout/IconVerticalSolidList"/>
    <dgm:cxn modelId="{61E16DC8-6602-47B4-9478-0E57C5A6293B}" type="presParOf" srcId="{D3A3A72D-1264-479A-B197-D44CC50DC7A8}" destId="{FC03B908-6740-4523-8344-5A253901453B}" srcOrd="2" destOrd="0" presId="urn:microsoft.com/office/officeart/2018/2/layout/IconVerticalSolidList"/>
    <dgm:cxn modelId="{6B37A56B-DE7A-40B0-9866-8A3532EF0CA3}" type="presParOf" srcId="{D3A3A72D-1264-479A-B197-D44CC50DC7A8}" destId="{20F1A089-3163-42A4-83AA-FED53F5D049F}" srcOrd="3" destOrd="0" presId="urn:microsoft.com/office/officeart/2018/2/layout/IconVerticalSolidList"/>
    <dgm:cxn modelId="{F4576E46-0ECC-4396-8E17-7E92F3560A1D}" type="presParOf" srcId="{752B705F-6C49-47F9-8D5D-1035F2E970AB}" destId="{7A9E2E9F-D1B7-41BD-BC0D-89D4FDCF3C22}" srcOrd="3" destOrd="0" presId="urn:microsoft.com/office/officeart/2018/2/layout/IconVerticalSolidList"/>
    <dgm:cxn modelId="{1F21B846-6488-4D78-B5FE-F428D805B012}" type="presParOf" srcId="{752B705F-6C49-47F9-8D5D-1035F2E970AB}" destId="{C9498FE1-CDFF-4C7E-B6FA-180E69FA154D}" srcOrd="4" destOrd="0" presId="urn:microsoft.com/office/officeart/2018/2/layout/IconVerticalSolidList"/>
    <dgm:cxn modelId="{04DD4067-0DE8-4E61-9E33-CE1CA12D9D59}" type="presParOf" srcId="{C9498FE1-CDFF-4C7E-B6FA-180E69FA154D}" destId="{05AD0434-4060-40BA-A0A1-DF5983C98D12}" srcOrd="0" destOrd="0" presId="urn:microsoft.com/office/officeart/2018/2/layout/IconVerticalSolidList"/>
    <dgm:cxn modelId="{10DB0DB5-EFCC-4335-8B6C-2FCA794DDE8A}" type="presParOf" srcId="{C9498FE1-CDFF-4C7E-B6FA-180E69FA154D}" destId="{6F3F7DD4-9FE4-421A-A8EA-396E8C6BFC66}" srcOrd="1" destOrd="0" presId="urn:microsoft.com/office/officeart/2018/2/layout/IconVerticalSolidList"/>
    <dgm:cxn modelId="{D1CC8C28-BA6C-4127-BE5C-0F11E48C6673}" type="presParOf" srcId="{C9498FE1-CDFF-4C7E-B6FA-180E69FA154D}" destId="{A2EFE59C-0937-4AF1-A82E-AC08153B5188}" srcOrd="2" destOrd="0" presId="urn:microsoft.com/office/officeart/2018/2/layout/IconVerticalSolidList"/>
    <dgm:cxn modelId="{8D49489C-70BE-47E0-B548-1C203C22EE26}" type="presParOf" srcId="{C9498FE1-CDFF-4C7E-B6FA-180E69FA154D}" destId="{236DEC0C-F822-4B14-9617-E79BC741C6EE}" srcOrd="3" destOrd="0" presId="urn:microsoft.com/office/officeart/2018/2/layout/IconVerticalSolidList"/>
    <dgm:cxn modelId="{684E410A-EBBB-44E0-9EF2-00F4AB0BD2CA}" type="presParOf" srcId="{752B705F-6C49-47F9-8D5D-1035F2E970AB}" destId="{3923E453-5D30-439A-AE0F-24860D77D73E}" srcOrd="5" destOrd="0" presId="urn:microsoft.com/office/officeart/2018/2/layout/IconVerticalSolidList"/>
    <dgm:cxn modelId="{11F6E15C-D8A5-407D-A163-5AD8D299FF1A}" type="presParOf" srcId="{752B705F-6C49-47F9-8D5D-1035F2E970AB}" destId="{1D1C090A-FDE0-424B-A60D-CAB17035B590}" srcOrd="6" destOrd="0" presId="urn:microsoft.com/office/officeart/2018/2/layout/IconVerticalSolidList"/>
    <dgm:cxn modelId="{D2C4EC21-30BF-46A9-91F1-73201BCB711D}" type="presParOf" srcId="{1D1C090A-FDE0-424B-A60D-CAB17035B590}" destId="{88D5916D-D5D7-4184-A952-DEFFE8E66110}" srcOrd="0" destOrd="0" presId="urn:microsoft.com/office/officeart/2018/2/layout/IconVerticalSolidList"/>
    <dgm:cxn modelId="{AD2C4C23-5EBF-41D9-914F-D8212B8CC5FD}" type="presParOf" srcId="{1D1C090A-FDE0-424B-A60D-CAB17035B590}" destId="{5EE45E42-5494-4947-9BEC-65E2382CE56D}" srcOrd="1" destOrd="0" presId="urn:microsoft.com/office/officeart/2018/2/layout/IconVerticalSolidList"/>
    <dgm:cxn modelId="{72E7462D-6F18-45DA-A66B-F02CCA0171CB}" type="presParOf" srcId="{1D1C090A-FDE0-424B-A60D-CAB17035B590}" destId="{F1B7D6BB-54DB-4DE9-93A4-F11220B5A103}" srcOrd="2" destOrd="0" presId="urn:microsoft.com/office/officeart/2018/2/layout/IconVerticalSolidList"/>
    <dgm:cxn modelId="{E9E75A0D-83B0-489B-9234-4ECA94EFFA56}" type="presParOf" srcId="{1D1C090A-FDE0-424B-A60D-CAB17035B590}" destId="{EBF638F4-D92D-4BB1-A836-10DB4A1A29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None/>
          </a:pPr>
          <a:r>
            <a:rPr lang="fr-CA" sz="2800" u="none" noProof="0" dirty="0"/>
            <a:t>Une fois les niveaux déterminés pour chaque sous-facteur, des points sont accordés selon le niveau obtenu.</a:t>
          </a:r>
        </a:p>
        <a:p>
          <a:pPr algn="just">
            <a:buSzPts val="1150"/>
            <a:buFont typeface="Arial" panose="020B0604020202020204" pitchFamily="34" charset="0"/>
            <a:buNone/>
          </a:pPr>
          <a:r>
            <a:rPr lang="fr-CA" sz="2800" u="none" noProof="0" dirty="0"/>
            <a:t>La progression des points dans les niveaux est arithmétique et les écarts entre les différents niveaux sont égaux.</a:t>
          </a:r>
        </a:p>
        <a:p>
          <a:pPr algn="just">
            <a:buSzPts val="1150"/>
            <a:buFont typeface="Arial" panose="020B0604020202020204" pitchFamily="34" charset="0"/>
            <a:buNone/>
          </a:pPr>
          <a:r>
            <a:rPr lang="fr-CA" sz="2800" u="none" noProof="0" dirty="0"/>
            <a:t>Le nombre de points attribué à chaque sous-facteur est différent et il tient compte de l’importance accordé au sous-facteur.</a:t>
          </a: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1DE8333-29B8-4487-BC18-8558855385D5}"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39255068-0BA6-470A-92CE-3016EC4FC05D}">
      <dgm:prSet/>
      <dgm:spPr/>
      <dgm:t>
        <a:bodyPr/>
        <a:lstStyle/>
        <a:p>
          <a:pPr algn="l"/>
          <a:r>
            <a:rPr lang="fr-CA" u="none" noProof="0" dirty="0"/>
            <a:t>Finalement, les points accordés à chacun des sous-facteurs sont additionnés et le total de ces points détermine la classe d’emploi qui est attribuée au poste.</a:t>
          </a:r>
        </a:p>
        <a:p>
          <a:pPr algn="l"/>
          <a:r>
            <a:rPr lang="fr-CA" u="none" noProof="0" dirty="0"/>
            <a:t>Un tableau de pondération présente les écarts entre lesquels les classes d’emplois se situent.</a:t>
          </a:r>
        </a:p>
        <a:p>
          <a:pPr algn="l"/>
          <a:r>
            <a:rPr lang="fr-CA" u="none" noProof="0" dirty="0"/>
            <a:t>Par exemple, la classe 39 regroupe des postes ayant entre 466 et 490 points et la classe 40, les postes ayant entre 491 et 515 points et ainsi de suite ce, de la classe 30 à la classe 48.</a:t>
          </a: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268C4CEF-38C5-F348-A8A3-F30DEA4E0D05}" type="pres">
      <dgm:prSet presAssocID="{71DE8333-29B8-4487-BC18-8558855385D5}" presName="outerComposite" presStyleCnt="0">
        <dgm:presLayoutVars>
          <dgm:chMax val="5"/>
          <dgm:dir/>
          <dgm:resizeHandles val="exact"/>
        </dgm:presLayoutVars>
      </dgm:prSet>
      <dgm:spPr/>
    </dgm:pt>
    <dgm:pt modelId="{55DC9DA6-4919-7D46-BAA7-5EC8E744C149}" type="pres">
      <dgm:prSet presAssocID="{71DE8333-29B8-4487-BC18-8558855385D5}" presName="dummyMaxCanvas" presStyleCnt="0">
        <dgm:presLayoutVars/>
      </dgm:prSet>
      <dgm:spPr/>
    </dgm:pt>
    <dgm:pt modelId="{04A2136A-7E27-BF44-A566-F0716D4D40E8}" type="pres">
      <dgm:prSet presAssocID="{71DE8333-29B8-4487-BC18-8558855385D5}" presName="OneNode_1" presStyleLbl="node1" presStyleIdx="0" presStyleCnt="1">
        <dgm:presLayoutVars>
          <dgm:bulletEnabled val="1"/>
        </dgm:presLayoutVars>
      </dgm:prSet>
      <dgm:spPr/>
    </dgm:pt>
  </dgm:ptLst>
  <dgm:cxnLst>
    <dgm:cxn modelId="{E9346B0F-3355-954A-B8C7-BE270DFA9BDC}" type="presOf" srcId="{71DE8333-29B8-4487-BC18-8558855385D5}" destId="{268C4CEF-38C5-F348-A8A3-F30DEA4E0D05}" srcOrd="0" destOrd="0" presId="urn:microsoft.com/office/officeart/2005/8/layout/vProcess5"/>
    <dgm:cxn modelId="{6D878250-E018-F344-AC08-754DB2BEE943}" type="presOf" srcId="{39255068-0BA6-470A-92CE-3016EC4FC05D}" destId="{04A2136A-7E27-BF44-A566-F0716D4D40E8}" srcOrd="0" destOrd="0" presId="urn:microsoft.com/office/officeart/2005/8/layout/vProcess5"/>
    <dgm:cxn modelId="{5ADD39B7-AE49-4D9A-A8A3-E95F11B495C8}" srcId="{71DE8333-29B8-4487-BC18-8558855385D5}" destId="{39255068-0BA6-470A-92CE-3016EC4FC05D}" srcOrd="0" destOrd="0" parTransId="{8E97C22F-F9EA-4AFA-AFAD-FF302FA69F8E}" sibTransId="{EA215823-07A2-4E0C-BF3E-7F5629113DFB}"/>
    <dgm:cxn modelId="{FF052C9F-1B20-B74E-A81A-7029ACE6BE79}" type="presParOf" srcId="{268C4CEF-38C5-F348-A8A3-F30DEA4E0D05}" destId="{55DC9DA6-4919-7D46-BAA7-5EC8E744C149}" srcOrd="0" destOrd="0" presId="urn:microsoft.com/office/officeart/2005/8/layout/vProcess5"/>
    <dgm:cxn modelId="{BE5DC5E3-738E-E245-BB19-E661B4F9DE3F}" type="presParOf" srcId="{268C4CEF-38C5-F348-A8A3-F30DEA4E0D05}" destId="{04A2136A-7E27-BF44-A566-F0716D4D40E8}" srcOrd="1" destOrd="0" presId="urn:microsoft.com/office/officeart/2005/8/layout/vProcess5"/>
  </dgm:cxnLst>
  <dgm:bg>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1DE8333-29B8-4487-BC18-8558855385D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9255068-0BA6-470A-92CE-3016EC4FC05D}">
      <dgm:prSet custT="1"/>
      <dgm:spPr/>
      <dgm:t>
        <a:bodyPr/>
        <a:lstStyle/>
        <a:p>
          <a:pPr>
            <a:buSzPts val="1150"/>
            <a:buFont typeface="Arial" panose="020B0604020202020204" pitchFamily="34" charset="0"/>
            <a:buNone/>
          </a:pPr>
          <a:r>
            <a:rPr lang="fr-CA" sz="1800" b="1" u="none" noProof="0" dirty="0"/>
            <a:t>Deux éléments essentiels à la connaissance des fonctions du poste</a:t>
          </a:r>
        </a:p>
        <a:p>
          <a:pPr>
            <a:buSzPts val="1150"/>
            <a:buFont typeface="Arial" panose="020B0604020202020204" pitchFamily="34" charset="0"/>
            <a:buNone/>
          </a:pPr>
          <a:r>
            <a:rPr lang="fr-CA" sz="1800" b="1" u="none" noProof="0" dirty="0"/>
            <a:t> - La description d’emploi</a:t>
          </a:r>
        </a:p>
        <a:p>
          <a:pPr>
            <a:buSzPts val="1150"/>
            <a:buFont typeface="Arial" panose="020B0604020202020204" pitchFamily="34" charset="0"/>
            <a:buNone/>
          </a:pPr>
          <a:r>
            <a:rPr lang="fr-CA" sz="1800" u="none" noProof="0" dirty="0"/>
            <a:t>Normalement, tous les postes devraient avoir une description d’emploi.  Cette description énonce un sommaire des responsabilités suivi des détails de celles-ci, incluant les qualifications, les aptitudes et les autres informations nécessaires pour faire une évaluation.</a:t>
          </a:r>
        </a:p>
        <a:p>
          <a:pPr>
            <a:buSzPts val="1150"/>
            <a:buFont typeface="Arial" panose="020B0604020202020204" pitchFamily="34" charset="0"/>
            <a:buNone/>
          </a:pPr>
          <a:r>
            <a:rPr lang="fr-CA" sz="1800" u="none" noProof="0" dirty="0"/>
            <a:t>Par contre, nous nous retrouvons quelques fois avec simplement l’affichage du poste.  Cet affichage peut permettre une évaluation en tenant compte de la notion de cohérence qui doit y avoir entre les postes. </a:t>
          </a:r>
        </a:p>
        <a:p>
          <a:pPr>
            <a:buSzPts val="1150"/>
            <a:buFont typeface="Arial" panose="020B0604020202020204" pitchFamily="34" charset="0"/>
            <a:buNone/>
          </a:pPr>
          <a:endParaRPr lang="fr-CA" sz="1800" u="none" noProof="0" dirty="0"/>
        </a:p>
        <a:p>
          <a:pPr>
            <a:buSzPts val="1150"/>
            <a:buFont typeface="Arial" panose="020B0604020202020204" pitchFamily="34" charset="0"/>
            <a:buNone/>
          </a:pPr>
          <a:r>
            <a:rPr lang="fr-CA" sz="1800" b="1" u="none" noProof="0" dirty="0"/>
            <a:t>- Les échanges avec le titulaire du poste</a:t>
          </a:r>
        </a:p>
        <a:p>
          <a:pPr>
            <a:buSzPts val="1150"/>
            <a:buFont typeface="Arial" panose="020B0604020202020204" pitchFamily="34" charset="0"/>
            <a:buNone/>
          </a:pPr>
          <a:r>
            <a:rPr lang="fr-CA" sz="1800" u="none" noProof="0" dirty="0"/>
            <a:t>Des échanges avec le titulaire sont toujours requises pour obtenir des informations complémentaires ou des éclaircissements  nécessaires au processus d’évaluation.</a:t>
          </a:r>
        </a:p>
        <a:p>
          <a:pPr>
            <a:buSzPts val="1150"/>
            <a:buFont typeface="Arial" panose="020B0604020202020204" pitchFamily="34" charset="0"/>
            <a:buNone/>
          </a:pPr>
          <a:endParaRPr lang="fr-CA" sz="1500"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50F304F3-341C-304F-91DA-63806095B3C9}" type="pres">
      <dgm:prSet presAssocID="{71DE8333-29B8-4487-BC18-8558855385D5}" presName="linear" presStyleCnt="0">
        <dgm:presLayoutVars>
          <dgm:animLvl val="lvl"/>
          <dgm:resizeHandles val="exact"/>
        </dgm:presLayoutVars>
      </dgm:prSet>
      <dgm:spPr/>
    </dgm:pt>
    <dgm:pt modelId="{8B924464-BF25-6644-A729-4CDD8597C060}" type="pres">
      <dgm:prSet presAssocID="{39255068-0BA6-470A-92CE-3016EC4FC05D}" presName="parentText" presStyleLbl="node1" presStyleIdx="0" presStyleCnt="1">
        <dgm:presLayoutVars>
          <dgm:chMax val="0"/>
          <dgm:bulletEnabled val="1"/>
        </dgm:presLayoutVars>
      </dgm:prSet>
      <dgm:spPr/>
    </dgm:pt>
  </dgm:ptLst>
  <dgm:cxnLst>
    <dgm:cxn modelId="{091CC3B6-EE5A-D446-8ADF-52E337A80EDE}" type="presOf" srcId="{71DE8333-29B8-4487-BC18-8558855385D5}" destId="{50F304F3-341C-304F-91DA-63806095B3C9}" srcOrd="0" destOrd="0" presId="urn:microsoft.com/office/officeart/2005/8/layout/vList2"/>
    <dgm:cxn modelId="{5ADD39B7-AE49-4D9A-A8A3-E95F11B495C8}" srcId="{71DE8333-29B8-4487-BC18-8558855385D5}" destId="{39255068-0BA6-470A-92CE-3016EC4FC05D}" srcOrd="0" destOrd="0" parTransId="{8E97C22F-F9EA-4AFA-AFAD-FF302FA69F8E}" sibTransId="{EA215823-07A2-4E0C-BF3E-7F5629113DFB}"/>
    <dgm:cxn modelId="{BF2234EC-1EB0-0944-A041-16BE417AA46D}" type="presOf" srcId="{39255068-0BA6-470A-92CE-3016EC4FC05D}" destId="{8B924464-BF25-6644-A729-4CDD8597C060}" srcOrd="0" destOrd="0" presId="urn:microsoft.com/office/officeart/2005/8/layout/vList2"/>
    <dgm:cxn modelId="{E1C8D1C0-0745-A141-A76F-A195BEC58AC0}" type="presParOf" srcId="{50F304F3-341C-304F-91DA-63806095B3C9}" destId="{8B924464-BF25-6644-A729-4CDD8597C06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1DE8333-29B8-4487-BC18-8558855385D5}" type="doc">
      <dgm:prSet loTypeId="urn:microsoft.com/office/officeart/2018/2/layout/IconCircleList" loCatId="icon" qsTypeId="urn:microsoft.com/office/officeart/2005/8/quickstyle/simple1" qsCatId="simple" csTypeId="urn:microsoft.com/office/officeart/2018/5/colors/Iconchunking_coloredtext_accent3_2" csCatId="accent3" phldr="1"/>
      <dgm:spPr/>
      <dgm:t>
        <a:bodyPr/>
        <a:lstStyle/>
        <a:p>
          <a:endParaRPr lang="en-US"/>
        </a:p>
      </dgm:t>
    </dgm:pt>
    <dgm:pt modelId="{39255068-0BA6-470A-92CE-3016EC4FC05D}">
      <dgm:prSet custT="1"/>
      <dgm:spPr/>
      <dgm:t>
        <a:bodyPr/>
        <a:lstStyle/>
        <a:p>
          <a:pPr>
            <a:lnSpc>
              <a:spcPct val="100000"/>
            </a:lnSpc>
          </a:pPr>
          <a:r>
            <a:rPr lang="fr-CA" sz="1400" b="1" u="none" noProof="0" dirty="0"/>
            <a:t> Une fois l’évaluation complétée, il est courant de procéder à des comparaisons entre les postes de même nature dans des établissements semblables afin d’assurer une cohérence entre ceux-ci.</a:t>
          </a:r>
        </a:p>
        <a:p>
          <a:pPr>
            <a:lnSpc>
              <a:spcPct val="100000"/>
            </a:lnSpc>
          </a:pPr>
          <a:r>
            <a:rPr lang="fr-CA" sz="1400" b="1" u="none" noProof="0" dirty="0"/>
            <a:t>Ces comparaisons tiennent compte d’éléments tels que la mission ou la taille de l’établissement, la vocation universitaire, le budget alloué, etc.</a:t>
          </a:r>
          <a:endParaRPr lang="fr-CA" sz="1400"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6C0A5B5-E568-4252-AE90-0495830839A2}" type="pres">
      <dgm:prSet presAssocID="{71DE8333-29B8-4487-BC18-8558855385D5}" presName="root" presStyleCnt="0">
        <dgm:presLayoutVars>
          <dgm:dir/>
          <dgm:resizeHandles val="exact"/>
        </dgm:presLayoutVars>
      </dgm:prSet>
      <dgm:spPr/>
    </dgm:pt>
    <dgm:pt modelId="{31BBF754-7306-4CBF-A623-576679386BB9}" type="pres">
      <dgm:prSet presAssocID="{71DE8333-29B8-4487-BC18-8558855385D5}" presName="container" presStyleCnt="0">
        <dgm:presLayoutVars>
          <dgm:dir/>
          <dgm:resizeHandles val="exact"/>
        </dgm:presLayoutVars>
      </dgm:prSet>
      <dgm:spPr/>
    </dgm:pt>
    <dgm:pt modelId="{82E9B7CE-21B5-44A0-9E38-85BEDE693066}" type="pres">
      <dgm:prSet presAssocID="{39255068-0BA6-470A-92CE-3016EC4FC05D}" presName="compNode" presStyleCnt="0"/>
      <dgm:spPr/>
    </dgm:pt>
    <dgm:pt modelId="{7378A90E-AB5B-49C3-AE66-126962646E87}" type="pres">
      <dgm:prSet presAssocID="{39255068-0BA6-470A-92CE-3016EC4FC05D}" presName="iconBgRect" presStyleLbl="bgShp" presStyleIdx="0" presStyleCnt="1"/>
      <dgm:spPr/>
    </dgm:pt>
    <dgm:pt modelId="{376CAB25-B649-4472-963D-647883569AB5}" type="pres">
      <dgm:prSet presAssocID="{39255068-0BA6-470A-92CE-3016EC4FC05D}"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ations"/>
        </a:ext>
      </dgm:extLst>
    </dgm:pt>
    <dgm:pt modelId="{B402C57C-00F4-443D-A677-8E3850914BF5}" type="pres">
      <dgm:prSet presAssocID="{39255068-0BA6-470A-92CE-3016EC4FC05D}" presName="spaceRect" presStyleCnt="0"/>
      <dgm:spPr/>
    </dgm:pt>
    <dgm:pt modelId="{23D33B08-53E5-45E2-9D3D-3BD16B35E9FB}" type="pres">
      <dgm:prSet presAssocID="{39255068-0BA6-470A-92CE-3016EC4FC05D}" presName="textRect" presStyleLbl="revTx" presStyleIdx="0" presStyleCnt="1">
        <dgm:presLayoutVars>
          <dgm:chMax val="1"/>
          <dgm:chPref val="1"/>
        </dgm:presLayoutVars>
      </dgm:prSet>
      <dgm:spPr/>
    </dgm:pt>
  </dgm:ptLst>
  <dgm:cxnLst>
    <dgm:cxn modelId="{11245423-38F9-0C45-9FCB-59CA00B35E3F}" type="presOf" srcId="{39255068-0BA6-470A-92CE-3016EC4FC05D}" destId="{23D33B08-53E5-45E2-9D3D-3BD16B35E9FB}" srcOrd="0" destOrd="0" presId="urn:microsoft.com/office/officeart/2018/2/layout/IconCircleList"/>
    <dgm:cxn modelId="{70800789-EE25-414C-B1E3-FF99CACC0DC5}" type="presOf" srcId="{71DE8333-29B8-4487-BC18-8558855385D5}" destId="{B6C0A5B5-E568-4252-AE90-0495830839A2}" srcOrd="0" destOrd="0" presId="urn:microsoft.com/office/officeart/2018/2/layout/IconCircleList"/>
    <dgm:cxn modelId="{5ADD39B7-AE49-4D9A-A8A3-E95F11B495C8}" srcId="{71DE8333-29B8-4487-BC18-8558855385D5}" destId="{39255068-0BA6-470A-92CE-3016EC4FC05D}" srcOrd="0" destOrd="0" parTransId="{8E97C22F-F9EA-4AFA-AFAD-FF302FA69F8E}" sibTransId="{EA215823-07A2-4E0C-BF3E-7F5629113DFB}"/>
    <dgm:cxn modelId="{6F7FA3E7-E276-874B-94EC-60AD241CEA22}" type="presParOf" srcId="{B6C0A5B5-E568-4252-AE90-0495830839A2}" destId="{31BBF754-7306-4CBF-A623-576679386BB9}" srcOrd="0" destOrd="0" presId="urn:microsoft.com/office/officeart/2018/2/layout/IconCircleList"/>
    <dgm:cxn modelId="{9004C65B-AAB7-CF4C-96F1-5975B7EF33F6}" type="presParOf" srcId="{31BBF754-7306-4CBF-A623-576679386BB9}" destId="{82E9B7CE-21B5-44A0-9E38-85BEDE693066}" srcOrd="0" destOrd="0" presId="urn:microsoft.com/office/officeart/2018/2/layout/IconCircleList"/>
    <dgm:cxn modelId="{331A7224-3C58-8A4F-8FC3-A71DD603E72C}" type="presParOf" srcId="{82E9B7CE-21B5-44A0-9E38-85BEDE693066}" destId="{7378A90E-AB5B-49C3-AE66-126962646E87}" srcOrd="0" destOrd="0" presId="urn:microsoft.com/office/officeart/2018/2/layout/IconCircleList"/>
    <dgm:cxn modelId="{19C0CE24-74CE-764D-A888-AE89800F086E}" type="presParOf" srcId="{82E9B7CE-21B5-44A0-9E38-85BEDE693066}" destId="{376CAB25-B649-4472-963D-647883569AB5}" srcOrd="1" destOrd="0" presId="urn:microsoft.com/office/officeart/2018/2/layout/IconCircleList"/>
    <dgm:cxn modelId="{8E5A2935-EC24-174D-8714-988E0A806872}" type="presParOf" srcId="{82E9B7CE-21B5-44A0-9E38-85BEDE693066}" destId="{B402C57C-00F4-443D-A677-8E3850914BF5}" srcOrd="2" destOrd="0" presId="urn:microsoft.com/office/officeart/2018/2/layout/IconCircleList"/>
    <dgm:cxn modelId="{C3B6B518-4797-614F-B921-D39240007FE4}" type="presParOf" srcId="{82E9B7CE-21B5-44A0-9E38-85BEDE693066}" destId="{23D33B08-53E5-45E2-9D3D-3BD16B35E9F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5C445D-2629-4DD2-BBBD-26D6EEAF111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9D85FB1-D4D1-48B7-BC31-1C87BCC94DBD}">
      <dgm:prSet/>
      <dgm:spPr/>
      <dgm:t>
        <a:bodyPr/>
        <a:lstStyle/>
        <a:p>
          <a:r>
            <a:rPr lang="fr-CA" b="1"/>
            <a:t>Le système d’évaluation des cadres du réseau:</a:t>
          </a:r>
          <a:endParaRPr lang="en-US"/>
        </a:p>
      </dgm:t>
    </dgm:pt>
    <dgm:pt modelId="{08AF936B-FC6F-4947-89E4-E2CF46FDC2C8}" type="parTrans" cxnId="{A95F4A18-541C-412B-AED5-05FE4125E16E}">
      <dgm:prSet/>
      <dgm:spPr/>
      <dgm:t>
        <a:bodyPr/>
        <a:lstStyle/>
        <a:p>
          <a:endParaRPr lang="en-US"/>
        </a:p>
      </dgm:t>
    </dgm:pt>
    <dgm:pt modelId="{74F7BFED-6255-4FCC-915E-459EEDAC5F4D}" type="sibTrans" cxnId="{A95F4A18-541C-412B-AED5-05FE4125E16E}">
      <dgm:prSet/>
      <dgm:spPr/>
      <dgm:t>
        <a:bodyPr/>
        <a:lstStyle/>
        <a:p>
          <a:endParaRPr lang="en-US"/>
        </a:p>
      </dgm:t>
    </dgm:pt>
    <dgm:pt modelId="{ADA2AAF4-FEE4-459E-B8C0-6F5D0CE6A9C6}">
      <dgm:prSet/>
      <dgm:spPr/>
      <dgm:t>
        <a:bodyPr/>
        <a:lstStyle/>
        <a:p>
          <a:r>
            <a:rPr lang="fr-CA" b="1"/>
            <a:t>Les facteurs</a:t>
          </a:r>
          <a:endParaRPr lang="en-US"/>
        </a:p>
      </dgm:t>
    </dgm:pt>
    <dgm:pt modelId="{43A32650-9A6A-4146-8AC7-0B7E2E2BDEEA}" type="parTrans" cxnId="{3DA88DBD-DEF1-4FD6-AF2B-1D4CC5F14340}">
      <dgm:prSet/>
      <dgm:spPr/>
      <dgm:t>
        <a:bodyPr/>
        <a:lstStyle/>
        <a:p>
          <a:endParaRPr lang="en-US"/>
        </a:p>
      </dgm:t>
    </dgm:pt>
    <dgm:pt modelId="{2455038C-E5A5-4DE2-B8C1-FBF75ABCC068}" type="sibTrans" cxnId="{3DA88DBD-DEF1-4FD6-AF2B-1D4CC5F14340}">
      <dgm:prSet/>
      <dgm:spPr/>
      <dgm:t>
        <a:bodyPr/>
        <a:lstStyle/>
        <a:p>
          <a:endParaRPr lang="en-US"/>
        </a:p>
      </dgm:t>
    </dgm:pt>
    <dgm:pt modelId="{67AE4A9C-6BCD-4308-9444-005DDBA3D5F7}">
      <dgm:prSet/>
      <dgm:spPr/>
      <dgm:t>
        <a:bodyPr/>
        <a:lstStyle/>
        <a:p>
          <a:r>
            <a:rPr lang="fr-CA" b="1"/>
            <a:t>Les sous-facteurs</a:t>
          </a:r>
          <a:endParaRPr lang="en-US"/>
        </a:p>
      </dgm:t>
    </dgm:pt>
    <dgm:pt modelId="{BFBE8045-53A8-43FB-B4E9-D3AB098237DE}" type="parTrans" cxnId="{41278D43-9E95-4DDA-AE2D-CE958B068DC2}">
      <dgm:prSet/>
      <dgm:spPr/>
      <dgm:t>
        <a:bodyPr/>
        <a:lstStyle/>
        <a:p>
          <a:endParaRPr lang="en-US"/>
        </a:p>
      </dgm:t>
    </dgm:pt>
    <dgm:pt modelId="{5DF4A786-FD81-4986-A0EF-A2EDBBD21A32}" type="sibTrans" cxnId="{41278D43-9E95-4DDA-AE2D-CE958B068DC2}">
      <dgm:prSet/>
      <dgm:spPr/>
      <dgm:t>
        <a:bodyPr/>
        <a:lstStyle/>
        <a:p>
          <a:endParaRPr lang="en-US"/>
        </a:p>
      </dgm:t>
    </dgm:pt>
    <dgm:pt modelId="{37BC43A2-D87A-49A5-9B6E-87B809D70A02}">
      <dgm:prSet/>
      <dgm:spPr/>
      <dgm:t>
        <a:bodyPr/>
        <a:lstStyle/>
        <a:p>
          <a:r>
            <a:rPr lang="fr-CA" b="1"/>
            <a:t>Les niveaux</a:t>
          </a:r>
          <a:endParaRPr lang="en-US"/>
        </a:p>
      </dgm:t>
    </dgm:pt>
    <dgm:pt modelId="{EA09081A-B6A6-4DB4-A525-C33EAD140C5B}" type="parTrans" cxnId="{D878D5C5-A7DA-40C7-BCE3-1065A5B07DAF}">
      <dgm:prSet/>
      <dgm:spPr/>
      <dgm:t>
        <a:bodyPr/>
        <a:lstStyle/>
        <a:p>
          <a:endParaRPr lang="en-US"/>
        </a:p>
      </dgm:t>
    </dgm:pt>
    <dgm:pt modelId="{EC06F670-8505-4A3E-8CA4-FFC8EDA9A277}" type="sibTrans" cxnId="{D878D5C5-A7DA-40C7-BCE3-1065A5B07DAF}">
      <dgm:prSet/>
      <dgm:spPr/>
      <dgm:t>
        <a:bodyPr/>
        <a:lstStyle/>
        <a:p>
          <a:endParaRPr lang="en-US"/>
        </a:p>
      </dgm:t>
    </dgm:pt>
    <dgm:pt modelId="{688D467B-B553-42C0-A24A-F60EEFEFD2CC}">
      <dgm:prSet/>
      <dgm:spPr/>
      <dgm:t>
        <a:bodyPr/>
        <a:lstStyle/>
        <a:p>
          <a:r>
            <a:rPr lang="fr-CA" b="1"/>
            <a:t>Le calcul des points</a:t>
          </a:r>
          <a:endParaRPr lang="en-US"/>
        </a:p>
      </dgm:t>
    </dgm:pt>
    <dgm:pt modelId="{0365B407-093D-4A6F-B0B6-938564B37358}" type="parTrans" cxnId="{AB23A796-8908-4F92-8560-4874F751AF2A}">
      <dgm:prSet/>
      <dgm:spPr/>
      <dgm:t>
        <a:bodyPr/>
        <a:lstStyle/>
        <a:p>
          <a:endParaRPr lang="en-US"/>
        </a:p>
      </dgm:t>
    </dgm:pt>
    <dgm:pt modelId="{4DC2E5E2-4A9A-4892-AA82-00B1E6C600B6}" type="sibTrans" cxnId="{AB23A796-8908-4F92-8560-4874F751AF2A}">
      <dgm:prSet/>
      <dgm:spPr/>
      <dgm:t>
        <a:bodyPr/>
        <a:lstStyle/>
        <a:p>
          <a:endParaRPr lang="en-US"/>
        </a:p>
      </dgm:t>
    </dgm:pt>
    <dgm:pt modelId="{614AA580-285C-46B9-8225-10F6763358DA}">
      <dgm:prSet/>
      <dgm:spPr/>
      <dgm:t>
        <a:bodyPr/>
        <a:lstStyle/>
        <a:p>
          <a:r>
            <a:rPr lang="fr-CA" b="1"/>
            <a:t>La connaissance des fonctions du poste</a:t>
          </a:r>
          <a:endParaRPr lang="en-US"/>
        </a:p>
      </dgm:t>
    </dgm:pt>
    <dgm:pt modelId="{A6E9464D-082C-425A-8E8F-0FEB1B8BD609}" type="parTrans" cxnId="{C8746049-449C-426D-A163-6CFFC36AD32C}">
      <dgm:prSet/>
      <dgm:spPr/>
      <dgm:t>
        <a:bodyPr/>
        <a:lstStyle/>
        <a:p>
          <a:endParaRPr lang="en-US"/>
        </a:p>
      </dgm:t>
    </dgm:pt>
    <dgm:pt modelId="{DD4FC930-8762-4E98-B4A0-D2364693D426}" type="sibTrans" cxnId="{C8746049-449C-426D-A163-6CFFC36AD32C}">
      <dgm:prSet/>
      <dgm:spPr/>
      <dgm:t>
        <a:bodyPr/>
        <a:lstStyle/>
        <a:p>
          <a:endParaRPr lang="en-US"/>
        </a:p>
      </dgm:t>
    </dgm:pt>
    <dgm:pt modelId="{31B8DBEA-517C-4C20-AE64-9C266215A615}">
      <dgm:prSet/>
      <dgm:spPr/>
      <dgm:t>
        <a:bodyPr/>
        <a:lstStyle/>
        <a:p>
          <a:r>
            <a:rPr lang="fr-CA" b="1"/>
            <a:t>La cohérence entre les postes</a:t>
          </a:r>
          <a:endParaRPr lang="en-US"/>
        </a:p>
      </dgm:t>
    </dgm:pt>
    <dgm:pt modelId="{DF148759-5967-44B9-8324-6C071F314BE7}" type="parTrans" cxnId="{306ACEDD-DA65-440F-B41D-E37F05395239}">
      <dgm:prSet/>
      <dgm:spPr/>
      <dgm:t>
        <a:bodyPr/>
        <a:lstStyle/>
        <a:p>
          <a:endParaRPr lang="en-US"/>
        </a:p>
      </dgm:t>
    </dgm:pt>
    <dgm:pt modelId="{272F0102-28B8-4AE0-8F08-057B3DAEF362}" type="sibTrans" cxnId="{306ACEDD-DA65-440F-B41D-E37F05395239}">
      <dgm:prSet/>
      <dgm:spPr/>
      <dgm:t>
        <a:bodyPr/>
        <a:lstStyle/>
        <a:p>
          <a:endParaRPr lang="en-US"/>
        </a:p>
      </dgm:t>
    </dgm:pt>
    <dgm:pt modelId="{09774472-7134-4C6E-8564-62A354FE51E8}">
      <dgm:prSet/>
      <dgm:spPr/>
      <dgm:t>
        <a:bodyPr/>
        <a:lstStyle/>
        <a:p>
          <a:r>
            <a:rPr lang="fr-CA" b="1"/>
            <a:t>Une révision du classement ?</a:t>
          </a:r>
          <a:endParaRPr lang="en-US"/>
        </a:p>
      </dgm:t>
    </dgm:pt>
    <dgm:pt modelId="{5EF23854-66CE-4319-95E6-9F3E54663BF2}" type="parTrans" cxnId="{C0B4DC9E-0D5E-4B56-BA00-0D113BB14EF2}">
      <dgm:prSet/>
      <dgm:spPr/>
      <dgm:t>
        <a:bodyPr/>
        <a:lstStyle/>
        <a:p>
          <a:endParaRPr lang="en-US"/>
        </a:p>
      </dgm:t>
    </dgm:pt>
    <dgm:pt modelId="{CAE9E385-C27B-4019-AE99-FC888C8DF991}" type="sibTrans" cxnId="{C0B4DC9E-0D5E-4B56-BA00-0D113BB14EF2}">
      <dgm:prSet/>
      <dgm:spPr/>
      <dgm:t>
        <a:bodyPr/>
        <a:lstStyle/>
        <a:p>
          <a:endParaRPr lang="en-US"/>
        </a:p>
      </dgm:t>
    </dgm:pt>
    <dgm:pt modelId="{21D02AB9-84AC-8045-B9F4-7355F8102763}" type="pres">
      <dgm:prSet presAssocID="{DF5C445D-2629-4DD2-BBBD-26D6EEAF1114}" presName="linear" presStyleCnt="0">
        <dgm:presLayoutVars>
          <dgm:animLvl val="lvl"/>
          <dgm:resizeHandles val="exact"/>
        </dgm:presLayoutVars>
      </dgm:prSet>
      <dgm:spPr/>
    </dgm:pt>
    <dgm:pt modelId="{FA0BD629-5B64-AC4D-B565-7C213DB8AF93}" type="pres">
      <dgm:prSet presAssocID="{59D85FB1-D4D1-48B7-BC31-1C87BCC94DBD}" presName="parentText" presStyleLbl="node1" presStyleIdx="0" presStyleCnt="6">
        <dgm:presLayoutVars>
          <dgm:chMax val="0"/>
          <dgm:bulletEnabled val="1"/>
        </dgm:presLayoutVars>
      </dgm:prSet>
      <dgm:spPr/>
    </dgm:pt>
    <dgm:pt modelId="{4C57123E-5526-5C4E-A3FD-0E947298F7F3}" type="pres">
      <dgm:prSet presAssocID="{59D85FB1-D4D1-48B7-BC31-1C87BCC94DBD}" presName="childText" presStyleLbl="revTx" presStyleIdx="0" presStyleCnt="1">
        <dgm:presLayoutVars>
          <dgm:bulletEnabled val="1"/>
        </dgm:presLayoutVars>
      </dgm:prSet>
      <dgm:spPr/>
    </dgm:pt>
    <dgm:pt modelId="{E3B4EDF8-BC9A-764D-919C-4DB07FD34E37}" type="pres">
      <dgm:prSet presAssocID="{37BC43A2-D87A-49A5-9B6E-87B809D70A02}" presName="parentText" presStyleLbl="node1" presStyleIdx="1" presStyleCnt="6">
        <dgm:presLayoutVars>
          <dgm:chMax val="0"/>
          <dgm:bulletEnabled val="1"/>
        </dgm:presLayoutVars>
      </dgm:prSet>
      <dgm:spPr/>
    </dgm:pt>
    <dgm:pt modelId="{0D2934E9-7A82-CB44-959C-068EFDAAC405}" type="pres">
      <dgm:prSet presAssocID="{EC06F670-8505-4A3E-8CA4-FFC8EDA9A277}" presName="spacer" presStyleCnt="0"/>
      <dgm:spPr/>
    </dgm:pt>
    <dgm:pt modelId="{D219C6FE-8B49-A647-9CD7-9A9BA0887537}" type="pres">
      <dgm:prSet presAssocID="{688D467B-B553-42C0-A24A-F60EEFEFD2CC}" presName="parentText" presStyleLbl="node1" presStyleIdx="2" presStyleCnt="6">
        <dgm:presLayoutVars>
          <dgm:chMax val="0"/>
          <dgm:bulletEnabled val="1"/>
        </dgm:presLayoutVars>
      </dgm:prSet>
      <dgm:spPr/>
    </dgm:pt>
    <dgm:pt modelId="{A2F3C4AD-6C10-304F-8419-F6185063AA0B}" type="pres">
      <dgm:prSet presAssocID="{4DC2E5E2-4A9A-4892-AA82-00B1E6C600B6}" presName="spacer" presStyleCnt="0"/>
      <dgm:spPr/>
    </dgm:pt>
    <dgm:pt modelId="{BD01B8A2-82DB-2649-B38A-1320EB8A03FF}" type="pres">
      <dgm:prSet presAssocID="{614AA580-285C-46B9-8225-10F6763358DA}" presName="parentText" presStyleLbl="node1" presStyleIdx="3" presStyleCnt="6">
        <dgm:presLayoutVars>
          <dgm:chMax val="0"/>
          <dgm:bulletEnabled val="1"/>
        </dgm:presLayoutVars>
      </dgm:prSet>
      <dgm:spPr/>
    </dgm:pt>
    <dgm:pt modelId="{201686AA-0C04-EB44-BEF8-76078D7054AA}" type="pres">
      <dgm:prSet presAssocID="{DD4FC930-8762-4E98-B4A0-D2364693D426}" presName="spacer" presStyleCnt="0"/>
      <dgm:spPr/>
    </dgm:pt>
    <dgm:pt modelId="{0B4ECDB3-AB1C-0540-88E4-2B81F88FAE97}" type="pres">
      <dgm:prSet presAssocID="{31B8DBEA-517C-4C20-AE64-9C266215A615}" presName="parentText" presStyleLbl="node1" presStyleIdx="4" presStyleCnt="6">
        <dgm:presLayoutVars>
          <dgm:chMax val="0"/>
          <dgm:bulletEnabled val="1"/>
        </dgm:presLayoutVars>
      </dgm:prSet>
      <dgm:spPr/>
    </dgm:pt>
    <dgm:pt modelId="{3579DEDE-684A-3344-8120-99CEE714391E}" type="pres">
      <dgm:prSet presAssocID="{272F0102-28B8-4AE0-8F08-057B3DAEF362}" presName="spacer" presStyleCnt="0"/>
      <dgm:spPr/>
    </dgm:pt>
    <dgm:pt modelId="{955646A0-1E1D-4043-B6A1-0130B6F23561}" type="pres">
      <dgm:prSet presAssocID="{09774472-7134-4C6E-8564-62A354FE51E8}" presName="parentText" presStyleLbl="node1" presStyleIdx="5" presStyleCnt="6">
        <dgm:presLayoutVars>
          <dgm:chMax val="0"/>
          <dgm:bulletEnabled val="1"/>
        </dgm:presLayoutVars>
      </dgm:prSet>
      <dgm:spPr/>
    </dgm:pt>
  </dgm:ptLst>
  <dgm:cxnLst>
    <dgm:cxn modelId="{56050D08-CCF2-B147-B1F7-399219461E17}" type="presOf" srcId="{09774472-7134-4C6E-8564-62A354FE51E8}" destId="{955646A0-1E1D-4043-B6A1-0130B6F23561}" srcOrd="0" destOrd="0" presId="urn:microsoft.com/office/officeart/2005/8/layout/vList2"/>
    <dgm:cxn modelId="{90B8EB14-556C-5E46-BAA1-772A933CB662}" type="presOf" srcId="{31B8DBEA-517C-4C20-AE64-9C266215A615}" destId="{0B4ECDB3-AB1C-0540-88E4-2B81F88FAE97}" srcOrd="0" destOrd="0" presId="urn:microsoft.com/office/officeart/2005/8/layout/vList2"/>
    <dgm:cxn modelId="{BADE7617-4749-3B45-90FC-096148385B0C}" type="presOf" srcId="{DF5C445D-2629-4DD2-BBBD-26D6EEAF1114}" destId="{21D02AB9-84AC-8045-B9F4-7355F8102763}" srcOrd="0" destOrd="0" presId="urn:microsoft.com/office/officeart/2005/8/layout/vList2"/>
    <dgm:cxn modelId="{A95F4A18-541C-412B-AED5-05FE4125E16E}" srcId="{DF5C445D-2629-4DD2-BBBD-26D6EEAF1114}" destId="{59D85FB1-D4D1-48B7-BC31-1C87BCC94DBD}" srcOrd="0" destOrd="0" parTransId="{08AF936B-FC6F-4947-89E4-E2CF46FDC2C8}" sibTransId="{74F7BFED-6255-4FCC-915E-459EEDAC5F4D}"/>
    <dgm:cxn modelId="{0C430138-F7D8-914D-A6A3-7EF203DC1248}" type="presOf" srcId="{67AE4A9C-6BCD-4308-9444-005DDBA3D5F7}" destId="{4C57123E-5526-5C4E-A3FD-0E947298F7F3}" srcOrd="0" destOrd="1" presId="urn:microsoft.com/office/officeart/2005/8/layout/vList2"/>
    <dgm:cxn modelId="{41278D43-9E95-4DDA-AE2D-CE958B068DC2}" srcId="{59D85FB1-D4D1-48B7-BC31-1C87BCC94DBD}" destId="{67AE4A9C-6BCD-4308-9444-005DDBA3D5F7}" srcOrd="1" destOrd="0" parTransId="{BFBE8045-53A8-43FB-B4E9-D3AB098237DE}" sibTransId="{5DF4A786-FD81-4986-A0EF-A2EDBBD21A32}"/>
    <dgm:cxn modelId="{C8746049-449C-426D-A163-6CFFC36AD32C}" srcId="{DF5C445D-2629-4DD2-BBBD-26D6EEAF1114}" destId="{614AA580-285C-46B9-8225-10F6763358DA}" srcOrd="3" destOrd="0" parTransId="{A6E9464D-082C-425A-8E8F-0FEB1B8BD609}" sibTransId="{DD4FC930-8762-4E98-B4A0-D2364693D426}"/>
    <dgm:cxn modelId="{1C2A4C69-B89D-A84A-A6FE-8ABC04A93081}" type="presOf" srcId="{614AA580-285C-46B9-8225-10F6763358DA}" destId="{BD01B8A2-82DB-2649-B38A-1320EB8A03FF}" srcOrd="0" destOrd="0" presId="urn:microsoft.com/office/officeart/2005/8/layout/vList2"/>
    <dgm:cxn modelId="{A683968A-B922-3945-972B-2B79888242F3}" type="presOf" srcId="{ADA2AAF4-FEE4-459E-B8C0-6F5D0CE6A9C6}" destId="{4C57123E-5526-5C4E-A3FD-0E947298F7F3}" srcOrd="0" destOrd="0" presId="urn:microsoft.com/office/officeart/2005/8/layout/vList2"/>
    <dgm:cxn modelId="{AB23A796-8908-4F92-8560-4874F751AF2A}" srcId="{DF5C445D-2629-4DD2-BBBD-26D6EEAF1114}" destId="{688D467B-B553-42C0-A24A-F60EEFEFD2CC}" srcOrd="2" destOrd="0" parTransId="{0365B407-093D-4A6F-B0B6-938564B37358}" sibTransId="{4DC2E5E2-4A9A-4892-AA82-00B1E6C600B6}"/>
    <dgm:cxn modelId="{C0B4DC9E-0D5E-4B56-BA00-0D113BB14EF2}" srcId="{DF5C445D-2629-4DD2-BBBD-26D6EEAF1114}" destId="{09774472-7134-4C6E-8564-62A354FE51E8}" srcOrd="5" destOrd="0" parTransId="{5EF23854-66CE-4319-95E6-9F3E54663BF2}" sibTransId="{CAE9E385-C27B-4019-AE99-FC888C8DF991}"/>
    <dgm:cxn modelId="{074BE8BB-A1C5-6B4D-B835-FD18E4E24D80}" type="presOf" srcId="{37BC43A2-D87A-49A5-9B6E-87B809D70A02}" destId="{E3B4EDF8-BC9A-764D-919C-4DB07FD34E37}" srcOrd="0" destOrd="0" presId="urn:microsoft.com/office/officeart/2005/8/layout/vList2"/>
    <dgm:cxn modelId="{3DA88DBD-DEF1-4FD6-AF2B-1D4CC5F14340}" srcId="{59D85FB1-D4D1-48B7-BC31-1C87BCC94DBD}" destId="{ADA2AAF4-FEE4-459E-B8C0-6F5D0CE6A9C6}" srcOrd="0" destOrd="0" parTransId="{43A32650-9A6A-4146-8AC7-0B7E2E2BDEEA}" sibTransId="{2455038C-E5A5-4DE2-B8C1-FBF75ABCC068}"/>
    <dgm:cxn modelId="{6376AEC5-3006-364B-9B18-B5F266B80916}" type="presOf" srcId="{688D467B-B553-42C0-A24A-F60EEFEFD2CC}" destId="{D219C6FE-8B49-A647-9CD7-9A9BA0887537}" srcOrd="0" destOrd="0" presId="urn:microsoft.com/office/officeart/2005/8/layout/vList2"/>
    <dgm:cxn modelId="{D878D5C5-A7DA-40C7-BCE3-1065A5B07DAF}" srcId="{DF5C445D-2629-4DD2-BBBD-26D6EEAF1114}" destId="{37BC43A2-D87A-49A5-9B6E-87B809D70A02}" srcOrd="1" destOrd="0" parTransId="{EA09081A-B6A6-4DB4-A525-C33EAD140C5B}" sibTransId="{EC06F670-8505-4A3E-8CA4-FFC8EDA9A277}"/>
    <dgm:cxn modelId="{306ACEDD-DA65-440F-B41D-E37F05395239}" srcId="{DF5C445D-2629-4DD2-BBBD-26D6EEAF1114}" destId="{31B8DBEA-517C-4C20-AE64-9C266215A615}" srcOrd="4" destOrd="0" parTransId="{DF148759-5967-44B9-8324-6C071F314BE7}" sibTransId="{272F0102-28B8-4AE0-8F08-057B3DAEF362}"/>
    <dgm:cxn modelId="{CF11EFF1-B9FB-D04D-A680-87FF34BA03FC}" type="presOf" srcId="{59D85FB1-D4D1-48B7-BC31-1C87BCC94DBD}" destId="{FA0BD629-5B64-AC4D-B565-7C213DB8AF93}" srcOrd="0" destOrd="0" presId="urn:microsoft.com/office/officeart/2005/8/layout/vList2"/>
    <dgm:cxn modelId="{70C8D048-63D8-1848-869E-092EF975787A}" type="presParOf" srcId="{21D02AB9-84AC-8045-B9F4-7355F8102763}" destId="{FA0BD629-5B64-AC4D-B565-7C213DB8AF93}" srcOrd="0" destOrd="0" presId="urn:microsoft.com/office/officeart/2005/8/layout/vList2"/>
    <dgm:cxn modelId="{69D6C3C4-4291-7F4C-9F0D-D8E30C3E3C4B}" type="presParOf" srcId="{21D02AB9-84AC-8045-B9F4-7355F8102763}" destId="{4C57123E-5526-5C4E-A3FD-0E947298F7F3}" srcOrd="1" destOrd="0" presId="urn:microsoft.com/office/officeart/2005/8/layout/vList2"/>
    <dgm:cxn modelId="{2C9E1042-847B-0A46-9ADA-C67B0E723CF2}" type="presParOf" srcId="{21D02AB9-84AC-8045-B9F4-7355F8102763}" destId="{E3B4EDF8-BC9A-764D-919C-4DB07FD34E37}" srcOrd="2" destOrd="0" presId="urn:microsoft.com/office/officeart/2005/8/layout/vList2"/>
    <dgm:cxn modelId="{EBBA6CC7-493E-BF49-9161-B3BF3BADA7E5}" type="presParOf" srcId="{21D02AB9-84AC-8045-B9F4-7355F8102763}" destId="{0D2934E9-7A82-CB44-959C-068EFDAAC405}" srcOrd="3" destOrd="0" presId="urn:microsoft.com/office/officeart/2005/8/layout/vList2"/>
    <dgm:cxn modelId="{17E34E5C-0E2F-7D4B-9463-508F231DEF1A}" type="presParOf" srcId="{21D02AB9-84AC-8045-B9F4-7355F8102763}" destId="{D219C6FE-8B49-A647-9CD7-9A9BA0887537}" srcOrd="4" destOrd="0" presId="urn:microsoft.com/office/officeart/2005/8/layout/vList2"/>
    <dgm:cxn modelId="{351E0082-9EDB-E343-A8DE-AC8BBDFA5CAA}" type="presParOf" srcId="{21D02AB9-84AC-8045-B9F4-7355F8102763}" destId="{A2F3C4AD-6C10-304F-8419-F6185063AA0B}" srcOrd="5" destOrd="0" presId="urn:microsoft.com/office/officeart/2005/8/layout/vList2"/>
    <dgm:cxn modelId="{2CB02DE1-D704-294C-9FAC-913DB1F65621}" type="presParOf" srcId="{21D02AB9-84AC-8045-B9F4-7355F8102763}" destId="{BD01B8A2-82DB-2649-B38A-1320EB8A03FF}" srcOrd="6" destOrd="0" presId="urn:microsoft.com/office/officeart/2005/8/layout/vList2"/>
    <dgm:cxn modelId="{41F2806C-255C-694B-A112-AD155784F7E8}" type="presParOf" srcId="{21D02AB9-84AC-8045-B9F4-7355F8102763}" destId="{201686AA-0C04-EB44-BEF8-76078D7054AA}" srcOrd="7" destOrd="0" presId="urn:microsoft.com/office/officeart/2005/8/layout/vList2"/>
    <dgm:cxn modelId="{E7831079-7D46-9644-A4AB-DA6A22BD0045}" type="presParOf" srcId="{21D02AB9-84AC-8045-B9F4-7355F8102763}" destId="{0B4ECDB3-AB1C-0540-88E4-2B81F88FAE97}" srcOrd="8" destOrd="0" presId="urn:microsoft.com/office/officeart/2005/8/layout/vList2"/>
    <dgm:cxn modelId="{8FA20C84-5D7B-1245-AF66-E1AD9F298413}" type="presParOf" srcId="{21D02AB9-84AC-8045-B9F4-7355F8102763}" destId="{3579DEDE-684A-3344-8120-99CEE714391E}" srcOrd="9" destOrd="0" presId="urn:microsoft.com/office/officeart/2005/8/layout/vList2"/>
    <dgm:cxn modelId="{561AD997-D48D-7D47-B2C5-B6487A343E51}" type="presParOf" srcId="{21D02AB9-84AC-8045-B9F4-7355F8102763}" destId="{955646A0-1E1D-4043-B6A1-0130B6F2356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6A1CAA-6C37-4E84-AD81-26BCC40DA5B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28F82D4-6729-45BB-9503-290E10237B71}">
      <dgm:prSet/>
      <dgm:spPr/>
      <dgm:t>
        <a:bodyPr/>
        <a:lstStyle/>
        <a:p>
          <a:pPr>
            <a:lnSpc>
              <a:spcPct val="100000"/>
            </a:lnSpc>
          </a:pPr>
          <a:r>
            <a:rPr lang="en-US"/>
            <a:t>1. </a:t>
          </a:r>
          <a:r>
            <a:rPr lang="fr-CA" noProof="0"/>
            <a:t>Le système d’évaluation des emplois</a:t>
          </a:r>
        </a:p>
      </dgm:t>
    </dgm:pt>
    <dgm:pt modelId="{D33F76C6-9BE9-4720-AF05-3426B64F3277}" type="parTrans" cxnId="{C9C97F9A-57BC-4233-91B7-668E00CEC15C}">
      <dgm:prSet/>
      <dgm:spPr/>
      <dgm:t>
        <a:bodyPr/>
        <a:lstStyle/>
        <a:p>
          <a:endParaRPr lang="en-US"/>
        </a:p>
      </dgm:t>
    </dgm:pt>
    <dgm:pt modelId="{A5ABBFD6-658A-4D6A-A60C-980F9E85D6D1}" type="sibTrans" cxnId="{C9C97F9A-57BC-4233-91B7-668E00CEC15C}">
      <dgm:prSet/>
      <dgm:spPr/>
      <dgm:t>
        <a:bodyPr/>
        <a:lstStyle/>
        <a:p>
          <a:endParaRPr lang="en-US"/>
        </a:p>
      </dgm:t>
    </dgm:pt>
    <dgm:pt modelId="{7BA097F0-1DDC-451B-B32C-ADA026E75511}">
      <dgm:prSet/>
      <dgm:spPr/>
      <dgm:t>
        <a:bodyPr/>
        <a:lstStyle/>
        <a:p>
          <a:pPr>
            <a:lnSpc>
              <a:spcPct val="100000"/>
            </a:lnSpc>
          </a:pPr>
          <a:r>
            <a:rPr lang="fr-CA" noProof="0"/>
            <a:t>2. La connaissance des fonctions du poste :</a:t>
          </a:r>
        </a:p>
        <a:p>
          <a:pPr>
            <a:lnSpc>
              <a:spcPct val="100000"/>
            </a:lnSpc>
          </a:pPr>
          <a:r>
            <a:rPr lang="fr-CA" noProof="0"/>
            <a:t>	- Au moyen de sa description d’emploi</a:t>
          </a:r>
        </a:p>
        <a:p>
          <a:pPr>
            <a:lnSpc>
              <a:spcPct val="100000"/>
            </a:lnSpc>
          </a:pPr>
          <a:r>
            <a:rPr lang="fr-CA" noProof="0"/>
            <a:t>	- Au moyen d’échanges avec le titulaire </a:t>
          </a:r>
        </a:p>
      </dgm:t>
    </dgm:pt>
    <dgm:pt modelId="{701FE761-DA49-43B7-B325-C7BD970BC2F3}" type="parTrans" cxnId="{B38874B1-4EF3-4B8B-9177-8B610FF6D68A}">
      <dgm:prSet/>
      <dgm:spPr/>
      <dgm:t>
        <a:bodyPr/>
        <a:lstStyle/>
        <a:p>
          <a:endParaRPr lang="en-US"/>
        </a:p>
      </dgm:t>
    </dgm:pt>
    <dgm:pt modelId="{12D03DE4-779F-4CD3-9E4D-FBCBCE8077C2}" type="sibTrans" cxnId="{B38874B1-4EF3-4B8B-9177-8B610FF6D68A}">
      <dgm:prSet/>
      <dgm:spPr/>
      <dgm:t>
        <a:bodyPr/>
        <a:lstStyle/>
        <a:p>
          <a:endParaRPr lang="en-US"/>
        </a:p>
      </dgm:t>
    </dgm:pt>
    <dgm:pt modelId="{3C247338-ED5F-4DB8-9B4F-93284731676B}">
      <dgm:prSet/>
      <dgm:spPr/>
      <dgm:t>
        <a:bodyPr/>
        <a:lstStyle/>
        <a:p>
          <a:pPr>
            <a:lnSpc>
              <a:spcPct val="100000"/>
            </a:lnSpc>
          </a:pPr>
          <a:r>
            <a:rPr lang="en-US"/>
            <a:t>3. La </a:t>
          </a:r>
          <a:r>
            <a:rPr lang="fr-CA" noProof="0"/>
            <a:t>cohérence entre les postes</a:t>
          </a:r>
        </a:p>
        <a:p>
          <a:pPr>
            <a:lnSpc>
              <a:spcPct val="100000"/>
            </a:lnSpc>
          </a:pPr>
          <a:r>
            <a:rPr lang="fr-CA" noProof="0"/>
            <a:t>	- Au moyen de comparaisons avec  des 	postes similaires dans l’établissement ou 	dans des établissements semblables.</a:t>
          </a:r>
        </a:p>
      </dgm:t>
    </dgm:pt>
    <dgm:pt modelId="{F39BF010-8908-45FA-95D8-1973285CE8B6}" type="parTrans" cxnId="{C50FE752-7FF5-49DA-BA0E-CB991D393820}">
      <dgm:prSet/>
      <dgm:spPr/>
      <dgm:t>
        <a:bodyPr/>
        <a:lstStyle/>
        <a:p>
          <a:endParaRPr lang="en-US"/>
        </a:p>
      </dgm:t>
    </dgm:pt>
    <dgm:pt modelId="{4F25FCA9-32D4-4C20-9D2D-78C8EFF885D9}" type="sibTrans" cxnId="{C50FE752-7FF5-49DA-BA0E-CB991D393820}">
      <dgm:prSet/>
      <dgm:spPr/>
      <dgm:t>
        <a:bodyPr/>
        <a:lstStyle/>
        <a:p>
          <a:endParaRPr lang="en-US"/>
        </a:p>
      </dgm:t>
    </dgm:pt>
    <dgm:pt modelId="{0C9A094E-B4FC-F94F-8116-9317EF1ABAB9}" type="pres">
      <dgm:prSet presAssocID="{716A1CAA-6C37-4E84-AD81-26BCC40DA5BA}" presName="linear" presStyleCnt="0">
        <dgm:presLayoutVars>
          <dgm:animLvl val="lvl"/>
          <dgm:resizeHandles val="exact"/>
        </dgm:presLayoutVars>
      </dgm:prSet>
      <dgm:spPr/>
    </dgm:pt>
    <dgm:pt modelId="{B435CE5E-1E79-5D48-9BE0-6B338BC530FE}" type="pres">
      <dgm:prSet presAssocID="{628F82D4-6729-45BB-9503-290E10237B71}" presName="parentText" presStyleLbl="node1" presStyleIdx="0" presStyleCnt="3">
        <dgm:presLayoutVars>
          <dgm:chMax val="0"/>
          <dgm:bulletEnabled val="1"/>
        </dgm:presLayoutVars>
      </dgm:prSet>
      <dgm:spPr/>
    </dgm:pt>
    <dgm:pt modelId="{8CF13DDE-2A7C-0546-A559-52AEF067029F}" type="pres">
      <dgm:prSet presAssocID="{A5ABBFD6-658A-4D6A-A60C-980F9E85D6D1}" presName="spacer" presStyleCnt="0"/>
      <dgm:spPr/>
    </dgm:pt>
    <dgm:pt modelId="{D95F3AFC-0AA4-6743-898F-FDC8D72D56B9}" type="pres">
      <dgm:prSet presAssocID="{7BA097F0-1DDC-451B-B32C-ADA026E75511}" presName="parentText" presStyleLbl="node1" presStyleIdx="1" presStyleCnt="3">
        <dgm:presLayoutVars>
          <dgm:chMax val="0"/>
          <dgm:bulletEnabled val="1"/>
        </dgm:presLayoutVars>
      </dgm:prSet>
      <dgm:spPr/>
    </dgm:pt>
    <dgm:pt modelId="{35024F85-0509-D941-B145-7DC2BDE5C480}" type="pres">
      <dgm:prSet presAssocID="{12D03DE4-779F-4CD3-9E4D-FBCBCE8077C2}" presName="spacer" presStyleCnt="0"/>
      <dgm:spPr/>
    </dgm:pt>
    <dgm:pt modelId="{D248B5A9-273C-414A-AD38-FBD61E6EA9D4}" type="pres">
      <dgm:prSet presAssocID="{3C247338-ED5F-4DB8-9B4F-93284731676B}" presName="parentText" presStyleLbl="node1" presStyleIdx="2" presStyleCnt="3">
        <dgm:presLayoutVars>
          <dgm:chMax val="0"/>
          <dgm:bulletEnabled val="1"/>
        </dgm:presLayoutVars>
      </dgm:prSet>
      <dgm:spPr/>
    </dgm:pt>
  </dgm:ptLst>
  <dgm:cxnLst>
    <dgm:cxn modelId="{50DAD36B-7C23-5C4E-AEEE-FCE7F2FF5450}" type="presOf" srcId="{716A1CAA-6C37-4E84-AD81-26BCC40DA5BA}" destId="{0C9A094E-B4FC-F94F-8116-9317EF1ABAB9}" srcOrd="0" destOrd="0" presId="urn:microsoft.com/office/officeart/2005/8/layout/vList2"/>
    <dgm:cxn modelId="{EB12B94C-139F-1549-AFC5-74AD83FDA0A4}" type="presOf" srcId="{3C247338-ED5F-4DB8-9B4F-93284731676B}" destId="{D248B5A9-273C-414A-AD38-FBD61E6EA9D4}" srcOrd="0" destOrd="0" presId="urn:microsoft.com/office/officeart/2005/8/layout/vList2"/>
    <dgm:cxn modelId="{C50FE752-7FF5-49DA-BA0E-CB991D393820}" srcId="{716A1CAA-6C37-4E84-AD81-26BCC40DA5BA}" destId="{3C247338-ED5F-4DB8-9B4F-93284731676B}" srcOrd="2" destOrd="0" parTransId="{F39BF010-8908-45FA-95D8-1973285CE8B6}" sibTransId="{4F25FCA9-32D4-4C20-9D2D-78C8EFF885D9}"/>
    <dgm:cxn modelId="{C9C97F9A-57BC-4233-91B7-668E00CEC15C}" srcId="{716A1CAA-6C37-4E84-AD81-26BCC40DA5BA}" destId="{628F82D4-6729-45BB-9503-290E10237B71}" srcOrd="0" destOrd="0" parTransId="{D33F76C6-9BE9-4720-AF05-3426B64F3277}" sibTransId="{A5ABBFD6-658A-4D6A-A60C-980F9E85D6D1}"/>
    <dgm:cxn modelId="{B38874B1-4EF3-4B8B-9177-8B610FF6D68A}" srcId="{716A1CAA-6C37-4E84-AD81-26BCC40DA5BA}" destId="{7BA097F0-1DDC-451B-B32C-ADA026E75511}" srcOrd="1" destOrd="0" parTransId="{701FE761-DA49-43B7-B325-C7BD970BC2F3}" sibTransId="{12D03DE4-779F-4CD3-9E4D-FBCBCE8077C2}"/>
    <dgm:cxn modelId="{E2EB76BC-2D2A-A849-8FB3-7A6FB9D82C5A}" type="presOf" srcId="{7BA097F0-1DDC-451B-B32C-ADA026E75511}" destId="{D95F3AFC-0AA4-6743-898F-FDC8D72D56B9}" srcOrd="0" destOrd="0" presId="urn:microsoft.com/office/officeart/2005/8/layout/vList2"/>
    <dgm:cxn modelId="{F7851EFA-6475-B245-AECD-80DD4CB59741}" type="presOf" srcId="{628F82D4-6729-45BB-9503-290E10237B71}" destId="{B435CE5E-1E79-5D48-9BE0-6B338BC530FE}" srcOrd="0" destOrd="0" presId="urn:microsoft.com/office/officeart/2005/8/layout/vList2"/>
    <dgm:cxn modelId="{8E28482A-7DBF-6B45-A0B9-BA4897524134}" type="presParOf" srcId="{0C9A094E-B4FC-F94F-8116-9317EF1ABAB9}" destId="{B435CE5E-1E79-5D48-9BE0-6B338BC530FE}" srcOrd="0" destOrd="0" presId="urn:microsoft.com/office/officeart/2005/8/layout/vList2"/>
    <dgm:cxn modelId="{55050478-B266-2842-8145-C8569E22CBE4}" type="presParOf" srcId="{0C9A094E-B4FC-F94F-8116-9317EF1ABAB9}" destId="{8CF13DDE-2A7C-0546-A559-52AEF067029F}" srcOrd="1" destOrd="0" presId="urn:microsoft.com/office/officeart/2005/8/layout/vList2"/>
    <dgm:cxn modelId="{BF1759F1-7754-2944-8769-31F474EE8509}" type="presParOf" srcId="{0C9A094E-B4FC-F94F-8116-9317EF1ABAB9}" destId="{D95F3AFC-0AA4-6743-898F-FDC8D72D56B9}" srcOrd="2" destOrd="0" presId="urn:microsoft.com/office/officeart/2005/8/layout/vList2"/>
    <dgm:cxn modelId="{381C0372-4EF3-184D-BCF9-47BECE3E8F9F}" type="presParOf" srcId="{0C9A094E-B4FC-F94F-8116-9317EF1ABAB9}" destId="{35024F85-0509-D941-B145-7DC2BDE5C480}" srcOrd="3" destOrd="0" presId="urn:microsoft.com/office/officeart/2005/8/layout/vList2"/>
    <dgm:cxn modelId="{956C8C5A-421C-0C42-9AE5-49D182DB05FE}" type="presParOf" srcId="{0C9A094E-B4FC-F94F-8116-9317EF1ABAB9}" destId="{D248B5A9-273C-414A-AD38-FBD61E6EA9D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F96E8F-5429-426E-9BFC-4BE82206F2C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45EABA5-EB25-44FE-BB1C-01F5CBA42DF1}">
      <dgm:prSet/>
      <dgm:spPr/>
      <dgm:t>
        <a:bodyPr/>
        <a:lstStyle/>
        <a:p>
          <a:r>
            <a:rPr lang="fr-CA"/>
            <a:t>Un certain degré de subjectivité est toujours présent dans l’évaluation des emplois.</a:t>
          </a:r>
          <a:endParaRPr lang="en-US"/>
        </a:p>
      </dgm:t>
    </dgm:pt>
    <dgm:pt modelId="{4DEB6F2D-1F4F-4A75-A956-2F29D41E6673}" type="parTrans" cxnId="{EE37087C-7D38-4902-8EF1-A4A46C4380B7}">
      <dgm:prSet/>
      <dgm:spPr/>
      <dgm:t>
        <a:bodyPr/>
        <a:lstStyle/>
        <a:p>
          <a:endParaRPr lang="en-US"/>
        </a:p>
      </dgm:t>
    </dgm:pt>
    <dgm:pt modelId="{90732541-4C72-4CAF-9F67-A8CEA945DABD}" type="sibTrans" cxnId="{EE37087C-7D38-4902-8EF1-A4A46C4380B7}">
      <dgm:prSet/>
      <dgm:spPr/>
      <dgm:t>
        <a:bodyPr/>
        <a:lstStyle/>
        <a:p>
          <a:endParaRPr lang="en-US"/>
        </a:p>
      </dgm:t>
    </dgm:pt>
    <dgm:pt modelId="{EF50DB73-6B32-4366-9114-B75692E3B054}">
      <dgm:prSet/>
      <dgm:spPr/>
      <dgm:t>
        <a:bodyPr/>
        <a:lstStyle/>
        <a:p>
          <a:r>
            <a:rPr lang="fr-CA"/>
            <a:t>L’évaluation des emplois ne fixe pas les échelles de salaires mais fournit simplement une base pour l’intégration d’un poste dans une structure salariale.</a:t>
          </a:r>
          <a:endParaRPr lang="en-US"/>
        </a:p>
      </dgm:t>
    </dgm:pt>
    <dgm:pt modelId="{718D5031-2A98-42CE-82FB-D70667BF7A7A}" type="parTrans" cxnId="{2A522443-7B88-4F06-93E0-0164AA2503A5}">
      <dgm:prSet/>
      <dgm:spPr/>
      <dgm:t>
        <a:bodyPr/>
        <a:lstStyle/>
        <a:p>
          <a:endParaRPr lang="en-US"/>
        </a:p>
      </dgm:t>
    </dgm:pt>
    <dgm:pt modelId="{9E16542C-1D56-4466-8E83-531C06E5F961}" type="sibTrans" cxnId="{2A522443-7B88-4F06-93E0-0164AA2503A5}">
      <dgm:prSet/>
      <dgm:spPr/>
      <dgm:t>
        <a:bodyPr/>
        <a:lstStyle/>
        <a:p>
          <a:endParaRPr lang="en-US"/>
        </a:p>
      </dgm:t>
    </dgm:pt>
    <dgm:pt modelId="{B44C3C5F-32EF-4EF1-B6F8-75BDAD776F7D}" type="pres">
      <dgm:prSet presAssocID="{78F96E8F-5429-426E-9BFC-4BE82206F2C1}" presName="root" presStyleCnt="0">
        <dgm:presLayoutVars>
          <dgm:dir/>
          <dgm:resizeHandles val="exact"/>
        </dgm:presLayoutVars>
      </dgm:prSet>
      <dgm:spPr/>
    </dgm:pt>
    <dgm:pt modelId="{3D3B03C0-C456-4940-ACCC-41A87BC7229A}" type="pres">
      <dgm:prSet presAssocID="{C45EABA5-EB25-44FE-BB1C-01F5CBA42DF1}" presName="compNode" presStyleCnt="0"/>
      <dgm:spPr/>
    </dgm:pt>
    <dgm:pt modelId="{19133884-8BEB-48BB-80CB-0C8353CE8982}" type="pres">
      <dgm:prSet presAssocID="{C45EABA5-EB25-44FE-BB1C-01F5CBA42DF1}" presName="bgRect" presStyleLbl="bgShp" presStyleIdx="0" presStyleCnt="2"/>
      <dgm:spPr/>
    </dgm:pt>
    <dgm:pt modelId="{0C28D3BB-9E54-4F46-AA39-65DFCC928962}" type="pres">
      <dgm:prSet presAssocID="{C45EABA5-EB25-44FE-BB1C-01F5CBA42D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937312BF-85A3-49AE-B030-60F2C9535670}" type="pres">
      <dgm:prSet presAssocID="{C45EABA5-EB25-44FE-BB1C-01F5CBA42DF1}" presName="spaceRect" presStyleCnt="0"/>
      <dgm:spPr/>
    </dgm:pt>
    <dgm:pt modelId="{4F1D9494-E259-45D3-87F9-A16B67CCF166}" type="pres">
      <dgm:prSet presAssocID="{C45EABA5-EB25-44FE-BB1C-01F5CBA42DF1}" presName="parTx" presStyleLbl="revTx" presStyleIdx="0" presStyleCnt="2">
        <dgm:presLayoutVars>
          <dgm:chMax val="0"/>
          <dgm:chPref val="0"/>
        </dgm:presLayoutVars>
      </dgm:prSet>
      <dgm:spPr/>
    </dgm:pt>
    <dgm:pt modelId="{EC8F77F6-59B1-46EA-8EAC-E0F6488BE5FE}" type="pres">
      <dgm:prSet presAssocID="{90732541-4C72-4CAF-9F67-A8CEA945DABD}" presName="sibTrans" presStyleCnt="0"/>
      <dgm:spPr/>
    </dgm:pt>
    <dgm:pt modelId="{D20E5B5E-E206-4475-AA18-F8630D55267F}" type="pres">
      <dgm:prSet presAssocID="{EF50DB73-6B32-4366-9114-B75692E3B054}" presName="compNode" presStyleCnt="0"/>
      <dgm:spPr/>
    </dgm:pt>
    <dgm:pt modelId="{441A44D2-2512-48A4-84A9-F39C9F261AFF}" type="pres">
      <dgm:prSet presAssocID="{EF50DB73-6B32-4366-9114-B75692E3B054}" presName="bgRect" presStyleLbl="bgShp" presStyleIdx="1" presStyleCnt="2"/>
      <dgm:spPr/>
    </dgm:pt>
    <dgm:pt modelId="{F306E11A-C3D7-4B3E-8889-DBB5E5F5E206}" type="pres">
      <dgm:prSet presAssocID="{EF50DB73-6B32-4366-9114-B75692E3B05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F927E1A5-454B-4C90-92DF-3FDDE8E5C38A}" type="pres">
      <dgm:prSet presAssocID="{EF50DB73-6B32-4366-9114-B75692E3B054}" presName="spaceRect" presStyleCnt="0"/>
      <dgm:spPr/>
    </dgm:pt>
    <dgm:pt modelId="{7129E81D-384B-4EE1-A993-152F0A6F2F3D}" type="pres">
      <dgm:prSet presAssocID="{EF50DB73-6B32-4366-9114-B75692E3B054}" presName="parTx" presStyleLbl="revTx" presStyleIdx="1" presStyleCnt="2">
        <dgm:presLayoutVars>
          <dgm:chMax val="0"/>
          <dgm:chPref val="0"/>
        </dgm:presLayoutVars>
      </dgm:prSet>
      <dgm:spPr/>
    </dgm:pt>
  </dgm:ptLst>
  <dgm:cxnLst>
    <dgm:cxn modelId="{E8F6A829-88CB-4244-8C5E-D9ABFB1CBC9E}" type="presOf" srcId="{C45EABA5-EB25-44FE-BB1C-01F5CBA42DF1}" destId="{4F1D9494-E259-45D3-87F9-A16B67CCF166}" srcOrd="0" destOrd="0" presId="urn:microsoft.com/office/officeart/2018/2/layout/IconVerticalSolidList"/>
    <dgm:cxn modelId="{2A522443-7B88-4F06-93E0-0164AA2503A5}" srcId="{78F96E8F-5429-426E-9BFC-4BE82206F2C1}" destId="{EF50DB73-6B32-4366-9114-B75692E3B054}" srcOrd="1" destOrd="0" parTransId="{718D5031-2A98-42CE-82FB-D70667BF7A7A}" sibTransId="{9E16542C-1D56-4466-8E83-531C06E5F961}"/>
    <dgm:cxn modelId="{EE37087C-7D38-4902-8EF1-A4A46C4380B7}" srcId="{78F96E8F-5429-426E-9BFC-4BE82206F2C1}" destId="{C45EABA5-EB25-44FE-BB1C-01F5CBA42DF1}" srcOrd="0" destOrd="0" parTransId="{4DEB6F2D-1F4F-4A75-A956-2F29D41E6673}" sibTransId="{90732541-4C72-4CAF-9F67-A8CEA945DABD}"/>
    <dgm:cxn modelId="{1DB3B88A-A499-4002-8875-917ECAF9608A}" type="presOf" srcId="{EF50DB73-6B32-4366-9114-B75692E3B054}" destId="{7129E81D-384B-4EE1-A993-152F0A6F2F3D}" srcOrd="0" destOrd="0" presId="urn:microsoft.com/office/officeart/2018/2/layout/IconVerticalSolidList"/>
    <dgm:cxn modelId="{669A40F8-D598-4119-B4E7-8FFB9BD327A8}" type="presOf" srcId="{78F96E8F-5429-426E-9BFC-4BE82206F2C1}" destId="{B44C3C5F-32EF-4EF1-B6F8-75BDAD776F7D}" srcOrd="0" destOrd="0" presId="urn:microsoft.com/office/officeart/2018/2/layout/IconVerticalSolidList"/>
    <dgm:cxn modelId="{E4FBBEAA-3013-4DE0-ADE4-834B19B7C61F}" type="presParOf" srcId="{B44C3C5F-32EF-4EF1-B6F8-75BDAD776F7D}" destId="{3D3B03C0-C456-4940-ACCC-41A87BC7229A}" srcOrd="0" destOrd="0" presId="urn:microsoft.com/office/officeart/2018/2/layout/IconVerticalSolidList"/>
    <dgm:cxn modelId="{C7343215-45F4-40D0-9C58-758768124A97}" type="presParOf" srcId="{3D3B03C0-C456-4940-ACCC-41A87BC7229A}" destId="{19133884-8BEB-48BB-80CB-0C8353CE8982}" srcOrd="0" destOrd="0" presId="urn:microsoft.com/office/officeart/2018/2/layout/IconVerticalSolidList"/>
    <dgm:cxn modelId="{647C5CBA-AAB8-4BD7-9D81-0BD10417B0BC}" type="presParOf" srcId="{3D3B03C0-C456-4940-ACCC-41A87BC7229A}" destId="{0C28D3BB-9E54-4F46-AA39-65DFCC928962}" srcOrd="1" destOrd="0" presId="urn:microsoft.com/office/officeart/2018/2/layout/IconVerticalSolidList"/>
    <dgm:cxn modelId="{545C506E-0CA7-4016-A066-56B01B466F50}" type="presParOf" srcId="{3D3B03C0-C456-4940-ACCC-41A87BC7229A}" destId="{937312BF-85A3-49AE-B030-60F2C9535670}" srcOrd="2" destOrd="0" presId="urn:microsoft.com/office/officeart/2018/2/layout/IconVerticalSolidList"/>
    <dgm:cxn modelId="{A844CBC6-688E-4F11-8D44-901ECE6E2661}" type="presParOf" srcId="{3D3B03C0-C456-4940-ACCC-41A87BC7229A}" destId="{4F1D9494-E259-45D3-87F9-A16B67CCF166}" srcOrd="3" destOrd="0" presId="urn:microsoft.com/office/officeart/2018/2/layout/IconVerticalSolidList"/>
    <dgm:cxn modelId="{D10B60E5-E701-4547-8D74-3D3B19D26505}" type="presParOf" srcId="{B44C3C5F-32EF-4EF1-B6F8-75BDAD776F7D}" destId="{EC8F77F6-59B1-46EA-8EAC-E0F6488BE5FE}" srcOrd="1" destOrd="0" presId="urn:microsoft.com/office/officeart/2018/2/layout/IconVerticalSolidList"/>
    <dgm:cxn modelId="{37B3CC55-EC2E-47C2-B49B-461B02F3FF6C}" type="presParOf" srcId="{B44C3C5F-32EF-4EF1-B6F8-75BDAD776F7D}" destId="{D20E5B5E-E206-4475-AA18-F8630D55267F}" srcOrd="2" destOrd="0" presId="urn:microsoft.com/office/officeart/2018/2/layout/IconVerticalSolidList"/>
    <dgm:cxn modelId="{56506962-0FB4-4789-B854-03B65E2843F6}" type="presParOf" srcId="{D20E5B5E-E206-4475-AA18-F8630D55267F}" destId="{441A44D2-2512-48A4-84A9-F39C9F261AFF}" srcOrd="0" destOrd="0" presId="urn:microsoft.com/office/officeart/2018/2/layout/IconVerticalSolidList"/>
    <dgm:cxn modelId="{70F7BD7C-4179-4CB8-AA27-D6F7784B1D96}" type="presParOf" srcId="{D20E5B5E-E206-4475-AA18-F8630D55267F}" destId="{F306E11A-C3D7-4B3E-8889-DBB5E5F5E206}" srcOrd="1" destOrd="0" presId="urn:microsoft.com/office/officeart/2018/2/layout/IconVerticalSolidList"/>
    <dgm:cxn modelId="{D860B285-5072-430A-80E2-2E7308A1AD35}" type="presParOf" srcId="{D20E5B5E-E206-4475-AA18-F8630D55267F}" destId="{F927E1A5-454B-4C90-92DF-3FDDE8E5C38A}" srcOrd="2" destOrd="0" presId="urn:microsoft.com/office/officeart/2018/2/layout/IconVerticalSolidList"/>
    <dgm:cxn modelId="{54A4B694-8EE4-4F98-BEA8-B008FF3725A1}" type="presParOf" srcId="{D20E5B5E-E206-4475-AA18-F8630D55267F}" destId="{7129E81D-384B-4EE1-A993-152F0A6F2F3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80E5DD-7CB5-4DF8-9B67-DC524F51D42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AEF99A0-C369-47C9-A1A0-226AF36E9F59}">
      <dgm:prSet/>
      <dgm:spPr/>
      <dgm:t>
        <a:bodyPr/>
        <a:lstStyle/>
        <a:p>
          <a:r>
            <a:rPr lang="fr-CA"/>
            <a:t>1- Bref historique de l’évaluation des emplois</a:t>
          </a:r>
          <a:endParaRPr lang="en-US"/>
        </a:p>
      </dgm:t>
    </dgm:pt>
    <dgm:pt modelId="{4F0741B5-2C02-4A96-982D-18D3FC4D4680}" type="parTrans" cxnId="{985429A1-DCFB-429D-A252-CF6F7EB75DF4}">
      <dgm:prSet/>
      <dgm:spPr/>
      <dgm:t>
        <a:bodyPr/>
        <a:lstStyle/>
        <a:p>
          <a:endParaRPr lang="en-US"/>
        </a:p>
      </dgm:t>
    </dgm:pt>
    <dgm:pt modelId="{3A75A425-15BB-4FAD-9440-92AF2DF67D62}" type="sibTrans" cxnId="{985429A1-DCFB-429D-A252-CF6F7EB75DF4}">
      <dgm:prSet/>
      <dgm:spPr/>
      <dgm:t>
        <a:bodyPr/>
        <a:lstStyle/>
        <a:p>
          <a:endParaRPr lang="en-US"/>
        </a:p>
      </dgm:t>
    </dgm:pt>
    <dgm:pt modelId="{8C9AFF86-7E62-4006-A2EF-C69E69517A9A}">
      <dgm:prSet/>
      <dgm:spPr/>
      <dgm:t>
        <a:bodyPr/>
        <a:lstStyle/>
        <a:p>
          <a:r>
            <a:rPr lang="fr-CA"/>
            <a:t>2- Structure d’un système d’évaluation des emplois</a:t>
          </a:r>
          <a:endParaRPr lang="en-US"/>
        </a:p>
      </dgm:t>
    </dgm:pt>
    <dgm:pt modelId="{E0E4F96B-9FD3-4A84-A765-D585A86B4B6E}" type="parTrans" cxnId="{E57A90E8-B89E-48A5-BB94-C3825B863DD6}">
      <dgm:prSet/>
      <dgm:spPr/>
      <dgm:t>
        <a:bodyPr/>
        <a:lstStyle/>
        <a:p>
          <a:endParaRPr lang="en-US"/>
        </a:p>
      </dgm:t>
    </dgm:pt>
    <dgm:pt modelId="{F7535CE7-6E27-4C01-8BBB-709DD21A780D}" type="sibTrans" cxnId="{E57A90E8-B89E-48A5-BB94-C3825B863DD6}">
      <dgm:prSet/>
      <dgm:spPr/>
      <dgm:t>
        <a:bodyPr/>
        <a:lstStyle/>
        <a:p>
          <a:endParaRPr lang="en-US"/>
        </a:p>
      </dgm:t>
    </dgm:pt>
    <dgm:pt modelId="{DA3F65C9-BF57-4429-B4A1-11F98271C101}">
      <dgm:prSet/>
      <dgm:spPr/>
      <dgm:t>
        <a:bodyPr/>
        <a:lstStyle/>
        <a:p>
          <a:r>
            <a:rPr lang="fr-CA"/>
            <a:t>3- Les systèmes d’évaluation des emplois du réseau de la santé</a:t>
          </a:r>
          <a:endParaRPr lang="en-US"/>
        </a:p>
      </dgm:t>
    </dgm:pt>
    <dgm:pt modelId="{BC6378E9-AEA9-4E37-9453-4F9E55BA93A4}" type="parTrans" cxnId="{6B3C425F-4579-4DBD-AB9D-DA860CFCD6FC}">
      <dgm:prSet/>
      <dgm:spPr/>
      <dgm:t>
        <a:bodyPr/>
        <a:lstStyle/>
        <a:p>
          <a:endParaRPr lang="en-US"/>
        </a:p>
      </dgm:t>
    </dgm:pt>
    <dgm:pt modelId="{8B6201D4-60CB-497A-A820-3FD76927D852}" type="sibTrans" cxnId="{6B3C425F-4579-4DBD-AB9D-DA860CFCD6FC}">
      <dgm:prSet/>
      <dgm:spPr/>
      <dgm:t>
        <a:bodyPr/>
        <a:lstStyle/>
        <a:p>
          <a:endParaRPr lang="en-US"/>
        </a:p>
      </dgm:t>
    </dgm:pt>
    <dgm:pt modelId="{098C0E67-D582-4D67-82D6-67497BCFB4AB}" type="pres">
      <dgm:prSet presAssocID="{7F80E5DD-7CB5-4DF8-9B67-DC524F51D422}" presName="root" presStyleCnt="0">
        <dgm:presLayoutVars>
          <dgm:dir/>
          <dgm:resizeHandles val="exact"/>
        </dgm:presLayoutVars>
      </dgm:prSet>
      <dgm:spPr/>
    </dgm:pt>
    <dgm:pt modelId="{09F0E238-2EA5-40ED-8010-27E5C4DC2181}" type="pres">
      <dgm:prSet presAssocID="{FAEF99A0-C369-47C9-A1A0-226AF36E9F59}" presName="compNode" presStyleCnt="0"/>
      <dgm:spPr/>
    </dgm:pt>
    <dgm:pt modelId="{DC045D1D-ED0D-4AE1-9565-C800472BC6DF}" type="pres">
      <dgm:prSet presAssocID="{FAEF99A0-C369-47C9-A1A0-226AF36E9F59}" presName="bgRect" presStyleLbl="bgShp" presStyleIdx="0" presStyleCnt="3"/>
      <dgm:spPr/>
    </dgm:pt>
    <dgm:pt modelId="{352C17B8-45FF-4F6E-B33A-0EF7BE3E4C10}" type="pres">
      <dgm:prSet presAssocID="{FAEF99A0-C369-47C9-A1A0-226AF36E9F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vres"/>
        </a:ext>
      </dgm:extLst>
    </dgm:pt>
    <dgm:pt modelId="{CDCCC4E7-A969-4C0E-8192-E53F8B6E7CEC}" type="pres">
      <dgm:prSet presAssocID="{FAEF99A0-C369-47C9-A1A0-226AF36E9F59}" presName="spaceRect" presStyleCnt="0"/>
      <dgm:spPr/>
    </dgm:pt>
    <dgm:pt modelId="{66893E16-A2CE-4816-9C28-521D03611BDE}" type="pres">
      <dgm:prSet presAssocID="{FAEF99A0-C369-47C9-A1A0-226AF36E9F59}" presName="parTx" presStyleLbl="revTx" presStyleIdx="0" presStyleCnt="3">
        <dgm:presLayoutVars>
          <dgm:chMax val="0"/>
          <dgm:chPref val="0"/>
        </dgm:presLayoutVars>
      </dgm:prSet>
      <dgm:spPr/>
    </dgm:pt>
    <dgm:pt modelId="{ECE61A50-94FE-470D-9A17-9225BA3E8430}" type="pres">
      <dgm:prSet presAssocID="{3A75A425-15BB-4FAD-9440-92AF2DF67D62}" presName="sibTrans" presStyleCnt="0"/>
      <dgm:spPr/>
    </dgm:pt>
    <dgm:pt modelId="{9BF8F56D-6FC1-413F-B7A9-2FD86DD49F58}" type="pres">
      <dgm:prSet presAssocID="{8C9AFF86-7E62-4006-A2EF-C69E69517A9A}" presName="compNode" presStyleCnt="0"/>
      <dgm:spPr/>
    </dgm:pt>
    <dgm:pt modelId="{5D953C25-FFED-4A0A-AF7E-99F015062522}" type="pres">
      <dgm:prSet presAssocID="{8C9AFF86-7E62-4006-A2EF-C69E69517A9A}" presName="bgRect" presStyleLbl="bgShp" presStyleIdx="1" presStyleCnt="3"/>
      <dgm:spPr/>
    </dgm:pt>
    <dgm:pt modelId="{6BF37B91-7E59-4BCE-B10C-269EE642583A}" type="pres">
      <dgm:prSet presAssocID="{8C9AFF86-7E62-4006-A2EF-C69E69517A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érarchie"/>
        </a:ext>
      </dgm:extLst>
    </dgm:pt>
    <dgm:pt modelId="{C0559C92-763C-4D52-B9F1-50672F0A5341}" type="pres">
      <dgm:prSet presAssocID="{8C9AFF86-7E62-4006-A2EF-C69E69517A9A}" presName="spaceRect" presStyleCnt="0"/>
      <dgm:spPr/>
    </dgm:pt>
    <dgm:pt modelId="{403CAE0F-001A-46FB-92DF-3930AE2479E5}" type="pres">
      <dgm:prSet presAssocID="{8C9AFF86-7E62-4006-A2EF-C69E69517A9A}" presName="parTx" presStyleLbl="revTx" presStyleIdx="1" presStyleCnt="3">
        <dgm:presLayoutVars>
          <dgm:chMax val="0"/>
          <dgm:chPref val="0"/>
        </dgm:presLayoutVars>
      </dgm:prSet>
      <dgm:spPr/>
    </dgm:pt>
    <dgm:pt modelId="{CC754B99-EE56-42B6-A420-E64BC9E580DE}" type="pres">
      <dgm:prSet presAssocID="{F7535CE7-6E27-4C01-8BBB-709DD21A780D}" presName="sibTrans" presStyleCnt="0"/>
      <dgm:spPr/>
    </dgm:pt>
    <dgm:pt modelId="{07EFD0CB-33BE-4C4E-862C-D0B2D1208E4D}" type="pres">
      <dgm:prSet presAssocID="{DA3F65C9-BF57-4429-B4A1-11F98271C101}" presName="compNode" presStyleCnt="0"/>
      <dgm:spPr/>
    </dgm:pt>
    <dgm:pt modelId="{DDE51168-1157-474D-93AC-F61B10EE0D05}" type="pres">
      <dgm:prSet presAssocID="{DA3F65C9-BF57-4429-B4A1-11F98271C101}" presName="bgRect" presStyleLbl="bgShp" presStyleIdx="2" presStyleCnt="3"/>
      <dgm:spPr/>
    </dgm:pt>
    <dgm:pt modelId="{1E858684-5ABC-4B09-8E98-44FCD5E83525}" type="pres">
      <dgm:prSet presAssocID="{DA3F65C9-BF57-4429-B4A1-11F98271C1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ignée de main"/>
        </a:ext>
      </dgm:extLst>
    </dgm:pt>
    <dgm:pt modelId="{55245381-1662-432D-ADA4-1081718361E8}" type="pres">
      <dgm:prSet presAssocID="{DA3F65C9-BF57-4429-B4A1-11F98271C101}" presName="spaceRect" presStyleCnt="0"/>
      <dgm:spPr/>
    </dgm:pt>
    <dgm:pt modelId="{7E967E08-E436-4232-BF5B-0A8C749B3D09}" type="pres">
      <dgm:prSet presAssocID="{DA3F65C9-BF57-4429-B4A1-11F98271C101}" presName="parTx" presStyleLbl="revTx" presStyleIdx="2" presStyleCnt="3">
        <dgm:presLayoutVars>
          <dgm:chMax val="0"/>
          <dgm:chPref val="0"/>
        </dgm:presLayoutVars>
      </dgm:prSet>
      <dgm:spPr/>
    </dgm:pt>
  </dgm:ptLst>
  <dgm:cxnLst>
    <dgm:cxn modelId="{6B3C425F-4579-4DBD-AB9D-DA860CFCD6FC}" srcId="{7F80E5DD-7CB5-4DF8-9B67-DC524F51D422}" destId="{DA3F65C9-BF57-4429-B4A1-11F98271C101}" srcOrd="2" destOrd="0" parTransId="{BC6378E9-AEA9-4E37-9453-4F9E55BA93A4}" sibTransId="{8B6201D4-60CB-497A-A820-3FD76927D852}"/>
    <dgm:cxn modelId="{565A5548-49AF-425D-ACE2-5A0FF662F23E}" type="presOf" srcId="{FAEF99A0-C369-47C9-A1A0-226AF36E9F59}" destId="{66893E16-A2CE-4816-9C28-521D03611BDE}" srcOrd="0" destOrd="0" presId="urn:microsoft.com/office/officeart/2018/2/layout/IconVerticalSolidList"/>
    <dgm:cxn modelId="{15901A87-7105-4DB9-BFB8-FD60C7EC57CF}" type="presOf" srcId="{8C9AFF86-7E62-4006-A2EF-C69E69517A9A}" destId="{403CAE0F-001A-46FB-92DF-3930AE2479E5}" srcOrd="0" destOrd="0" presId="urn:microsoft.com/office/officeart/2018/2/layout/IconVerticalSolidList"/>
    <dgm:cxn modelId="{985429A1-DCFB-429D-A252-CF6F7EB75DF4}" srcId="{7F80E5DD-7CB5-4DF8-9B67-DC524F51D422}" destId="{FAEF99A0-C369-47C9-A1A0-226AF36E9F59}" srcOrd="0" destOrd="0" parTransId="{4F0741B5-2C02-4A96-982D-18D3FC4D4680}" sibTransId="{3A75A425-15BB-4FAD-9440-92AF2DF67D62}"/>
    <dgm:cxn modelId="{CD90D9A9-CEDA-432F-B2D5-A282D7422701}" type="presOf" srcId="{7F80E5DD-7CB5-4DF8-9B67-DC524F51D422}" destId="{098C0E67-D582-4D67-82D6-67497BCFB4AB}" srcOrd="0" destOrd="0" presId="urn:microsoft.com/office/officeart/2018/2/layout/IconVerticalSolidList"/>
    <dgm:cxn modelId="{E57A90E8-B89E-48A5-BB94-C3825B863DD6}" srcId="{7F80E5DD-7CB5-4DF8-9B67-DC524F51D422}" destId="{8C9AFF86-7E62-4006-A2EF-C69E69517A9A}" srcOrd="1" destOrd="0" parTransId="{E0E4F96B-9FD3-4A84-A765-D585A86B4B6E}" sibTransId="{F7535CE7-6E27-4C01-8BBB-709DD21A780D}"/>
    <dgm:cxn modelId="{267F84F5-7EF5-4D4E-AF64-4CD40DBC52CA}" type="presOf" srcId="{DA3F65C9-BF57-4429-B4A1-11F98271C101}" destId="{7E967E08-E436-4232-BF5B-0A8C749B3D09}" srcOrd="0" destOrd="0" presId="urn:microsoft.com/office/officeart/2018/2/layout/IconVerticalSolidList"/>
    <dgm:cxn modelId="{8D0F460B-A5EC-4C33-BC85-A429E0CCBFC3}" type="presParOf" srcId="{098C0E67-D582-4D67-82D6-67497BCFB4AB}" destId="{09F0E238-2EA5-40ED-8010-27E5C4DC2181}" srcOrd="0" destOrd="0" presId="urn:microsoft.com/office/officeart/2018/2/layout/IconVerticalSolidList"/>
    <dgm:cxn modelId="{CD8658A7-4EB3-4578-B8B2-CEE71B757327}" type="presParOf" srcId="{09F0E238-2EA5-40ED-8010-27E5C4DC2181}" destId="{DC045D1D-ED0D-4AE1-9565-C800472BC6DF}" srcOrd="0" destOrd="0" presId="urn:microsoft.com/office/officeart/2018/2/layout/IconVerticalSolidList"/>
    <dgm:cxn modelId="{84DE83E1-F17A-42E2-8951-A21A9294D698}" type="presParOf" srcId="{09F0E238-2EA5-40ED-8010-27E5C4DC2181}" destId="{352C17B8-45FF-4F6E-B33A-0EF7BE3E4C10}" srcOrd="1" destOrd="0" presId="urn:microsoft.com/office/officeart/2018/2/layout/IconVerticalSolidList"/>
    <dgm:cxn modelId="{338FD2CA-10DE-46EB-8269-53932A6640F0}" type="presParOf" srcId="{09F0E238-2EA5-40ED-8010-27E5C4DC2181}" destId="{CDCCC4E7-A969-4C0E-8192-E53F8B6E7CEC}" srcOrd="2" destOrd="0" presId="urn:microsoft.com/office/officeart/2018/2/layout/IconVerticalSolidList"/>
    <dgm:cxn modelId="{B2F16047-B8E6-4B7C-9734-C3FB64FFDE39}" type="presParOf" srcId="{09F0E238-2EA5-40ED-8010-27E5C4DC2181}" destId="{66893E16-A2CE-4816-9C28-521D03611BDE}" srcOrd="3" destOrd="0" presId="urn:microsoft.com/office/officeart/2018/2/layout/IconVerticalSolidList"/>
    <dgm:cxn modelId="{E8DCE0C3-0CEB-42A6-B492-55F50BBE7D8D}" type="presParOf" srcId="{098C0E67-D582-4D67-82D6-67497BCFB4AB}" destId="{ECE61A50-94FE-470D-9A17-9225BA3E8430}" srcOrd="1" destOrd="0" presId="urn:microsoft.com/office/officeart/2018/2/layout/IconVerticalSolidList"/>
    <dgm:cxn modelId="{1A690517-9A34-4F97-9350-A0A395E32BB6}" type="presParOf" srcId="{098C0E67-D582-4D67-82D6-67497BCFB4AB}" destId="{9BF8F56D-6FC1-413F-B7A9-2FD86DD49F58}" srcOrd="2" destOrd="0" presId="urn:microsoft.com/office/officeart/2018/2/layout/IconVerticalSolidList"/>
    <dgm:cxn modelId="{A90A2E5A-3F02-4A22-B593-A7F1A85F7B37}" type="presParOf" srcId="{9BF8F56D-6FC1-413F-B7A9-2FD86DD49F58}" destId="{5D953C25-FFED-4A0A-AF7E-99F015062522}" srcOrd="0" destOrd="0" presId="urn:microsoft.com/office/officeart/2018/2/layout/IconVerticalSolidList"/>
    <dgm:cxn modelId="{9C05107A-E8B8-4637-AD59-4BBFE01B8BE2}" type="presParOf" srcId="{9BF8F56D-6FC1-413F-B7A9-2FD86DD49F58}" destId="{6BF37B91-7E59-4BCE-B10C-269EE642583A}" srcOrd="1" destOrd="0" presId="urn:microsoft.com/office/officeart/2018/2/layout/IconVerticalSolidList"/>
    <dgm:cxn modelId="{FC2F7038-05F0-4ABD-BFEC-825D99371B94}" type="presParOf" srcId="{9BF8F56D-6FC1-413F-B7A9-2FD86DD49F58}" destId="{C0559C92-763C-4D52-B9F1-50672F0A5341}" srcOrd="2" destOrd="0" presId="urn:microsoft.com/office/officeart/2018/2/layout/IconVerticalSolidList"/>
    <dgm:cxn modelId="{2EEE1E5B-5255-4998-8E34-4725FDA5EEDC}" type="presParOf" srcId="{9BF8F56D-6FC1-413F-B7A9-2FD86DD49F58}" destId="{403CAE0F-001A-46FB-92DF-3930AE2479E5}" srcOrd="3" destOrd="0" presId="urn:microsoft.com/office/officeart/2018/2/layout/IconVerticalSolidList"/>
    <dgm:cxn modelId="{715EBFB8-AE3D-4D17-BCEA-883E8A487BED}" type="presParOf" srcId="{098C0E67-D582-4D67-82D6-67497BCFB4AB}" destId="{CC754B99-EE56-42B6-A420-E64BC9E580DE}" srcOrd="3" destOrd="0" presId="urn:microsoft.com/office/officeart/2018/2/layout/IconVerticalSolidList"/>
    <dgm:cxn modelId="{12C7CCC3-8DC7-4987-9453-D02830568722}" type="presParOf" srcId="{098C0E67-D582-4D67-82D6-67497BCFB4AB}" destId="{07EFD0CB-33BE-4C4E-862C-D0B2D1208E4D}" srcOrd="4" destOrd="0" presId="urn:microsoft.com/office/officeart/2018/2/layout/IconVerticalSolidList"/>
    <dgm:cxn modelId="{E812B0AA-FB0F-4FAF-85EF-580E5A87AB56}" type="presParOf" srcId="{07EFD0CB-33BE-4C4E-862C-D0B2D1208E4D}" destId="{DDE51168-1157-474D-93AC-F61B10EE0D05}" srcOrd="0" destOrd="0" presId="urn:microsoft.com/office/officeart/2018/2/layout/IconVerticalSolidList"/>
    <dgm:cxn modelId="{756C3C2D-3471-41DC-BA8D-000E17CA71B0}" type="presParOf" srcId="{07EFD0CB-33BE-4C4E-862C-D0B2D1208E4D}" destId="{1E858684-5ABC-4B09-8E98-44FCD5E83525}" srcOrd="1" destOrd="0" presId="urn:microsoft.com/office/officeart/2018/2/layout/IconVerticalSolidList"/>
    <dgm:cxn modelId="{4A417E87-A385-4332-AF13-E82BAE6720C3}" type="presParOf" srcId="{07EFD0CB-33BE-4C4E-862C-D0B2D1208E4D}" destId="{55245381-1662-432D-ADA4-1081718361E8}" srcOrd="2" destOrd="0" presId="urn:microsoft.com/office/officeart/2018/2/layout/IconVerticalSolidList"/>
    <dgm:cxn modelId="{1C4C3B9A-112B-43F4-9A28-4492CA37A450}" type="presParOf" srcId="{07EFD0CB-33BE-4C4E-862C-D0B2D1208E4D}" destId="{7E967E08-E436-4232-BF5B-0A8C749B3D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Char char="-"/>
          </a:pPr>
          <a:r>
            <a:rPr lang="fr-CA" sz="2800" dirty="0"/>
            <a:t>Les systèmes d’évaluation des emplois sont composés de facteurs qui se divisent en sous-facteur qui sont eux même divisés en niveaux.</a:t>
          </a:r>
        </a:p>
        <a:p>
          <a:pPr algn="just">
            <a:buSzPts val="1150"/>
            <a:buFont typeface="Arial" panose="020B0604020202020204" pitchFamily="34" charset="0"/>
            <a:buChar char="-"/>
          </a:pPr>
          <a:r>
            <a:rPr lang="fr-CA" sz="2800" dirty="0"/>
            <a:t>Il est requis que quatre facteurs soient toujours présents dans la structure d’un système d’évaluation.</a:t>
          </a:r>
        </a:p>
        <a:p>
          <a:pPr algn="l">
            <a:buSzPts val="1150"/>
            <a:buFont typeface="Arial" panose="020B0604020202020204" pitchFamily="34" charset="0"/>
            <a:buChar char="-"/>
          </a:pPr>
          <a:r>
            <a:rPr lang="fr-FR" sz="2800" dirty="0"/>
            <a:t>1.	</a:t>
          </a:r>
          <a:r>
            <a:rPr lang="fr-CA" sz="2800" dirty="0"/>
            <a:t>Les efforts (intellectuels et physiques);</a:t>
          </a:r>
        </a:p>
        <a:p>
          <a:pPr algn="l">
            <a:buSzPts val="1150"/>
            <a:buFont typeface="Arial" panose="020B0604020202020204" pitchFamily="34" charset="0"/>
            <a:buChar char="-"/>
          </a:pPr>
          <a:r>
            <a:rPr lang="fr-FR" sz="2800" dirty="0"/>
            <a:t>2.	Les responsabilités;</a:t>
          </a:r>
          <a:endParaRPr lang="fr-CA" sz="280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custScaleY="125209">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l">
            <a:buSzPts val="1150"/>
            <a:buFont typeface="Arial" panose="020B0604020202020204" pitchFamily="34" charset="0"/>
            <a:buNone/>
          </a:pPr>
          <a:r>
            <a:rPr lang="fr-FR" sz="3200" dirty="0"/>
            <a:t>3.	</a:t>
          </a:r>
          <a:r>
            <a:rPr lang="fr-CA" sz="3200" dirty="0"/>
            <a:t>Les qualifications;</a:t>
          </a:r>
        </a:p>
        <a:p>
          <a:pPr algn="l">
            <a:buSzPts val="1150"/>
            <a:buFont typeface="Arial" panose="020B0604020202020204" pitchFamily="34" charset="0"/>
            <a:buChar char="-"/>
          </a:pPr>
          <a:r>
            <a:rPr lang="fr-FR" sz="3200" dirty="0"/>
            <a:t>4.	Les conditions de travail (physiques et psychologiques).</a:t>
          </a:r>
        </a:p>
        <a:p>
          <a:pPr algn="l">
            <a:buSzPts val="1150"/>
            <a:buFont typeface="Arial" panose="020B0604020202020204" pitchFamily="34" charset="0"/>
            <a:buChar char="-"/>
          </a:pPr>
          <a:endParaRPr lang="fr-FR" sz="2400" dirty="0"/>
        </a:p>
        <a:p>
          <a:pPr algn="l">
            <a:buSzPts val="1150"/>
            <a:buFont typeface="Arial" panose="020B0604020202020204" pitchFamily="34" charset="0"/>
            <a:buChar char="-"/>
          </a:pPr>
          <a:r>
            <a:rPr lang="fr-FR" sz="2400" dirty="0"/>
            <a:t>Ces facteurs peuvent être nommés différemment, selon le système d’évaluation, mais ils doivent avoir la même interprétation.</a:t>
          </a:r>
          <a:endParaRPr lang="en-US" sz="240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custScaleY="125209">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990B37-CBD6-4444-8AC6-2686354F2A3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6812E79-F38F-4E00-8751-9B91C289FF30}">
      <dgm:prSet custT="1"/>
      <dgm:spPr/>
      <dgm:t>
        <a:bodyPr/>
        <a:lstStyle/>
        <a:p>
          <a:pPr>
            <a:lnSpc>
              <a:spcPct val="100000"/>
            </a:lnSpc>
          </a:pPr>
          <a:r>
            <a:rPr lang="fr-CA" sz="1600" dirty="0"/>
            <a:t>Finalement, chaque sous-facteur présente des niveaux de difficultés ou d’exigences propres à chacun d’eux.</a:t>
          </a:r>
          <a:endParaRPr lang="en-US" sz="1600" dirty="0"/>
        </a:p>
      </dgm:t>
    </dgm:pt>
    <dgm:pt modelId="{DCF3411F-369B-4CFD-82E5-C2D66720D042}" type="parTrans" cxnId="{3973CA31-C532-4055-A723-17D80AC9737A}">
      <dgm:prSet/>
      <dgm:spPr/>
      <dgm:t>
        <a:bodyPr/>
        <a:lstStyle/>
        <a:p>
          <a:endParaRPr lang="en-US"/>
        </a:p>
      </dgm:t>
    </dgm:pt>
    <dgm:pt modelId="{9088C41F-A896-45DE-9C77-4CCD6AC5CF9B}" type="sibTrans" cxnId="{3973CA31-C532-4055-A723-17D80AC9737A}">
      <dgm:prSet/>
      <dgm:spPr/>
      <dgm:t>
        <a:bodyPr/>
        <a:lstStyle/>
        <a:p>
          <a:endParaRPr lang="en-US"/>
        </a:p>
      </dgm:t>
    </dgm:pt>
    <dgm:pt modelId="{5BD3AF4D-6938-4362-AE84-5E605A32CAF5}">
      <dgm:prSet/>
      <dgm:spPr/>
      <dgm:t>
        <a:bodyPr/>
        <a:lstStyle/>
        <a:p>
          <a:pPr>
            <a:lnSpc>
              <a:spcPct val="100000"/>
            </a:lnSpc>
          </a:pPr>
          <a:r>
            <a:rPr lang="fr-CA" dirty="0"/>
            <a:t>Par exemple, au sous-facteur qualifications académiques nous allons retrouver une progression de niveaux qui va  du diplôme d’études secondaires  au doctorat.  Le principe de la progression se retrouve dans tous les niveaux des sous-facteurs.</a:t>
          </a:r>
          <a:endParaRPr lang="en-US" dirty="0"/>
        </a:p>
      </dgm:t>
    </dgm:pt>
    <dgm:pt modelId="{216FF6EF-52BA-47EE-B9FE-84D1D0F4B7C9}" type="parTrans" cxnId="{215DACD1-9552-45EF-BB08-59393A289D29}">
      <dgm:prSet/>
      <dgm:spPr/>
      <dgm:t>
        <a:bodyPr/>
        <a:lstStyle/>
        <a:p>
          <a:endParaRPr lang="en-US"/>
        </a:p>
      </dgm:t>
    </dgm:pt>
    <dgm:pt modelId="{B227BF94-6261-4D04-8C15-2A50CEF3C7D3}" type="sibTrans" cxnId="{215DACD1-9552-45EF-BB08-59393A289D29}">
      <dgm:prSet/>
      <dgm:spPr/>
      <dgm:t>
        <a:bodyPr/>
        <a:lstStyle/>
        <a:p>
          <a:endParaRPr lang="en-US"/>
        </a:p>
      </dgm:t>
    </dgm:pt>
    <dgm:pt modelId="{8783A623-993C-4535-A388-6CD3D09581D3}">
      <dgm:prSet/>
      <dgm:spPr/>
      <dgm:t>
        <a:bodyPr/>
        <a:lstStyle/>
        <a:p>
          <a:pPr>
            <a:lnSpc>
              <a:spcPct val="100000"/>
            </a:lnSpc>
          </a:pPr>
          <a:r>
            <a:rPr lang="fr-CA"/>
            <a:t>Des points sont accordés selon le niveau choisi.  Le total des points obtenus au terme de l’exercice détermine le classement du poste.</a:t>
          </a:r>
          <a:endParaRPr lang="en-US"/>
        </a:p>
      </dgm:t>
    </dgm:pt>
    <dgm:pt modelId="{3F625631-7812-4488-B58F-FFC003410C37}" type="parTrans" cxnId="{656E239F-80FE-4142-BE35-522092BF9044}">
      <dgm:prSet/>
      <dgm:spPr/>
      <dgm:t>
        <a:bodyPr/>
        <a:lstStyle/>
        <a:p>
          <a:endParaRPr lang="en-US"/>
        </a:p>
      </dgm:t>
    </dgm:pt>
    <dgm:pt modelId="{CC6063F5-44E7-4D67-AE9D-ACF3C1D8E8B6}" type="sibTrans" cxnId="{656E239F-80FE-4142-BE35-522092BF9044}">
      <dgm:prSet/>
      <dgm:spPr/>
      <dgm:t>
        <a:bodyPr/>
        <a:lstStyle/>
        <a:p>
          <a:endParaRPr lang="en-US"/>
        </a:p>
      </dgm:t>
    </dgm:pt>
    <dgm:pt modelId="{373D905D-9CA0-49ED-B601-61319393FC76}" type="pres">
      <dgm:prSet presAssocID="{F6990B37-CBD6-4444-8AC6-2686354F2A3F}" presName="root" presStyleCnt="0">
        <dgm:presLayoutVars>
          <dgm:dir/>
          <dgm:resizeHandles val="exact"/>
        </dgm:presLayoutVars>
      </dgm:prSet>
      <dgm:spPr/>
    </dgm:pt>
    <dgm:pt modelId="{2E7D4290-7641-49BC-B2A7-F351B8E968D2}" type="pres">
      <dgm:prSet presAssocID="{B6812E79-F38F-4E00-8751-9B91C289FF30}" presName="compNode" presStyleCnt="0"/>
      <dgm:spPr/>
    </dgm:pt>
    <dgm:pt modelId="{016D9E4D-572F-4999-BA44-8E56D322A7B8}" type="pres">
      <dgm:prSet presAssocID="{B6812E79-F38F-4E00-8751-9B91C289FF30}" presName="bgRect" presStyleLbl="bgShp" presStyleIdx="0" presStyleCnt="3"/>
      <dgm:spPr/>
    </dgm:pt>
    <dgm:pt modelId="{FACAD65F-35FA-4088-B897-FEA1FE3C4FCF}" type="pres">
      <dgm:prSet presAssocID="{B6812E79-F38F-4E00-8751-9B91C289FF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pitaine"/>
        </a:ext>
      </dgm:extLst>
    </dgm:pt>
    <dgm:pt modelId="{4C805F04-4F2E-4993-AFC9-DCE8C2D5EF6E}" type="pres">
      <dgm:prSet presAssocID="{B6812E79-F38F-4E00-8751-9B91C289FF30}" presName="spaceRect" presStyleCnt="0"/>
      <dgm:spPr/>
    </dgm:pt>
    <dgm:pt modelId="{102DB1C7-3512-4700-A5E1-F22C4B8B1DBB}" type="pres">
      <dgm:prSet presAssocID="{B6812E79-F38F-4E00-8751-9B91C289FF30}" presName="parTx" presStyleLbl="revTx" presStyleIdx="0" presStyleCnt="3">
        <dgm:presLayoutVars>
          <dgm:chMax val="0"/>
          <dgm:chPref val="0"/>
        </dgm:presLayoutVars>
      </dgm:prSet>
      <dgm:spPr/>
    </dgm:pt>
    <dgm:pt modelId="{F1CE2394-FEEB-41A5-80B0-9299B47862EC}" type="pres">
      <dgm:prSet presAssocID="{9088C41F-A896-45DE-9C77-4CCD6AC5CF9B}" presName="sibTrans" presStyleCnt="0"/>
      <dgm:spPr/>
    </dgm:pt>
    <dgm:pt modelId="{4D17776E-D8E4-48D2-92C5-C760D77D537B}" type="pres">
      <dgm:prSet presAssocID="{5BD3AF4D-6938-4362-AE84-5E605A32CAF5}" presName="compNode" presStyleCnt="0"/>
      <dgm:spPr/>
    </dgm:pt>
    <dgm:pt modelId="{1DD594FE-546C-43CE-85C8-E82A58820003}" type="pres">
      <dgm:prSet presAssocID="{5BD3AF4D-6938-4362-AE84-5E605A32CAF5}" presName="bgRect" presStyleLbl="bgShp" presStyleIdx="1" presStyleCnt="3" custLinFactNeighborX="58" custLinFactNeighborY="10715"/>
      <dgm:spPr/>
    </dgm:pt>
    <dgm:pt modelId="{1C466D6F-3BB8-4527-92C9-0A4CB4876973}" type="pres">
      <dgm:prSet presAssocID="{5BD3AF4D-6938-4362-AE84-5E605A32CA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D0C5640E-3C42-4893-81E6-3A63C9EC0578}" type="pres">
      <dgm:prSet presAssocID="{5BD3AF4D-6938-4362-AE84-5E605A32CAF5}" presName="spaceRect" presStyleCnt="0"/>
      <dgm:spPr/>
    </dgm:pt>
    <dgm:pt modelId="{382A5939-06E4-4CB0-83C2-1CAFB429F518}" type="pres">
      <dgm:prSet presAssocID="{5BD3AF4D-6938-4362-AE84-5E605A32CAF5}" presName="parTx" presStyleLbl="revTx" presStyleIdx="1" presStyleCnt="3">
        <dgm:presLayoutVars>
          <dgm:chMax val="0"/>
          <dgm:chPref val="0"/>
        </dgm:presLayoutVars>
      </dgm:prSet>
      <dgm:spPr/>
    </dgm:pt>
    <dgm:pt modelId="{5ABFC3DA-EFB2-470C-A54B-6813B7118FE6}" type="pres">
      <dgm:prSet presAssocID="{B227BF94-6261-4D04-8C15-2A50CEF3C7D3}" presName="sibTrans" presStyleCnt="0"/>
      <dgm:spPr/>
    </dgm:pt>
    <dgm:pt modelId="{93EDDEDB-BF5C-47F4-B1FB-58012FA559C1}" type="pres">
      <dgm:prSet presAssocID="{8783A623-993C-4535-A388-6CD3D09581D3}" presName="compNode" presStyleCnt="0"/>
      <dgm:spPr/>
    </dgm:pt>
    <dgm:pt modelId="{81ECD946-6E9F-4D0F-9F21-26C16FF7D6E4}" type="pres">
      <dgm:prSet presAssocID="{8783A623-993C-4535-A388-6CD3D09581D3}" presName="bgRect" presStyleLbl="bgShp" presStyleIdx="2" presStyleCnt="3"/>
      <dgm:spPr/>
    </dgm:pt>
    <dgm:pt modelId="{3956AE76-C0DD-4EE8-8D6E-B9A68A0ACBDE}" type="pres">
      <dgm:prSet presAssocID="{8783A623-993C-4535-A388-6CD3D09581D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rawing Compass"/>
        </a:ext>
      </dgm:extLst>
    </dgm:pt>
    <dgm:pt modelId="{D07A63F5-31E1-492C-9DA8-01DCF324E2AD}" type="pres">
      <dgm:prSet presAssocID="{8783A623-993C-4535-A388-6CD3D09581D3}" presName="spaceRect" presStyleCnt="0"/>
      <dgm:spPr/>
    </dgm:pt>
    <dgm:pt modelId="{2B9A9194-2AA8-4B3F-A5CE-E83ED9C3D9DA}" type="pres">
      <dgm:prSet presAssocID="{8783A623-993C-4535-A388-6CD3D09581D3}" presName="parTx" presStyleLbl="revTx" presStyleIdx="2" presStyleCnt="3">
        <dgm:presLayoutVars>
          <dgm:chMax val="0"/>
          <dgm:chPref val="0"/>
        </dgm:presLayoutVars>
      </dgm:prSet>
      <dgm:spPr/>
    </dgm:pt>
  </dgm:ptLst>
  <dgm:cxnLst>
    <dgm:cxn modelId="{B509FB2E-6C09-4941-B196-1A3501EA0134}" type="presOf" srcId="{5BD3AF4D-6938-4362-AE84-5E605A32CAF5}" destId="{382A5939-06E4-4CB0-83C2-1CAFB429F518}" srcOrd="0" destOrd="0" presId="urn:microsoft.com/office/officeart/2018/2/layout/IconVerticalSolidList"/>
    <dgm:cxn modelId="{3973CA31-C532-4055-A723-17D80AC9737A}" srcId="{F6990B37-CBD6-4444-8AC6-2686354F2A3F}" destId="{B6812E79-F38F-4E00-8751-9B91C289FF30}" srcOrd="0" destOrd="0" parTransId="{DCF3411F-369B-4CFD-82E5-C2D66720D042}" sibTransId="{9088C41F-A896-45DE-9C77-4CCD6AC5CF9B}"/>
    <dgm:cxn modelId="{67322373-31BA-43DD-9797-3EE4FBAD4219}" type="presOf" srcId="{F6990B37-CBD6-4444-8AC6-2686354F2A3F}" destId="{373D905D-9CA0-49ED-B601-61319393FC76}" srcOrd="0" destOrd="0" presId="urn:microsoft.com/office/officeart/2018/2/layout/IconVerticalSolidList"/>
    <dgm:cxn modelId="{405AEA95-E50F-4515-844A-B230DEADBE6A}" type="presOf" srcId="{B6812E79-F38F-4E00-8751-9B91C289FF30}" destId="{102DB1C7-3512-4700-A5E1-F22C4B8B1DBB}" srcOrd="0" destOrd="0" presId="urn:microsoft.com/office/officeart/2018/2/layout/IconVerticalSolidList"/>
    <dgm:cxn modelId="{656E239F-80FE-4142-BE35-522092BF9044}" srcId="{F6990B37-CBD6-4444-8AC6-2686354F2A3F}" destId="{8783A623-993C-4535-A388-6CD3D09581D3}" srcOrd="2" destOrd="0" parTransId="{3F625631-7812-4488-B58F-FFC003410C37}" sibTransId="{CC6063F5-44E7-4D67-AE9D-ACF3C1D8E8B6}"/>
    <dgm:cxn modelId="{139B91A7-11B0-4177-B950-113FDF67FAA2}" type="presOf" srcId="{8783A623-993C-4535-A388-6CD3D09581D3}" destId="{2B9A9194-2AA8-4B3F-A5CE-E83ED9C3D9DA}" srcOrd="0" destOrd="0" presId="urn:microsoft.com/office/officeart/2018/2/layout/IconVerticalSolidList"/>
    <dgm:cxn modelId="{215DACD1-9552-45EF-BB08-59393A289D29}" srcId="{F6990B37-CBD6-4444-8AC6-2686354F2A3F}" destId="{5BD3AF4D-6938-4362-AE84-5E605A32CAF5}" srcOrd="1" destOrd="0" parTransId="{216FF6EF-52BA-47EE-B9FE-84D1D0F4B7C9}" sibTransId="{B227BF94-6261-4D04-8C15-2A50CEF3C7D3}"/>
    <dgm:cxn modelId="{2E8CB1E1-2A1F-42F3-A567-05561CE03BFB}" type="presParOf" srcId="{373D905D-9CA0-49ED-B601-61319393FC76}" destId="{2E7D4290-7641-49BC-B2A7-F351B8E968D2}" srcOrd="0" destOrd="0" presId="urn:microsoft.com/office/officeart/2018/2/layout/IconVerticalSolidList"/>
    <dgm:cxn modelId="{9E05AAAA-0A54-4143-849A-DD82B24147CA}" type="presParOf" srcId="{2E7D4290-7641-49BC-B2A7-F351B8E968D2}" destId="{016D9E4D-572F-4999-BA44-8E56D322A7B8}" srcOrd="0" destOrd="0" presId="urn:microsoft.com/office/officeart/2018/2/layout/IconVerticalSolidList"/>
    <dgm:cxn modelId="{D806EA37-4A46-4E68-96B2-BF84F0C1EE75}" type="presParOf" srcId="{2E7D4290-7641-49BC-B2A7-F351B8E968D2}" destId="{FACAD65F-35FA-4088-B897-FEA1FE3C4FCF}" srcOrd="1" destOrd="0" presId="urn:microsoft.com/office/officeart/2018/2/layout/IconVerticalSolidList"/>
    <dgm:cxn modelId="{5ABA041A-6F79-4B4F-B2F8-DED6458FF294}" type="presParOf" srcId="{2E7D4290-7641-49BC-B2A7-F351B8E968D2}" destId="{4C805F04-4F2E-4993-AFC9-DCE8C2D5EF6E}" srcOrd="2" destOrd="0" presId="urn:microsoft.com/office/officeart/2018/2/layout/IconVerticalSolidList"/>
    <dgm:cxn modelId="{963F2B91-5753-4E51-9680-835E70CAE77C}" type="presParOf" srcId="{2E7D4290-7641-49BC-B2A7-F351B8E968D2}" destId="{102DB1C7-3512-4700-A5E1-F22C4B8B1DBB}" srcOrd="3" destOrd="0" presId="urn:microsoft.com/office/officeart/2018/2/layout/IconVerticalSolidList"/>
    <dgm:cxn modelId="{A87622F0-886E-4E1B-ADE6-FCF0FBCF0FD7}" type="presParOf" srcId="{373D905D-9CA0-49ED-B601-61319393FC76}" destId="{F1CE2394-FEEB-41A5-80B0-9299B47862EC}" srcOrd="1" destOrd="0" presId="urn:microsoft.com/office/officeart/2018/2/layout/IconVerticalSolidList"/>
    <dgm:cxn modelId="{F1E59224-CB29-4AF2-AC7C-458BDCE46795}" type="presParOf" srcId="{373D905D-9CA0-49ED-B601-61319393FC76}" destId="{4D17776E-D8E4-48D2-92C5-C760D77D537B}" srcOrd="2" destOrd="0" presId="urn:microsoft.com/office/officeart/2018/2/layout/IconVerticalSolidList"/>
    <dgm:cxn modelId="{D0522E8D-166A-4738-A404-9F5E87D0A49E}" type="presParOf" srcId="{4D17776E-D8E4-48D2-92C5-C760D77D537B}" destId="{1DD594FE-546C-43CE-85C8-E82A58820003}" srcOrd="0" destOrd="0" presId="urn:microsoft.com/office/officeart/2018/2/layout/IconVerticalSolidList"/>
    <dgm:cxn modelId="{B72E7A31-619A-4224-9FA8-AF0E809133E1}" type="presParOf" srcId="{4D17776E-D8E4-48D2-92C5-C760D77D537B}" destId="{1C466D6F-3BB8-4527-92C9-0A4CB4876973}" srcOrd="1" destOrd="0" presId="urn:microsoft.com/office/officeart/2018/2/layout/IconVerticalSolidList"/>
    <dgm:cxn modelId="{D69C5428-DE26-490D-8D47-C51549D3FD02}" type="presParOf" srcId="{4D17776E-D8E4-48D2-92C5-C760D77D537B}" destId="{D0C5640E-3C42-4893-81E6-3A63C9EC0578}" srcOrd="2" destOrd="0" presId="urn:microsoft.com/office/officeart/2018/2/layout/IconVerticalSolidList"/>
    <dgm:cxn modelId="{4529A9FE-734C-46CA-B378-ECB2BE7998A1}" type="presParOf" srcId="{4D17776E-D8E4-48D2-92C5-C760D77D537B}" destId="{382A5939-06E4-4CB0-83C2-1CAFB429F518}" srcOrd="3" destOrd="0" presId="urn:microsoft.com/office/officeart/2018/2/layout/IconVerticalSolidList"/>
    <dgm:cxn modelId="{60B66032-81FE-43E1-B893-92358EA4C676}" type="presParOf" srcId="{373D905D-9CA0-49ED-B601-61319393FC76}" destId="{5ABFC3DA-EFB2-470C-A54B-6813B7118FE6}" srcOrd="3" destOrd="0" presId="urn:microsoft.com/office/officeart/2018/2/layout/IconVerticalSolidList"/>
    <dgm:cxn modelId="{5AE1B6C7-5CB4-4CBE-9F77-2E4493EFE522}" type="presParOf" srcId="{373D905D-9CA0-49ED-B601-61319393FC76}" destId="{93EDDEDB-BF5C-47F4-B1FB-58012FA559C1}" srcOrd="4" destOrd="0" presId="urn:microsoft.com/office/officeart/2018/2/layout/IconVerticalSolidList"/>
    <dgm:cxn modelId="{0FFC563C-1734-4CA4-89B2-8E7A27CC8A64}" type="presParOf" srcId="{93EDDEDB-BF5C-47F4-B1FB-58012FA559C1}" destId="{81ECD946-6E9F-4D0F-9F21-26C16FF7D6E4}" srcOrd="0" destOrd="0" presId="urn:microsoft.com/office/officeart/2018/2/layout/IconVerticalSolidList"/>
    <dgm:cxn modelId="{38C0A233-304D-48E9-A46A-4C6242558E72}" type="presParOf" srcId="{93EDDEDB-BF5C-47F4-B1FB-58012FA559C1}" destId="{3956AE76-C0DD-4EE8-8D6E-B9A68A0ACBDE}" srcOrd="1" destOrd="0" presId="urn:microsoft.com/office/officeart/2018/2/layout/IconVerticalSolidList"/>
    <dgm:cxn modelId="{B7FDC69C-CFE7-4FE4-86A1-0AF7BC8FDD24}" type="presParOf" srcId="{93EDDEDB-BF5C-47F4-B1FB-58012FA559C1}" destId="{D07A63F5-31E1-492C-9DA8-01DCF324E2AD}" srcOrd="2" destOrd="0" presId="urn:microsoft.com/office/officeart/2018/2/layout/IconVerticalSolidList"/>
    <dgm:cxn modelId="{2F870DD4-39C3-462A-BAB7-E8EEA6966613}" type="presParOf" srcId="{93EDDEDB-BF5C-47F4-B1FB-58012FA559C1}" destId="{2B9A9194-2AA8-4B3F-A5CE-E83ED9C3D9D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0E9A4-394E-CA4D-946C-DA089A4712DE}">
      <dsp:nvSpPr>
        <dsp:cNvPr id="0" name=""/>
        <dsp:cNvSpPr/>
      </dsp:nvSpPr>
      <dsp:spPr>
        <a:xfrm>
          <a:off x="0" y="264124"/>
          <a:ext cx="6341016" cy="26439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fr-CA" sz="3600" kern="1200" noProof="0" dirty="0"/>
            <a:t>Faire connaître aux cadres de l’APER les méthodes d’évaluation menant à la classification de leur poste.</a:t>
          </a:r>
        </a:p>
      </dsp:txBody>
      <dsp:txXfrm>
        <a:off x="129068" y="393192"/>
        <a:ext cx="6082880" cy="23858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C9769-A60C-4FF7-9230-881860B7CDEF}">
      <dsp:nvSpPr>
        <dsp:cNvPr id="0" name=""/>
        <dsp:cNvSpPr/>
      </dsp:nvSpPr>
      <dsp:spPr>
        <a:xfrm>
          <a:off x="0" y="743217"/>
          <a:ext cx="9618133" cy="23835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D7F0E7-8C56-4D98-9F68-B266B0ECCB89}">
      <dsp:nvSpPr>
        <dsp:cNvPr id="0" name=""/>
        <dsp:cNvSpPr/>
      </dsp:nvSpPr>
      <dsp:spPr>
        <a:xfrm>
          <a:off x="721034" y="1279524"/>
          <a:ext cx="1310971" cy="13109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BBE37E-1B56-47BB-B280-089FFC400778}">
      <dsp:nvSpPr>
        <dsp:cNvPr id="0" name=""/>
        <dsp:cNvSpPr/>
      </dsp:nvSpPr>
      <dsp:spPr>
        <a:xfrm>
          <a:off x="2753040" y="743217"/>
          <a:ext cx="6739377" cy="260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912" tIns="275912" rIns="275912" bIns="275912" numCol="1" spcCol="1270" anchor="ctr" anchorCtr="0">
          <a:noAutofit/>
        </a:bodyPr>
        <a:lstStyle/>
        <a:p>
          <a:pPr marL="0" lvl="0" indent="0" algn="l" defTabSz="622300">
            <a:lnSpc>
              <a:spcPct val="100000"/>
            </a:lnSpc>
            <a:spcBef>
              <a:spcPct val="0"/>
            </a:spcBef>
            <a:spcAft>
              <a:spcPct val="35000"/>
            </a:spcAft>
            <a:buNone/>
          </a:pPr>
          <a:endParaRPr lang="fr-CA" sz="1400" kern="1200" noProof="0"/>
        </a:p>
        <a:p>
          <a:pPr marL="0" lvl="0" indent="0" algn="l" defTabSz="622300">
            <a:lnSpc>
              <a:spcPct val="100000"/>
            </a:lnSpc>
            <a:spcBef>
              <a:spcPct val="0"/>
            </a:spcBef>
            <a:spcAft>
              <a:spcPct val="35000"/>
            </a:spcAft>
            <a:buNone/>
          </a:pPr>
          <a:r>
            <a:rPr lang="fr-CA" sz="1400" kern="1200" noProof="0"/>
            <a:t>Le réseau de la santé comprend principalement deux systèmes d’évaluation des emplois. </a:t>
          </a:r>
        </a:p>
        <a:p>
          <a:pPr marL="0" lvl="0" indent="0" algn="l" defTabSz="622300">
            <a:lnSpc>
              <a:spcPct val="100000"/>
            </a:lnSpc>
            <a:spcBef>
              <a:spcPct val="0"/>
            </a:spcBef>
            <a:spcAft>
              <a:spcPct val="35000"/>
            </a:spcAft>
            <a:buNone/>
          </a:pPr>
          <a:r>
            <a:rPr lang="fr-CA" sz="1400" kern="1200" noProof="0"/>
            <a:t>Un premier pour le personnel syndiqué et SNS et un second pour les gestionnaires, cadres intermédiaires et cadres supérieurs.</a:t>
          </a:r>
        </a:p>
        <a:p>
          <a:pPr marL="0" lvl="0" indent="0" algn="l" defTabSz="622300">
            <a:lnSpc>
              <a:spcPct val="100000"/>
            </a:lnSpc>
            <a:spcBef>
              <a:spcPct val="0"/>
            </a:spcBef>
            <a:spcAft>
              <a:spcPct val="35000"/>
            </a:spcAft>
            <a:buNone/>
          </a:pPr>
          <a:r>
            <a:rPr lang="fr-CA" sz="1400" kern="1200" noProof="0"/>
            <a:t>Le premier système comprend 17 sous-facteurs alors que le système utilisé pour les gestionnaires comprend 10 sous-facteurs. </a:t>
          </a:r>
        </a:p>
        <a:p>
          <a:pPr marL="0" lvl="0" indent="0" algn="l" defTabSz="622300">
            <a:lnSpc>
              <a:spcPct val="100000"/>
            </a:lnSpc>
            <a:spcBef>
              <a:spcPct val="0"/>
            </a:spcBef>
            <a:spcAft>
              <a:spcPct val="35000"/>
            </a:spcAft>
            <a:buNone/>
          </a:pPr>
          <a:endParaRPr lang="fr-CA" sz="1400" b="1" u="none" kern="1200" noProof="0"/>
        </a:p>
        <a:p>
          <a:pPr marL="0" lvl="0" indent="0" algn="l" defTabSz="622300">
            <a:spcBef>
              <a:spcPct val="0"/>
            </a:spcBef>
            <a:spcAft>
              <a:spcPct val="35000"/>
            </a:spcAft>
            <a:buSzPts val="1150"/>
            <a:buFont typeface="Arial" panose="020B0604020202020204" pitchFamily="34" charset="0"/>
            <a:buNone/>
          </a:pPr>
          <a:endParaRPr lang="fr-CA" sz="1400" u="none" kern="1200" noProof="0"/>
        </a:p>
      </dsp:txBody>
      <dsp:txXfrm>
        <a:off x="2753040" y="743217"/>
        <a:ext cx="6739377" cy="26070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06" y="314691"/>
          <a:ext cx="9587709" cy="407851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SzPts val="1150"/>
            <a:buFont typeface="Arial" panose="020B0604020202020204" pitchFamily="34" charset="0"/>
            <a:buNone/>
          </a:pPr>
          <a:r>
            <a:rPr lang="fr-CA" sz="2800" kern="1200" noProof="0" dirty="0"/>
            <a:t>Le système d’évaluation des postes cadres comprend les quatre facteurs suivants:</a:t>
          </a:r>
        </a:p>
        <a:p>
          <a:pPr marL="0" lvl="0" indent="0" algn="just" defTabSz="1244600">
            <a:lnSpc>
              <a:spcPct val="90000"/>
            </a:lnSpc>
            <a:spcBef>
              <a:spcPct val="0"/>
            </a:spcBef>
            <a:spcAft>
              <a:spcPct val="35000"/>
            </a:spcAft>
            <a:buSzPts val="1150"/>
            <a:buFont typeface="Arial" panose="020B0604020202020204" pitchFamily="34" charset="0"/>
            <a:buNone/>
          </a:pPr>
          <a:r>
            <a:rPr lang="fr-CA" sz="2800" u="none" kern="1200" noProof="0" dirty="0"/>
            <a:t>	1. La nature des responsabilités</a:t>
          </a:r>
        </a:p>
        <a:p>
          <a:pPr marL="0" lvl="0" indent="0" algn="just" defTabSz="1244600">
            <a:lnSpc>
              <a:spcPct val="90000"/>
            </a:lnSpc>
            <a:spcBef>
              <a:spcPct val="0"/>
            </a:spcBef>
            <a:spcAft>
              <a:spcPct val="35000"/>
            </a:spcAft>
            <a:buSzPts val="1150"/>
            <a:buFont typeface="Arial" panose="020B0604020202020204" pitchFamily="34" charset="0"/>
            <a:buNone/>
          </a:pPr>
          <a:r>
            <a:rPr lang="fr-CA" sz="2800" u="none" kern="1200" noProof="0" dirty="0"/>
            <a:t>	2. Les qualifications</a:t>
          </a:r>
        </a:p>
        <a:p>
          <a:pPr marL="285750" lvl="1" indent="-285750" algn="just" defTabSz="1244600">
            <a:lnSpc>
              <a:spcPct val="90000"/>
            </a:lnSpc>
            <a:spcBef>
              <a:spcPct val="0"/>
            </a:spcBef>
            <a:spcAft>
              <a:spcPct val="15000"/>
            </a:spcAft>
            <a:buSzPts val="1150"/>
            <a:buFont typeface="Arial" panose="020B0604020202020204" pitchFamily="34" charset="0"/>
            <a:buChar char="-"/>
          </a:pPr>
          <a:r>
            <a:rPr lang="fr-CA" sz="2800" u="none" kern="1200" noProof="0" dirty="0"/>
            <a:t>	3. L’imputabilité</a:t>
          </a:r>
        </a:p>
        <a:p>
          <a:pPr marL="571500" lvl="2" indent="-285750" algn="just" defTabSz="1244600">
            <a:lnSpc>
              <a:spcPct val="90000"/>
            </a:lnSpc>
            <a:spcBef>
              <a:spcPct val="0"/>
            </a:spcBef>
            <a:spcAft>
              <a:spcPct val="15000"/>
            </a:spcAft>
            <a:buSzPts val="1150"/>
            <a:buFont typeface="Arial" panose="020B0604020202020204" pitchFamily="34" charset="0"/>
            <a:buNone/>
          </a:pPr>
          <a:r>
            <a:rPr lang="fr-CA" sz="2800" u="none" kern="1200" noProof="0" dirty="0"/>
            <a:t>		4. Les conditions de travail</a:t>
          </a:r>
        </a:p>
        <a:p>
          <a:pPr marL="571500" lvl="2" indent="-285750" algn="just" defTabSz="1244600">
            <a:lnSpc>
              <a:spcPct val="90000"/>
            </a:lnSpc>
            <a:spcBef>
              <a:spcPct val="0"/>
            </a:spcBef>
            <a:spcAft>
              <a:spcPct val="15000"/>
            </a:spcAft>
            <a:buSzPts val="1150"/>
            <a:buFont typeface="Arial" panose="020B0604020202020204" pitchFamily="34" charset="0"/>
            <a:buChar char="-"/>
          </a:pPr>
          <a:endParaRPr lang="fr-CA" sz="2800" u="none" kern="1200" noProof="0" dirty="0"/>
        </a:p>
        <a:p>
          <a:pPr marL="285750" lvl="1" indent="-285750" algn="just" defTabSz="1244600">
            <a:lnSpc>
              <a:spcPct val="90000"/>
            </a:lnSpc>
            <a:spcBef>
              <a:spcPct val="0"/>
            </a:spcBef>
            <a:spcAft>
              <a:spcPct val="15000"/>
            </a:spcAft>
            <a:buSzPts val="1150"/>
            <a:buFont typeface="Arial" panose="020B0604020202020204" pitchFamily="34" charset="0"/>
            <a:buNone/>
          </a:pPr>
          <a:r>
            <a:rPr lang="fr-CA" sz="2800" u="none" kern="1200" noProof="0" dirty="0"/>
            <a:t>   Nous regarderons chacun de ces facteurs avec leurs sous-facteurs respectifs.</a:t>
          </a:r>
        </a:p>
      </dsp:txBody>
      <dsp:txXfrm>
        <a:off x="6606" y="314691"/>
        <a:ext cx="9587709" cy="40785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A3C06-03B2-7743-A5B5-7BC91E5983A4}">
      <dsp:nvSpPr>
        <dsp:cNvPr id="0" name=""/>
        <dsp:cNvSpPr/>
      </dsp:nvSpPr>
      <dsp:spPr>
        <a:xfrm>
          <a:off x="0" y="10940"/>
          <a:ext cx="9618133" cy="40716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SzPts val="1150"/>
            <a:buFont typeface="Arial" panose="020B0604020202020204" pitchFamily="34" charset="0"/>
            <a:buNone/>
          </a:pPr>
          <a:r>
            <a:rPr lang="fr-CA" sz="2900" u="none" kern="1200" noProof="0"/>
            <a:t>Trois sous-facteurs sont présents dans ce facteur :</a:t>
          </a:r>
        </a:p>
        <a:p>
          <a:pPr marL="0" lvl="0" indent="0" algn="l" defTabSz="1289050">
            <a:lnSpc>
              <a:spcPct val="90000"/>
            </a:lnSpc>
            <a:spcBef>
              <a:spcPct val="0"/>
            </a:spcBef>
            <a:spcAft>
              <a:spcPct val="35000"/>
            </a:spcAft>
            <a:buSzPts val="1150"/>
            <a:buFont typeface="Arial" panose="020B0604020202020204" pitchFamily="34" charset="0"/>
            <a:buNone/>
          </a:pPr>
          <a:r>
            <a:rPr lang="fr-CA" sz="2900" u="none" kern="1200" noProof="0"/>
            <a:t>A) La complexité de la prise de décision;</a:t>
          </a:r>
        </a:p>
        <a:p>
          <a:pPr marL="0" lvl="0" indent="0" algn="l" defTabSz="1289050">
            <a:lnSpc>
              <a:spcPct val="90000"/>
            </a:lnSpc>
            <a:spcBef>
              <a:spcPct val="0"/>
            </a:spcBef>
            <a:spcAft>
              <a:spcPct val="35000"/>
            </a:spcAft>
            <a:buSzPts val="1150"/>
            <a:buFont typeface="Arial" panose="020B0604020202020204" pitchFamily="34" charset="0"/>
            <a:buNone/>
          </a:pPr>
          <a:r>
            <a:rPr lang="fr-CA" sz="2900" u="none" kern="1200" noProof="0"/>
            <a:t>B) La liberté d’action;</a:t>
          </a:r>
        </a:p>
        <a:p>
          <a:pPr marL="0" lvl="0" indent="0" algn="l" defTabSz="1289050">
            <a:lnSpc>
              <a:spcPct val="90000"/>
            </a:lnSpc>
            <a:spcBef>
              <a:spcPct val="0"/>
            </a:spcBef>
            <a:spcAft>
              <a:spcPct val="35000"/>
            </a:spcAft>
            <a:buSzPts val="1150"/>
            <a:buFont typeface="Arial" panose="020B0604020202020204" pitchFamily="34" charset="0"/>
            <a:buNone/>
          </a:pPr>
          <a:r>
            <a:rPr lang="fr-CA" sz="2900" u="none" kern="1200" noProof="0"/>
            <a:t>C) L’incidence des décisions</a:t>
          </a:r>
        </a:p>
        <a:p>
          <a:pPr marL="0" lvl="0" indent="0" algn="l" defTabSz="1289050">
            <a:lnSpc>
              <a:spcPct val="90000"/>
            </a:lnSpc>
            <a:spcBef>
              <a:spcPct val="0"/>
            </a:spcBef>
            <a:spcAft>
              <a:spcPct val="35000"/>
            </a:spcAft>
            <a:buSzPts val="1150"/>
            <a:buFont typeface="Arial" panose="020B0604020202020204" pitchFamily="34" charset="0"/>
            <a:buNone/>
          </a:pPr>
          <a:r>
            <a:rPr lang="fr-CA" sz="2900" u="none" kern="1200" noProof="0"/>
            <a:t>Examinons sommairement le contenu de chaque sous-facteur</a:t>
          </a:r>
        </a:p>
        <a:p>
          <a:pPr marL="0" lvl="0" indent="0" algn="ctr" defTabSz="1289050">
            <a:lnSpc>
              <a:spcPct val="90000"/>
            </a:lnSpc>
            <a:spcBef>
              <a:spcPct val="0"/>
            </a:spcBef>
            <a:spcAft>
              <a:spcPct val="35000"/>
            </a:spcAft>
            <a:buSzPts val="1150"/>
            <a:buFont typeface="Arial" panose="020B0604020202020204" pitchFamily="34" charset="0"/>
            <a:buNone/>
          </a:pPr>
          <a:endParaRPr lang="fr-CA" sz="2900" u="none" kern="1200" noProof="0" dirty="0"/>
        </a:p>
      </dsp:txBody>
      <dsp:txXfrm>
        <a:off x="198759" y="209699"/>
        <a:ext cx="9220615" cy="36740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7FCC3-6FF5-A84C-BA69-8C297C59D36A}">
      <dsp:nvSpPr>
        <dsp:cNvPr id="0" name=""/>
        <dsp:cNvSpPr/>
      </dsp:nvSpPr>
      <dsp:spPr>
        <a:xfrm>
          <a:off x="2050072" y="1150288"/>
          <a:ext cx="440890" cy="91440"/>
        </a:xfrm>
        <a:custGeom>
          <a:avLst/>
          <a:gdLst/>
          <a:ahLst/>
          <a:cxnLst/>
          <a:rect l="0" t="0" r="0" b="0"/>
          <a:pathLst>
            <a:path>
              <a:moveTo>
                <a:pt x="0" y="45720"/>
              </a:moveTo>
              <a:lnTo>
                <a:pt x="440890"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8730" y="1193650"/>
        <a:ext cx="23574" cy="4714"/>
      </dsp:txXfrm>
    </dsp:sp>
    <dsp:sp modelId="{9C1E7C71-A495-4F4F-997C-0FAEEE9B51E4}">
      <dsp:nvSpPr>
        <dsp:cNvPr id="0" name=""/>
        <dsp:cNvSpPr/>
      </dsp:nvSpPr>
      <dsp:spPr>
        <a:xfrm>
          <a:off x="1913" y="581020"/>
          <a:ext cx="2049958" cy="122997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450" tIns="105440" rIns="100450" bIns="105440" numCol="1" spcCol="1270" anchor="ctr" anchorCtr="0">
          <a:noAutofit/>
        </a:bodyPr>
        <a:lstStyle/>
        <a:p>
          <a:pPr marL="0" lvl="0" indent="0" algn="ctr" defTabSz="533400">
            <a:lnSpc>
              <a:spcPct val="90000"/>
            </a:lnSpc>
            <a:spcBef>
              <a:spcPct val="0"/>
            </a:spcBef>
            <a:spcAft>
              <a:spcPct val="35000"/>
            </a:spcAft>
            <a:buNone/>
          </a:pPr>
          <a:r>
            <a:rPr lang="fr-CA" sz="1200" kern="1200"/>
            <a:t>Ce sous-facteur mesure le degré de difficulté des décisions à prendre, il considère :</a:t>
          </a:r>
          <a:endParaRPr lang="en-US" sz="1200" kern="1200"/>
        </a:p>
      </dsp:txBody>
      <dsp:txXfrm>
        <a:off x="1913" y="581020"/>
        <a:ext cx="2049958" cy="1229975"/>
      </dsp:txXfrm>
    </dsp:sp>
    <dsp:sp modelId="{3715451D-AE21-C84E-A741-A4DEF6FE8667}">
      <dsp:nvSpPr>
        <dsp:cNvPr id="0" name=""/>
        <dsp:cNvSpPr/>
      </dsp:nvSpPr>
      <dsp:spPr>
        <a:xfrm>
          <a:off x="4571521" y="1150288"/>
          <a:ext cx="440890" cy="91440"/>
        </a:xfrm>
        <a:custGeom>
          <a:avLst/>
          <a:gdLst/>
          <a:ahLst/>
          <a:cxnLst/>
          <a:rect l="0" t="0" r="0" b="0"/>
          <a:pathLst>
            <a:path>
              <a:moveTo>
                <a:pt x="0" y="45720"/>
              </a:moveTo>
              <a:lnTo>
                <a:pt x="440890"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0179" y="1193650"/>
        <a:ext cx="23574" cy="4714"/>
      </dsp:txXfrm>
    </dsp:sp>
    <dsp:sp modelId="{D574A9C3-4169-BF48-8287-007957C83B72}">
      <dsp:nvSpPr>
        <dsp:cNvPr id="0" name=""/>
        <dsp:cNvSpPr/>
      </dsp:nvSpPr>
      <dsp:spPr>
        <a:xfrm>
          <a:off x="2523362" y="581020"/>
          <a:ext cx="2049958" cy="122997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450" tIns="105440" rIns="100450" bIns="105440" numCol="1" spcCol="1270" anchor="ctr" anchorCtr="0">
          <a:noAutofit/>
        </a:bodyPr>
        <a:lstStyle/>
        <a:p>
          <a:pPr marL="0" lvl="0" indent="0" algn="ctr" defTabSz="533400">
            <a:lnSpc>
              <a:spcPct val="90000"/>
            </a:lnSpc>
            <a:spcBef>
              <a:spcPct val="0"/>
            </a:spcBef>
            <a:spcAft>
              <a:spcPct val="35000"/>
            </a:spcAft>
            <a:buNone/>
          </a:pPr>
          <a:r>
            <a:rPr lang="fr-CA" sz="1200" kern="1200"/>
            <a:t>L’objet des décisions;</a:t>
          </a:r>
          <a:endParaRPr lang="en-US" sz="1200" kern="1200"/>
        </a:p>
      </dsp:txBody>
      <dsp:txXfrm>
        <a:off x="2523362" y="581020"/>
        <a:ext cx="2049958" cy="1229975"/>
      </dsp:txXfrm>
    </dsp:sp>
    <dsp:sp modelId="{88AC28FC-C6DE-AD4F-A78E-77345E68B5D5}">
      <dsp:nvSpPr>
        <dsp:cNvPr id="0" name=""/>
        <dsp:cNvSpPr/>
      </dsp:nvSpPr>
      <dsp:spPr>
        <a:xfrm>
          <a:off x="7092970" y="1150288"/>
          <a:ext cx="440890" cy="91440"/>
        </a:xfrm>
        <a:custGeom>
          <a:avLst/>
          <a:gdLst/>
          <a:ahLst/>
          <a:cxnLst/>
          <a:rect l="0" t="0" r="0" b="0"/>
          <a:pathLst>
            <a:path>
              <a:moveTo>
                <a:pt x="0" y="45720"/>
              </a:moveTo>
              <a:lnTo>
                <a:pt x="440890"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01628" y="1193650"/>
        <a:ext cx="23574" cy="4714"/>
      </dsp:txXfrm>
    </dsp:sp>
    <dsp:sp modelId="{77126E09-BC6A-B841-9539-14B00BCDB49E}">
      <dsp:nvSpPr>
        <dsp:cNvPr id="0" name=""/>
        <dsp:cNvSpPr/>
      </dsp:nvSpPr>
      <dsp:spPr>
        <a:xfrm>
          <a:off x="5044811" y="581020"/>
          <a:ext cx="2049958" cy="122997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450" tIns="105440" rIns="100450" bIns="105440" numCol="1" spcCol="1270" anchor="ctr" anchorCtr="0">
          <a:noAutofit/>
        </a:bodyPr>
        <a:lstStyle/>
        <a:p>
          <a:pPr marL="0" lvl="0" indent="0" algn="ctr" defTabSz="533400">
            <a:lnSpc>
              <a:spcPct val="90000"/>
            </a:lnSpc>
            <a:spcBef>
              <a:spcPct val="0"/>
            </a:spcBef>
            <a:spcAft>
              <a:spcPct val="35000"/>
            </a:spcAft>
            <a:buNone/>
          </a:pPr>
          <a:r>
            <a:rPr lang="fr-CA" sz="1200" kern="1200"/>
            <a:t>Le cadre dans lequel elles doivent être prises;</a:t>
          </a:r>
          <a:endParaRPr lang="en-US" sz="1200" kern="1200"/>
        </a:p>
      </dsp:txBody>
      <dsp:txXfrm>
        <a:off x="5044811" y="581020"/>
        <a:ext cx="2049958" cy="1229975"/>
      </dsp:txXfrm>
    </dsp:sp>
    <dsp:sp modelId="{85FAFE4E-A15A-EC47-8ABE-EA8BD3C543DB}">
      <dsp:nvSpPr>
        <dsp:cNvPr id="0" name=""/>
        <dsp:cNvSpPr/>
      </dsp:nvSpPr>
      <dsp:spPr>
        <a:xfrm>
          <a:off x="1026893" y="1809195"/>
          <a:ext cx="7564346" cy="440890"/>
        </a:xfrm>
        <a:custGeom>
          <a:avLst/>
          <a:gdLst/>
          <a:ahLst/>
          <a:cxnLst/>
          <a:rect l="0" t="0" r="0" b="0"/>
          <a:pathLst>
            <a:path>
              <a:moveTo>
                <a:pt x="7564346" y="0"/>
              </a:moveTo>
              <a:lnTo>
                <a:pt x="7564346" y="237545"/>
              </a:lnTo>
              <a:lnTo>
                <a:pt x="0" y="237545"/>
              </a:lnTo>
              <a:lnTo>
                <a:pt x="0" y="44089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9590" y="2027283"/>
        <a:ext cx="378951" cy="4714"/>
      </dsp:txXfrm>
    </dsp:sp>
    <dsp:sp modelId="{DE2AD494-B0CD-5F4A-ADC5-B0ECB68E8AD8}">
      <dsp:nvSpPr>
        <dsp:cNvPr id="0" name=""/>
        <dsp:cNvSpPr/>
      </dsp:nvSpPr>
      <dsp:spPr>
        <a:xfrm>
          <a:off x="7566260" y="581020"/>
          <a:ext cx="2049958" cy="122997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450" tIns="105440" rIns="100450" bIns="105440" numCol="1" spcCol="1270" anchor="ctr" anchorCtr="0">
          <a:noAutofit/>
        </a:bodyPr>
        <a:lstStyle/>
        <a:p>
          <a:pPr marL="0" lvl="0" indent="0" algn="ctr" defTabSz="533400">
            <a:lnSpc>
              <a:spcPct val="90000"/>
            </a:lnSpc>
            <a:spcBef>
              <a:spcPct val="0"/>
            </a:spcBef>
            <a:spcAft>
              <a:spcPct val="35000"/>
            </a:spcAft>
            <a:buNone/>
          </a:pPr>
          <a:r>
            <a:rPr lang="fr-CA" sz="1200" kern="1200"/>
            <a:t>Les caractéristiques des situations;</a:t>
          </a:r>
          <a:endParaRPr lang="en-US" sz="1200" kern="1200"/>
        </a:p>
      </dsp:txBody>
      <dsp:txXfrm>
        <a:off x="7566260" y="581020"/>
        <a:ext cx="2049958" cy="1229975"/>
      </dsp:txXfrm>
    </dsp:sp>
    <dsp:sp modelId="{F7302BBB-C102-8148-8FD9-C1D08F7F0A29}">
      <dsp:nvSpPr>
        <dsp:cNvPr id="0" name=""/>
        <dsp:cNvSpPr/>
      </dsp:nvSpPr>
      <dsp:spPr>
        <a:xfrm>
          <a:off x="2050072" y="2851753"/>
          <a:ext cx="440890" cy="91440"/>
        </a:xfrm>
        <a:custGeom>
          <a:avLst/>
          <a:gdLst/>
          <a:ahLst/>
          <a:cxnLst/>
          <a:rect l="0" t="0" r="0" b="0"/>
          <a:pathLst>
            <a:path>
              <a:moveTo>
                <a:pt x="0" y="45720"/>
              </a:moveTo>
              <a:lnTo>
                <a:pt x="440890"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8730" y="2895116"/>
        <a:ext cx="23574" cy="4714"/>
      </dsp:txXfrm>
    </dsp:sp>
    <dsp:sp modelId="{E14041EC-DBD7-444A-93D0-93EE6911D281}">
      <dsp:nvSpPr>
        <dsp:cNvPr id="0" name=""/>
        <dsp:cNvSpPr/>
      </dsp:nvSpPr>
      <dsp:spPr>
        <a:xfrm>
          <a:off x="1913" y="2282486"/>
          <a:ext cx="2049958" cy="122997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450" tIns="105440" rIns="100450" bIns="105440" numCol="1" spcCol="1270" anchor="ctr" anchorCtr="0">
          <a:noAutofit/>
        </a:bodyPr>
        <a:lstStyle/>
        <a:p>
          <a:pPr marL="0" lvl="0" indent="0" algn="ctr" defTabSz="533400">
            <a:lnSpc>
              <a:spcPct val="90000"/>
            </a:lnSpc>
            <a:spcBef>
              <a:spcPct val="0"/>
            </a:spcBef>
            <a:spcAft>
              <a:spcPct val="35000"/>
            </a:spcAft>
            <a:buNone/>
          </a:pPr>
          <a:r>
            <a:rPr lang="fr-CA" sz="1200" kern="1200"/>
            <a:t>Les intervenant concernés.</a:t>
          </a:r>
          <a:endParaRPr lang="en-US" sz="1200" kern="1200"/>
        </a:p>
      </dsp:txBody>
      <dsp:txXfrm>
        <a:off x="1913" y="2282486"/>
        <a:ext cx="2049958" cy="1229975"/>
      </dsp:txXfrm>
    </dsp:sp>
    <dsp:sp modelId="{2396242A-0CFA-F941-B730-B059FCB4CF2C}">
      <dsp:nvSpPr>
        <dsp:cNvPr id="0" name=""/>
        <dsp:cNvSpPr/>
      </dsp:nvSpPr>
      <dsp:spPr>
        <a:xfrm>
          <a:off x="4571521" y="2851753"/>
          <a:ext cx="440890" cy="91440"/>
        </a:xfrm>
        <a:custGeom>
          <a:avLst/>
          <a:gdLst/>
          <a:ahLst/>
          <a:cxnLst/>
          <a:rect l="0" t="0" r="0" b="0"/>
          <a:pathLst>
            <a:path>
              <a:moveTo>
                <a:pt x="0" y="45720"/>
              </a:moveTo>
              <a:lnTo>
                <a:pt x="440890"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0179" y="2895116"/>
        <a:ext cx="23574" cy="4714"/>
      </dsp:txXfrm>
    </dsp:sp>
    <dsp:sp modelId="{0243E211-AFF1-AB4D-A22F-54FF449C4DE3}">
      <dsp:nvSpPr>
        <dsp:cNvPr id="0" name=""/>
        <dsp:cNvSpPr/>
      </dsp:nvSpPr>
      <dsp:spPr>
        <a:xfrm>
          <a:off x="2523362" y="2282486"/>
          <a:ext cx="2049958" cy="122997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450" tIns="105440" rIns="100450" bIns="105440" numCol="1" spcCol="1270" anchor="ctr" anchorCtr="0">
          <a:noAutofit/>
        </a:bodyPr>
        <a:lstStyle/>
        <a:p>
          <a:pPr marL="0" lvl="0" indent="0" algn="ctr" defTabSz="533400">
            <a:lnSpc>
              <a:spcPct val="90000"/>
            </a:lnSpc>
            <a:spcBef>
              <a:spcPct val="0"/>
            </a:spcBef>
            <a:spcAft>
              <a:spcPct val="35000"/>
            </a:spcAft>
            <a:buNone/>
          </a:pPr>
          <a:r>
            <a:rPr lang="fr-CA" sz="1200" kern="1200"/>
            <a:t>Ce sous-facteur est ventilé en 7 niveaux de mesure. (7 niveaux principaux, divisés en ABC pour les chevauchements pour une possibilité de 21 niveaux)</a:t>
          </a:r>
          <a:endParaRPr lang="en-US" sz="1200" kern="1200"/>
        </a:p>
      </dsp:txBody>
      <dsp:txXfrm>
        <a:off x="2523362" y="2282486"/>
        <a:ext cx="2049958" cy="1229975"/>
      </dsp:txXfrm>
    </dsp:sp>
    <dsp:sp modelId="{2DD35303-8AEC-F047-8F06-6127E454F8B3}">
      <dsp:nvSpPr>
        <dsp:cNvPr id="0" name=""/>
        <dsp:cNvSpPr/>
      </dsp:nvSpPr>
      <dsp:spPr>
        <a:xfrm>
          <a:off x="7092970" y="2851753"/>
          <a:ext cx="440890" cy="91440"/>
        </a:xfrm>
        <a:custGeom>
          <a:avLst/>
          <a:gdLst/>
          <a:ahLst/>
          <a:cxnLst/>
          <a:rect l="0" t="0" r="0" b="0"/>
          <a:pathLst>
            <a:path>
              <a:moveTo>
                <a:pt x="0" y="45720"/>
              </a:moveTo>
              <a:lnTo>
                <a:pt x="440890"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01628" y="2895116"/>
        <a:ext cx="23574" cy="4714"/>
      </dsp:txXfrm>
    </dsp:sp>
    <dsp:sp modelId="{BF9D5B89-B3D9-7A45-87BD-0F74174F6DB1}">
      <dsp:nvSpPr>
        <dsp:cNvPr id="0" name=""/>
        <dsp:cNvSpPr/>
      </dsp:nvSpPr>
      <dsp:spPr>
        <a:xfrm>
          <a:off x="5044811" y="2282486"/>
          <a:ext cx="2049958" cy="122997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450" tIns="105440" rIns="100450" bIns="105440" numCol="1" spcCol="1270" anchor="ctr" anchorCtr="0">
          <a:noAutofit/>
        </a:bodyPr>
        <a:lstStyle/>
        <a:p>
          <a:pPr marL="0" lvl="0" indent="0" algn="ctr" defTabSz="533400">
            <a:lnSpc>
              <a:spcPct val="90000"/>
            </a:lnSpc>
            <a:spcBef>
              <a:spcPct val="0"/>
            </a:spcBef>
            <a:spcAft>
              <a:spcPct val="35000"/>
            </a:spcAft>
            <a:buNone/>
          </a:pPr>
          <a:r>
            <a:rPr lang="fr-CA" sz="1200" kern="1200"/>
            <a:t>20% des points du système d’évaluation lui sont consacrés</a:t>
          </a:r>
          <a:endParaRPr lang="en-US" sz="1200" kern="1200"/>
        </a:p>
      </dsp:txBody>
      <dsp:txXfrm>
        <a:off x="5044811" y="2282486"/>
        <a:ext cx="2049958" cy="1229975"/>
      </dsp:txXfrm>
    </dsp:sp>
    <dsp:sp modelId="{57BBEABA-6CC1-584E-B21C-127D5F50DFEC}">
      <dsp:nvSpPr>
        <dsp:cNvPr id="0" name=""/>
        <dsp:cNvSpPr/>
      </dsp:nvSpPr>
      <dsp:spPr>
        <a:xfrm>
          <a:off x="7566260" y="2282486"/>
          <a:ext cx="2049958" cy="122997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450" tIns="105440" rIns="100450" bIns="105440" numCol="1" spcCol="1270" anchor="ctr" anchorCtr="0">
          <a:noAutofit/>
        </a:bodyPr>
        <a:lstStyle/>
        <a:p>
          <a:pPr marL="0" lvl="0" indent="0" algn="ctr" defTabSz="533400">
            <a:lnSpc>
              <a:spcPct val="90000"/>
            </a:lnSpc>
            <a:spcBef>
              <a:spcPct val="0"/>
            </a:spcBef>
            <a:spcAft>
              <a:spcPct val="35000"/>
            </a:spcAft>
            <a:buNone/>
          </a:pPr>
          <a:r>
            <a:rPr lang="fr-CA" sz="1200" kern="1200"/>
            <a:t>Les cadres intermédiaires se retrouvent le plus souvent aux niveau 2 et 3 et parfois au niveau 4.</a:t>
          </a:r>
          <a:endParaRPr lang="en-US" sz="1200" kern="1200"/>
        </a:p>
      </dsp:txBody>
      <dsp:txXfrm>
        <a:off x="7566260" y="2282486"/>
        <a:ext cx="2049958" cy="12299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66C63-05A0-764E-8A0B-AE21E2B07E16}">
      <dsp:nvSpPr>
        <dsp:cNvPr id="0" name=""/>
        <dsp:cNvSpPr/>
      </dsp:nvSpPr>
      <dsp:spPr>
        <a:xfrm>
          <a:off x="0" y="275250"/>
          <a:ext cx="6628804" cy="6949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kern="1200"/>
            <a:t>Ce sous-facteur mesure l’impact des décisions tant à l’intérieur qu’à l’extérieur de l’organisation. On y considère :</a:t>
          </a:r>
          <a:endParaRPr lang="en-US" sz="1800" kern="1200"/>
        </a:p>
      </dsp:txBody>
      <dsp:txXfrm>
        <a:off x="33926" y="309176"/>
        <a:ext cx="6560952" cy="627128"/>
      </dsp:txXfrm>
    </dsp:sp>
    <dsp:sp modelId="{9EDF153F-5160-2E4F-974F-F93CBC40B190}">
      <dsp:nvSpPr>
        <dsp:cNvPr id="0" name=""/>
        <dsp:cNvSpPr/>
      </dsp:nvSpPr>
      <dsp:spPr>
        <a:xfrm>
          <a:off x="0" y="1022070"/>
          <a:ext cx="6628804" cy="694980"/>
        </a:xfrm>
        <a:prstGeom prst="roundRect">
          <a:avLst/>
        </a:prstGeom>
        <a:gradFill rotWithShape="0">
          <a:gsLst>
            <a:gs pos="0">
              <a:schemeClr val="accent2">
                <a:hueOff val="-1437787"/>
                <a:satOff val="-4000"/>
                <a:lumOff val="3490"/>
                <a:alphaOff val="0"/>
                <a:tint val="96000"/>
                <a:lumMod val="100000"/>
              </a:schemeClr>
            </a:gs>
            <a:gs pos="78000">
              <a:schemeClr val="accent2">
                <a:hueOff val="-1437787"/>
                <a:satOff val="-4000"/>
                <a:lumOff val="349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kern="1200"/>
            <a:t>L’objet des décisions</a:t>
          </a:r>
          <a:endParaRPr lang="en-US" sz="1800" kern="1200"/>
        </a:p>
      </dsp:txBody>
      <dsp:txXfrm>
        <a:off x="33926" y="1055996"/>
        <a:ext cx="6560952" cy="627128"/>
      </dsp:txXfrm>
    </dsp:sp>
    <dsp:sp modelId="{1D4E062A-BC56-EB4B-8CF5-E9CCFD069C25}">
      <dsp:nvSpPr>
        <dsp:cNvPr id="0" name=""/>
        <dsp:cNvSpPr/>
      </dsp:nvSpPr>
      <dsp:spPr>
        <a:xfrm>
          <a:off x="0" y="1768890"/>
          <a:ext cx="6628804" cy="694980"/>
        </a:xfrm>
        <a:prstGeom prst="roundRect">
          <a:avLst/>
        </a:prstGeom>
        <a:gradFill rotWithShape="0">
          <a:gsLst>
            <a:gs pos="0">
              <a:schemeClr val="accent2">
                <a:hueOff val="-2875573"/>
                <a:satOff val="-8000"/>
                <a:lumOff val="6980"/>
                <a:alphaOff val="0"/>
                <a:tint val="96000"/>
                <a:lumMod val="100000"/>
              </a:schemeClr>
            </a:gs>
            <a:gs pos="78000">
              <a:schemeClr val="accent2">
                <a:hueOff val="-2875573"/>
                <a:satOff val="-8000"/>
                <a:lumOff val="698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kern="1200"/>
            <a:t>Les répercutions produites</a:t>
          </a:r>
          <a:endParaRPr lang="en-US" sz="1800" kern="1200"/>
        </a:p>
      </dsp:txBody>
      <dsp:txXfrm>
        <a:off x="33926" y="1802816"/>
        <a:ext cx="6560952" cy="627128"/>
      </dsp:txXfrm>
    </dsp:sp>
    <dsp:sp modelId="{021B4CCB-A0AF-1C42-B2AC-14E3B9875FD6}">
      <dsp:nvSpPr>
        <dsp:cNvPr id="0" name=""/>
        <dsp:cNvSpPr/>
      </dsp:nvSpPr>
      <dsp:spPr>
        <a:xfrm>
          <a:off x="0" y="2515710"/>
          <a:ext cx="6628804" cy="694980"/>
        </a:xfrm>
        <a:prstGeom prst="roundRect">
          <a:avLst/>
        </a:prstGeom>
        <a:gradFill rotWithShape="0">
          <a:gsLst>
            <a:gs pos="0">
              <a:schemeClr val="accent2">
                <a:hueOff val="-4313360"/>
                <a:satOff val="-11999"/>
                <a:lumOff val="10471"/>
                <a:alphaOff val="0"/>
                <a:tint val="96000"/>
                <a:lumMod val="100000"/>
              </a:schemeClr>
            </a:gs>
            <a:gs pos="78000">
              <a:schemeClr val="accent2">
                <a:hueOff val="-4313360"/>
                <a:satOff val="-11999"/>
                <a:lumOff val="10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kern="1200"/>
            <a:t>L’unité organisationnelle touchée.</a:t>
          </a:r>
          <a:endParaRPr lang="en-US" sz="1800" kern="1200"/>
        </a:p>
      </dsp:txBody>
      <dsp:txXfrm>
        <a:off x="33926" y="2549636"/>
        <a:ext cx="6560952" cy="627128"/>
      </dsp:txXfrm>
    </dsp:sp>
    <dsp:sp modelId="{13789E28-E226-8942-8FC2-B1FA8B12280E}">
      <dsp:nvSpPr>
        <dsp:cNvPr id="0" name=""/>
        <dsp:cNvSpPr/>
      </dsp:nvSpPr>
      <dsp:spPr>
        <a:xfrm>
          <a:off x="0" y="3262530"/>
          <a:ext cx="6628804" cy="694980"/>
        </a:xfrm>
        <a:prstGeom prst="roundRect">
          <a:avLst/>
        </a:prstGeom>
        <a:gradFill rotWithShape="0">
          <a:gsLst>
            <a:gs pos="0">
              <a:schemeClr val="accent2">
                <a:hueOff val="-5751146"/>
                <a:satOff val="-15999"/>
                <a:lumOff val="13961"/>
                <a:alphaOff val="0"/>
                <a:tint val="96000"/>
                <a:lumMod val="100000"/>
              </a:schemeClr>
            </a:gs>
            <a:gs pos="78000">
              <a:schemeClr val="accent2">
                <a:hueOff val="-5751146"/>
                <a:satOff val="-15999"/>
                <a:lumOff val="1396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kern="1200"/>
            <a:t>Ce sous-facteur est ventilé en 5 niveaux de mesure.</a:t>
          </a:r>
          <a:endParaRPr lang="en-US" sz="1800" kern="1200"/>
        </a:p>
      </dsp:txBody>
      <dsp:txXfrm>
        <a:off x="33926" y="3296456"/>
        <a:ext cx="6560952" cy="627128"/>
      </dsp:txXfrm>
    </dsp:sp>
    <dsp:sp modelId="{1D5E21BD-FCB6-ED4C-A969-21F8D9ECD240}">
      <dsp:nvSpPr>
        <dsp:cNvPr id="0" name=""/>
        <dsp:cNvSpPr/>
      </dsp:nvSpPr>
      <dsp:spPr>
        <a:xfrm>
          <a:off x="0" y="4009350"/>
          <a:ext cx="6628804" cy="694980"/>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kern="1200"/>
            <a:t>6,65% des points du système lui sont consacrés </a:t>
          </a:r>
          <a:endParaRPr lang="en-US" sz="1800" kern="1200"/>
        </a:p>
      </dsp:txBody>
      <dsp:txXfrm>
        <a:off x="33926" y="4043276"/>
        <a:ext cx="6560952" cy="6271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A6EBD-68C4-E24C-AF05-B70B1C0D9444}">
      <dsp:nvSpPr>
        <dsp:cNvPr id="0" name=""/>
        <dsp:cNvSpPr/>
      </dsp:nvSpPr>
      <dsp:spPr>
        <a:xfrm>
          <a:off x="0" y="377926"/>
          <a:ext cx="3749061" cy="2249436"/>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SzPts val="1150"/>
            <a:buFont typeface="Arial" panose="020B0604020202020204" pitchFamily="34" charset="0"/>
            <a:buNone/>
          </a:pPr>
          <a:r>
            <a:rPr lang="fr-CA" sz="1800" u="none" kern="1200" noProof="0" dirty="0"/>
            <a:t>Deux sous-facteurs sont présents dans ce facteur :</a:t>
          </a:r>
        </a:p>
        <a:p>
          <a:pPr marL="0" lvl="0" indent="0" algn="l" defTabSz="800100">
            <a:lnSpc>
              <a:spcPct val="90000"/>
            </a:lnSpc>
            <a:spcBef>
              <a:spcPct val="0"/>
            </a:spcBef>
            <a:spcAft>
              <a:spcPct val="35000"/>
            </a:spcAft>
            <a:buSzPts val="1150"/>
            <a:buFont typeface="Arial" panose="020B0604020202020204" pitchFamily="34" charset="0"/>
            <a:buNone/>
          </a:pPr>
          <a:r>
            <a:rPr lang="fr-CA" sz="1800" u="none" kern="1200" noProof="0" dirty="0"/>
            <a:t>A) Les connaissances académiques;</a:t>
          </a:r>
        </a:p>
        <a:p>
          <a:pPr marL="0" lvl="0" indent="0" algn="l" defTabSz="800100">
            <a:lnSpc>
              <a:spcPct val="90000"/>
            </a:lnSpc>
            <a:spcBef>
              <a:spcPct val="0"/>
            </a:spcBef>
            <a:spcAft>
              <a:spcPct val="35000"/>
            </a:spcAft>
            <a:buSzPts val="1150"/>
            <a:buFont typeface="Arial" panose="020B0604020202020204" pitchFamily="34" charset="0"/>
            <a:buNone/>
          </a:pPr>
          <a:r>
            <a:rPr lang="fr-CA" sz="1800" u="none" kern="1200" noProof="0" dirty="0"/>
            <a:t>B) Les connaissances pratiques;</a:t>
          </a:r>
        </a:p>
        <a:p>
          <a:pPr marL="0" lvl="0" indent="0" algn="l" defTabSz="800100">
            <a:lnSpc>
              <a:spcPct val="90000"/>
            </a:lnSpc>
            <a:spcBef>
              <a:spcPct val="0"/>
            </a:spcBef>
            <a:spcAft>
              <a:spcPct val="35000"/>
            </a:spcAft>
            <a:buSzPts val="1150"/>
            <a:buFont typeface="Arial" panose="020B0604020202020204" pitchFamily="34" charset="0"/>
            <a:buNone/>
          </a:pPr>
          <a:r>
            <a:rPr lang="fr-CA" sz="1800" u="none" kern="1200" noProof="0" dirty="0"/>
            <a:t>Examinons sommairement le contenu de chaque sous-facteur</a:t>
          </a:r>
        </a:p>
        <a:p>
          <a:pPr marL="0" lvl="0" indent="0" algn="ctr" defTabSz="800100">
            <a:lnSpc>
              <a:spcPct val="90000"/>
            </a:lnSpc>
            <a:spcBef>
              <a:spcPct val="0"/>
            </a:spcBef>
            <a:spcAft>
              <a:spcPct val="35000"/>
            </a:spcAft>
            <a:buSzPts val="1150"/>
            <a:buFont typeface="Arial" panose="020B0604020202020204" pitchFamily="34" charset="0"/>
            <a:buNone/>
          </a:pPr>
          <a:endParaRPr lang="fr-CA" sz="1800" u="none" kern="1200" noProof="0" dirty="0"/>
        </a:p>
      </dsp:txBody>
      <dsp:txXfrm>
        <a:off x="0" y="377926"/>
        <a:ext cx="3749061" cy="22494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618C4-9A52-0249-9D4E-0EB3CE6EC775}">
      <dsp:nvSpPr>
        <dsp:cNvPr id="0" name=""/>
        <dsp:cNvSpPr/>
      </dsp:nvSpPr>
      <dsp:spPr>
        <a:xfrm>
          <a:off x="671" y="308362"/>
          <a:ext cx="2720039" cy="3264047"/>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268679" tIns="0" rIns="268679" bIns="330200" numCol="1" spcCol="1270" anchor="t" anchorCtr="0">
          <a:noAutofit/>
        </a:bodyPr>
        <a:lstStyle/>
        <a:p>
          <a:pPr marL="0" lvl="0" indent="0" algn="l" defTabSz="666750">
            <a:lnSpc>
              <a:spcPct val="90000"/>
            </a:lnSpc>
            <a:spcBef>
              <a:spcPct val="0"/>
            </a:spcBef>
            <a:spcAft>
              <a:spcPct val="35000"/>
            </a:spcAft>
            <a:buNone/>
          </a:pPr>
          <a:r>
            <a:rPr lang="fr-CA" sz="1500" kern="1200"/>
            <a:t>Ce sous-facteur mesure l’accumulation des expériences pratiques de travail de gestion ayant permis de maîtriser les exigences du poste.  Il en mesure la durée minimale.   </a:t>
          </a:r>
          <a:endParaRPr lang="en-US" sz="1500" kern="1200"/>
        </a:p>
      </dsp:txBody>
      <dsp:txXfrm>
        <a:off x="671" y="1613981"/>
        <a:ext cx="2720039" cy="1958428"/>
      </dsp:txXfrm>
    </dsp:sp>
    <dsp:sp modelId="{07DF3013-4B19-834F-8102-BDCC9213846C}">
      <dsp:nvSpPr>
        <dsp:cNvPr id="0" name=""/>
        <dsp:cNvSpPr/>
      </dsp:nvSpPr>
      <dsp:spPr>
        <a:xfrm>
          <a:off x="671" y="308362"/>
          <a:ext cx="2720039" cy="1305618"/>
        </a:xfrm>
        <a:prstGeom prst="rect">
          <a:avLst/>
        </a:prstGeom>
        <a:noFill/>
        <a:ln w="12700" cap="rnd" cmpd="sng" algn="ctr">
          <a:noFill/>
          <a:prstDash val="solid"/>
        </a:ln>
        <a:effectLst>
          <a:outerShdw blurRad="50800" dist="38100" dir="5400000" rotWithShape="0">
            <a:srgbClr val="000000">
              <a:alpha val="35000"/>
            </a:srgbClr>
          </a:outerShdw>
        </a:effectLst>
        <a:scene3d>
          <a:camera prst="orthographicFront">
            <a:rot lat="0" lon="0" rev="0"/>
          </a:camera>
          <a:lightRig rig="threePt" dir="tl"/>
        </a:scene3d>
        <a:sp3d/>
      </dsp:spPr>
      <dsp:style>
        <a:lnRef idx="1">
          <a:scrgbClr r="0" g="0" b="0"/>
        </a:lnRef>
        <a:fillRef idx="3">
          <a:scrgbClr r="0" g="0" b="0"/>
        </a:fillRef>
        <a:effectRef idx="3">
          <a:scrgbClr r="0" g="0" b="0"/>
        </a:effectRef>
        <a:fontRef idx="minor">
          <a:schemeClr val="lt1"/>
        </a:fontRef>
      </dsp:style>
      <dsp:txBody>
        <a:bodyPr spcFirstLastPara="0" vert="horz" wrap="square" lIns="268679" tIns="165100" rIns="26867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671" y="308362"/>
        <a:ext cx="2720039" cy="1305618"/>
      </dsp:txXfrm>
    </dsp:sp>
    <dsp:sp modelId="{9C589730-A612-D343-8F5B-2D18CBF21104}">
      <dsp:nvSpPr>
        <dsp:cNvPr id="0" name=""/>
        <dsp:cNvSpPr/>
      </dsp:nvSpPr>
      <dsp:spPr>
        <a:xfrm>
          <a:off x="2938314" y="308362"/>
          <a:ext cx="2720039" cy="3264047"/>
        </a:xfrm>
        <a:prstGeom prst="rect">
          <a:avLst/>
        </a:prstGeom>
        <a:gradFill rotWithShape="0">
          <a:gsLst>
            <a:gs pos="0">
              <a:schemeClr val="accent5">
                <a:hueOff val="1247628"/>
                <a:satOff val="-25244"/>
                <a:lumOff val="784"/>
                <a:alphaOff val="0"/>
                <a:tint val="96000"/>
                <a:lumMod val="100000"/>
              </a:schemeClr>
            </a:gs>
            <a:gs pos="78000">
              <a:schemeClr val="accent5">
                <a:hueOff val="1247628"/>
                <a:satOff val="-25244"/>
                <a:lumOff val="784"/>
                <a:alphaOff val="0"/>
                <a:shade val="94000"/>
                <a:lumMod val="94000"/>
              </a:schemeClr>
            </a:gs>
          </a:gsLst>
          <a:lin ang="5400000" scaled="0"/>
        </a:gradFill>
        <a:ln w="12700" cap="rnd" cmpd="sng" algn="ctr">
          <a:solidFill>
            <a:schemeClr val="accent5">
              <a:hueOff val="1247628"/>
              <a:satOff val="-25244"/>
              <a:lumOff val="784"/>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268679" tIns="0" rIns="268679" bIns="330200" numCol="1" spcCol="1270" anchor="t" anchorCtr="0">
          <a:noAutofit/>
        </a:bodyPr>
        <a:lstStyle/>
        <a:p>
          <a:pPr marL="0" lvl="0" indent="0" algn="l" defTabSz="666750">
            <a:lnSpc>
              <a:spcPct val="90000"/>
            </a:lnSpc>
            <a:spcBef>
              <a:spcPct val="0"/>
            </a:spcBef>
            <a:spcAft>
              <a:spcPct val="35000"/>
            </a:spcAft>
            <a:buNone/>
          </a:pPr>
          <a:r>
            <a:rPr lang="fr-CA" sz="1500" kern="1200"/>
            <a:t>Il est ventilé en 6 niveaux de mesure qui vont de 3 ans à 18 ans.    </a:t>
          </a:r>
          <a:endParaRPr lang="en-US" sz="1500" kern="1200"/>
        </a:p>
      </dsp:txBody>
      <dsp:txXfrm>
        <a:off x="2938314" y="1613981"/>
        <a:ext cx="2720039" cy="1958428"/>
      </dsp:txXfrm>
    </dsp:sp>
    <dsp:sp modelId="{5B3EA7D7-A1F9-904E-9BFF-6978A828473B}">
      <dsp:nvSpPr>
        <dsp:cNvPr id="0" name=""/>
        <dsp:cNvSpPr/>
      </dsp:nvSpPr>
      <dsp:spPr>
        <a:xfrm>
          <a:off x="2938314" y="308362"/>
          <a:ext cx="2720039" cy="1305618"/>
        </a:xfrm>
        <a:prstGeom prst="rect">
          <a:avLst/>
        </a:prstGeom>
        <a:noFill/>
        <a:ln w="12700" cap="rnd" cmpd="sng" algn="ctr">
          <a:noFill/>
          <a:prstDash val="solid"/>
        </a:ln>
        <a:effectLst>
          <a:outerShdw blurRad="50800" dist="38100" dir="5400000" rotWithShape="0">
            <a:srgbClr val="000000">
              <a:alpha val="35000"/>
            </a:srgbClr>
          </a:outerShdw>
        </a:effectLst>
        <a:scene3d>
          <a:camera prst="orthographicFront">
            <a:rot lat="0" lon="0" rev="0"/>
          </a:camera>
          <a:lightRig rig="threePt" dir="tl"/>
        </a:scene3d>
        <a:sp3d/>
      </dsp:spPr>
      <dsp:style>
        <a:lnRef idx="1">
          <a:scrgbClr r="0" g="0" b="0"/>
        </a:lnRef>
        <a:fillRef idx="3">
          <a:scrgbClr r="0" g="0" b="0"/>
        </a:fillRef>
        <a:effectRef idx="3">
          <a:scrgbClr r="0" g="0" b="0"/>
        </a:effectRef>
        <a:fontRef idx="minor">
          <a:schemeClr val="lt1"/>
        </a:fontRef>
      </dsp:style>
      <dsp:txBody>
        <a:bodyPr spcFirstLastPara="0" vert="horz" wrap="square" lIns="268679" tIns="165100" rIns="26867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938314" y="308362"/>
        <a:ext cx="2720039" cy="1305618"/>
      </dsp:txXfrm>
    </dsp:sp>
    <dsp:sp modelId="{C7CB4B42-00BC-4641-9D4B-F475CBC2C97B}">
      <dsp:nvSpPr>
        <dsp:cNvPr id="0" name=""/>
        <dsp:cNvSpPr/>
      </dsp:nvSpPr>
      <dsp:spPr>
        <a:xfrm>
          <a:off x="5875956" y="308362"/>
          <a:ext cx="2720039" cy="3264047"/>
        </a:xfrm>
        <a:prstGeom prst="rect">
          <a:avLst/>
        </a:prstGeom>
        <a:gradFill rotWithShape="0">
          <a:gsLst>
            <a:gs pos="0">
              <a:schemeClr val="accent5">
                <a:hueOff val="2495256"/>
                <a:satOff val="-50489"/>
                <a:lumOff val="1569"/>
                <a:alphaOff val="0"/>
                <a:tint val="96000"/>
                <a:lumMod val="100000"/>
              </a:schemeClr>
            </a:gs>
            <a:gs pos="78000">
              <a:schemeClr val="accent5">
                <a:hueOff val="2495256"/>
                <a:satOff val="-50489"/>
                <a:lumOff val="1569"/>
                <a:alphaOff val="0"/>
                <a:shade val="94000"/>
                <a:lumMod val="94000"/>
              </a:schemeClr>
            </a:gs>
          </a:gsLst>
          <a:lin ang="5400000" scaled="0"/>
        </a:gradFill>
        <a:ln w="12700" cap="rnd" cmpd="sng" algn="ctr">
          <a:solidFill>
            <a:schemeClr val="accent5">
              <a:hueOff val="2495256"/>
              <a:satOff val="-50489"/>
              <a:lumOff val="1569"/>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268679" tIns="0" rIns="268679" bIns="330200" numCol="1" spcCol="1270" anchor="t" anchorCtr="0">
          <a:noAutofit/>
        </a:bodyPr>
        <a:lstStyle/>
        <a:p>
          <a:pPr marL="0" lvl="0" indent="0" algn="l" defTabSz="666750">
            <a:lnSpc>
              <a:spcPct val="90000"/>
            </a:lnSpc>
            <a:spcBef>
              <a:spcPct val="0"/>
            </a:spcBef>
            <a:spcAft>
              <a:spcPct val="35000"/>
            </a:spcAft>
            <a:buNone/>
          </a:pPr>
          <a:r>
            <a:rPr lang="fr-CA" sz="1500" kern="1200"/>
            <a:t>12,19% des points du système lui sont consacrés</a:t>
          </a:r>
          <a:endParaRPr lang="en-US" sz="1500" kern="1200"/>
        </a:p>
      </dsp:txBody>
      <dsp:txXfrm>
        <a:off x="5875956" y="1613981"/>
        <a:ext cx="2720039" cy="1958428"/>
      </dsp:txXfrm>
    </dsp:sp>
    <dsp:sp modelId="{826AB0C9-F521-6842-BF55-35FE9D5C156F}">
      <dsp:nvSpPr>
        <dsp:cNvPr id="0" name=""/>
        <dsp:cNvSpPr/>
      </dsp:nvSpPr>
      <dsp:spPr>
        <a:xfrm>
          <a:off x="5875956" y="308362"/>
          <a:ext cx="2720039" cy="1305618"/>
        </a:xfrm>
        <a:prstGeom prst="rect">
          <a:avLst/>
        </a:prstGeom>
        <a:noFill/>
        <a:ln w="12700" cap="rnd" cmpd="sng" algn="ctr">
          <a:noFill/>
          <a:prstDash val="solid"/>
        </a:ln>
        <a:effectLst>
          <a:outerShdw blurRad="50800" dist="38100" dir="5400000" rotWithShape="0">
            <a:srgbClr val="000000">
              <a:alpha val="35000"/>
            </a:srgbClr>
          </a:outerShdw>
        </a:effectLst>
        <a:scene3d>
          <a:camera prst="orthographicFront">
            <a:rot lat="0" lon="0" rev="0"/>
          </a:camera>
          <a:lightRig rig="threePt" dir="tl"/>
        </a:scene3d>
        <a:sp3d/>
      </dsp:spPr>
      <dsp:style>
        <a:lnRef idx="1">
          <a:scrgbClr r="0" g="0" b="0"/>
        </a:lnRef>
        <a:fillRef idx="3">
          <a:scrgbClr r="0" g="0" b="0"/>
        </a:fillRef>
        <a:effectRef idx="3">
          <a:scrgbClr r="0" g="0" b="0"/>
        </a:effectRef>
        <a:fontRef idx="minor">
          <a:schemeClr val="lt1"/>
        </a:fontRef>
      </dsp:style>
      <dsp:txBody>
        <a:bodyPr spcFirstLastPara="0" vert="horz" wrap="square" lIns="268679" tIns="165100" rIns="26867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875956" y="308362"/>
        <a:ext cx="2720039" cy="13056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BA2D9-8A61-9846-953E-C49FCB3A7764}">
      <dsp:nvSpPr>
        <dsp:cNvPr id="0" name=""/>
        <dsp:cNvSpPr/>
      </dsp:nvSpPr>
      <dsp:spPr>
        <a:xfrm>
          <a:off x="1066188" y="1099"/>
          <a:ext cx="6464291" cy="3878574"/>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SzPts val="1150"/>
            <a:buFont typeface="Arial" panose="020B0604020202020204" pitchFamily="34" charset="0"/>
            <a:buNone/>
          </a:pPr>
          <a:r>
            <a:rPr lang="fr-CA" sz="2700" u="none" kern="1200" noProof="0" dirty="0"/>
            <a:t>Trois sous-facteurs sont présents dans ce facteur :</a:t>
          </a:r>
        </a:p>
        <a:p>
          <a:pPr marL="0" lvl="0" indent="0" algn="l" defTabSz="1200150">
            <a:lnSpc>
              <a:spcPct val="90000"/>
            </a:lnSpc>
            <a:spcBef>
              <a:spcPct val="0"/>
            </a:spcBef>
            <a:spcAft>
              <a:spcPct val="35000"/>
            </a:spcAft>
            <a:buSzPts val="1150"/>
            <a:buFont typeface="Arial" panose="020B0604020202020204" pitchFamily="34" charset="0"/>
            <a:buNone/>
          </a:pPr>
          <a:r>
            <a:rPr lang="fr-CA" sz="2700" u="none" kern="1200" noProof="0" dirty="0"/>
            <a:t>A) La nature de la direction exercée;</a:t>
          </a:r>
        </a:p>
        <a:p>
          <a:pPr marL="0" lvl="0" indent="0" algn="l" defTabSz="1200150">
            <a:lnSpc>
              <a:spcPct val="90000"/>
            </a:lnSpc>
            <a:spcBef>
              <a:spcPct val="0"/>
            </a:spcBef>
            <a:spcAft>
              <a:spcPct val="35000"/>
            </a:spcAft>
            <a:buSzPts val="1150"/>
            <a:buFont typeface="Arial" panose="020B0604020202020204" pitchFamily="34" charset="0"/>
            <a:buNone/>
          </a:pPr>
          <a:r>
            <a:rPr lang="fr-CA" sz="2700" u="none" kern="1200" noProof="0" dirty="0"/>
            <a:t>B) Le nombre d’employés dirigés;</a:t>
          </a:r>
        </a:p>
        <a:p>
          <a:pPr marL="0" lvl="0" indent="0" algn="l" defTabSz="1200150">
            <a:lnSpc>
              <a:spcPct val="90000"/>
            </a:lnSpc>
            <a:spcBef>
              <a:spcPct val="0"/>
            </a:spcBef>
            <a:spcAft>
              <a:spcPct val="35000"/>
            </a:spcAft>
            <a:buSzPts val="1150"/>
            <a:buFont typeface="Arial" panose="020B0604020202020204" pitchFamily="34" charset="0"/>
            <a:buNone/>
          </a:pPr>
          <a:r>
            <a:rPr lang="fr-CA" sz="2700" u="none" kern="1200" noProof="0" dirty="0"/>
            <a:t>C) Les communications.</a:t>
          </a:r>
        </a:p>
        <a:p>
          <a:pPr marL="0" lvl="0" indent="0" algn="ctr" defTabSz="1200150">
            <a:lnSpc>
              <a:spcPct val="90000"/>
            </a:lnSpc>
            <a:spcBef>
              <a:spcPct val="0"/>
            </a:spcBef>
            <a:spcAft>
              <a:spcPct val="35000"/>
            </a:spcAft>
            <a:buSzPts val="1150"/>
            <a:buFont typeface="Arial" panose="020B0604020202020204" pitchFamily="34" charset="0"/>
            <a:buNone/>
          </a:pPr>
          <a:r>
            <a:rPr lang="fr-CA" sz="2700" u="none" kern="1200" noProof="0" dirty="0"/>
            <a:t>Examinons sommairement le contenu de chaque sous-facteur</a:t>
          </a:r>
        </a:p>
        <a:p>
          <a:pPr marL="0" lvl="0" indent="0" algn="ctr" defTabSz="1200150">
            <a:lnSpc>
              <a:spcPct val="90000"/>
            </a:lnSpc>
            <a:spcBef>
              <a:spcPct val="0"/>
            </a:spcBef>
            <a:spcAft>
              <a:spcPct val="35000"/>
            </a:spcAft>
            <a:buSzPts val="1150"/>
            <a:buFont typeface="Arial" panose="020B0604020202020204" pitchFamily="34" charset="0"/>
            <a:buNone/>
          </a:pPr>
          <a:endParaRPr lang="fr-CA" sz="2700" u="none" kern="1200" noProof="0" dirty="0"/>
        </a:p>
      </dsp:txBody>
      <dsp:txXfrm>
        <a:off x="1066188" y="1099"/>
        <a:ext cx="6464291" cy="387857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A29C0-1BCB-834F-81AE-9439AC18AC8D}">
      <dsp:nvSpPr>
        <dsp:cNvPr id="0" name=""/>
        <dsp:cNvSpPr/>
      </dsp:nvSpPr>
      <dsp:spPr>
        <a:xfrm>
          <a:off x="411752" y="1478"/>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Ce sous-facteur mesure le degré de supervision d’un poste.</a:t>
          </a:r>
          <a:endParaRPr lang="en-US" sz="1400" kern="1200"/>
        </a:p>
      </dsp:txBody>
      <dsp:txXfrm>
        <a:off x="411752" y="1478"/>
        <a:ext cx="2045262" cy="1227157"/>
      </dsp:txXfrm>
    </dsp:sp>
    <dsp:sp modelId="{B6E8824D-3BC8-2F48-9F97-9C2F0E28F82E}">
      <dsp:nvSpPr>
        <dsp:cNvPr id="0" name=""/>
        <dsp:cNvSpPr/>
      </dsp:nvSpPr>
      <dsp:spPr>
        <a:xfrm>
          <a:off x="2661541" y="1478"/>
          <a:ext cx="2045262" cy="1227157"/>
        </a:xfrm>
        <a:prstGeom prst="rect">
          <a:avLst/>
        </a:prstGeom>
        <a:solidFill>
          <a:schemeClr val="accent2">
            <a:hueOff val="-798770"/>
            <a:satOff val="-2222"/>
            <a:lumOff val="193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On y fait référence aux fonctions administratives de :</a:t>
          </a:r>
          <a:endParaRPr lang="en-US" sz="1400" kern="1200"/>
        </a:p>
      </dsp:txBody>
      <dsp:txXfrm>
        <a:off x="2661541" y="1478"/>
        <a:ext cx="2045262" cy="1227157"/>
      </dsp:txXfrm>
    </dsp:sp>
    <dsp:sp modelId="{DCAFA61E-0E85-F045-B3B4-4A98E4D7A262}">
      <dsp:nvSpPr>
        <dsp:cNvPr id="0" name=""/>
        <dsp:cNvSpPr/>
      </dsp:nvSpPr>
      <dsp:spPr>
        <a:xfrm>
          <a:off x="4911329" y="1478"/>
          <a:ext cx="2045262" cy="1227157"/>
        </a:xfrm>
        <a:prstGeom prst="rect">
          <a:avLst/>
        </a:prstGeom>
        <a:solidFill>
          <a:schemeClr val="accent2">
            <a:hueOff val="-1597541"/>
            <a:satOff val="-4444"/>
            <a:lumOff val="387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planification;</a:t>
          </a:r>
          <a:endParaRPr lang="en-US" sz="1400" kern="1200"/>
        </a:p>
      </dsp:txBody>
      <dsp:txXfrm>
        <a:off x="4911329" y="1478"/>
        <a:ext cx="2045262" cy="1227157"/>
      </dsp:txXfrm>
    </dsp:sp>
    <dsp:sp modelId="{B952BCAB-E332-8142-B4C5-B1757B3719B2}">
      <dsp:nvSpPr>
        <dsp:cNvPr id="0" name=""/>
        <dsp:cNvSpPr/>
      </dsp:nvSpPr>
      <dsp:spPr>
        <a:xfrm>
          <a:off x="7161117" y="1478"/>
          <a:ext cx="2045262" cy="1227157"/>
        </a:xfrm>
        <a:prstGeom prst="rect">
          <a:avLst/>
        </a:prstGeom>
        <a:solidFill>
          <a:schemeClr val="accent2">
            <a:hueOff val="-2396311"/>
            <a:satOff val="-6666"/>
            <a:lumOff val="581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organisation;</a:t>
          </a:r>
          <a:endParaRPr lang="en-US" sz="1400" kern="1200"/>
        </a:p>
      </dsp:txBody>
      <dsp:txXfrm>
        <a:off x="7161117" y="1478"/>
        <a:ext cx="2045262" cy="1227157"/>
      </dsp:txXfrm>
    </dsp:sp>
    <dsp:sp modelId="{0DAAEFAB-1BAB-9242-AA3A-82C2147F5F4C}">
      <dsp:nvSpPr>
        <dsp:cNvPr id="0" name=""/>
        <dsp:cNvSpPr/>
      </dsp:nvSpPr>
      <dsp:spPr>
        <a:xfrm>
          <a:off x="411752" y="1433162"/>
          <a:ext cx="2045262" cy="1227157"/>
        </a:xfrm>
        <a:prstGeom prst="rect">
          <a:avLst/>
        </a:prstGeom>
        <a:solidFill>
          <a:schemeClr val="accent2">
            <a:hueOff val="-3195081"/>
            <a:satOff val="-8888"/>
            <a:lumOff val="775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direction;</a:t>
          </a:r>
          <a:endParaRPr lang="en-US" sz="1400" kern="1200"/>
        </a:p>
      </dsp:txBody>
      <dsp:txXfrm>
        <a:off x="411752" y="1433162"/>
        <a:ext cx="2045262" cy="1227157"/>
      </dsp:txXfrm>
    </dsp:sp>
    <dsp:sp modelId="{DBB38114-EF9D-0543-89EA-2BF652CB8F04}">
      <dsp:nvSpPr>
        <dsp:cNvPr id="0" name=""/>
        <dsp:cNvSpPr/>
      </dsp:nvSpPr>
      <dsp:spPr>
        <a:xfrm>
          <a:off x="2661541" y="1433162"/>
          <a:ext cx="2045262" cy="1227157"/>
        </a:xfrm>
        <a:prstGeom prst="rect">
          <a:avLst/>
        </a:prstGeom>
        <a:solidFill>
          <a:schemeClr val="accent2">
            <a:hueOff val="-3993852"/>
            <a:satOff val="-11111"/>
            <a:lumOff val="96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coordination;</a:t>
          </a:r>
          <a:endParaRPr lang="en-US" sz="1400" kern="1200"/>
        </a:p>
      </dsp:txBody>
      <dsp:txXfrm>
        <a:off x="2661541" y="1433162"/>
        <a:ext cx="2045262" cy="1227157"/>
      </dsp:txXfrm>
    </dsp:sp>
    <dsp:sp modelId="{9CCD5052-B96F-4741-92C3-8748D1579739}">
      <dsp:nvSpPr>
        <dsp:cNvPr id="0" name=""/>
        <dsp:cNvSpPr/>
      </dsp:nvSpPr>
      <dsp:spPr>
        <a:xfrm>
          <a:off x="4911329" y="1433162"/>
          <a:ext cx="2045262" cy="1227157"/>
        </a:xfrm>
        <a:prstGeom prst="rect">
          <a:avLst/>
        </a:prstGeom>
        <a:solidFill>
          <a:schemeClr val="accent2">
            <a:hueOff val="-4792622"/>
            <a:satOff val="-13333"/>
            <a:lumOff val="1163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contrôle. </a:t>
          </a:r>
          <a:endParaRPr lang="en-US" sz="1400" kern="1200"/>
        </a:p>
      </dsp:txBody>
      <dsp:txXfrm>
        <a:off x="4911329" y="1433162"/>
        <a:ext cx="2045262" cy="1227157"/>
      </dsp:txXfrm>
    </dsp:sp>
    <dsp:sp modelId="{E5148E1E-2B64-8242-BAC4-6B69E11B6F94}">
      <dsp:nvSpPr>
        <dsp:cNvPr id="0" name=""/>
        <dsp:cNvSpPr/>
      </dsp:nvSpPr>
      <dsp:spPr>
        <a:xfrm>
          <a:off x="7161117" y="1433162"/>
          <a:ext cx="2045262" cy="1227157"/>
        </a:xfrm>
        <a:prstGeom prst="rect">
          <a:avLst/>
        </a:prstGeom>
        <a:solidFill>
          <a:schemeClr val="accent2">
            <a:hueOff val="-5591392"/>
            <a:satOff val="-15555"/>
            <a:lumOff val="135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On y considère deux types d’autorité soit l’autorité hiérarchique ou l’autorité fonctionnelle.</a:t>
          </a:r>
          <a:endParaRPr lang="en-US" sz="1400" kern="1200"/>
        </a:p>
      </dsp:txBody>
      <dsp:txXfrm>
        <a:off x="7161117" y="1433162"/>
        <a:ext cx="2045262" cy="1227157"/>
      </dsp:txXfrm>
    </dsp:sp>
    <dsp:sp modelId="{AE9742D6-172A-5E41-B9A8-E4254E46A88D}">
      <dsp:nvSpPr>
        <dsp:cNvPr id="0" name=""/>
        <dsp:cNvSpPr/>
      </dsp:nvSpPr>
      <dsp:spPr>
        <a:xfrm>
          <a:off x="2661541" y="2864845"/>
          <a:ext cx="2045262" cy="1227157"/>
        </a:xfrm>
        <a:prstGeom prst="rect">
          <a:avLst/>
        </a:prstGeom>
        <a:solidFill>
          <a:schemeClr val="accent2">
            <a:hueOff val="-6390163"/>
            <a:satOff val="-17777"/>
            <a:lumOff val="1551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Ce sous-facteur est ventilé en 5 niveaux de mesure</a:t>
          </a:r>
          <a:endParaRPr lang="en-US" sz="1400" kern="1200"/>
        </a:p>
      </dsp:txBody>
      <dsp:txXfrm>
        <a:off x="2661541" y="2864845"/>
        <a:ext cx="2045262" cy="1227157"/>
      </dsp:txXfrm>
    </dsp:sp>
    <dsp:sp modelId="{54273417-E864-8247-B276-D51B661808D7}">
      <dsp:nvSpPr>
        <dsp:cNvPr id="0" name=""/>
        <dsp:cNvSpPr/>
      </dsp:nvSpPr>
      <dsp:spPr>
        <a:xfrm>
          <a:off x="4911329" y="2864845"/>
          <a:ext cx="2045262" cy="1227157"/>
        </a:xfrm>
        <a:prstGeom prst="rect">
          <a:avLst/>
        </a:prstGeom>
        <a:solidFill>
          <a:schemeClr val="accent2">
            <a:hueOff val="-7188933"/>
            <a:satOff val="-19999"/>
            <a:lumOff val="1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12,19% des points du système lui sont consacrés </a:t>
          </a:r>
          <a:endParaRPr lang="en-US" sz="1400" kern="1200"/>
        </a:p>
      </dsp:txBody>
      <dsp:txXfrm>
        <a:off x="4911329" y="2864845"/>
        <a:ext cx="2045262" cy="12271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512BD-9CC9-413D-86DA-7A0659BB1894}">
      <dsp:nvSpPr>
        <dsp:cNvPr id="0" name=""/>
        <dsp:cNvSpPr/>
      </dsp:nvSpPr>
      <dsp:spPr>
        <a:xfrm>
          <a:off x="0" y="2066"/>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380D8D-5AFE-4A9C-A9FF-6F2CD716B1D5}">
      <dsp:nvSpPr>
        <dsp:cNvPr id="0" name=""/>
        <dsp:cNvSpPr/>
      </dsp:nvSpPr>
      <dsp:spPr>
        <a:xfrm>
          <a:off x="316857" y="237745"/>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FB6F90-491D-4369-B2EC-6FC375D4006A}">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666750">
            <a:lnSpc>
              <a:spcPct val="90000"/>
            </a:lnSpc>
            <a:spcBef>
              <a:spcPct val="0"/>
            </a:spcBef>
            <a:spcAft>
              <a:spcPct val="35000"/>
            </a:spcAft>
            <a:buNone/>
          </a:pPr>
          <a:r>
            <a:rPr lang="fr-CA" sz="1500" kern="1200"/>
            <a:t>Ce sous-facteur mesure la difficulté des communications habituelles dans l’exercice des fonctions du poste.  On va y considérer par exemple, des interrelations confrontantes, conflictuelles, problématiques, etc. </a:t>
          </a:r>
          <a:endParaRPr lang="en-US" sz="1500" kern="1200"/>
        </a:p>
      </dsp:txBody>
      <dsp:txXfrm>
        <a:off x="1209819" y="2066"/>
        <a:ext cx="5418984" cy="1047462"/>
      </dsp:txXfrm>
    </dsp:sp>
    <dsp:sp modelId="{7457DC5A-BA21-442C-BD78-A0CC8A67DF95}">
      <dsp:nvSpPr>
        <dsp:cNvPr id="0" name=""/>
        <dsp:cNvSpPr/>
      </dsp:nvSpPr>
      <dsp:spPr>
        <a:xfrm>
          <a:off x="0" y="1311395"/>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9215F4-231A-4349-8850-0DD1B22B4AE5}">
      <dsp:nvSpPr>
        <dsp:cNvPr id="0" name=""/>
        <dsp:cNvSpPr/>
      </dsp:nvSpPr>
      <dsp:spPr>
        <a:xfrm>
          <a:off x="316857" y="1547074"/>
          <a:ext cx="576104" cy="576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455C22-F451-40CA-80CE-07F259E38C4B}">
      <dsp:nvSpPr>
        <dsp:cNvPr id="0" name=""/>
        <dsp:cNvSpPr/>
      </dsp:nvSpPr>
      <dsp:spPr>
        <a:xfrm>
          <a:off x="1209819" y="1311395"/>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666750">
            <a:lnSpc>
              <a:spcPct val="90000"/>
            </a:lnSpc>
            <a:spcBef>
              <a:spcPct val="0"/>
            </a:spcBef>
            <a:spcAft>
              <a:spcPct val="35000"/>
            </a:spcAft>
            <a:buNone/>
          </a:pPr>
          <a:r>
            <a:rPr lang="fr-CA" sz="1500" kern="1200"/>
            <a:t>Il n’analyse pas la nature des communications, cet élément étant présent au sous-facteur Complexité de la prise de décision.</a:t>
          </a:r>
          <a:endParaRPr lang="en-US" sz="1500" kern="1200"/>
        </a:p>
      </dsp:txBody>
      <dsp:txXfrm>
        <a:off x="1209819" y="1311395"/>
        <a:ext cx="5418984" cy="1047462"/>
      </dsp:txXfrm>
    </dsp:sp>
    <dsp:sp modelId="{244D2E3E-8198-4204-8C60-EE062486D9F2}">
      <dsp:nvSpPr>
        <dsp:cNvPr id="0" name=""/>
        <dsp:cNvSpPr/>
      </dsp:nvSpPr>
      <dsp:spPr>
        <a:xfrm>
          <a:off x="0" y="2620723"/>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745BB-B7A8-4718-9459-F8E5B54BE9DD}">
      <dsp:nvSpPr>
        <dsp:cNvPr id="0" name=""/>
        <dsp:cNvSpPr/>
      </dsp:nvSpPr>
      <dsp:spPr>
        <a:xfrm>
          <a:off x="316857" y="2856402"/>
          <a:ext cx="576104" cy="576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F3059A-A8F4-41D9-939A-A6D1740AB634}">
      <dsp:nvSpPr>
        <dsp:cNvPr id="0" name=""/>
        <dsp:cNvSpPr/>
      </dsp:nvSpPr>
      <dsp:spPr>
        <a:xfrm>
          <a:off x="1209819" y="2620723"/>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666750">
            <a:lnSpc>
              <a:spcPct val="90000"/>
            </a:lnSpc>
            <a:spcBef>
              <a:spcPct val="0"/>
            </a:spcBef>
            <a:spcAft>
              <a:spcPct val="35000"/>
            </a:spcAft>
            <a:buNone/>
          </a:pPr>
          <a:r>
            <a:rPr lang="fr-CA" sz="1500" kern="1200"/>
            <a:t>Ce sous-facteur est ventilé en 6 niveaux de mesure </a:t>
          </a:r>
          <a:endParaRPr lang="en-US" sz="1500" kern="1200"/>
        </a:p>
      </dsp:txBody>
      <dsp:txXfrm>
        <a:off x="1209819" y="2620723"/>
        <a:ext cx="5418984" cy="1047462"/>
      </dsp:txXfrm>
    </dsp:sp>
    <dsp:sp modelId="{0E7F56A4-358C-418B-9D65-78E0A435FC09}">
      <dsp:nvSpPr>
        <dsp:cNvPr id="0" name=""/>
        <dsp:cNvSpPr/>
      </dsp:nvSpPr>
      <dsp:spPr>
        <a:xfrm>
          <a:off x="0" y="3930051"/>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D6706-CA0B-4D2D-B771-DDAC636D1091}">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542D19-9AEC-447D-8C74-9E55D74B8997}">
      <dsp:nvSpPr>
        <dsp:cNvPr id="0" name=""/>
        <dsp:cNvSpPr/>
      </dsp:nvSpPr>
      <dsp:spPr>
        <a:xfrm>
          <a:off x="1209819" y="3930051"/>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666750">
            <a:lnSpc>
              <a:spcPct val="90000"/>
            </a:lnSpc>
            <a:spcBef>
              <a:spcPct val="0"/>
            </a:spcBef>
            <a:spcAft>
              <a:spcPct val="35000"/>
            </a:spcAft>
            <a:buNone/>
          </a:pPr>
          <a:r>
            <a:rPr lang="fr-CA" sz="1500" kern="1200"/>
            <a:t>6,65% des points du système lui sont consacrés </a:t>
          </a:r>
          <a:endParaRPr lang="en-US" sz="1500" kern="1200"/>
        </a:p>
      </dsp:txBody>
      <dsp:txXfrm>
        <a:off x="1209819" y="3930051"/>
        <a:ext cx="5418984" cy="1047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FF4F3-F362-144D-A0A0-D4C4BF1681C6}">
      <dsp:nvSpPr>
        <dsp:cNvPr id="0" name=""/>
        <dsp:cNvSpPr/>
      </dsp:nvSpPr>
      <dsp:spPr>
        <a:xfrm>
          <a:off x="0" y="69960"/>
          <a:ext cx="6628804" cy="87457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CA" sz="2300" b="1" kern="1200"/>
            <a:t>Fonction de l’évaluation des emplois</a:t>
          </a:r>
          <a:endParaRPr lang="en-US" sz="2300" kern="1200"/>
        </a:p>
      </dsp:txBody>
      <dsp:txXfrm>
        <a:off x="42693" y="112653"/>
        <a:ext cx="6543418" cy="789189"/>
      </dsp:txXfrm>
    </dsp:sp>
    <dsp:sp modelId="{F6F084C2-806A-8341-990B-5A43FC4B2DC4}">
      <dsp:nvSpPr>
        <dsp:cNvPr id="0" name=""/>
        <dsp:cNvSpPr/>
      </dsp:nvSpPr>
      <dsp:spPr>
        <a:xfrm>
          <a:off x="0" y="1010775"/>
          <a:ext cx="6628804" cy="874575"/>
        </a:xfrm>
        <a:prstGeom prst="roundRect">
          <a:avLst/>
        </a:prstGeom>
        <a:gradFill rotWithShape="0">
          <a:gsLst>
            <a:gs pos="0">
              <a:schemeClr val="accent2">
                <a:hueOff val="-2396311"/>
                <a:satOff val="-6666"/>
                <a:lumOff val="5817"/>
                <a:alphaOff val="0"/>
                <a:tint val="96000"/>
                <a:lumMod val="100000"/>
              </a:schemeClr>
            </a:gs>
            <a:gs pos="78000">
              <a:schemeClr val="accent2">
                <a:hueOff val="-2396311"/>
                <a:satOff val="-6666"/>
                <a:lumOff val="581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CA" sz="2300" b="1" kern="1200"/>
            <a:t>Les composantes de l’évaluation des emplois</a:t>
          </a:r>
          <a:endParaRPr lang="en-US" sz="2300" kern="1200"/>
        </a:p>
      </dsp:txBody>
      <dsp:txXfrm>
        <a:off x="42693" y="1053468"/>
        <a:ext cx="6543418" cy="789189"/>
      </dsp:txXfrm>
    </dsp:sp>
    <dsp:sp modelId="{149CE9EC-937A-1B4B-9C60-D657CE972485}">
      <dsp:nvSpPr>
        <dsp:cNvPr id="0" name=""/>
        <dsp:cNvSpPr/>
      </dsp:nvSpPr>
      <dsp:spPr>
        <a:xfrm>
          <a:off x="0" y="1951590"/>
          <a:ext cx="6628804" cy="874575"/>
        </a:xfrm>
        <a:prstGeom prst="roundRect">
          <a:avLst/>
        </a:prstGeom>
        <a:gradFill rotWithShape="0">
          <a:gsLst>
            <a:gs pos="0">
              <a:schemeClr val="accent2">
                <a:hueOff val="-4792622"/>
                <a:satOff val="-13333"/>
                <a:lumOff val="11634"/>
                <a:alphaOff val="0"/>
                <a:tint val="96000"/>
                <a:lumMod val="100000"/>
              </a:schemeClr>
            </a:gs>
            <a:gs pos="78000">
              <a:schemeClr val="accent2">
                <a:hueOff val="-4792622"/>
                <a:satOff val="-13333"/>
                <a:lumOff val="1163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CA" sz="2300" b="1" kern="1200"/>
            <a:t>Les caractéristiques importantes de l’évaluation des emplois</a:t>
          </a:r>
          <a:endParaRPr lang="en-US" sz="2300" kern="1200"/>
        </a:p>
      </dsp:txBody>
      <dsp:txXfrm>
        <a:off x="42693" y="1994283"/>
        <a:ext cx="6543418" cy="789189"/>
      </dsp:txXfrm>
    </dsp:sp>
    <dsp:sp modelId="{765AB670-2211-0947-B805-4DCF466A3AC9}">
      <dsp:nvSpPr>
        <dsp:cNvPr id="0" name=""/>
        <dsp:cNvSpPr/>
      </dsp:nvSpPr>
      <dsp:spPr>
        <a:xfrm>
          <a:off x="0" y="2892405"/>
          <a:ext cx="6628804" cy="874575"/>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CA" sz="2300" b="1" kern="1200"/>
            <a:t>Les systèmes d’évaluation des emplois:</a:t>
          </a:r>
          <a:endParaRPr lang="en-US" sz="2300" kern="1200"/>
        </a:p>
      </dsp:txBody>
      <dsp:txXfrm>
        <a:off x="42693" y="2935098"/>
        <a:ext cx="6543418" cy="789189"/>
      </dsp:txXfrm>
    </dsp:sp>
    <dsp:sp modelId="{B2CCEF6F-2DA0-C84A-909F-F65F1646D0BA}">
      <dsp:nvSpPr>
        <dsp:cNvPr id="0" name=""/>
        <dsp:cNvSpPr/>
      </dsp:nvSpPr>
      <dsp:spPr>
        <a:xfrm>
          <a:off x="0" y="3766980"/>
          <a:ext cx="6628804"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r-CA" sz="1800" b="1" kern="1200"/>
            <a:t>Bref historique</a:t>
          </a:r>
          <a:endParaRPr lang="en-US" sz="1800" kern="1200"/>
        </a:p>
        <a:p>
          <a:pPr marL="171450" lvl="1" indent="-171450" algn="l" defTabSz="800100">
            <a:lnSpc>
              <a:spcPct val="90000"/>
            </a:lnSpc>
            <a:spcBef>
              <a:spcPct val="0"/>
            </a:spcBef>
            <a:spcAft>
              <a:spcPct val="20000"/>
            </a:spcAft>
            <a:buChar char="•"/>
          </a:pPr>
          <a:r>
            <a:rPr lang="fr-CA" sz="1800" b="1" kern="1200"/>
            <a:t>Structure d’un système d’évaluation des emplois</a:t>
          </a:r>
          <a:endParaRPr lang="en-US" sz="1800" kern="1200"/>
        </a:p>
        <a:p>
          <a:pPr marL="171450" lvl="1" indent="-171450" algn="l" defTabSz="800100">
            <a:lnSpc>
              <a:spcPct val="90000"/>
            </a:lnSpc>
            <a:spcBef>
              <a:spcPct val="0"/>
            </a:spcBef>
            <a:spcAft>
              <a:spcPct val="20000"/>
            </a:spcAft>
            <a:buChar char="•"/>
          </a:pPr>
          <a:r>
            <a:rPr lang="fr-CA" sz="1800" b="1" kern="1200"/>
            <a:t>Les systèmes d’évaluation des emplois du réseau de la santé</a:t>
          </a:r>
          <a:endParaRPr lang="en-US" sz="1800" kern="1200"/>
        </a:p>
      </dsp:txBody>
      <dsp:txXfrm>
        <a:off x="0" y="3766980"/>
        <a:ext cx="6628804" cy="11426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672224"/>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SzPts val="1150"/>
            <a:buFont typeface="Arial" panose="020B0604020202020204" pitchFamily="34" charset="0"/>
            <a:buNone/>
          </a:pPr>
          <a:r>
            <a:rPr lang="fr-CA" sz="3200" u="none" kern="1200" noProof="0" dirty="0"/>
            <a:t>Deux </a:t>
          </a:r>
          <a:r>
            <a:rPr lang="fr-CA" sz="3200" u="none" kern="1200" noProof="0" dirty="0">
              <a:solidFill>
                <a:srgbClr val="FFFF00"/>
              </a:solidFill>
            </a:rPr>
            <a:t>sous-facteurs</a:t>
          </a:r>
          <a:r>
            <a:rPr lang="fr-CA" sz="3200" u="none" kern="1200" noProof="0" dirty="0"/>
            <a:t> sont présents dans ce facteur :</a:t>
          </a:r>
        </a:p>
        <a:p>
          <a:pPr marL="0" lvl="0" indent="0" algn="just" defTabSz="1422400">
            <a:lnSpc>
              <a:spcPct val="90000"/>
            </a:lnSpc>
            <a:spcBef>
              <a:spcPct val="0"/>
            </a:spcBef>
            <a:spcAft>
              <a:spcPct val="35000"/>
            </a:spcAft>
            <a:buSzPts val="1150"/>
            <a:buFont typeface="Arial" panose="020B0604020202020204" pitchFamily="34" charset="0"/>
            <a:buNone/>
          </a:pPr>
          <a:r>
            <a:rPr lang="fr-CA" sz="2800" u="none" kern="1200" noProof="0" dirty="0"/>
            <a:t>A) Les conditions physiques;</a:t>
          </a:r>
        </a:p>
        <a:p>
          <a:pPr marL="0" lvl="0" indent="0" algn="just" defTabSz="1422400">
            <a:lnSpc>
              <a:spcPct val="90000"/>
            </a:lnSpc>
            <a:spcBef>
              <a:spcPct val="0"/>
            </a:spcBef>
            <a:spcAft>
              <a:spcPct val="35000"/>
            </a:spcAft>
            <a:buSzPts val="1150"/>
            <a:buFont typeface="Arial" panose="020B0604020202020204" pitchFamily="34" charset="0"/>
            <a:buNone/>
          </a:pPr>
          <a:r>
            <a:rPr lang="fr-CA" sz="2800" u="none" kern="1200" noProof="0" dirty="0"/>
            <a:t>B) Les conditions psychologiques.</a:t>
          </a:r>
        </a:p>
        <a:p>
          <a:pPr marL="0" lvl="0" indent="0" algn="just" defTabSz="1422400">
            <a:lnSpc>
              <a:spcPct val="90000"/>
            </a:lnSpc>
            <a:spcBef>
              <a:spcPct val="0"/>
            </a:spcBef>
            <a:spcAft>
              <a:spcPct val="35000"/>
            </a:spcAft>
            <a:buSzPts val="1150"/>
            <a:buFont typeface="Arial" panose="020B0604020202020204" pitchFamily="34" charset="0"/>
            <a:buNone/>
          </a:pPr>
          <a:r>
            <a:rPr lang="fr-CA" sz="2400" u="none" kern="1200" noProof="0" dirty="0"/>
            <a:t>Examinons sommairement le contenu de chaque sous-facteur</a:t>
          </a:r>
        </a:p>
        <a:p>
          <a:pPr marL="0" lvl="0" indent="0" algn="just" defTabSz="1422400">
            <a:lnSpc>
              <a:spcPct val="90000"/>
            </a:lnSpc>
            <a:spcBef>
              <a:spcPct val="0"/>
            </a:spcBef>
            <a:spcAft>
              <a:spcPct val="35000"/>
            </a:spcAft>
            <a:buSzPts val="1150"/>
            <a:buFont typeface="Arial" panose="020B0604020202020204" pitchFamily="34" charset="0"/>
            <a:buNone/>
          </a:pPr>
          <a:endParaRPr lang="fr-CA" sz="1800" u="none" kern="1200" noProof="0" dirty="0"/>
        </a:p>
      </dsp:txBody>
      <dsp:txXfrm>
        <a:off x="6618" y="672224"/>
        <a:ext cx="9604896" cy="408582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6AB12-43CA-4D63-93CA-732500FE11B6}">
      <dsp:nvSpPr>
        <dsp:cNvPr id="0" name=""/>
        <dsp:cNvSpPr/>
      </dsp:nvSpPr>
      <dsp:spPr>
        <a:xfrm>
          <a:off x="0" y="1698"/>
          <a:ext cx="9618133" cy="8610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5857A-927A-40B3-A672-F9F9EF0CC672}">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4CA5C9-0DA4-403F-BEC7-E66E752F6E19}">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fr-CA" sz="2200" kern="1200"/>
            <a:t>Ce sous-facteur mesure les désagréments reliés à l’environnement de travail qui génèrent de l’inconfort </a:t>
          </a:r>
          <a:endParaRPr lang="en-US" sz="2200" kern="1200"/>
        </a:p>
      </dsp:txBody>
      <dsp:txXfrm>
        <a:off x="994536" y="1698"/>
        <a:ext cx="8623596" cy="861070"/>
      </dsp:txXfrm>
    </dsp:sp>
    <dsp:sp modelId="{875ACD24-49F6-4135-87EF-CBE9DE3E79BC}">
      <dsp:nvSpPr>
        <dsp:cNvPr id="0" name=""/>
        <dsp:cNvSpPr/>
      </dsp:nvSpPr>
      <dsp:spPr>
        <a:xfrm>
          <a:off x="0" y="1078036"/>
          <a:ext cx="9618133" cy="8610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F5E91B-407A-4B5D-857A-E82B2A72D13E}">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F1A089-3163-42A4-83AA-FED53F5D049F}">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fr-CA" sz="2200" kern="1200"/>
            <a:t>Ces désagréments doivent être inhérents au poste et non ponctuels.</a:t>
          </a:r>
          <a:endParaRPr lang="en-US" sz="2200" kern="1200"/>
        </a:p>
      </dsp:txBody>
      <dsp:txXfrm>
        <a:off x="994536" y="1078036"/>
        <a:ext cx="8623596" cy="861070"/>
      </dsp:txXfrm>
    </dsp:sp>
    <dsp:sp modelId="{05AD0434-4060-40BA-A0A1-DF5983C98D12}">
      <dsp:nvSpPr>
        <dsp:cNvPr id="0" name=""/>
        <dsp:cNvSpPr/>
      </dsp:nvSpPr>
      <dsp:spPr>
        <a:xfrm>
          <a:off x="0" y="2154374"/>
          <a:ext cx="9618133" cy="8610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3F7DD4-9FE4-421A-A8EA-396E8C6BFC66}">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6DEC0C-F822-4B14-9617-E79BC741C6EE}">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fr-CA" sz="2200" kern="1200"/>
            <a:t>Ce sous-facteur est ventilé en 2 niveaux de mesure </a:t>
          </a:r>
          <a:endParaRPr lang="en-US" sz="2200" kern="1200"/>
        </a:p>
      </dsp:txBody>
      <dsp:txXfrm>
        <a:off x="994536" y="2154374"/>
        <a:ext cx="8623596" cy="861070"/>
      </dsp:txXfrm>
    </dsp:sp>
    <dsp:sp modelId="{88D5916D-D5D7-4184-A952-DEFFE8E66110}">
      <dsp:nvSpPr>
        <dsp:cNvPr id="0" name=""/>
        <dsp:cNvSpPr/>
      </dsp:nvSpPr>
      <dsp:spPr>
        <a:xfrm>
          <a:off x="0" y="3230712"/>
          <a:ext cx="9618133" cy="8610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45E42-5494-4947-9BEC-65E2382CE56D}">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F638F4-D92D-4BB1-A836-10DB4A1A2906}">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fr-CA" sz="2200" kern="1200"/>
            <a:t>1,66% des points du système lui sont consacrés </a:t>
          </a:r>
          <a:endParaRPr lang="en-US" sz="2200" kern="1200"/>
        </a:p>
      </dsp:txBody>
      <dsp:txXfrm>
        <a:off x="994536" y="3230712"/>
        <a:ext cx="8623596" cy="86107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672224"/>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SzPts val="1150"/>
            <a:buFont typeface="Arial" panose="020B0604020202020204" pitchFamily="34" charset="0"/>
            <a:buNone/>
          </a:pPr>
          <a:r>
            <a:rPr lang="fr-CA" sz="2800" u="none" kern="1200" noProof="0" dirty="0"/>
            <a:t>Une fois les niveaux déterminés pour chaque sous-facteur, des points sont accordés selon le niveau obtenu.</a:t>
          </a:r>
        </a:p>
        <a:p>
          <a:pPr marL="0" lvl="0" indent="0" algn="just" defTabSz="1244600">
            <a:lnSpc>
              <a:spcPct val="90000"/>
            </a:lnSpc>
            <a:spcBef>
              <a:spcPct val="0"/>
            </a:spcBef>
            <a:spcAft>
              <a:spcPct val="35000"/>
            </a:spcAft>
            <a:buSzPts val="1150"/>
            <a:buFont typeface="Arial" panose="020B0604020202020204" pitchFamily="34" charset="0"/>
            <a:buNone/>
          </a:pPr>
          <a:r>
            <a:rPr lang="fr-CA" sz="2800" u="none" kern="1200" noProof="0" dirty="0"/>
            <a:t>La progression des points dans les niveaux est arithmétique et les écarts entre les différents niveaux sont égaux.</a:t>
          </a:r>
        </a:p>
        <a:p>
          <a:pPr marL="0" lvl="0" indent="0" algn="just" defTabSz="1244600">
            <a:lnSpc>
              <a:spcPct val="90000"/>
            </a:lnSpc>
            <a:spcBef>
              <a:spcPct val="0"/>
            </a:spcBef>
            <a:spcAft>
              <a:spcPct val="35000"/>
            </a:spcAft>
            <a:buSzPts val="1150"/>
            <a:buFont typeface="Arial" panose="020B0604020202020204" pitchFamily="34" charset="0"/>
            <a:buNone/>
          </a:pPr>
          <a:r>
            <a:rPr lang="fr-CA" sz="2800" u="none" kern="1200" noProof="0" dirty="0"/>
            <a:t>Le nombre de points attribué à chaque sous-facteur est différent et il tient compte de l’importance accordé au sous-facteur.</a:t>
          </a:r>
        </a:p>
      </dsp:txBody>
      <dsp:txXfrm>
        <a:off x="6618" y="672224"/>
        <a:ext cx="9604896" cy="408582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136A-7E27-BF44-A566-F0716D4D40E8}">
      <dsp:nvSpPr>
        <dsp:cNvPr id="0" name=""/>
        <dsp:cNvSpPr/>
      </dsp:nvSpPr>
      <dsp:spPr>
        <a:xfrm>
          <a:off x="0" y="1023370"/>
          <a:ext cx="9618133" cy="204674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CA" sz="1700" u="none" kern="1200" noProof="0" dirty="0"/>
            <a:t>Finalement, les points accordés à chacun des sous-facteurs sont additionnés et le total de ces points détermine la classe d’emploi qui est attribuée au poste.</a:t>
          </a:r>
        </a:p>
        <a:p>
          <a:pPr marL="0" lvl="0" indent="0" algn="l" defTabSz="755650">
            <a:lnSpc>
              <a:spcPct val="90000"/>
            </a:lnSpc>
            <a:spcBef>
              <a:spcPct val="0"/>
            </a:spcBef>
            <a:spcAft>
              <a:spcPct val="35000"/>
            </a:spcAft>
            <a:buNone/>
          </a:pPr>
          <a:r>
            <a:rPr lang="fr-CA" sz="1700" u="none" kern="1200" noProof="0" dirty="0"/>
            <a:t>Un tableau de pondération présente les écarts entre lesquels les classes d’emplois se situent.</a:t>
          </a:r>
        </a:p>
        <a:p>
          <a:pPr marL="0" lvl="0" indent="0" algn="l" defTabSz="755650">
            <a:lnSpc>
              <a:spcPct val="90000"/>
            </a:lnSpc>
            <a:spcBef>
              <a:spcPct val="0"/>
            </a:spcBef>
            <a:spcAft>
              <a:spcPct val="35000"/>
            </a:spcAft>
            <a:buNone/>
          </a:pPr>
          <a:r>
            <a:rPr lang="fr-CA" sz="1700" u="none" kern="1200" noProof="0" dirty="0"/>
            <a:t>Par exemple, la classe 39 regroupe des postes ayant entre 466 et 490 points et la classe 40, les postes ayant entre 491 et 515 points et ainsi de suite ce, de la classe 30 à la classe 48.</a:t>
          </a:r>
        </a:p>
      </dsp:txBody>
      <dsp:txXfrm>
        <a:off x="59947" y="1083317"/>
        <a:ext cx="9498239" cy="192684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24464-BF25-6644-A729-4CDD8597C060}">
      <dsp:nvSpPr>
        <dsp:cNvPr id="0" name=""/>
        <dsp:cNvSpPr/>
      </dsp:nvSpPr>
      <dsp:spPr>
        <a:xfrm>
          <a:off x="0" y="2626"/>
          <a:ext cx="6628804" cy="4974328"/>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SzPts val="1150"/>
            <a:buFont typeface="Arial" panose="020B0604020202020204" pitchFamily="34" charset="0"/>
            <a:buNone/>
          </a:pPr>
          <a:r>
            <a:rPr lang="fr-CA" sz="1800" b="1" u="none" kern="1200" noProof="0" dirty="0"/>
            <a:t>Deux éléments essentiels à la connaissance des fonctions du poste</a:t>
          </a:r>
        </a:p>
        <a:p>
          <a:pPr marL="0" lvl="0" indent="0" algn="l" defTabSz="800100">
            <a:lnSpc>
              <a:spcPct val="90000"/>
            </a:lnSpc>
            <a:spcBef>
              <a:spcPct val="0"/>
            </a:spcBef>
            <a:spcAft>
              <a:spcPct val="35000"/>
            </a:spcAft>
            <a:buSzPts val="1150"/>
            <a:buFont typeface="Arial" panose="020B0604020202020204" pitchFamily="34" charset="0"/>
            <a:buNone/>
          </a:pPr>
          <a:r>
            <a:rPr lang="fr-CA" sz="1800" b="1" u="none" kern="1200" noProof="0" dirty="0"/>
            <a:t> - La description d’emploi</a:t>
          </a:r>
        </a:p>
        <a:p>
          <a:pPr marL="0" lvl="0" indent="0" algn="l" defTabSz="800100">
            <a:lnSpc>
              <a:spcPct val="90000"/>
            </a:lnSpc>
            <a:spcBef>
              <a:spcPct val="0"/>
            </a:spcBef>
            <a:spcAft>
              <a:spcPct val="35000"/>
            </a:spcAft>
            <a:buSzPts val="1150"/>
            <a:buFont typeface="Arial" panose="020B0604020202020204" pitchFamily="34" charset="0"/>
            <a:buNone/>
          </a:pPr>
          <a:r>
            <a:rPr lang="fr-CA" sz="1800" u="none" kern="1200" noProof="0" dirty="0"/>
            <a:t>Normalement, tous les postes devraient avoir une description d’emploi.  Cette description énonce un sommaire des responsabilités suivi des détails de celles-ci, incluant les qualifications, les aptitudes et les autres informations nécessaires pour faire une évaluation.</a:t>
          </a:r>
        </a:p>
        <a:p>
          <a:pPr marL="0" lvl="0" indent="0" algn="l" defTabSz="800100">
            <a:lnSpc>
              <a:spcPct val="90000"/>
            </a:lnSpc>
            <a:spcBef>
              <a:spcPct val="0"/>
            </a:spcBef>
            <a:spcAft>
              <a:spcPct val="35000"/>
            </a:spcAft>
            <a:buSzPts val="1150"/>
            <a:buFont typeface="Arial" panose="020B0604020202020204" pitchFamily="34" charset="0"/>
            <a:buNone/>
          </a:pPr>
          <a:r>
            <a:rPr lang="fr-CA" sz="1800" u="none" kern="1200" noProof="0" dirty="0"/>
            <a:t>Par contre, nous nous retrouvons quelques fois avec simplement l’affichage du poste.  Cet affichage peut permettre une évaluation en tenant compte de la notion de cohérence qui doit y avoir entre les postes. </a:t>
          </a:r>
        </a:p>
        <a:p>
          <a:pPr marL="0" lvl="0" indent="0" algn="l" defTabSz="800100">
            <a:lnSpc>
              <a:spcPct val="90000"/>
            </a:lnSpc>
            <a:spcBef>
              <a:spcPct val="0"/>
            </a:spcBef>
            <a:spcAft>
              <a:spcPct val="35000"/>
            </a:spcAft>
            <a:buSzPts val="1150"/>
            <a:buFont typeface="Arial" panose="020B0604020202020204" pitchFamily="34" charset="0"/>
            <a:buNone/>
          </a:pPr>
          <a:endParaRPr lang="fr-CA" sz="1800" u="none" kern="1200" noProof="0" dirty="0"/>
        </a:p>
        <a:p>
          <a:pPr marL="0" lvl="0" indent="0" algn="l" defTabSz="800100">
            <a:lnSpc>
              <a:spcPct val="90000"/>
            </a:lnSpc>
            <a:spcBef>
              <a:spcPct val="0"/>
            </a:spcBef>
            <a:spcAft>
              <a:spcPct val="35000"/>
            </a:spcAft>
            <a:buSzPts val="1150"/>
            <a:buFont typeface="Arial" panose="020B0604020202020204" pitchFamily="34" charset="0"/>
            <a:buNone/>
          </a:pPr>
          <a:r>
            <a:rPr lang="fr-CA" sz="1800" b="1" u="none" kern="1200" noProof="0" dirty="0"/>
            <a:t>- Les échanges avec le titulaire du poste</a:t>
          </a:r>
        </a:p>
        <a:p>
          <a:pPr marL="0" lvl="0" indent="0" algn="l" defTabSz="800100">
            <a:lnSpc>
              <a:spcPct val="90000"/>
            </a:lnSpc>
            <a:spcBef>
              <a:spcPct val="0"/>
            </a:spcBef>
            <a:spcAft>
              <a:spcPct val="35000"/>
            </a:spcAft>
            <a:buSzPts val="1150"/>
            <a:buFont typeface="Arial" panose="020B0604020202020204" pitchFamily="34" charset="0"/>
            <a:buNone/>
          </a:pPr>
          <a:r>
            <a:rPr lang="fr-CA" sz="1800" u="none" kern="1200" noProof="0" dirty="0"/>
            <a:t>Des échanges avec le titulaire sont toujours requises pour obtenir des informations complémentaires ou des éclaircissements  nécessaires au processus d’évaluation.</a:t>
          </a:r>
        </a:p>
        <a:p>
          <a:pPr marL="0" lvl="0" indent="0" algn="l" defTabSz="800100">
            <a:lnSpc>
              <a:spcPct val="90000"/>
            </a:lnSpc>
            <a:spcBef>
              <a:spcPct val="0"/>
            </a:spcBef>
            <a:spcAft>
              <a:spcPct val="35000"/>
            </a:spcAft>
            <a:buSzPts val="1150"/>
            <a:buFont typeface="Arial" panose="020B0604020202020204" pitchFamily="34" charset="0"/>
            <a:buNone/>
          </a:pPr>
          <a:endParaRPr lang="fr-CA" sz="1500" u="none" kern="1200" noProof="0" dirty="0"/>
        </a:p>
      </dsp:txBody>
      <dsp:txXfrm>
        <a:off x="242827" y="245453"/>
        <a:ext cx="6143150" cy="448867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8A90E-AB5B-49C3-AE66-126962646E87}">
      <dsp:nvSpPr>
        <dsp:cNvPr id="0" name=""/>
        <dsp:cNvSpPr/>
      </dsp:nvSpPr>
      <dsp:spPr>
        <a:xfrm>
          <a:off x="0" y="1163702"/>
          <a:ext cx="1112704" cy="111270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6CAB25-B649-4472-963D-647883569AB5}">
      <dsp:nvSpPr>
        <dsp:cNvPr id="0" name=""/>
        <dsp:cNvSpPr/>
      </dsp:nvSpPr>
      <dsp:spPr>
        <a:xfrm>
          <a:off x="233667" y="1397370"/>
          <a:ext cx="645368" cy="6453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D33B08-53E5-45E2-9D3D-3BD16B35E9FB}">
      <dsp:nvSpPr>
        <dsp:cNvPr id="0" name=""/>
        <dsp:cNvSpPr/>
      </dsp:nvSpPr>
      <dsp:spPr>
        <a:xfrm>
          <a:off x="1351140" y="1163702"/>
          <a:ext cx="2622802" cy="111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r-CA" sz="1400" b="1" u="none" kern="1200" noProof="0" dirty="0"/>
            <a:t> Une fois l’évaluation complétée, il est courant de procéder à des comparaisons entre les postes de même nature dans des établissements semblables afin d’assurer une cohérence entre ceux-ci.</a:t>
          </a:r>
        </a:p>
        <a:p>
          <a:pPr marL="0" lvl="0" indent="0" algn="l" defTabSz="622300">
            <a:lnSpc>
              <a:spcPct val="100000"/>
            </a:lnSpc>
            <a:spcBef>
              <a:spcPct val="0"/>
            </a:spcBef>
            <a:spcAft>
              <a:spcPct val="35000"/>
            </a:spcAft>
            <a:buNone/>
          </a:pPr>
          <a:r>
            <a:rPr lang="fr-CA" sz="1400" b="1" u="none" kern="1200" noProof="0" dirty="0"/>
            <a:t>Ces comparaisons tiennent compte d’éléments tels que la mission ou la taille de l’établissement, la vocation universitaire, le budget alloué, etc.</a:t>
          </a:r>
          <a:endParaRPr lang="fr-CA" sz="1400" u="none" kern="1200" noProof="0" dirty="0"/>
        </a:p>
      </dsp:txBody>
      <dsp:txXfrm>
        <a:off x="1351140" y="1163702"/>
        <a:ext cx="2622802" cy="1112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BD629-5B64-AC4D-B565-7C213DB8AF93}">
      <dsp:nvSpPr>
        <dsp:cNvPr id="0" name=""/>
        <dsp:cNvSpPr/>
      </dsp:nvSpPr>
      <dsp:spPr>
        <a:xfrm>
          <a:off x="0" y="64400"/>
          <a:ext cx="8596668"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CA" sz="2700" b="1" kern="1200"/>
            <a:t>Le système d’évaluation des cadres du réseau:</a:t>
          </a:r>
          <a:endParaRPr lang="en-US" sz="2700" kern="1200"/>
        </a:p>
      </dsp:txBody>
      <dsp:txXfrm>
        <a:off x="30842" y="95242"/>
        <a:ext cx="8534984" cy="570116"/>
      </dsp:txXfrm>
    </dsp:sp>
    <dsp:sp modelId="{4C57123E-5526-5C4E-A3FD-0E947298F7F3}">
      <dsp:nvSpPr>
        <dsp:cNvPr id="0" name=""/>
        <dsp:cNvSpPr/>
      </dsp:nvSpPr>
      <dsp:spPr>
        <a:xfrm>
          <a:off x="0" y="696201"/>
          <a:ext cx="8596668" cy="69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fr-CA" sz="2100" b="1" kern="1200"/>
            <a:t>Les facteurs</a:t>
          </a:r>
          <a:endParaRPr lang="en-US" sz="2100" kern="1200"/>
        </a:p>
        <a:p>
          <a:pPr marL="228600" lvl="1" indent="-228600" algn="l" defTabSz="933450">
            <a:lnSpc>
              <a:spcPct val="90000"/>
            </a:lnSpc>
            <a:spcBef>
              <a:spcPct val="0"/>
            </a:spcBef>
            <a:spcAft>
              <a:spcPct val="20000"/>
            </a:spcAft>
            <a:buChar char="•"/>
          </a:pPr>
          <a:r>
            <a:rPr lang="fr-CA" sz="2100" b="1" kern="1200"/>
            <a:t>Les sous-facteurs</a:t>
          </a:r>
          <a:endParaRPr lang="en-US" sz="2100" kern="1200"/>
        </a:p>
      </dsp:txBody>
      <dsp:txXfrm>
        <a:off x="0" y="696201"/>
        <a:ext cx="8596668" cy="698625"/>
      </dsp:txXfrm>
    </dsp:sp>
    <dsp:sp modelId="{E3B4EDF8-BC9A-764D-919C-4DB07FD34E37}">
      <dsp:nvSpPr>
        <dsp:cNvPr id="0" name=""/>
        <dsp:cNvSpPr/>
      </dsp:nvSpPr>
      <dsp:spPr>
        <a:xfrm>
          <a:off x="0" y="1394825"/>
          <a:ext cx="8596668"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CA" sz="2700" b="1" kern="1200"/>
            <a:t>Les niveaux</a:t>
          </a:r>
          <a:endParaRPr lang="en-US" sz="2700" kern="1200"/>
        </a:p>
      </dsp:txBody>
      <dsp:txXfrm>
        <a:off x="30842" y="1425667"/>
        <a:ext cx="8534984" cy="570116"/>
      </dsp:txXfrm>
    </dsp:sp>
    <dsp:sp modelId="{D219C6FE-8B49-A647-9CD7-9A9BA0887537}">
      <dsp:nvSpPr>
        <dsp:cNvPr id="0" name=""/>
        <dsp:cNvSpPr/>
      </dsp:nvSpPr>
      <dsp:spPr>
        <a:xfrm>
          <a:off x="0" y="2104386"/>
          <a:ext cx="8596668"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CA" sz="2700" b="1" kern="1200"/>
            <a:t>Le calcul des points</a:t>
          </a:r>
          <a:endParaRPr lang="en-US" sz="2700" kern="1200"/>
        </a:p>
      </dsp:txBody>
      <dsp:txXfrm>
        <a:off x="30842" y="2135228"/>
        <a:ext cx="8534984" cy="570116"/>
      </dsp:txXfrm>
    </dsp:sp>
    <dsp:sp modelId="{BD01B8A2-82DB-2649-B38A-1320EB8A03FF}">
      <dsp:nvSpPr>
        <dsp:cNvPr id="0" name=""/>
        <dsp:cNvSpPr/>
      </dsp:nvSpPr>
      <dsp:spPr>
        <a:xfrm>
          <a:off x="0" y="2813946"/>
          <a:ext cx="8596668"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CA" sz="2700" b="1" kern="1200"/>
            <a:t>La connaissance des fonctions du poste</a:t>
          </a:r>
          <a:endParaRPr lang="en-US" sz="2700" kern="1200"/>
        </a:p>
      </dsp:txBody>
      <dsp:txXfrm>
        <a:off x="30842" y="2844788"/>
        <a:ext cx="8534984" cy="570116"/>
      </dsp:txXfrm>
    </dsp:sp>
    <dsp:sp modelId="{0B4ECDB3-AB1C-0540-88E4-2B81F88FAE97}">
      <dsp:nvSpPr>
        <dsp:cNvPr id="0" name=""/>
        <dsp:cNvSpPr/>
      </dsp:nvSpPr>
      <dsp:spPr>
        <a:xfrm>
          <a:off x="0" y="3523506"/>
          <a:ext cx="8596668"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CA" sz="2700" b="1" kern="1200"/>
            <a:t>La cohérence entre les postes</a:t>
          </a:r>
          <a:endParaRPr lang="en-US" sz="2700" kern="1200"/>
        </a:p>
      </dsp:txBody>
      <dsp:txXfrm>
        <a:off x="30842" y="3554348"/>
        <a:ext cx="8534984" cy="570116"/>
      </dsp:txXfrm>
    </dsp:sp>
    <dsp:sp modelId="{955646A0-1E1D-4043-B6A1-0130B6F23561}">
      <dsp:nvSpPr>
        <dsp:cNvPr id="0" name=""/>
        <dsp:cNvSpPr/>
      </dsp:nvSpPr>
      <dsp:spPr>
        <a:xfrm>
          <a:off x="0" y="4233065"/>
          <a:ext cx="8596668"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CA" sz="2700" b="1" kern="1200"/>
            <a:t>Une révision du classement ?</a:t>
          </a:r>
          <a:endParaRPr lang="en-US" sz="2700" kern="1200"/>
        </a:p>
      </dsp:txBody>
      <dsp:txXfrm>
        <a:off x="30842" y="4263907"/>
        <a:ext cx="8534984" cy="5701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5CE5E-1E79-5D48-9BE0-6B338BC530FE}">
      <dsp:nvSpPr>
        <dsp:cNvPr id="0" name=""/>
        <dsp:cNvSpPr/>
      </dsp:nvSpPr>
      <dsp:spPr>
        <a:xfrm>
          <a:off x="0" y="32639"/>
          <a:ext cx="6628804" cy="15997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a:t>1. </a:t>
          </a:r>
          <a:r>
            <a:rPr lang="fr-CA" sz="2000" kern="1200" noProof="0"/>
            <a:t>Le système d’évaluation des emplois</a:t>
          </a:r>
        </a:p>
      </dsp:txBody>
      <dsp:txXfrm>
        <a:off x="78091" y="110730"/>
        <a:ext cx="6472622" cy="1443518"/>
      </dsp:txXfrm>
    </dsp:sp>
    <dsp:sp modelId="{D95F3AFC-0AA4-6743-898F-FDC8D72D56B9}">
      <dsp:nvSpPr>
        <dsp:cNvPr id="0" name=""/>
        <dsp:cNvSpPr/>
      </dsp:nvSpPr>
      <dsp:spPr>
        <a:xfrm>
          <a:off x="0" y="1689940"/>
          <a:ext cx="6628804" cy="1599700"/>
        </a:xfrm>
        <a:prstGeom prst="roundRect">
          <a:avLst/>
        </a:prstGeom>
        <a:gradFill rotWithShape="0">
          <a:gsLst>
            <a:gs pos="0">
              <a:schemeClr val="accent2">
                <a:hueOff val="-3594467"/>
                <a:satOff val="-9999"/>
                <a:lumOff val="8726"/>
                <a:alphaOff val="0"/>
                <a:tint val="96000"/>
                <a:lumMod val="100000"/>
              </a:schemeClr>
            </a:gs>
            <a:gs pos="78000">
              <a:schemeClr val="accent2">
                <a:hueOff val="-3594467"/>
                <a:satOff val="-9999"/>
                <a:lumOff val="872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fr-CA" sz="2000" kern="1200" noProof="0"/>
            <a:t>2. La connaissance des fonctions du poste :</a:t>
          </a:r>
        </a:p>
        <a:p>
          <a:pPr marL="0" lvl="0" indent="0" algn="l" defTabSz="889000">
            <a:lnSpc>
              <a:spcPct val="100000"/>
            </a:lnSpc>
            <a:spcBef>
              <a:spcPct val="0"/>
            </a:spcBef>
            <a:spcAft>
              <a:spcPct val="35000"/>
            </a:spcAft>
            <a:buNone/>
          </a:pPr>
          <a:r>
            <a:rPr lang="fr-CA" sz="2000" kern="1200" noProof="0"/>
            <a:t>	- Au moyen de sa description d’emploi</a:t>
          </a:r>
        </a:p>
        <a:p>
          <a:pPr marL="0" lvl="0" indent="0" algn="l" defTabSz="889000">
            <a:lnSpc>
              <a:spcPct val="100000"/>
            </a:lnSpc>
            <a:spcBef>
              <a:spcPct val="0"/>
            </a:spcBef>
            <a:spcAft>
              <a:spcPct val="35000"/>
            </a:spcAft>
            <a:buNone/>
          </a:pPr>
          <a:r>
            <a:rPr lang="fr-CA" sz="2000" kern="1200" noProof="0"/>
            <a:t>	- Au moyen d’échanges avec le titulaire </a:t>
          </a:r>
        </a:p>
      </dsp:txBody>
      <dsp:txXfrm>
        <a:off x="78091" y="1768031"/>
        <a:ext cx="6472622" cy="1443518"/>
      </dsp:txXfrm>
    </dsp:sp>
    <dsp:sp modelId="{D248B5A9-273C-414A-AD38-FBD61E6EA9D4}">
      <dsp:nvSpPr>
        <dsp:cNvPr id="0" name=""/>
        <dsp:cNvSpPr/>
      </dsp:nvSpPr>
      <dsp:spPr>
        <a:xfrm>
          <a:off x="0" y="3347240"/>
          <a:ext cx="6628804" cy="1599700"/>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a:t>3. La </a:t>
          </a:r>
          <a:r>
            <a:rPr lang="fr-CA" sz="2000" kern="1200" noProof="0"/>
            <a:t>cohérence entre les postes</a:t>
          </a:r>
        </a:p>
        <a:p>
          <a:pPr marL="0" lvl="0" indent="0" algn="l" defTabSz="889000">
            <a:lnSpc>
              <a:spcPct val="100000"/>
            </a:lnSpc>
            <a:spcBef>
              <a:spcPct val="0"/>
            </a:spcBef>
            <a:spcAft>
              <a:spcPct val="35000"/>
            </a:spcAft>
            <a:buNone/>
          </a:pPr>
          <a:r>
            <a:rPr lang="fr-CA" sz="2000" kern="1200" noProof="0"/>
            <a:t>	- Au moyen de comparaisons avec  des 	postes similaires dans l’établissement ou 	dans des établissements semblables.</a:t>
          </a:r>
        </a:p>
      </dsp:txBody>
      <dsp:txXfrm>
        <a:off x="78091" y="3425331"/>
        <a:ext cx="6472622" cy="1443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33884-8BEB-48BB-80CB-0C8353CE8982}">
      <dsp:nvSpPr>
        <dsp:cNvPr id="0" name=""/>
        <dsp:cNvSpPr/>
      </dsp:nvSpPr>
      <dsp:spPr>
        <a:xfrm>
          <a:off x="0" y="665190"/>
          <a:ext cx="9618133" cy="12280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28D3BB-9E54-4F46-AA39-65DFCC928962}">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1D9494-E259-45D3-87F9-A16B67CCF166}">
      <dsp:nvSpPr>
        <dsp:cNvPr id="0" name=""/>
        <dsp:cNvSpPr/>
      </dsp:nvSpPr>
      <dsp:spPr>
        <a:xfrm>
          <a:off x="1418391" y="665190"/>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1066800">
            <a:lnSpc>
              <a:spcPct val="90000"/>
            </a:lnSpc>
            <a:spcBef>
              <a:spcPct val="0"/>
            </a:spcBef>
            <a:spcAft>
              <a:spcPct val="35000"/>
            </a:spcAft>
            <a:buNone/>
          </a:pPr>
          <a:r>
            <a:rPr lang="fr-CA" sz="2400" kern="1200"/>
            <a:t>Un certain degré de subjectivité est toujours présent dans l’évaluation des emplois.</a:t>
          </a:r>
          <a:endParaRPr lang="en-US" sz="2400" kern="1200"/>
        </a:p>
      </dsp:txBody>
      <dsp:txXfrm>
        <a:off x="1418391" y="665190"/>
        <a:ext cx="8199741" cy="1228044"/>
      </dsp:txXfrm>
    </dsp:sp>
    <dsp:sp modelId="{441A44D2-2512-48A4-84A9-F39C9F261AFF}">
      <dsp:nvSpPr>
        <dsp:cNvPr id="0" name=""/>
        <dsp:cNvSpPr/>
      </dsp:nvSpPr>
      <dsp:spPr>
        <a:xfrm>
          <a:off x="0" y="2200246"/>
          <a:ext cx="9618133" cy="12280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6E11A-C3D7-4B3E-8889-DBB5E5F5E206}">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29E81D-384B-4EE1-A993-152F0A6F2F3D}">
      <dsp:nvSpPr>
        <dsp:cNvPr id="0" name=""/>
        <dsp:cNvSpPr/>
      </dsp:nvSpPr>
      <dsp:spPr>
        <a:xfrm>
          <a:off x="1418391" y="2200246"/>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1066800">
            <a:lnSpc>
              <a:spcPct val="90000"/>
            </a:lnSpc>
            <a:spcBef>
              <a:spcPct val="0"/>
            </a:spcBef>
            <a:spcAft>
              <a:spcPct val="35000"/>
            </a:spcAft>
            <a:buNone/>
          </a:pPr>
          <a:r>
            <a:rPr lang="fr-CA" sz="2400" kern="1200"/>
            <a:t>L’évaluation des emplois ne fixe pas les échelles de salaires mais fournit simplement une base pour l’intégration d’un poste dans une structure salariale.</a:t>
          </a:r>
          <a:endParaRPr lang="en-US" sz="2400" kern="1200"/>
        </a:p>
      </dsp:txBody>
      <dsp:txXfrm>
        <a:off x="1418391" y="2200246"/>
        <a:ext cx="8199741" cy="12280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45D1D-ED0D-4AE1-9565-C800472BC6DF}">
      <dsp:nvSpPr>
        <dsp:cNvPr id="0" name=""/>
        <dsp:cNvSpPr/>
      </dsp:nvSpPr>
      <dsp:spPr>
        <a:xfrm>
          <a:off x="0" y="607"/>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C17B8-45FF-4F6E-B33A-0EF7BE3E4C10}">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893E16-A2CE-4816-9C28-521D03611BDE}">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fr-CA" sz="2500" kern="1200"/>
            <a:t>1- Bref historique de l’évaluation des emplois</a:t>
          </a:r>
          <a:endParaRPr lang="en-US" sz="2500" kern="1200"/>
        </a:p>
      </dsp:txBody>
      <dsp:txXfrm>
        <a:off x="1642860" y="607"/>
        <a:ext cx="4985943" cy="1422390"/>
      </dsp:txXfrm>
    </dsp:sp>
    <dsp:sp modelId="{5D953C25-FFED-4A0A-AF7E-99F015062522}">
      <dsp:nvSpPr>
        <dsp:cNvPr id="0" name=""/>
        <dsp:cNvSpPr/>
      </dsp:nvSpPr>
      <dsp:spPr>
        <a:xfrm>
          <a:off x="0" y="1778595"/>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37B91-7E59-4BCE-B10C-269EE642583A}">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03CAE0F-001A-46FB-92DF-3930AE2479E5}">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fr-CA" sz="2500" kern="1200"/>
            <a:t>2- Structure d’un système d’évaluation des emplois</a:t>
          </a:r>
          <a:endParaRPr lang="en-US" sz="2500" kern="1200"/>
        </a:p>
      </dsp:txBody>
      <dsp:txXfrm>
        <a:off x="1642860" y="1778595"/>
        <a:ext cx="4985943" cy="1422390"/>
      </dsp:txXfrm>
    </dsp:sp>
    <dsp:sp modelId="{DDE51168-1157-474D-93AC-F61B10EE0D05}">
      <dsp:nvSpPr>
        <dsp:cNvPr id="0" name=""/>
        <dsp:cNvSpPr/>
      </dsp:nvSpPr>
      <dsp:spPr>
        <a:xfrm>
          <a:off x="0" y="3556583"/>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858684-5ABC-4B09-8E98-44FCD5E83525}">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967E08-E436-4232-BF5B-0A8C749B3D09}">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fr-CA" sz="2500" kern="1200"/>
            <a:t>3- Les systèmes d’évaluation des emplois du réseau de la santé</a:t>
          </a:r>
          <a:endParaRPr lang="en-US" sz="2500" kern="1200"/>
        </a:p>
      </dsp:txBody>
      <dsp:txXfrm>
        <a:off x="1642860" y="3556583"/>
        <a:ext cx="4985943" cy="14223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2"/>
          <a:ext cx="9604896" cy="511582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SzPts val="1150"/>
            <a:buFont typeface="Arial" panose="020B0604020202020204" pitchFamily="34" charset="0"/>
            <a:buNone/>
          </a:pPr>
          <a:r>
            <a:rPr lang="fr-CA" sz="2800" kern="1200" dirty="0"/>
            <a:t>Les systèmes d’évaluation des emplois sont composés de facteurs qui se divisent en sous-facteur qui sont eux même divisés en niveaux.</a:t>
          </a:r>
        </a:p>
        <a:p>
          <a:pPr marL="0" lvl="0" indent="0" algn="just" defTabSz="1244600">
            <a:lnSpc>
              <a:spcPct val="90000"/>
            </a:lnSpc>
            <a:spcBef>
              <a:spcPct val="0"/>
            </a:spcBef>
            <a:spcAft>
              <a:spcPct val="35000"/>
            </a:spcAft>
            <a:buSzPts val="1150"/>
            <a:buFont typeface="Arial" panose="020B0604020202020204" pitchFamily="34" charset="0"/>
            <a:buNone/>
          </a:pPr>
          <a:r>
            <a:rPr lang="fr-CA" sz="2800" kern="1200" dirty="0"/>
            <a:t>Il est requis que quatre facteurs soient toujours présents dans la structure d’un système d’évaluation.</a:t>
          </a:r>
        </a:p>
        <a:p>
          <a:pPr marL="0" lvl="0" indent="0" algn="l" defTabSz="1244600">
            <a:lnSpc>
              <a:spcPct val="90000"/>
            </a:lnSpc>
            <a:spcBef>
              <a:spcPct val="0"/>
            </a:spcBef>
            <a:spcAft>
              <a:spcPct val="35000"/>
            </a:spcAft>
            <a:buSzPts val="1150"/>
            <a:buFont typeface="Arial" panose="020B0604020202020204" pitchFamily="34" charset="0"/>
            <a:buNone/>
          </a:pPr>
          <a:r>
            <a:rPr lang="fr-FR" sz="2800" kern="1200" dirty="0"/>
            <a:t>1.	</a:t>
          </a:r>
          <a:r>
            <a:rPr lang="fr-CA" sz="2800" kern="1200" dirty="0"/>
            <a:t>Les efforts (intellectuels et physiques);</a:t>
          </a:r>
        </a:p>
        <a:p>
          <a:pPr marL="0" lvl="0" indent="0" algn="l" defTabSz="1244600">
            <a:lnSpc>
              <a:spcPct val="90000"/>
            </a:lnSpc>
            <a:spcBef>
              <a:spcPct val="0"/>
            </a:spcBef>
            <a:spcAft>
              <a:spcPct val="35000"/>
            </a:spcAft>
            <a:buSzPts val="1150"/>
            <a:buFont typeface="Arial" panose="020B0604020202020204" pitchFamily="34" charset="0"/>
            <a:buNone/>
          </a:pPr>
          <a:r>
            <a:rPr lang="fr-FR" sz="2800" kern="1200" dirty="0"/>
            <a:t>2.	Les responsabilités;</a:t>
          </a:r>
          <a:endParaRPr lang="fr-CA" sz="2800" kern="1200" dirty="0"/>
        </a:p>
      </dsp:txBody>
      <dsp:txXfrm>
        <a:off x="6618" y="2"/>
        <a:ext cx="9604896" cy="51158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2"/>
          <a:ext cx="9604896" cy="511582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SzPts val="1150"/>
            <a:buFont typeface="Arial" panose="020B0604020202020204" pitchFamily="34" charset="0"/>
            <a:buNone/>
          </a:pPr>
          <a:r>
            <a:rPr lang="fr-FR" sz="3200" kern="1200" dirty="0"/>
            <a:t>3.	</a:t>
          </a:r>
          <a:r>
            <a:rPr lang="fr-CA" sz="3200" kern="1200" dirty="0"/>
            <a:t>Les qualifications;</a:t>
          </a:r>
        </a:p>
        <a:p>
          <a:pPr marL="0" lvl="0" indent="0" algn="l" defTabSz="1422400">
            <a:lnSpc>
              <a:spcPct val="90000"/>
            </a:lnSpc>
            <a:spcBef>
              <a:spcPct val="0"/>
            </a:spcBef>
            <a:spcAft>
              <a:spcPct val="35000"/>
            </a:spcAft>
            <a:buSzPts val="1150"/>
            <a:buFont typeface="Arial" panose="020B0604020202020204" pitchFamily="34" charset="0"/>
            <a:buNone/>
          </a:pPr>
          <a:r>
            <a:rPr lang="fr-FR" sz="3200" kern="1200" dirty="0"/>
            <a:t>4.	Les conditions de travail (physiques et psychologiques).</a:t>
          </a:r>
        </a:p>
        <a:p>
          <a:pPr marL="0" lvl="0" indent="0" algn="l" defTabSz="1422400">
            <a:lnSpc>
              <a:spcPct val="90000"/>
            </a:lnSpc>
            <a:spcBef>
              <a:spcPct val="0"/>
            </a:spcBef>
            <a:spcAft>
              <a:spcPct val="35000"/>
            </a:spcAft>
            <a:buSzPts val="1150"/>
            <a:buFont typeface="Arial" panose="020B0604020202020204" pitchFamily="34" charset="0"/>
            <a:buNone/>
          </a:pPr>
          <a:endParaRPr lang="fr-FR" sz="2400" kern="1200" dirty="0"/>
        </a:p>
        <a:p>
          <a:pPr marL="0" lvl="0" indent="0" algn="l" defTabSz="1422400">
            <a:lnSpc>
              <a:spcPct val="90000"/>
            </a:lnSpc>
            <a:spcBef>
              <a:spcPct val="0"/>
            </a:spcBef>
            <a:spcAft>
              <a:spcPct val="35000"/>
            </a:spcAft>
            <a:buSzPts val="1150"/>
            <a:buFont typeface="Arial" panose="020B0604020202020204" pitchFamily="34" charset="0"/>
            <a:buNone/>
          </a:pPr>
          <a:r>
            <a:rPr lang="fr-FR" sz="2400" kern="1200" dirty="0"/>
            <a:t>Ces facteurs peuvent être nommés différemment, selon le système d’évaluation, mais ils doivent avoir la même interprétation.</a:t>
          </a:r>
          <a:endParaRPr lang="en-US" sz="2400" kern="1200" dirty="0"/>
        </a:p>
      </dsp:txBody>
      <dsp:txXfrm>
        <a:off x="6618" y="2"/>
        <a:ext cx="9604896" cy="51158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D9E4D-572F-4999-BA44-8E56D322A7B8}">
      <dsp:nvSpPr>
        <dsp:cNvPr id="0" name=""/>
        <dsp:cNvSpPr/>
      </dsp:nvSpPr>
      <dsp:spPr>
        <a:xfrm>
          <a:off x="0" y="1942"/>
          <a:ext cx="5207839" cy="8781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CAD65F-35FA-4088-B897-FEA1FE3C4FCF}">
      <dsp:nvSpPr>
        <dsp:cNvPr id="0" name=""/>
        <dsp:cNvSpPr/>
      </dsp:nvSpPr>
      <dsp:spPr>
        <a:xfrm>
          <a:off x="265644" y="199528"/>
          <a:ext cx="483461" cy="4829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2DB1C7-3512-4700-A5E1-F22C4B8B1DBB}">
      <dsp:nvSpPr>
        <dsp:cNvPr id="0" name=""/>
        <dsp:cNvSpPr/>
      </dsp:nvSpPr>
      <dsp:spPr>
        <a:xfrm>
          <a:off x="1014749" y="1942"/>
          <a:ext cx="3795580" cy="1152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82" tIns="121982" rIns="121982" bIns="121982" numCol="1" spcCol="1270" anchor="ctr" anchorCtr="0">
          <a:noAutofit/>
        </a:bodyPr>
        <a:lstStyle/>
        <a:p>
          <a:pPr marL="0" lvl="0" indent="0" algn="l" defTabSz="711200">
            <a:lnSpc>
              <a:spcPct val="100000"/>
            </a:lnSpc>
            <a:spcBef>
              <a:spcPct val="0"/>
            </a:spcBef>
            <a:spcAft>
              <a:spcPct val="35000"/>
            </a:spcAft>
            <a:buNone/>
          </a:pPr>
          <a:r>
            <a:rPr lang="fr-CA" sz="1600" kern="1200" dirty="0"/>
            <a:t>Finalement, chaque sous-facteur présente des niveaux de difficultés ou d’exigences propres à chacun d’eux.</a:t>
          </a:r>
          <a:endParaRPr lang="en-US" sz="1600" kern="1200" dirty="0"/>
        </a:p>
      </dsp:txBody>
      <dsp:txXfrm>
        <a:off x="1014749" y="1942"/>
        <a:ext cx="3795580" cy="1152588"/>
      </dsp:txXfrm>
    </dsp:sp>
    <dsp:sp modelId="{1DD594FE-546C-43CE-85C8-E82A58820003}">
      <dsp:nvSpPr>
        <dsp:cNvPr id="0" name=""/>
        <dsp:cNvSpPr/>
      </dsp:nvSpPr>
      <dsp:spPr>
        <a:xfrm>
          <a:off x="0" y="1458187"/>
          <a:ext cx="5207839" cy="8781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66D6F-3BB8-4527-92C9-0A4CB4876973}">
      <dsp:nvSpPr>
        <dsp:cNvPr id="0" name=""/>
        <dsp:cNvSpPr/>
      </dsp:nvSpPr>
      <dsp:spPr>
        <a:xfrm>
          <a:off x="265644" y="1561678"/>
          <a:ext cx="483461" cy="4829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A5939-06E4-4CB0-83C2-1CAFB429F518}">
      <dsp:nvSpPr>
        <dsp:cNvPr id="0" name=""/>
        <dsp:cNvSpPr/>
      </dsp:nvSpPr>
      <dsp:spPr>
        <a:xfrm>
          <a:off x="1014749" y="1364092"/>
          <a:ext cx="3795580" cy="1152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82" tIns="121982" rIns="121982" bIns="121982" numCol="1" spcCol="1270" anchor="ctr" anchorCtr="0">
          <a:noAutofit/>
        </a:bodyPr>
        <a:lstStyle/>
        <a:p>
          <a:pPr marL="0" lvl="0" indent="0" algn="l" defTabSz="622300">
            <a:lnSpc>
              <a:spcPct val="100000"/>
            </a:lnSpc>
            <a:spcBef>
              <a:spcPct val="0"/>
            </a:spcBef>
            <a:spcAft>
              <a:spcPct val="35000"/>
            </a:spcAft>
            <a:buNone/>
          </a:pPr>
          <a:r>
            <a:rPr lang="fr-CA" sz="1400" kern="1200" dirty="0"/>
            <a:t>Par exemple, au sous-facteur qualifications académiques nous allons retrouver une progression de niveaux qui va  du diplôme d’études secondaires  au doctorat.  Le principe de la progression se retrouve dans tous les niveaux des sous-facteurs.</a:t>
          </a:r>
          <a:endParaRPr lang="en-US" sz="1400" kern="1200" dirty="0"/>
        </a:p>
      </dsp:txBody>
      <dsp:txXfrm>
        <a:off x="1014749" y="1364092"/>
        <a:ext cx="3795580" cy="1152588"/>
      </dsp:txXfrm>
    </dsp:sp>
    <dsp:sp modelId="{81ECD946-6E9F-4D0F-9F21-26C16FF7D6E4}">
      <dsp:nvSpPr>
        <dsp:cNvPr id="0" name=""/>
        <dsp:cNvSpPr/>
      </dsp:nvSpPr>
      <dsp:spPr>
        <a:xfrm>
          <a:off x="0" y="2726242"/>
          <a:ext cx="5207839" cy="8781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6AE76-C0DD-4EE8-8D6E-B9A68A0ACBDE}">
      <dsp:nvSpPr>
        <dsp:cNvPr id="0" name=""/>
        <dsp:cNvSpPr/>
      </dsp:nvSpPr>
      <dsp:spPr>
        <a:xfrm>
          <a:off x="265644" y="2923828"/>
          <a:ext cx="483461" cy="4829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A9194-2AA8-4B3F-A5CE-E83ED9C3D9DA}">
      <dsp:nvSpPr>
        <dsp:cNvPr id="0" name=""/>
        <dsp:cNvSpPr/>
      </dsp:nvSpPr>
      <dsp:spPr>
        <a:xfrm>
          <a:off x="1014749" y="2726242"/>
          <a:ext cx="3795580" cy="1152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82" tIns="121982" rIns="121982" bIns="121982" numCol="1" spcCol="1270" anchor="ctr" anchorCtr="0">
          <a:noAutofit/>
        </a:bodyPr>
        <a:lstStyle/>
        <a:p>
          <a:pPr marL="0" lvl="0" indent="0" algn="l" defTabSz="622300">
            <a:lnSpc>
              <a:spcPct val="100000"/>
            </a:lnSpc>
            <a:spcBef>
              <a:spcPct val="0"/>
            </a:spcBef>
            <a:spcAft>
              <a:spcPct val="35000"/>
            </a:spcAft>
            <a:buNone/>
          </a:pPr>
          <a:r>
            <a:rPr lang="fr-CA" sz="1400" kern="1200"/>
            <a:t>Des points sont accordés selon le niveau choisi.  Le total des points obtenus au terme de l’exercice détermine le classement du poste.</a:t>
          </a:r>
          <a:endParaRPr lang="en-US" sz="1400" kern="1200"/>
        </a:p>
      </dsp:txBody>
      <dsp:txXfrm>
        <a:off x="1014749" y="2726242"/>
        <a:ext cx="3795580" cy="11525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1F542-F562-48E3-A3DD-0D9F5A661B5C}" type="datetimeFigureOut">
              <a:rPr lang="fr-CA" smtClean="0"/>
              <a:t>2025-01-30</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FC20A-0F2F-4358-A635-7679392E277A}" type="slidenum">
              <a:rPr lang="fr-CA" smtClean="0"/>
              <a:t>‹N°›</a:t>
            </a:fld>
            <a:endParaRPr lang="fr-CA"/>
          </a:p>
        </p:txBody>
      </p:sp>
    </p:spTree>
    <p:extLst>
      <p:ext uri="{BB962C8B-B14F-4D97-AF65-F5344CB8AC3E}">
        <p14:creationId xmlns:p14="http://schemas.microsoft.com/office/powerpoint/2010/main" val="2680044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57816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13851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0364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339875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605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367177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2879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160052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5970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80892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B3258C3-57C5-496A-B9B8-F989134590BA}" type="datetimeFigureOut">
              <a:rPr lang="fr-CA" smtClean="0"/>
              <a:t>2025-01-30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2727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B3258C3-57C5-496A-B9B8-F989134590BA}" type="datetimeFigureOut">
              <a:rPr lang="fr-CA" smtClean="0"/>
              <a:t>2025-01-30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1161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B3258C3-57C5-496A-B9B8-F989134590BA}" type="datetimeFigureOut">
              <a:rPr lang="fr-CA" smtClean="0"/>
              <a:t>2025-01-30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5749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258C3-57C5-496A-B9B8-F989134590BA}" type="datetimeFigureOut">
              <a:rPr lang="fr-CA" smtClean="0"/>
              <a:t>2025-01-30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6352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B3258C3-57C5-496A-B9B8-F989134590BA}" type="datetimeFigureOut">
              <a:rPr lang="fr-CA" smtClean="0"/>
              <a:t>2025-01-30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94471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B3258C3-57C5-496A-B9B8-F989134590BA}" type="datetimeFigureOut">
              <a:rPr lang="fr-CA" smtClean="0"/>
              <a:t>2025-01-30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0124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3258C3-57C5-496A-B9B8-F989134590BA}" type="datetimeFigureOut">
              <a:rPr lang="fr-CA" smtClean="0"/>
              <a:t>2025-01-30</a:t>
            </a:fld>
            <a:endParaRPr lang="fr-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59E450-7A51-4C13-9576-A402D20264D1}" type="slidenum">
              <a:rPr lang="fr-CA" smtClean="0"/>
              <a:t>‹N°›</a:t>
            </a:fld>
            <a:endParaRPr lang="fr-CA"/>
          </a:p>
        </p:txBody>
      </p:sp>
    </p:spTree>
    <p:extLst>
      <p:ext uri="{BB962C8B-B14F-4D97-AF65-F5344CB8AC3E}">
        <p14:creationId xmlns:p14="http://schemas.microsoft.com/office/powerpoint/2010/main" val="416477186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hyperlink" Target="https://openclipart.org/detail/127483/triangle-equilateral" TargetMode="External"/><Relationship Id="rId4" Type="http://schemas.openxmlformats.org/officeDocument/2006/relationships/diagramQuickStyle" Target="../diagrams/quickStyle1.xml"/><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hyperlink" Target="https://clamorworld.com/true-education-is-to-learn-from-experience/" TargetMode="External"/><Relationship Id="rId7" Type="http://schemas.openxmlformats.org/officeDocument/2006/relationships/diagramLayout" Target="../diagrams/layout15.xml"/><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diagramData" Target="../diagrams/data15.xml"/><Relationship Id="rId5" Type="http://schemas.openxmlformats.org/officeDocument/2006/relationships/hyperlink" Target="https://pixabay.com/fr/dipl%C3%B4me-certificat-309947/" TargetMode="External"/><Relationship Id="rId10" Type="http://schemas.microsoft.com/office/2007/relationships/diagramDrawing" Target="../diagrams/drawing15.xml"/><Relationship Id="rId4" Type="http://schemas.openxmlformats.org/officeDocument/2006/relationships/image" Target="../media/image29.png"/><Relationship Id="rId9" Type="http://schemas.openxmlformats.org/officeDocument/2006/relationships/diagramColors" Target="../diagrams/colors15.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fr/dipl%C3%B4me-certificat-309947/" TargetMode="External"/><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hyperlink" Target="https://clamorworld.com/true-education-is-to-learn-from-experience/" TargetMode="External"/><Relationship Id="rId7" Type="http://schemas.openxmlformats.org/officeDocument/2006/relationships/diagramColors" Target="../diagrams/colors16.xml"/><Relationship Id="rId2" Type="http://schemas.openxmlformats.org/officeDocument/2006/relationships/image" Target="../media/image28.jpg"/><Relationship Id="rId1" Type="http://schemas.openxmlformats.org/officeDocument/2006/relationships/slideLayout" Target="../slideLayouts/slideLayout4.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10135-CB16-49D9-878B-E8D8217EC9E9}"/>
              </a:ext>
            </a:extLst>
          </p:cNvPr>
          <p:cNvSpPr>
            <a:spLocks noGrp="1"/>
          </p:cNvSpPr>
          <p:nvPr>
            <p:ph type="ctrTitle"/>
          </p:nvPr>
        </p:nvSpPr>
        <p:spPr>
          <a:xfrm>
            <a:off x="985969" y="4553712"/>
            <a:ext cx="8288032" cy="1096316"/>
          </a:xfrm>
        </p:spPr>
        <p:txBody>
          <a:bodyPr>
            <a:normAutofit/>
          </a:bodyPr>
          <a:lstStyle/>
          <a:p>
            <a:pPr algn="ctr">
              <a:lnSpc>
                <a:spcPct val="90000"/>
              </a:lnSpc>
            </a:pPr>
            <a:r>
              <a:rPr lang="fr-CA" sz="2200" b="1" dirty="0">
                <a:effectLst/>
                <a:latin typeface="Arial" panose="020B0604020202020204" pitchFamily="34" charset="0"/>
                <a:ea typeface="Calibri" panose="020F0502020204030204" pitchFamily="34" charset="0"/>
              </a:rPr>
              <a:t>LE SYSTÈME D’ÉVALUATION DES POSTES DE CADRES </a:t>
            </a:r>
            <a:br>
              <a:rPr lang="fr-CA" sz="2400" b="1" dirty="0"/>
            </a:br>
            <a:endParaRPr lang="fr-CA" sz="2400" b="1" dirty="0"/>
          </a:p>
        </p:txBody>
      </p:sp>
      <p:sp>
        <p:nvSpPr>
          <p:cNvPr id="3" name="Sous-titre 2">
            <a:extLst>
              <a:ext uri="{FF2B5EF4-FFF2-40B4-BE49-F238E27FC236}">
                <a16:creationId xmlns:a16="http://schemas.microsoft.com/office/drawing/2014/main" id="{DE9778C2-2F4F-4274-8448-EA7B2375D6A4}"/>
              </a:ext>
            </a:extLst>
          </p:cNvPr>
          <p:cNvSpPr>
            <a:spLocks noGrp="1"/>
          </p:cNvSpPr>
          <p:nvPr>
            <p:ph type="subTitle" idx="1"/>
          </p:nvPr>
        </p:nvSpPr>
        <p:spPr>
          <a:xfrm>
            <a:off x="985969" y="5650029"/>
            <a:ext cx="8288032" cy="469122"/>
          </a:xfrm>
        </p:spPr>
        <p:txBody>
          <a:bodyPr>
            <a:normAutofit/>
          </a:bodyPr>
          <a:lstStyle/>
          <a:p>
            <a:pPr algn="ctr"/>
            <a:r>
              <a:rPr lang="fr-CA" dirty="0"/>
              <a:t>Michelle Bourget et Anne-Marie Chiquette</a:t>
            </a:r>
          </a:p>
        </p:txBody>
      </p:sp>
      <p:pic>
        <p:nvPicPr>
          <p:cNvPr id="5" name="Image 4" descr="Une image contenant texte, signe&#10;&#10;Description générée automatiquement">
            <a:extLst>
              <a:ext uri="{FF2B5EF4-FFF2-40B4-BE49-F238E27FC236}">
                <a16:creationId xmlns:a16="http://schemas.microsoft.com/office/drawing/2014/main" id="{867F520C-AAE5-4173-8E71-0C2F35E60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968" y="1208540"/>
            <a:ext cx="8288033" cy="3025131"/>
          </a:xfrm>
          <a:prstGeom prst="rect">
            <a:avLst/>
          </a:prstGeom>
        </p:spPr>
      </p:pic>
    </p:spTree>
    <p:extLst>
      <p:ext uri="{BB962C8B-B14F-4D97-AF65-F5344CB8AC3E}">
        <p14:creationId xmlns:p14="http://schemas.microsoft.com/office/powerpoint/2010/main" val="50411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81" name="Freeform: Shape 3080">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2627"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677334" y="1176489"/>
            <a:ext cx="3749061" cy="1508469"/>
          </a:xfrm>
        </p:spPr>
        <p:txBody>
          <a:bodyPr anchor="ctr">
            <a:normAutofit/>
          </a:bodyPr>
          <a:lstStyle/>
          <a:p>
            <a:r>
              <a:rPr lang="fr-CA" sz="3200" b="1" dirty="0"/>
              <a:t>1-BREF HISTORIQUE</a:t>
            </a:r>
          </a:p>
        </p:txBody>
      </p:sp>
      <p:sp>
        <p:nvSpPr>
          <p:cNvPr id="3083" name="Isosceles Triangle 3082">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748DF031-11A5-47C3-8C9C-F0130E27BE9B}"/>
              </a:ext>
            </a:extLst>
          </p:cNvPr>
          <p:cNvSpPr>
            <a:spLocks noGrp="1"/>
          </p:cNvSpPr>
          <p:nvPr>
            <p:ph idx="1"/>
          </p:nvPr>
        </p:nvSpPr>
        <p:spPr>
          <a:xfrm>
            <a:off x="677334" y="2795618"/>
            <a:ext cx="4309004" cy="3276570"/>
          </a:xfrm>
        </p:spPr>
        <p:txBody>
          <a:bodyPr>
            <a:normAutofit fontScale="92500" lnSpcReduction="20000"/>
          </a:bodyPr>
          <a:lstStyle/>
          <a:p>
            <a:pPr marL="0" indent="0">
              <a:lnSpc>
                <a:spcPct val="90000"/>
              </a:lnSpc>
              <a:buNone/>
            </a:pPr>
            <a:r>
              <a:rPr lang="fr-CA"/>
              <a:t>L’évaluation des emplois ne date pas d’hier.  Dès 1853, le principe de travail égal/salaire égal, est adopté par le Congrès des États-Unis.  Ce principe introduit, entre autres :</a:t>
            </a:r>
          </a:p>
          <a:p>
            <a:pPr>
              <a:lnSpc>
                <a:spcPct val="90000"/>
              </a:lnSpc>
              <a:buFontTx/>
              <a:buChar char="-"/>
            </a:pPr>
            <a:r>
              <a:rPr lang="fr-CA"/>
              <a:t>La comparaison entre les postes ;</a:t>
            </a:r>
          </a:p>
          <a:p>
            <a:pPr>
              <a:lnSpc>
                <a:spcPct val="90000"/>
              </a:lnSpc>
              <a:buFontTx/>
              <a:buChar char="-"/>
            </a:pPr>
            <a:r>
              <a:rPr lang="fr-CA"/>
              <a:t>Les classements des postes ;</a:t>
            </a:r>
          </a:p>
          <a:p>
            <a:pPr>
              <a:lnSpc>
                <a:spcPct val="90000"/>
              </a:lnSpc>
              <a:buFontTx/>
              <a:buChar char="-"/>
            </a:pPr>
            <a:r>
              <a:rPr lang="fr-CA"/>
              <a:t>Une analyse des tâches</a:t>
            </a:r>
          </a:p>
          <a:p>
            <a:pPr marL="0" indent="0">
              <a:lnSpc>
                <a:spcPct val="90000"/>
              </a:lnSpc>
              <a:buNone/>
            </a:pPr>
            <a:r>
              <a:rPr lang="fr-CA"/>
              <a:t>Au fil des décennies, de nombreuses approches et études ont mené aux systèmes actuels d’évaluation des emplois et au principe important de travail ÉQUIVALENT au lieu de travail ÉGAL.</a:t>
            </a:r>
          </a:p>
          <a:p>
            <a:pPr marL="0" indent="0">
              <a:lnSpc>
                <a:spcPct val="90000"/>
              </a:lnSpc>
              <a:buNone/>
            </a:pPr>
            <a:endParaRPr lang="fr-CA" sz="1400" dirty="0"/>
          </a:p>
          <a:p>
            <a:pPr marL="0" indent="0">
              <a:lnSpc>
                <a:spcPct val="90000"/>
              </a:lnSpc>
              <a:buNone/>
            </a:pPr>
            <a:endParaRPr lang="fr-CA" sz="1400" dirty="0"/>
          </a:p>
        </p:txBody>
      </p:sp>
      <p:sp>
        <p:nvSpPr>
          <p:cNvPr id="3085" name="Freeform: Shape 3084">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6867" y="6"/>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2"/>
          <a:stretch>
            <a:fillRect/>
          </a:stretch>
        </p:blipFill>
        <p:spPr>
          <a:xfrm>
            <a:off x="5168778" y="872453"/>
            <a:ext cx="2104587" cy="768174"/>
          </a:xfrm>
          <a:prstGeom prst="rect">
            <a:avLst/>
          </a:prstGeom>
        </p:spPr>
      </p:pic>
      <p:pic>
        <p:nvPicPr>
          <p:cNvPr id="3074" name="Picture 2" descr="Parcs Canada - Événement historique national des travailleuses de  l'industrie des munitions militaires au Canada">
            <a:extLst>
              <a:ext uri="{FF2B5EF4-FFF2-40B4-BE49-F238E27FC236}">
                <a16:creationId xmlns:a16="http://schemas.microsoft.com/office/drawing/2014/main" id="{BB9A1DC1-7CC2-E2AC-6C71-8F5705170F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58453" y="2312894"/>
            <a:ext cx="3660534" cy="357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871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1"/>
            <a:ext cx="10197494" cy="522968"/>
          </a:xfrm>
        </p:spPr>
        <p:txBody>
          <a:bodyPr>
            <a:noAutofit/>
          </a:bodyPr>
          <a:lstStyle/>
          <a:p>
            <a:pPr algn="ctr">
              <a:lnSpc>
                <a:spcPct val="90000"/>
              </a:lnSpc>
            </a:pPr>
            <a:r>
              <a:rPr lang="fr-CA" sz="2800" b="1" dirty="0"/>
              <a:t>2- STRUCTURE D’UN SYSTÈME D’ÉVALUATION DES EMPLOIS</a:t>
            </a:r>
            <a:br>
              <a:rPr lang="en-US" sz="2800" b="1" dirty="0"/>
            </a:br>
            <a:br>
              <a:rPr lang="fr-CA" sz="2800" dirty="0"/>
            </a:br>
            <a:endParaRPr lang="en-CA" sz="28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1565774997"/>
              </p:ext>
            </p:extLst>
          </p:nvPr>
        </p:nvGraphicFramePr>
        <p:xfrm>
          <a:off x="1286933" y="1132569"/>
          <a:ext cx="9618133" cy="5115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21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905DE7-5D7E-DCA9-FD4A-0835D8D2EB3B}"/>
            </a:ext>
          </a:extLst>
        </p:cNvPr>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394EFD96-E3E9-9055-1692-478D026C9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4472BB3-384C-7B6A-DE31-4F7C959BFD22}"/>
              </a:ext>
            </a:extLst>
          </p:cNvPr>
          <p:cNvSpPr>
            <a:spLocks noGrp="1"/>
          </p:cNvSpPr>
          <p:nvPr>
            <p:ph type="title"/>
          </p:nvPr>
        </p:nvSpPr>
        <p:spPr>
          <a:xfrm>
            <a:off x="1286933" y="609601"/>
            <a:ext cx="10197494" cy="522968"/>
          </a:xfrm>
        </p:spPr>
        <p:txBody>
          <a:bodyPr>
            <a:noAutofit/>
          </a:bodyPr>
          <a:lstStyle/>
          <a:p>
            <a:pPr algn="ctr">
              <a:lnSpc>
                <a:spcPct val="90000"/>
              </a:lnSpc>
            </a:pPr>
            <a:r>
              <a:rPr lang="fr-CA" sz="2800" b="1" dirty="0"/>
              <a:t>2- STRUCTURE D’UN SYSTÈME D’ÉVALUATION DES EMPLOIS</a:t>
            </a:r>
            <a:br>
              <a:rPr lang="en-US" sz="2800" b="1" dirty="0"/>
            </a:br>
            <a:br>
              <a:rPr lang="fr-CA" sz="2800" dirty="0"/>
            </a:br>
            <a:endParaRPr lang="en-CA" sz="2800" dirty="0"/>
          </a:p>
        </p:txBody>
      </p:sp>
      <p:sp>
        <p:nvSpPr>
          <p:cNvPr id="66" name="Isosceles Triangle 65">
            <a:extLst>
              <a:ext uri="{FF2B5EF4-FFF2-40B4-BE49-F238E27FC236}">
                <a16:creationId xmlns:a16="http://schemas.microsoft.com/office/drawing/2014/main" id="{E4805E30-C686-E37E-2478-7F10651C7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C5F09AF6-A512-C2F5-7230-35B460F6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20F19C71-7F63-EADC-FF03-14008FD6F077}"/>
              </a:ext>
            </a:extLst>
          </p:cNvPr>
          <p:cNvGraphicFramePr>
            <a:graphicFrameLocks noGrp="1"/>
          </p:cNvGraphicFramePr>
          <p:nvPr>
            <p:ph idx="1"/>
            <p:extLst>
              <p:ext uri="{D42A27DB-BD31-4B8C-83A1-F6EECF244321}">
                <p14:modId xmlns:p14="http://schemas.microsoft.com/office/powerpoint/2010/main" val="3367512432"/>
              </p:ext>
            </p:extLst>
          </p:nvPr>
        </p:nvGraphicFramePr>
        <p:xfrm>
          <a:off x="1286933" y="1132569"/>
          <a:ext cx="9618133" cy="5115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7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105" name="Rectangle 410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7" name="Straight Connector 410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09" name="Straight Connector 410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11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1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15" name="Isosceles Triangle 411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1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19" name="Isosceles Triangle 411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21" name="Freeform: Shape 412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ED6C502B-3593-CE41-C7F0-BD7123CBF8E3}"/>
              </a:ext>
            </a:extLst>
          </p:cNvPr>
          <p:cNvSpPr>
            <a:spLocks noGrp="1"/>
          </p:cNvSpPr>
          <p:nvPr>
            <p:ph type="title"/>
          </p:nvPr>
        </p:nvSpPr>
        <p:spPr>
          <a:xfrm>
            <a:off x="7181723" y="609600"/>
            <a:ext cx="4512989" cy="2227730"/>
          </a:xfrm>
        </p:spPr>
        <p:txBody>
          <a:bodyPr anchor="ctr">
            <a:normAutofit/>
          </a:bodyPr>
          <a:lstStyle/>
          <a:p>
            <a:pPr>
              <a:lnSpc>
                <a:spcPct val="90000"/>
              </a:lnSpc>
            </a:pPr>
            <a:r>
              <a:rPr lang="fr-CA" sz="3100" b="1">
                <a:solidFill>
                  <a:srgbClr val="FFFFFF"/>
                </a:solidFill>
              </a:rPr>
              <a:t>2- STRUCTURE D’UN SYSTÈME D’ÉVALUATION DES EMPLOIS</a:t>
            </a:r>
            <a:br>
              <a:rPr lang="fr-CA" sz="3100" b="1">
                <a:solidFill>
                  <a:srgbClr val="FFFFFF"/>
                </a:solidFill>
              </a:rPr>
            </a:br>
            <a:endParaRPr lang="en-CA" sz="3100">
              <a:solidFill>
                <a:srgbClr val="FFFFFF"/>
              </a:solidFill>
            </a:endParaRPr>
          </a:p>
        </p:txBody>
      </p:sp>
      <p:pic>
        <p:nvPicPr>
          <p:cNvPr id="4098" name="Picture 2" descr="La description de fonction | Competentia">
            <a:extLst>
              <a:ext uri="{FF2B5EF4-FFF2-40B4-BE49-F238E27FC236}">
                <a16:creationId xmlns:a16="http://schemas.microsoft.com/office/drawing/2014/main" id="{EB0C18AA-A19F-AC92-EE61-17227BD39B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583630"/>
            <a:ext cx="3856774" cy="377963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68069F0-80EE-DEC8-A3CB-2ED14A31C3D3}"/>
              </a:ext>
            </a:extLst>
          </p:cNvPr>
          <p:cNvSpPr>
            <a:spLocks noGrp="1"/>
          </p:cNvSpPr>
          <p:nvPr>
            <p:ph idx="1"/>
          </p:nvPr>
        </p:nvSpPr>
        <p:spPr>
          <a:xfrm>
            <a:off x="7181725" y="2837329"/>
            <a:ext cx="4512988" cy="3317938"/>
          </a:xfrm>
        </p:spPr>
        <p:txBody>
          <a:bodyPr anchor="t">
            <a:normAutofit/>
          </a:bodyPr>
          <a:lstStyle/>
          <a:p>
            <a:r>
              <a:rPr lang="fr-CA" sz="2400" u="none" noProof="0" dirty="0">
                <a:solidFill>
                  <a:srgbClr val="FFFFFF"/>
                </a:solidFill>
              </a:rPr>
              <a:t>Les facteurs sont par la suite divisés en sous-facteurs.  Il n’y a pas de limite au nombre de sous-facteurs.  Toutefois, ces sous-facteurs doivent être </a:t>
            </a:r>
            <a:r>
              <a:rPr lang="fr-CA" sz="2400" b="1" u="none" noProof="0" dirty="0">
                <a:solidFill>
                  <a:srgbClr val="FFFFFF"/>
                </a:solidFill>
              </a:rPr>
              <a:t>pertinents et nécessaires </a:t>
            </a:r>
            <a:r>
              <a:rPr lang="fr-CA" sz="2400" u="none" noProof="0" dirty="0">
                <a:solidFill>
                  <a:srgbClr val="FFFFFF"/>
                </a:solidFill>
              </a:rPr>
              <a:t>à l’évaluation.</a:t>
            </a:r>
          </a:p>
          <a:p>
            <a:pPr marL="0" indent="0">
              <a:buNone/>
            </a:pPr>
            <a:endParaRPr lang="fr-CA" dirty="0">
              <a:solidFill>
                <a:srgbClr val="FFFFFF"/>
              </a:solidFill>
            </a:endParaRPr>
          </a:p>
          <a:p>
            <a:pPr marL="0" indent="0">
              <a:buNone/>
            </a:pPr>
            <a:endParaRPr lang="fr-CA" u="none" noProof="0" dirty="0">
              <a:solidFill>
                <a:srgbClr val="FFFFFF"/>
              </a:solidFill>
            </a:endParaRPr>
          </a:p>
          <a:p>
            <a:endParaRPr lang="en-CA" dirty="0">
              <a:solidFill>
                <a:srgbClr val="FFFFFF"/>
              </a:solidFill>
            </a:endParaRPr>
          </a:p>
        </p:txBody>
      </p:sp>
    </p:spTree>
    <p:extLst>
      <p:ext uri="{BB962C8B-B14F-4D97-AF65-F5344CB8AC3E}">
        <p14:creationId xmlns:p14="http://schemas.microsoft.com/office/powerpoint/2010/main" val="271812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DCFC7B-F597-D208-05D0-379779C8A50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F921C6A-6CE7-388D-AD99-B8E8FB883776}"/>
              </a:ext>
            </a:extLst>
          </p:cNvPr>
          <p:cNvSpPr>
            <a:spLocks noGrp="1"/>
          </p:cNvSpPr>
          <p:nvPr>
            <p:ph type="title"/>
          </p:nvPr>
        </p:nvSpPr>
        <p:spPr>
          <a:xfrm>
            <a:off x="676746" y="609600"/>
            <a:ext cx="3729076" cy="1320800"/>
          </a:xfrm>
        </p:spPr>
        <p:txBody>
          <a:bodyPr anchor="ctr">
            <a:normAutofit/>
          </a:bodyPr>
          <a:lstStyle/>
          <a:p>
            <a:pPr>
              <a:lnSpc>
                <a:spcPct val="90000"/>
              </a:lnSpc>
            </a:pPr>
            <a:r>
              <a:rPr lang="fr-CA" sz="2000" b="1"/>
              <a:t>2- STRUCTURE D’UN SYSTÈME D’ÉVALUATION DES EMPLOIS</a:t>
            </a:r>
            <a:br>
              <a:rPr lang="fr-CA" sz="2000" b="1"/>
            </a:br>
            <a:endParaRPr lang="en-CA" sz="2000"/>
          </a:p>
        </p:txBody>
      </p:sp>
      <p:sp>
        <p:nvSpPr>
          <p:cNvPr id="3" name="Espace réservé du contenu 2">
            <a:extLst>
              <a:ext uri="{FF2B5EF4-FFF2-40B4-BE49-F238E27FC236}">
                <a16:creationId xmlns:a16="http://schemas.microsoft.com/office/drawing/2014/main" id="{DA29A959-70B9-C83F-84D3-272575CB7C3D}"/>
              </a:ext>
            </a:extLst>
          </p:cNvPr>
          <p:cNvSpPr>
            <a:spLocks noGrp="1"/>
          </p:cNvSpPr>
          <p:nvPr>
            <p:ph idx="1"/>
          </p:nvPr>
        </p:nvSpPr>
        <p:spPr>
          <a:xfrm>
            <a:off x="685167" y="2160589"/>
            <a:ext cx="3720916" cy="3560733"/>
          </a:xfrm>
        </p:spPr>
        <p:txBody>
          <a:bodyPr>
            <a:normAutofit/>
          </a:bodyPr>
          <a:lstStyle/>
          <a:p>
            <a:pPr marL="0" indent="0">
              <a:buNone/>
            </a:pPr>
            <a:r>
              <a:rPr lang="fr-CA" b="1" u="none" noProof="0" dirty="0"/>
              <a:t>À titre d’exemple, au facteur qualifications, on ne pourrait pas inclure un sous-facteur qui inclus l’exigence d’une langue étrangère, comme l’espagnol par exemple, pour une organisation dans laquelle cette langue n’est requise dans aucun poste.</a:t>
            </a:r>
          </a:p>
          <a:p>
            <a:pPr marL="0" indent="0">
              <a:buNone/>
            </a:pPr>
            <a:endParaRPr lang="fr-CA" dirty="0"/>
          </a:p>
          <a:p>
            <a:pPr marL="0" indent="0">
              <a:buNone/>
            </a:pPr>
            <a:endParaRPr lang="fr-CA" u="none" noProof="0" dirty="0"/>
          </a:p>
          <a:p>
            <a:endParaRPr lang="en-CA" dirty="0"/>
          </a:p>
        </p:txBody>
      </p:sp>
      <p:pic>
        <p:nvPicPr>
          <p:cNvPr id="4098" name="Picture 2" descr="La description de fonction | Competentia">
            <a:extLst>
              <a:ext uri="{FF2B5EF4-FFF2-40B4-BE49-F238E27FC236}">
                <a16:creationId xmlns:a16="http://schemas.microsoft.com/office/drawing/2014/main" id="{C7741499-6CF6-5EB3-CBA1-8F9F365342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035" y="921388"/>
            <a:ext cx="4602747" cy="451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14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88D773-429D-1C29-26CE-85FA25161B60}"/>
              </a:ext>
            </a:extLst>
          </p:cNvPr>
          <p:cNvSpPr>
            <a:spLocks noGrp="1"/>
          </p:cNvSpPr>
          <p:nvPr>
            <p:ph type="title"/>
          </p:nvPr>
        </p:nvSpPr>
        <p:spPr>
          <a:xfrm>
            <a:off x="677334" y="609600"/>
            <a:ext cx="8596668" cy="1320800"/>
          </a:xfrm>
        </p:spPr>
        <p:txBody>
          <a:bodyPr anchor="t">
            <a:normAutofit/>
          </a:bodyPr>
          <a:lstStyle/>
          <a:p>
            <a:pPr>
              <a:lnSpc>
                <a:spcPct val="90000"/>
              </a:lnSpc>
            </a:pPr>
            <a:r>
              <a:rPr lang="fr-CA" sz="2800" b="1"/>
              <a:t>2- STRUCTURE D’UN SYSTÈME D’ÉVALUATION DES EMPLOIS</a:t>
            </a:r>
            <a:br>
              <a:rPr lang="fr-CA" sz="2800" b="1"/>
            </a:br>
            <a:endParaRPr lang="en-CA" sz="2800"/>
          </a:p>
        </p:txBody>
      </p:sp>
      <p:pic>
        <p:nvPicPr>
          <p:cNvPr id="6146" name="Picture 2" descr="Tableur - Les feuilles de calcul">
            <a:extLst>
              <a:ext uri="{FF2B5EF4-FFF2-40B4-BE49-F238E27FC236}">
                <a16:creationId xmlns:a16="http://schemas.microsoft.com/office/drawing/2014/main" id="{F72A7C6B-1343-DEF0-78AA-8A858BC667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7474" y="2159331"/>
            <a:ext cx="2915973" cy="18985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148" name="Espace réservé du contenu 2">
            <a:extLst>
              <a:ext uri="{FF2B5EF4-FFF2-40B4-BE49-F238E27FC236}">
                <a16:creationId xmlns:a16="http://schemas.microsoft.com/office/drawing/2014/main" id="{FF51F845-191D-5D26-D0ED-4021EA084837}"/>
              </a:ext>
            </a:extLst>
          </p:cNvPr>
          <p:cNvGraphicFramePr>
            <a:graphicFrameLocks noGrp="1"/>
          </p:cNvGraphicFramePr>
          <p:nvPr>
            <p:ph idx="1"/>
            <p:extLst>
              <p:ext uri="{D42A27DB-BD31-4B8C-83A1-F6EECF244321}">
                <p14:modId xmlns:p14="http://schemas.microsoft.com/office/powerpoint/2010/main" val="4213880614"/>
              </p:ext>
            </p:extLst>
          </p:nvPr>
        </p:nvGraphicFramePr>
        <p:xfrm>
          <a:off x="4063160" y="2160589"/>
          <a:ext cx="520783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64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a:bodyPr>
          <a:lstStyle/>
          <a:p>
            <a:pPr>
              <a:lnSpc>
                <a:spcPct val="90000"/>
              </a:lnSpc>
            </a:pPr>
            <a:r>
              <a:rPr lang="fr-CA" b="1"/>
              <a:t>3-LES SYSTÈMES D’ÉVALUATION DES EMPLOIS DU RÉSEAU DE LA SANTÉ</a:t>
            </a:r>
            <a:endParaRPr lang="en-CA" b="1"/>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411614569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788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64892" y="582839"/>
            <a:ext cx="12027108" cy="1099457"/>
          </a:xfrm>
        </p:spPr>
        <p:txBody>
          <a:bodyPr>
            <a:normAutofit/>
          </a:bodyPr>
          <a:lstStyle/>
          <a:p>
            <a:pPr algn="ctr">
              <a:lnSpc>
                <a:spcPct val="90000"/>
              </a:lnSpc>
            </a:pPr>
            <a:r>
              <a:rPr lang="fr-CA" b="1" dirty="0"/>
              <a:t>LE SYSTÈME D’ÉVALUATION DES POSTES DE CADRES</a:t>
            </a:r>
            <a:endParaRPr lang="en-CA" b="1"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3072056803"/>
              </p:ext>
            </p:extLst>
          </p:nvPr>
        </p:nvGraphicFramePr>
        <p:xfrm>
          <a:off x="1304144" y="1334125"/>
          <a:ext cx="9600922" cy="470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3971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a:bodyPr>
          <a:lstStyle/>
          <a:p>
            <a:r>
              <a:rPr lang="en-CA" b="1"/>
              <a:t>1. La nature des </a:t>
            </a:r>
            <a:r>
              <a:rPr lang="en-CA" b="1" err="1"/>
              <a:t>responsabilités</a:t>
            </a:r>
            <a:endParaRPr lang="en-CA" b="1"/>
          </a:p>
        </p:txBody>
      </p:sp>
      <p:sp>
        <p:nvSpPr>
          <p:cNvPr id="80"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1"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300959214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681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1286933" y="609600"/>
            <a:ext cx="10197494" cy="1099457"/>
          </a:xfrm>
        </p:spPr>
        <p:txBody>
          <a:bodyPr vert="horz" lIns="91440" tIns="45720" rIns="91440" bIns="45720" rtlCol="0" anchor="t">
            <a:normAutofit/>
          </a:bodyPr>
          <a:lstStyle/>
          <a:p>
            <a:r>
              <a:rPr lang="en-US"/>
              <a:t>A</a:t>
            </a:r>
            <a:r>
              <a:rPr lang="en-US" b="1"/>
              <a:t>) La complexité de la prise de décision</a:t>
            </a:r>
          </a:p>
        </p:txBody>
      </p:sp>
      <p:sp>
        <p:nvSpPr>
          <p:cNvPr id="23" name="Isosceles Triangle 2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Isosceles Triangle 2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Espace réservé du contenu 2">
            <a:extLst>
              <a:ext uri="{FF2B5EF4-FFF2-40B4-BE49-F238E27FC236}">
                <a16:creationId xmlns:a16="http://schemas.microsoft.com/office/drawing/2014/main" id="{715F1489-1D20-81DE-2E88-091681B910BF}"/>
              </a:ext>
            </a:extLst>
          </p:cNvPr>
          <p:cNvGraphicFramePr>
            <a:graphicFrameLocks noGrp="1"/>
          </p:cNvGraphicFramePr>
          <p:nvPr>
            <p:ph sz="half" idx="1"/>
            <p:extLst>
              <p:ext uri="{D42A27DB-BD31-4B8C-83A1-F6EECF244321}">
                <p14:modId xmlns:p14="http://schemas.microsoft.com/office/powerpoint/2010/main" val="407391878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954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1043950" y="1179151"/>
            <a:ext cx="3300646" cy="4463889"/>
          </a:xfrm>
        </p:spPr>
        <p:txBody>
          <a:bodyPr anchor="ctr">
            <a:normAutofit/>
          </a:bodyPr>
          <a:lstStyle/>
          <a:p>
            <a:r>
              <a:rPr lang="fr-CA" b="1" dirty="0"/>
              <a:t>OBJECTIF </a:t>
            </a:r>
          </a:p>
        </p:txBody>
      </p:sp>
      <p:sp>
        <p:nvSpPr>
          <p:cNvPr id="16"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cxnSp>
        <p:nvCxnSpPr>
          <p:cNvPr id="34"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Espace réservé du contenu 2">
            <a:extLst>
              <a:ext uri="{FF2B5EF4-FFF2-40B4-BE49-F238E27FC236}">
                <a16:creationId xmlns:a16="http://schemas.microsoft.com/office/drawing/2014/main" id="{DD70C5FB-19D3-9D07-E7C7-7A1676CFC1D9}"/>
              </a:ext>
            </a:extLst>
          </p:cNvPr>
          <p:cNvGraphicFramePr>
            <a:graphicFrameLocks noGrp="1"/>
          </p:cNvGraphicFramePr>
          <p:nvPr>
            <p:ph idx="1"/>
            <p:extLst>
              <p:ext uri="{D42A27DB-BD31-4B8C-83A1-F6EECF244321}">
                <p14:modId xmlns:p14="http://schemas.microsoft.com/office/powerpoint/2010/main" val="2005763270"/>
              </p:ext>
            </p:extLst>
          </p:nvPr>
        </p:nvGraphicFramePr>
        <p:xfrm>
          <a:off x="4978918" y="2248525"/>
          <a:ext cx="6341016" cy="2908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7"/>
          <a:stretch>
            <a:fillRect/>
          </a:stretch>
        </p:blipFill>
        <p:spPr>
          <a:xfrm>
            <a:off x="9072855" y="5738704"/>
            <a:ext cx="2991957" cy="1093637"/>
          </a:xfrm>
          <a:prstGeom prst="rect">
            <a:avLst/>
          </a:prstGeom>
        </p:spPr>
      </p:pic>
      <p:pic>
        <p:nvPicPr>
          <p:cNvPr id="5" name="Image 4">
            <a:extLst>
              <a:ext uri="{FF2B5EF4-FFF2-40B4-BE49-F238E27FC236}">
                <a16:creationId xmlns:a16="http://schemas.microsoft.com/office/drawing/2014/main" id="{60360AF4-8ABD-AF8B-8C55-D5B9251896BC}"/>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25510" y="881357"/>
            <a:ext cx="4208913" cy="3519986"/>
          </a:xfrm>
          <a:prstGeom prst="rect">
            <a:avLst/>
          </a:prstGeom>
        </p:spPr>
      </p:pic>
    </p:spTree>
    <p:extLst>
      <p:ext uri="{BB962C8B-B14F-4D97-AF65-F5344CB8AC3E}">
        <p14:creationId xmlns:p14="http://schemas.microsoft.com/office/powerpoint/2010/main" val="452578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3" name="Straight Connector 42">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6"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7" name="Isosceles Triangle 46">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8"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0"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1" name="Isosceles Triangle 50">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2" name="Isosceles Triangle 51">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54" name="Rectangle 53">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gh angle view of rulers against a white background">
            <a:extLst>
              <a:ext uri="{FF2B5EF4-FFF2-40B4-BE49-F238E27FC236}">
                <a16:creationId xmlns:a16="http://schemas.microsoft.com/office/drawing/2014/main" id="{6B80E1D3-2DEC-D7FE-C5CA-D7AD53000617}"/>
              </a:ext>
            </a:extLst>
          </p:cNvPr>
          <p:cNvPicPr>
            <a:picLocks noChangeAspect="1"/>
          </p:cNvPicPr>
          <p:nvPr/>
        </p:nvPicPr>
        <p:blipFill>
          <a:blip r:embed="rId2">
            <a:duotone>
              <a:prstClr val="black"/>
              <a:schemeClr val="tx2">
                <a:tint val="45000"/>
                <a:satMod val="400000"/>
              </a:schemeClr>
            </a:duotone>
            <a:alphaModFix amt="40000"/>
          </a:blip>
          <a:srcRect t="7865" b="7865"/>
          <a:stretch/>
        </p:blipFill>
        <p:spPr>
          <a:xfrm>
            <a:off x="20" y="10"/>
            <a:ext cx="12191980" cy="6857990"/>
          </a:xfrm>
          <a:prstGeom prst="rect">
            <a:avLst/>
          </a:prstGeom>
        </p:spPr>
      </p:pic>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b="1"/>
              <a:t>B) La liberté d’action </a:t>
            </a:r>
          </a:p>
        </p:txBody>
      </p:sp>
      <p:sp>
        <p:nvSpPr>
          <p:cNvPr id="3" name="Espace réservé du contenu 2">
            <a:extLst>
              <a:ext uri="{FF2B5EF4-FFF2-40B4-BE49-F238E27FC236}">
                <a16:creationId xmlns:a16="http://schemas.microsoft.com/office/drawing/2014/main" id="{E1D9A24F-A17D-29CB-F488-65E971DDF160}"/>
              </a:ext>
            </a:extLst>
          </p:cNvPr>
          <p:cNvSpPr>
            <a:spLocks noGrp="1"/>
          </p:cNvSpPr>
          <p:nvPr>
            <p:ph sz="half" idx="1"/>
          </p:nvPr>
        </p:nvSpPr>
        <p:spPr>
          <a:xfrm>
            <a:off x="677334" y="2160589"/>
            <a:ext cx="8596668" cy="3880773"/>
          </a:xfrm>
        </p:spPr>
        <p:txBody>
          <a:bodyPr vert="horz" lIns="91440" tIns="45720" rIns="91440" bIns="45720" rtlCol="0">
            <a:normAutofit/>
          </a:bodyPr>
          <a:lstStyle/>
          <a:p>
            <a:pPr marL="0" indent="0">
              <a:lnSpc>
                <a:spcPct val="90000"/>
              </a:lnSpc>
            </a:pPr>
            <a:r>
              <a:rPr lang="en-US" dirty="0">
                <a:solidFill>
                  <a:srgbClr val="FFFFFF"/>
                </a:solidFill>
              </a:rPr>
              <a:t>Ce sous-</a:t>
            </a:r>
            <a:r>
              <a:rPr lang="en-US" dirty="0" err="1">
                <a:solidFill>
                  <a:srgbClr val="FFFFFF"/>
                </a:solidFill>
              </a:rPr>
              <a:t>facteur</a:t>
            </a:r>
            <a:r>
              <a:rPr lang="en-US" dirty="0">
                <a:solidFill>
                  <a:srgbClr val="FFFFFF"/>
                </a:solidFill>
              </a:rPr>
              <a:t> </a:t>
            </a:r>
            <a:r>
              <a:rPr lang="en-US" dirty="0" err="1">
                <a:solidFill>
                  <a:srgbClr val="FFFFFF"/>
                </a:solidFill>
              </a:rPr>
              <a:t>mesure</a:t>
            </a:r>
            <a:r>
              <a:rPr lang="en-US" dirty="0">
                <a:solidFill>
                  <a:srgbClr val="FFFFFF"/>
                </a:solidFill>
              </a:rPr>
              <a:t> le </a:t>
            </a:r>
            <a:r>
              <a:rPr lang="en-US" dirty="0" err="1">
                <a:solidFill>
                  <a:srgbClr val="FFFFFF"/>
                </a:solidFill>
              </a:rPr>
              <a:t>niveau</a:t>
            </a:r>
            <a:r>
              <a:rPr lang="en-US" dirty="0">
                <a:solidFill>
                  <a:srgbClr val="FFFFFF"/>
                </a:solidFill>
              </a:rPr>
              <a:t> et </a:t>
            </a:r>
            <a:r>
              <a:rPr lang="en-US" dirty="0" err="1">
                <a:solidFill>
                  <a:srgbClr val="FFFFFF"/>
                </a:solidFill>
              </a:rPr>
              <a:t>l’étendue</a:t>
            </a:r>
            <a:r>
              <a:rPr lang="en-US" dirty="0">
                <a:solidFill>
                  <a:srgbClr val="FFFFFF"/>
                </a:solidFill>
              </a:rPr>
              <a:t> des </a:t>
            </a:r>
            <a:r>
              <a:rPr lang="en-US" dirty="0" err="1">
                <a:solidFill>
                  <a:srgbClr val="FFFFFF"/>
                </a:solidFill>
              </a:rPr>
              <a:t>pouvoirs</a:t>
            </a:r>
            <a:r>
              <a:rPr lang="en-US" dirty="0">
                <a:solidFill>
                  <a:srgbClr val="FFFFFF"/>
                </a:solidFill>
              </a:rPr>
              <a:t> de </a:t>
            </a:r>
            <a:r>
              <a:rPr lang="en-US" dirty="0" err="1">
                <a:solidFill>
                  <a:srgbClr val="FFFFFF"/>
                </a:solidFill>
              </a:rPr>
              <a:t>décision</a:t>
            </a:r>
            <a:r>
              <a:rPr lang="en-US" dirty="0">
                <a:solidFill>
                  <a:srgbClr val="FFFFFF"/>
                </a:solidFill>
              </a:rPr>
              <a:t> </a:t>
            </a:r>
            <a:r>
              <a:rPr lang="en-US" dirty="0" err="1">
                <a:solidFill>
                  <a:srgbClr val="FFFFFF"/>
                </a:solidFill>
              </a:rPr>
              <a:t>soit</a:t>
            </a:r>
            <a:r>
              <a:rPr lang="en-US" dirty="0">
                <a:solidFill>
                  <a:srgbClr val="FFFFFF"/>
                </a:solidFill>
              </a:rPr>
              <a:t> </a:t>
            </a:r>
            <a:r>
              <a:rPr lang="en-US" dirty="0" err="1">
                <a:solidFill>
                  <a:srgbClr val="FFFFFF"/>
                </a:solidFill>
              </a:rPr>
              <a:t>l’autonomie</a:t>
            </a:r>
            <a:r>
              <a:rPr lang="en-US" dirty="0">
                <a:solidFill>
                  <a:srgbClr val="FFFFFF"/>
                </a:solidFill>
              </a:rPr>
              <a:t> dans la </a:t>
            </a:r>
            <a:r>
              <a:rPr lang="en-US" dirty="0" err="1">
                <a:solidFill>
                  <a:srgbClr val="FFFFFF"/>
                </a:solidFill>
              </a:rPr>
              <a:t>prise</a:t>
            </a:r>
            <a:r>
              <a:rPr lang="en-US" dirty="0">
                <a:solidFill>
                  <a:srgbClr val="FFFFFF"/>
                </a:solidFill>
              </a:rPr>
              <a:t> de </a:t>
            </a:r>
            <a:r>
              <a:rPr lang="en-US" dirty="0" err="1">
                <a:solidFill>
                  <a:srgbClr val="FFFFFF"/>
                </a:solidFill>
              </a:rPr>
              <a:t>décision</a:t>
            </a:r>
            <a:r>
              <a:rPr lang="en-US" dirty="0">
                <a:solidFill>
                  <a:srgbClr val="FFFFFF"/>
                </a:solidFill>
              </a:rPr>
              <a:t> </a:t>
            </a:r>
            <a:r>
              <a:rPr lang="en-US" dirty="0" err="1">
                <a:solidFill>
                  <a:srgbClr val="FFFFFF"/>
                </a:solidFill>
              </a:rPr>
              <a:t>ainsi</a:t>
            </a:r>
            <a:r>
              <a:rPr lang="en-US" dirty="0">
                <a:solidFill>
                  <a:srgbClr val="FFFFFF"/>
                </a:solidFill>
              </a:rPr>
              <a:t> que le </a:t>
            </a:r>
            <a:r>
              <a:rPr lang="en-US" dirty="0" err="1">
                <a:solidFill>
                  <a:srgbClr val="FFFFFF"/>
                </a:solidFill>
              </a:rPr>
              <a:t>degré</a:t>
            </a:r>
            <a:r>
              <a:rPr lang="en-US" dirty="0">
                <a:solidFill>
                  <a:srgbClr val="FFFFFF"/>
                </a:solidFill>
              </a:rPr>
              <a:t> </a:t>
            </a:r>
            <a:r>
              <a:rPr lang="en-US" dirty="0" err="1">
                <a:solidFill>
                  <a:srgbClr val="FFFFFF"/>
                </a:solidFill>
              </a:rPr>
              <a:t>d’initiative</a:t>
            </a:r>
            <a:r>
              <a:rPr lang="en-US" dirty="0">
                <a:solidFill>
                  <a:srgbClr val="FFFFFF"/>
                </a:solidFill>
              </a:rPr>
              <a:t>. On y </a:t>
            </a:r>
            <a:r>
              <a:rPr lang="en-US" dirty="0" err="1">
                <a:solidFill>
                  <a:srgbClr val="FFFFFF"/>
                </a:solidFill>
              </a:rPr>
              <a:t>retrouve</a:t>
            </a:r>
            <a:r>
              <a:rPr lang="en-US" dirty="0">
                <a:solidFill>
                  <a:srgbClr val="FFFFFF"/>
                </a:solidFill>
              </a:rPr>
              <a:t> des </a:t>
            </a:r>
            <a:r>
              <a:rPr lang="en-US" dirty="0" err="1">
                <a:solidFill>
                  <a:srgbClr val="FFFFFF"/>
                </a:solidFill>
              </a:rPr>
              <a:t>éléments</a:t>
            </a:r>
            <a:r>
              <a:rPr lang="en-US" dirty="0">
                <a:solidFill>
                  <a:srgbClr val="FFFFFF"/>
                </a:solidFill>
              </a:rPr>
              <a:t> </a:t>
            </a:r>
            <a:r>
              <a:rPr lang="en-US" dirty="0" err="1">
                <a:solidFill>
                  <a:srgbClr val="FFFFFF"/>
                </a:solidFill>
              </a:rPr>
              <a:t>tels</a:t>
            </a:r>
            <a:r>
              <a:rPr lang="en-US" dirty="0">
                <a:solidFill>
                  <a:srgbClr val="FFFFFF"/>
                </a:solidFill>
              </a:rPr>
              <a:t> que, entre </a:t>
            </a:r>
            <a:r>
              <a:rPr lang="en-US" dirty="0" err="1">
                <a:solidFill>
                  <a:srgbClr val="FFFFFF"/>
                </a:solidFill>
              </a:rPr>
              <a:t>autres</a:t>
            </a:r>
            <a:r>
              <a:rPr lang="en-US" dirty="0">
                <a:solidFill>
                  <a:srgbClr val="FFFFFF"/>
                </a:solidFill>
              </a:rPr>
              <a:t> :</a:t>
            </a:r>
          </a:p>
          <a:p>
            <a:pPr>
              <a:lnSpc>
                <a:spcPct val="90000"/>
              </a:lnSpc>
            </a:pPr>
            <a:r>
              <a:rPr lang="en-US" dirty="0" err="1">
                <a:solidFill>
                  <a:srgbClr val="FFFFFF"/>
                </a:solidFill>
              </a:rPr>
              <a:t>L’initiative</a:t>
            </a:r>
            <a:r>
              <a:rPr lang="en-US" dirty="0">
                <a:solidFill>
                  <a:srgbClr val="FFFFFF"/>
                </a:solidFill>
              </a:rPr>
              <a:t> </a:t>
            </a:r>
            <a:r>
              <a:rPr lang="en-US" dirty="0" err="1">
                <a:solidFill>
                  <a:srgbClr val="FFFFFF"/>
                </a:solidFill>
              </a:rPr>
              <a:t>permise</a:t>
            </a:r>
            <a:r>
              <a:rPr lang="en-US" dirty="0">
                <a:solidFill>
                  <a:srgbClr val="FFFFFF"/>
                </a:solidFill>
              </a:rPr>
              <a:t>;</a:t>
            </a:r>
          </a:p>
          <a:p>
            <a:pPr>
              <a:lnSpc>
                <a:spcPct val="90000"/>
              </a:lnSpc>
            </a:pPr>
            <a:r>
              <a:rPr lang="en-US" dirty="0">
                <a:solidFill>
                  <a:srgbClr val="FFFFFF"/>
                </a:solidFill>
              </a:rPr>
              <a:t>Le </a:t>
            </a:r>
            <a:r>
              <a:rPr lang="en-US" dirty="0" err="1">
                <a:solidFill>
                  <a:srgbClr val="FFFFFF"/>
                </a:solidFill>
              </a:rPr>
              <a:t>degré</a:t>
            </a:r>
            <a:r>
              <a:rPr lang="en-US" dirty="0">
                <a:solidFill>
                  <a:srgbClr val="FFFFFF"/>
                </a:solidFill>
              </a:rPr>
              <a:t> de </a:t>
            </a:r>
            <a:r>
              <a:rPr lang="en-US" dirty="0" err="1">
                <a:solidFill>
                  <a:srgbClr val="FFFFFF"/>
                </a:solidFill>
              </a:rPr>
              <a:t>jugement</a:t>
            </a:r>
            <a:r>
              <a:rPr lang="en-US" dirty="0">
                <a:solidFill>
                  <a:srgbClr val="FFFFFF"/>
                </a:solidFill>
              </a:rPr>
              <a:t>;</a:t>
            </a:r>
          </a:p>
          <a:p>
            <a:pPr>
              <a:lnSpc>
                <a:spcPct val="90000"/>
              </a:lnSpc>
            </a:pPr>
            <a:r>
              <a:rPr lang="en-US" dirty="0">
                <a:solidFill>
                  <a:srgbClr val="FFFFFF"/>
                </a:solidFill>
              </a:rPr>
              <a:t>Le </a:t>
            </a:r>
            <a:r>
              <a:rPr lang="en-US" dirty="0" err="1">
                <a:solidFill>
                  <a:srgbClr val="FFFFFF"/>
                </a:solidFill>
              </a:rPr>
              <a:t>degré</a:t>
            </a:r>
            <a:r>
              <a:rPr lang="en-US" dirty="0">
                <a:solidFill>
                  <a:srgbClr val="FFFFFF"/>
                </a:solidFill>
              </a:rPr>
              <a:t> </a:t>
            </a:r>
            <a:r>
              <a:rPr lang="en-US" dirty="0" err="1">
                <a:solidFill>
                  <a:srgbClr val="FFFFFF"/>
                </a:solidFill>
              </a:rPr>
              <a:t>d’analyse</a:t>
            </a:r>
            <a:r>
              <a:rPr lang="en-US" dirty="0">
                <a:solidFill>
                  <a:srgbClr val="FFFFFF"/>
                </a:solidFill>
              </a:rPr>
              <a:t> </a:t>
            </a:r>
            <a:r>
              <a:rPr lang="en-US" dirty="0" err="1">
                <a:solidFill>
                  <a:srgbClr val="FFFFFF"/>
                </a:solidFill>
              </a:rPr>
              <a:t>requise</a:t>
            </a:r>
            <a:r>
              <a:rPr lang="en-US" dirty="0">
                <a:solidFill>
                  <a:srgbClr val="FFFFFF"/>
                </a:solidFill>
              </a:rPr>
              <a:t>;</a:t>
            </a:r>
          </a:p>
          <a:p>
            <a:pPr>
              <a:lnSpc>
                <a:spcPct val="90000"/>
              </a:lnSpc>
            </a:pPr>
            <a:r>
              <a:rPr lang="en-US" dirty="0">
                <a:solidFill>
                  <a:srgbClr val="FFFFFF"/>
                </a:solidFill>
              </a:rPr>
              <a:t>Les </a:t>
            </a:r>
            <a:r>
              <a:rPr lang="en-US" dirty="0" err="1">
                <a:solidFill>
                  <a:srgbClr val="FFFFFF"/>
                </a:solidFill>
              </a:rPr>
              <a:t>résultats</a:t>
            </a:r>
            <a:r>
              <a:rPr lang="en-US" dirty="0">
                <a:solidFill>
                  <a:srgbClr val="FFFFFF"/>
                </a:solidFill>
              </a:rPr>
              <a:t> </a:t>
            </a:r>
            <a:r>
              <a:rPr lang="en-US" dirty="0" err="1">
                <a:solidFill>
                  <a:srgbClr val="FFFFFF"/>
                </a:solidFill>
              </a:rPr>
              <a:t>escomptés</a:t>
            </a:r>
            <a:r>
              <a:rPr lang="en-US" dirty="0">
                <a:solidFill>
                  <a:srgbClr val="FFFFFF"/>
                </a:solidFill>
              </a:rPr>
              <a:t> et les </a:t>
            </a:r>
            <a:r>
              <a:rPr lang="en-US" dirty="0" err="1">
                <a:solidFill>
                  <a:srgbClr val="FFFFFF"/>
                </a:solidFill>
              </a:rPr>
              <a:t>moyens</a:t>
            </a:r>
            <a:r>
              <a:rPr lang="en-US" dirty="0">
                <a:solidFill>
                  <a:srgbClr val="FFFFFF"/>
                </a:solidFill>
              </a:rPr>
              <a:t> </a:t>
            </a:r>
            <a:r>
              <a:rPr lang="en-US" dirty="0" err="1">
                <a:solidFill>
                  <a:srgbClr val="FFFFFF"/>
                </a:solidFill>
              </a:rPr>
              <a:t>laissés</a:t>
            </a:r>
            <a:r>
              <a:rPr lang="en-US" dirty="0">
                <a:solidFill>
                  <a:srgbClr val="FFFFFF"/>
                </a:solidFill>
              </a:rPr>
              <a:t> à la </a:t>
            </a:r>
            <a:r>
              <a:rPr lang="en-US" dirty="0" err="1">
                <a:solidFill>
                  <a:srgbClr val="FFFFFF"/>
                </a:solidFill>
              </a:rPr>
              <a:t>discrétion</a:t>
            </a:r>
            <a:r>
              <a:rPr lang="en-US" dirty="0">
                <a:solidFill>
                  <a:srgbClr val="FFFFFF"/>
                </a:solidFill>
              </a:rPr>
              <a:t> du </a:t>
            </a:r>
            <a:r>
              <a:rPr lang="en-US" dirty="0" err="1">
                <a:solidFill>
                  <a:srgbClr val="FFFFFF"/>
                </a:solidFill>
              </a:rPr>
              <a:t>gestionnaire</a:t>
            </a:r>
            <a:r>
              <a:rPr lang="en-US" dirty="0">
                <a:solidFill>
                  <a:srgbClr val="FFFFFF"/>
                </a:solidFill>
              </a:rPr>
              <a:t> pour y arriver.</a:t>
            </a:r>
          </a:p>
          <a:p>
            <a:pPr marL="0" indent="0">
              <a:lnSpc>
                <a:spcPct val="90000"/>
              </a:lnSpc>
            </a:pPr>
            <a:r>
              <a:rPr lang="en-US" dirty="0">
                <a:solidFill>
                  <a:srgbClr val="FFFFFF"/>
                </a:solidFill>
              </a:rPr>
              <a:t>Ce sous-</a:t>
            </a:r>
            <a:r>
              <a:rPr lang="en-US" dirty="0" err="1">
                <a:solidFill>
                  <a:srgbClr val="FFFFFF"/>
                </a:solidFill>
              </a:rPr>
              <a:t>facteur</a:t>
            </a:r>
            <a:r>
              <a:rPr lang="en-US" dirty="0">
                <a:solidFill>
                  <a:srgbClr val="FFFFFF"/>
                </a:solidFill>
              </a:rPr>
              <a:t> </a:t>
            </a:r>
            <a:r>
              <a:rPr lang="en-US" dirty="0" err="1">
                <a:solidFill>
                  <a:srgbClr val="FFFFFF"/>
                </a:solidFill>
              </a:rPr>
              <a:t>est</a:t>
            </a:r>
            <a:r>
              <a:rPr lang="en-US" dirty="0">
                <a:solidFill>
                  <a:srgbClr val="FFFFFF"/>
                </a:solidFill>
              </a:rPr>
              <a:t> </a:t>
            </a:r>
            <a:r>
              <a:rPr lang="en-US" dirty="0" err="1">
                <a:solidFill>
                  <a:srgbClr val="FFFFFF"/>
                </a:solidFill>
              </a:rPr>
              <a:t>ventilé</a:t>
            </a:r>
            <a:r>
              <a:rPr lang="en-US" dirty="0">
                <a:solidFill>
                  <a:srgbClr val="FFFFFF"/>
                </a:solidFill>
              </a:rPr>
              <a:t> </a:t>
            </a:r>
            <a:r>
              <a:rPr lang="en-US" dirty="0" err="1">
                <a:solidFill>
                  <a:srgbClr val="FFFFFF"/>
                </a:solidFill>
              </a:rPr>
              <a:t>en</a:t>
            </a:r>
            <a:r>
              <a:rPr lang="en-US" dirty="0">
                <a:solidFill>
                  <a:srgbClr val="FFFFFF"/>
                </a:solidFill>
              </a:rPr>
              <a:t> 6 </a:t>
            </a:r>
            <a:r>
              <a:rPr lang="en-US" dirty="0" err="1">
                <a:solidFill>
                  <a:srgbClr val="FFFFFF"/>
                </a:solidFill>
              </a:rPr>
              <a:t>niveaux</a:t>
            </a:r>
            <a:r>
              <a:rPr lang="en-US" dirty="0">
                <a:solidFill>
                  <a:srgbClr val="FFFFFF"/>
                </a:solidFill>
              </a:rPr>
              <a:t> de </a:t>
            </a:r>
            <a:r>
              <a:rPr lang="en-US" dirty="0" err="1">
                <a:solidFill>
                  <a:srgbClr val="FFFFFF"/>
                </a:solidFill>
              </a:rPr>
              <a:t>mesure</a:t>
            </a:r>
            <a:r>
              <a:rPr lang="en-US" dirty="0">
                <a:solidFill>
                  <a:srgbClr val="FFFFFF"/>
                </a:solidFill>
              </a:rPr>
              <a:t>.</a:t>
            </a:r>
          </a:p>
          <a:p>
            <a:pPr marL="0" indent="0">
              <a:lnSpc>
                <a:spcPct val="90000"/>
              </a:lnSpc>
            </a:pPr>
            <a:endParaRPr lang="en-US" dirty="0">
              <a:solidFill>
                <a:srgbClr val="FFFFFF"/>
              </a:solidFill>
            </a:endParaRPr>
          </a:p>
          <a:p>
            <a:pPr marL="0" indent="0">
              <a:lnSpc>
                <a:spcPct val="90000"/>
              </a:lnSpc>
            </a:pPr>
            <a:r>
              <a:rPr lang="en-US" dirty="0">
                <a:solidFill>
                  <a:srgbClr val="FFFFFF"/>
                </a:solidFill>
              </a:rPr>
              <a:t>11,64% des points du </a:t>
            </a:r>
            <a:r>
              <a:rPr lang="en-US" dirty="0" err="1">
                <a:solidFill>
                  <a:srgbClr val="FFFFFF"/>
                </a:solidFill>
              </a:rPr>
              <a:t>système</a:t>
            </a:r>
            <a:r>
              <a:rPr lang="en-US" dirty="0">
                <a:solidFill>
                  <a:srgbClr val="FFFFFF"/>
                </a:solidFill>
              </a:rPr>
              <a:t> </a:t>
            </a:r>
            <a:r>
              <a:rPr lang="en-US" dirty="0" err="1">
                <a:solidFill>
                  <a:srgbClr val="FFFFFF"/>
                </a:solidFill>
              </a:rPr>
              <a:t>lui</a:t>
            </a:r>
            <a:r>
              <a:rPr lang="en-US" dirty="0">
                <a:solidFill>
                  <a:srgbClr val="FFFFFF"/>
                </a:solidFill>
              </a:rPr>
              <a:t> </a:t>
            </a:r>
            <a:r>
              <a:rPr lang="en-US" dirty="0" err="1">
                <a:solidFill>
                  <a:srgbClr val="FFFFFF"/>
                </a:solidFill>
              </a:rPr>
              <a:t>sont</a:t>
            </a:r>
            <a:r>
              <a:rPr lang="en-US" dirty="0">
                <a:solidFill>
                  <a:srgbClr val="FFFFFF"/>
                </a:solidFill>
              </a:rPr>
              <a:t> </a:t>
            </a:r>
            <a:r>
              <a:rPr lang="en-US" dirty="0" err="1">
                <a:solidFill>
                  <a:srgbClr val="FFFFFF"/>
                </a:solidFill>
              </a:rPr>
              <a:t>consacrés</a:t>
            </a:r>
            <a:r>
              <a:rPr lang="en-US" dirty="0">
                <a:solidFill>
                  <a:srgbClr val="FFFFFF"/>
                </a:solidFill>
              </a:rPr>
              <a:t> </a:t>
            </a:r>
          </a:p>
          <a:p>
            <a:pPr marL="0" indent="0">
              <a:lnSpc>
                <a:spcPct val="90000"/>
              </a:lnSpc>
            </a:pPr>
            <a:endParaRPr lang="en-US" dirty="0">
              <a:solidFill>
                <a:srgbClr val="FFFFFF"/>
              </a:solidFill>
            </a:endParaRPr>
          </a:p>
          <a:p>
            <a:pPr>
              <a:lnSpc>
                <a:spcPct val="90000"/>
              </a:lnSpc>
            </a:pPr>
            <a:endParaRPr lang="en-US" dirty="0">
              <a:solidFill>
                <a:srgbClr val="FFFFFF"/>
              </a:solidFill>
            </a:endParaRPr>
          </a:p>
          <a:p>
            <a:pPr>
              <a:lnSpc>
                <a:spcPct val="90000"/>
              </a:lnSpc>
            </a:pPr>
            <a:endParaRPr lang="en-US" dirty="0">
              <a:solidFill>
                <a:srgbClr val="FFFFFF"/>
              </a:solidFill>
            </a:endParaRPr>
          </a:p>
          <a:p>
            <a:pPr>
              <a:lnSpc>
                <a:spcPct val="90000"/>
              </a:lnSpc>
            </a:pPr>
            <a:endParaRPr lang="en-US" dirty="0">
              <a:solidFill>
                <a:srgbClr val="FFFFFF"/>
              </a:solidFill>
            </a:endParaRPr>
          </a:p>
        </p:txBody>
      </p:sp>
    </p:spTree>
    <p:extLst>
      <p:ext uri="{BB962C8B-B14F-4D97-AF65-F5344CB8AC3E}">
        <p14:creationId xmlns:p14="http://schemas.microsoft.com/office/powerpoint/2010/main" val="426089209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4400" b="1"/>
              <a:t>C) L’incidence des décisions</a:t>
            </a:r>
          </a:p>
        </p:txBody>
      </p:sp>
      <p:grpSp>
        <p:nvGrpSpPr>
          <p:cNvPr id="23"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4"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34"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B19FFDB1-D5A6-6294-3A9A-C3334FFC6916}"/>
              </a:ext>
            </a:extLst>
          </p:cNvPr>
          <p:cNvGraphicFramePr>
            <a:graphicFrameLocks noGrp="1"/>
          </p:cNvGraphicFramePr>
          <p:nvPr>
            <p:ph sz="half" idx="1"/>
            <p:extLst>
              <p:ext uri="{D42A27DB-BD31-4B8C-83A1-F6EECF244321}">
                <p14:modId xmlns:p14="http://schemas.microsoft.com/office/powerpoint/2010/main" val="205732063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906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5" name="Freeform: Shape 74">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2627"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677334" y="1176489"/>
            <a:ext cx="3749061" cy="1508469"/>
          </a:xfrm>
        </p:spPr>
        <p:txBody>
          <a:bodyPr anchor="ctr">
            <a:normAutofit/>
          </a:bodyPr>
          <a:lstStyle/>
          <a:p>
            <a:r>
              <a:rPr lang="en-CA" sz="3200" b="1"/>
              <a:t>2. Les qualifications</a:t>
            </a:r>
          </a:p>
        </p:txBody>
      </p:sp>
      <p:sp>
        <p:nvSpPr>
          <p:cNvPr id="77" name="Isosceles Triangle 76">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9" name="Freeform: Shape 78">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6867" y="6"/>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 5">
            <a:extLst>
              <a:ext uri="{FF2B5EF4-FFF2-40B4-BE49-F238E27FC236}">
                <a16:creationId xmlns:a16="http://schemas.microsoft.com/office/drawing/2014/main" id="{AAB4F1D3-35A7-0A38-B23F-C044A7191AF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68778" y="665024"/>
            <a:ext cx="2104587" cy="1183032"/>
          </a:xfrm>
          <a:prstGeom prst="rect">
            <a:avLst/>
          </a:prstGeom>
        </p:spPr>
      </p:pic>
      <p:pic>
        <p:nvPicPr>
          <p:cNvPr id="4" name="Image 3">
            <a:extLst>
              <a:ext uri="{FF2B5EF4-FFF2-40B4-BE49-F238E27FC236}">
                <a16:creationId xmlns:a16="http://schemas.microsoft.com/office/drawing/2014/main" id="{FB1E22FA-2FF5-503F-560D-B8D3DA08C94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43119" y="2312894"/>
            <a:ext cx="3891203" cy="3579906"/>
          </a:xfrm>
          <a:prstGeom prst="rect">
            <a:avLst/>
          </a:prstGeom>
        </p:spPr>
      </p:pic>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1334043924"/>
              </p:ext>
            </p:extLst>
          </p:nvPr>
        </p:nvGraphicFramePr>
        <p:xfrm>
          <a:off x="677334" y="2795618"/>
          <a:ext cx="3749061" cy="30052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82248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677334" y="609600"/>
            <a:ext cx="8596668" cy="919397"/>
          </a:xfrm>
        </p:spPr>
        <p:txBody>
          <a:bodyPr>
            <a:normAutofit/>
          </a:bodyPr>
          <a:lstStyle/>
          <a:p>
            <a:pPr algn="ctr"/>
            <a:r>
              <a:rPr lang="fr-CA" sz="3200" b="1" dirty="0"/>
              <a:t>A) Les connaissances académiques</a:t>
            </a:r>
          </a:p>
        </p:txBody>
      </p:sp>
      <p:sp>
        <p:nvSpPr>
          <p:cNvPr id="3" name="Espace réservé du contenu 2">
            <a:extLst>
              <a:ext uri="{FF2B5EF4-FFF2-40B4-BE49-F238E27FC236}">
                <a16:creationId xmlns:a16="http://schemas.microsoft.com/office/drawing/2014/main" id="{E1D9A24F-A17D-29CB-F488-65E971DDF160}"/>
              </a:ext>
            </a:extLst>
          </p:cNvPr>
          <p:cNvSpPr>
            <a:spLocks noGrp="1"/>
          </p:cNvSpPr>
          <p:nvPr>
            <p:ph sz="half" idx="1"/>
          </p:nvPr>
        </p:nvSpPr>
        <p:spPr>
          <a:xfrm>
            <a:off x="677334" y="1528996"/>
            <a:ext cx="8886391" cy="4259705"/>
          </a:xfrm>
        </p:spPr>
        <p:txBody>
          <a:bodyPr>
            <a:normAutofit lnSpcReduction="10000"/>
          </a:bodyPr>
          <a:lstStyle/>
          <a:p>
            <a:pPr marL="0" indent="0">
              <a:buNone/>
            </a:pPr>
            <a:endParaRPr lang="fr-CA" sz="2800" dirty="0">
              <a:solidFill>
                <a:schemeClr val="accent1"/>
              </a:solidFill>
            </a:endParaRPr>
          </a:p>
          <a:p>
            <a:pPr marL="0" indent="0">
              <a:buNone/>
            </a:pPr>
            <a:endParaRPr lang="fr-CA" sz="2800" dirty="0">
              <a:solidFill>
                <a:schemeClr val="accent1"/>
              </a:solidFill>
            </a:endParaRPr>
          </a:p>
          <a:p>
            <a:pPr marL="0" indent="0">
              <a:buNone/>
            </a:pPr>
            <a:r>
              <a:rPr lang="fr-CA" sz="2800" dirty="0">
                <a:solidFill>
                  <a:schemeClr val="accent1"/>
                </a:solidFill>
              </a:rPr>
              <a:t>Ce sous-facteur mesure les connaissances académiques </a:t>
            </a:r>
            <a:r>
              <a:rPr lang="fr-CA" sz="2800" dirty="0">
                <a:solidFill>
                  <a:srgbClr val="FF0000"/>
                </a:solidFill>
              </a:rPr>
              <a:t>minimales</a:t>
            </a:r>
            <a:r>
              <a:rPr lang="fr-CA" sz="2800" dirty="0">
                <a:solidFill>
                  <a:schemeClr val="accent1"/>
                </a:solidFill>
              </a:rPr>
              <a:t> requises pour exercer les attributions du poste.</a:t>
            </a:r>
            <a:endParaRPr lang="fr-CA" sz="2600" dirty="0">
              <a:solidFill>
                <a:schemeClr val="accent1"/>
              </a:solidFill>
            </a:endParaRPr>
          </a:p>
          <a:p>
            <a:pPr marL="0" indent="0">
              <a:buNone/>
            </a:pPr>
            <a:r>
              <a:rPr lang="fr-CA" sz="2600" dirty="0">
                <a:solidFill>
                  <a:schemeClr val="accent1"/>
                </a:solidFill>
              </a:rPr>
              <a:t>Ce sous-facteur est ventilé en </a:t>
            </a:r>
            <a:r>
              <a:rPr lang="fr-CA" sz="2600" dirty="0">
                <a:solidFill>
                  <a:srgbClr val="FF0000"/>
                </a:solidFill>
              </a:rPr>
              <a:t>10 niveaux de mesure </a:t>
            </a:r>
            <a:r>
              <a:rPr lang="fr-CA" sz="2600" dirty="0">
                <a:solidFill>
                  <a:schemeClr val="accent2"/>
                </a:solidFill>
              </a:rPr>
              <a:t>qui vont des études du niveau secondaire au doctorat.</a:t>
            </a:r>
            <a:endParaRPr lang="fr-CA" sz="2600" dirty="0">
              <a:solidFill>
                <a:srgbClr val="FF0000"/>
              </a:solidFill>
            </a:endParaRPr>
          </a:p>
          <a:p>
            <a:pPr marL="0" indent="0">
              <a:buNone/>
            </a:pPr>
            <a:endParaRPr lang="fr-CA" sz="2600" dirty="0">
              <a:solidFill>
                <a:srgbClr val="FF0000"/>
              </a:solidFill>
            </a:endParaRPr>
          </a:p>
          <a:p>
            <a:pPr marL="0" indent="0">
              <a:buNone/>
            </a:pPr>
            <a:r>
              <a:rPr lang="fr-CA" sz="2600" dirty="0">
                <a:solidFill>
                  <a:schemeClr val="accent1"/>
                </a:solidFill>
              </a:rPr>
              <a:t>18,51% des points du système lui sont consacrés </a:t>
            </a:r>
          </a:p>
          <a:p>
            <a:pPr marL="0" indent="0">
              <a:buNone/>
            </a:pPr>
            <a:endParaRPr lang="fr-CA" sz="2400" dirty="0">
              <a:solidFill>
                <a:schemeClr val="accent1"/>
              </a:solidFill>
            </a:endParaRPr>
          </a:p>
          <a:p>
            <a:pPr>
              <a:buFontTx/>
              <a:buChar char="-"/>
            </a:pPr>
            <a:endParaRPr lang="fr-CA" sz="2400" dirty="0">
              <a:solidFill>
                <a:schemeClr val="accent1"/>
              </a:solidFill>
            </a:endParaRPr>
          </a:p>
          <a:p>
            <a:pPr>
              <a:buFontTx/>
              <a:buChar char="-"/>
            </a:pPr>
            <a:endParaRPr lang="fr-CA" sz="2400" dirty="0">
              <a:solidFill>
                <a:schemeClr val="accent1"/>
              </a:solidFill>
            </a:endParaRPr>
          </a:p>
          <a:p>
            <a:pPr>
              <a:buFontTx/>
              <a:buChar char="-"/>
            </a:pPr>
            <a:endParaRPr lang="fr-CA" dirty="0">
              <a:solidFill>
                <a:schemeClr val="accent1"/>
              </a:solidFill>
            </a:endParaRPr>
          </a:p>
        </p:txBody>
      </p:sp>
      <p:pic>
        <p:nvPicPr>
          <p:cNvPr id="4" name="Image 3">
            <a:extLst>
              <a:ext uri="{FF2B5EF4-FFF2-40B4-BE49-F238E27FC236}">
                <a16:creationId xmlns:a16="http://schemas.microsoft.com/office/drawing/2014/main" id="{D3EB410E-198C-E609-A042-135F103417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4347" y="1199214"/>
            <a:ext cx="1633928" cy="1154242"/>
          </a:xfrm>
          <a:prstGeom prst="rect">
            <a:avLst/>
          </a:prstGeom>
        </p:spPr>
      </p:pic>
    </p:spTree>
    <p:extLst>
      <p:ext uri="{BB962C8B-B14F-4D97-AF65-F5344CB8AC3E}">
        <p14:creationId xmlns:p14="http://schemas.microsoft.com/office/powerpoint/2010/main" val="3636246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Isosceles Triangle 16">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1" name="Isosceles Triangle 20">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2" name="Isosceles Triangle 21">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4" name="Rectangle 23">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0C6DAFDC-9027-0C4A-B901-7BB437A2BC3F}"/>
              </a:ext>
            </a:extLst>
          </p:cNvPr>
          <p:cNvPicPr>
            <a:picLocks noChangeAspect="1"/>
          </p:cNvPicPr>
          <p:nvPr/>
        </p:nvPicPr>
        <p:blipFill>
          <a:blip r:embed="rId2">
            <a:duotone>
              <a:schemeClr val="bg2">
                <a:shade val="45000"/>
                <a:satMod val="135000"/>
              </a:schemeClr>
              <a:prstClr val="white"/>
            </a:duotone>
            <a:alphaModFix amt="2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66" b="-1"/>
          <a:stretch/>
        </p:blipFill>
        <p:spPr>
          <a:xfrm>
            <a:off x="1" y="10"/>
            <a:ext cx="12191999" cy="6857990"/>
          </a:xfrm>
          <a:prstGeom prst="rect">
            <a:avLst/>
          </a:prstGeom>
        </p:spPr>
      </p:pic>
      <p:grpSp>
        <p:nvGrpSpPr>
          <p:cNvPr id="26" name="Group 25">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Isosceles Triangle 30">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3"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4"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5" name="Isosceles Triangle 34">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6" name="Isosceles Triangle 35">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b="1"/>
              <a:t>B) Les connaissances pratiques</a:t>
            </a:r>
          </a:p>
        </p:txBody>
      </p:sp>
      <p:graphicFrame>
        <p:nvGraphicFramePr>
          <p:cNvPr id="7" name="Espace réservé du contenu 2">
            <a:extLst>
              <a:ext uri="{FF2B5EF4-FFF2-40B4-BE49-F238E27FC236}">
                <a16:creationId xmlns:a16="http://schemas.microsoft.com/office/drawing/2014/main" id="{B3953109-0532-2212-32B8-DB98C4527A27}"/>
              </a:ext>
            </a:extLst>
          </p:cNvPr>
          <p:cNvGraphicFramePr>
            <a:graphicFrameLocks noGrp="1"/>
          </p:cNvGraphicFramePr>
          <p:nvPr>
            <p:ph sz="half" idx="1"/>
            <p:extLst>
              <p:ext uri="{D42A27DB-BD31-4B8C-83A1-F6EECF244321}">
                <p14:modId xmlns:p14="http://schemas.microsoft.com/office/powerpoint/2010/main" val="2333913551"/>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 3">
            <a:extLst>
              <a:ext uri="{FF2B5EF4-FFF2-40B4-BE49-F238E27FC236}">
                <a16:creationId xmlns:a16="http://schemas.microsoft.com/office/drawing/2014/main" id="{76CB648A-19A5-A38F-F19C-982A9EF51A7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56619" y="2789698"/>
            <a:ext cx="3007350" cy="2217842"/>
          </a:xfrm>
          <a:prstGeom prst="rect">
            <a:avLst/>
          </a:prstGeom>
        </p:spPr>
      </p:pic>
    </p:spTree>
    <p:extLst>
      <p:ext uri="{BB962C8B-B14F-4D97-AF65-F5344CB8AC3E}">
        <p14:creationId xmlns:p14="http://schemas.microsoft.com/office/powerpoint/2010/main" val="2441181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6" name="Straight Connector 75">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9"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0" name="Isosceles Triangle 79">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1"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2"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3"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4" name="Isosceles Triangle 83">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5" name="Isosceles Triangle 84">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677334" y="609600"/>
            <a:ext cx="8596668" cy="1320800"/>
          </a:xfrm>
        </p:spPr>
        <p:txBody>
          <a:bodyPr>
            <a:normAutofit/>
          </a:bodyPr>
          <a:lstStyle/>
          <a:p>
            <a:r>
              <a:rPr lang="en-CA" b="1"/>
              <a:t>3. </a:t>
            </a:r>
            <a:r>
              <a:rPr lang="en-CA" b="1" err="1"/>
              <a:t>L’imputabilité</a:t>
            </a:r>
            <a:endParaRPr lang="en-CA" b="1"/>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392591347"/>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719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1286933" y="609600"/>
            <a:ext cx="10197494" cy="1099457"/>
          </a:xfrm>
        </p:spPr>
        <p:txBody>
          <a:bodyPr vert="horz" lIns="91440" tIns="45720" rIns="91440" bIns="45720" rtlCol="0" anchor="t">
            <a:normAutofit/>
          </a:bodyPr>
          <a:lstStyle/>
          <a:p>
            <a:r>
              <a:rPr lang="en-US" b="1"/>
              <a:t>A) La nature de la direction</a:t>
            </a:r>
          </a:p>
        </p:txBody>
      </p:sp>
      <p:sp>
        <p:nvSpPr>
          <p:cNvPr id="23" name="Isosceles Triangle 2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Isosceles Triangle 2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Espace réservé du contenu 2">
            <a:extLst>
              <a:ext uri="{FF2B5EF4-FFF2-40B4-BE49-F238E27FC236}">
                <a16:creationId xmlns:a16="http://schemas.microsoft.com/office/drawing/2014/main" id="{5AE9FABA-D84F-79DC-6764-633D3D4B7AF4}"/>
              </a:ext>
            </a:extLst>
          </p:cNvPr>
          <p:cNvGraphicFramePr>
            <a:graphicFrameLocks noGrp="1"/>
          </p:cNvGraphicFramePr>
          <p:nvPr>
            <p:ph sz="half" idx="1"/>
            <p:extLst>
              <p:ext uri="{D42A27DB-BD31-4B8C-83A1-F6EECF244321}">
                <p14:modId xmlns:p14="http://schemas.microsoft.com/office/powerpoint/2010/main" val="44278893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4859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2786047" y="609600"/>
            <a:ext cx="6487955" cy="1320800"/>
          </a:xfrm>
        </p:spPr>
        <p:txBody>
          <a:bodyPr vert="horz" lIns="91440" tIns="45720" rIns="91440" bIns="45720" rtlCol="0" anchor="t">
            <a:normAutofit/>
          </a:bodyPr>
          <a:lstStyle/>
          <a:p>
            <a:r>
              <a:rPr lang="en-US" b="1"/>
              <a:t>B) Le nombre d’employés dirigés</a:t>
            </a:r>
          </a:p>
        </p:txBody>
      </p:sp>
      <p:pic>
        <p:nvPicPr>
          <p:cNvPr id="5" name="Picture 4" descr="Calculator, pen, compass, money and a paper with graphs printed on it">
            <a:extLst>
              <a:ext uri="{FF2B5EF4-FFF2-40B4-BE49-F238E27FC236}">
                <a16:creationId xmlns:a16="http://schemas.microsoft.com/office/drawing/2014/main" id="{303AD308-2A24-6E3E-90E5-7DB49D779539}"/>
              </a:ext>
            </a:extLst>
          </p:cNvPr>
          <p:cNvPicPr>
            <a:picLocks noChangeAspect="1"/>
          </p:cNvPicPr>
          <p:nvPr/>
        </p:nvPicPr>
        <p:blipFill>
          <a:blip r:embed="rId2">
            <a:duotone>
              <a:prstClr val="black"/>
              <a:schemeClr val="tx2">
                <a:tint val="45000"/>
                <a:satMod val="400000"/>
              </a:schemeClr>
            </a:duotone>
          </a:blip>
          <a:srcRect l="40133" r="35911"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21" name="Isosceles Triangle 20">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E1D9A24F-A17D-29CB-F488-65E971DDF160}"/>
              </a:ext>
            </a:extLst>
          </p:cNvPr>
          <p:cNvSpPr>
            <a:spLocks noGrp="1"/>
          </p:cNvSpPr>
          <p:nvPr>
            <p:ph sz="half" idx="1"/>
          </p:nvPr>
        </p:nvSpPr>
        <p:spPr>
          <a:xfrm>
            <a:off x="2786047" y="2160589"/>
            <a:ext cx="6487955" cy="3880773"/>
          </a:xfrm>
        </p:spPr>
        <p:txBody>
          <a:bodyPr vert="horz" lIns="91440" tIns="45720" rIns="91440" bIns="45720" rtlCol="0">
            <a:normAutofit/>
          </a:bodyPr>
          <a:lstStyle/>
          <a:p>
            <a:pPr marL="0" indent="0"/>
            <a:r>
              <a:rPr lang="en-US"/>
              <a:t>Ce sous-facteur mesure quantitativement la responsabilité de gestion des ressources humaines. Dans l’autorité fonctionnelle ce sous-facteur n’est pas retenu.</a:t>
            </a:r>
          </a:p>
          <a:p>
            <a:pPr marL="0" indent="0"/>
            <a:r>
              <a:rPr lang="en-US"/>
              <a:t>On considère le nombre ETC en supervision directe et indirecte</a:t>
            </a:r>
          </a:p>
          <a:p>
            <a:pPr marL="0" indent="0"/>
            <a:r>
              <a:rPr lang="en-US"/>
              <a:t>Ce sous-facteur est ventilé en 11 niveaux de mesure qui vont de 1 à 4 personnes jusqu’à la supervision de 2000 personnes ou plus. </a:t>
            </a:r>
          </a:p>
          <a:p>
            <a:pPr marL="0" indent="0"/>
            <a:r>
              <a:rPr lang="en-US"/>
              <a:t>6,65% des points du système lui sont consacrés </a:t>
            </a:r>
          </a:p>
          <a:p>
            <a:pPr marL="0" indent="0"/>
            <a:endParaRPr lang="en-US"/>
          </a:p>
          <a:p>
            <a:endParaRPr lang="en-US"/>
          </a:p>
          <a:p>
            <a:endParaRPr lang="en-US"/>
          </a:p>
          <a:p>
            <a:endParaRPr lang="en-US"/>
          </a:p>
        </p:txBody>
      </p:sp>
    </p:spTree>
    <p:extLst>
      <p:ext uri="{BB962C8B-B14F-4D97-AF65-F5344CB8AC3E}">
        <p14:creationId xmlns:p14="http://schemas.microsoft.com/office/powerpoint/2010/main" val="3409692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6"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7"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8"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9"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0"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2"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43" name="Rectangle 4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3400" b="1"/>
              <a:t>C) Les communications</a:t>
            </a:r>
          </a:p>
        </p:txBody>
      </p:sp>
      <p:grpSp>
        <p:nvGrpSpPr>
          <p:cNvPr id="44"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4"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4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34"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Espace réservé du contenu 2">
            <a:extLst>
              <a:ext uri="{FF2B5EF4-FFF2-40B4-BE49-F238E27FC236}">
                <a16:creationId xmlns:a16="http://schemas.microsoft.com/office/drawing/2014/main" id="{7EC81254-E0F5-93AA-5A04-3FDD1C291F21}"/>
              </a:ext>
            </a:extLst>
          </p:cNvPr>
          <p:cNvGraphicFramePr>
            <a:graphicFrameLocks noGrp="1"/>
          </p:cNvGraphicFramePr>
          <p:nvPr>
            <p:ph sz="half" idx="1"/>
            <p:extLst>
              <p:ext uri="{D42A27DB-BD31-4B8C-83A1-F6EECF244321}">
                <p14:modId xmlns:p14="http://schemas.microsoft.com/office/powerpoint/2010/main" val="291248295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146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1"/>
            <a:ext cx="10197494" cy="694544"/>
          </a:xfrm>
        </p:spPr>
        <p:txBody>
          <a:bodyPr>
            <a:noAutofit/>
          </a:bodyPr>
          <a:lstStyle/>
          <a:p>
            <a:pPr algn="ctr">
              <a:lnSpc>
                <a:spcPct val="90000"/>
              </a:lnSpc>
            </a:pPr>
            <a:r>
              <a:rPr lang="en-CA" sz="4400" b="1" dirty="0"/>
              <a:t>4. Les conditions de travail</a:t>
            </a:r>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453344099"/>
              </p:ext>
            </p:extLst>
          </p:nvPr>
        </p:nvGraphicFramePr>
        <p:xfrm>
          <a:off x="1286933" y="1030484"/>
          <a:ext cx="9618133" cy="5430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659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A3D3CCA-6546-4C4D-695A-45915F264BCC}"/>
              </a:ext>
            </a:extLst>
          </p:cNvPr>
          <p:cNvSpPr>
            <a:spLocks noGrp="1"/>
          </p:cNvSpPr>
          <p:nvPr>
            <p:ph type="title"/>
          </p:nvPr>
        </p:nvSpPr>
        <p:spPr>
          <a:xfrm>
            <a:off x="652481" y="1382486"/>
            <a:ext cx="3547581" cy="4093028"/>
          </a:xfrm>
        </p:spPr>
        <p:txBody>
          <a:bodyPr anchor="ctr">
            <a:normAutofit/>
          </a:bodyPr>
          <a:lstStyle/>
          <a:p>
            <a:r>
              <a:rPr lang="fr-CA" sz="4400" b="1" dirty="0"/>
              <a:t>PLAN PROPOSÉ</a:t>
            </a:r>
            <a:br>
              <a:rPr lang="fr-CA" sz="4400" b="1" dirty="0"/>
            </a:br>
            <a:r>
              <a:rPr lang="fr-CA" sz="4400" b="1" dirty="0"/>
              <a:t>1</a:t>
            </a:r>
            <a:r>
              <a:rPr lang="fr-CA" sz="4400" b="1" baseline="30000" dirty="0"/>
              <a:t>IÈRE</a:t>
            </a:r>
            <a:r>
              <a:rPr lang="fr-CA" sz="4400" b="1" dirty="0"/>
              <a:t> ÉTAPE</a:t>
            </a:r>
            <a:endParaRPr lang="en-CA" sz="4400" dirty="0"/>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C1491487-BC80-BA6E-4F61-95D019A212B0}"/>
              </a:ext>
            </a:extLst>
          </p:cNvPr>
          <p:cNvGraphicFramePr>
            <a:graphicFrameLocks noGrp="1"/>
          </p:cNvGraphicFramePr>
          <p:nvPr>
            <p:ph idx="1"/>
            <p:extLst>
              <p:ext uri="{D42A27DB-BD31-4B8C-83A1-F6EECF244321}">
                <p14:modId xmlns:p14="http://schemas.microsoft.com/office/powerpoint/2010/main" val="169426504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3912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1286933" y="609600"/>
            <a:ext cx="10197494" cy="1099457"/>
          </a:xfrm>
        </p:spPr>
        <p:txBody>
          <a:bodyPr vert="horz" lIns="91440" tIns="45720" rIns="91440" bIns="45720" rtlCol="0" anchor="t">
            <a:normAutofit/>
          </a:bodyPr>
          <a:lstStyle/>
          <a:p>
            <a:r>
              <a:rPr lang="en-US" b="1"/>
              <a:t>A) Les conditions physiques</a:t>
            </a:r>
          </a:p>
        </p:txBody>
      </p:sp>
      <p:sp>
        <p:nvSpPr>
          <p:cNvPr id="23" name="Isosceles Triangle 2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Isosceles Triangle 2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Espace réservé du contenu 2">
            <a:extLst>
              <a:ext uri="{FF2B5EF4-FFF2-40B4-BE49-F238E27FC236}">
                <a16:creationId xmlns:a16="http://schemas.microsoft.com/office/drawing/2014/main" id="{F208678F-440B-3487-E75F-A8FEF27BFF48}"/>
              </a:ext>
            </a:extLst>
          </p:cNvPr>
          <p:cNvGraphicFramePr>
            <a:graphicFrameLocks noGrp="1"/>
          </p:cNvGraphicFramePr>
          <p:nvPr>
            <p:ph sz="half" idx="1"/>
            <p:extLst>
              <p:ext uri="{D42A27DB-BD31-4B8C-83A1-F6EECF244321}">
                <p14:modId xmlns:p14="http://schemas.microsoft.com/office/powerpoint/2010/main" val="61415687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0487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0" name="Rectangle 1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1D9A24F-A17D-29CB-F488-65E971DDF160}"/>
              </a:ext>
            </a:extLst>
          </p:cNvPr>
          <p:cNvSpPr>
            <a:spLocks noGrp="1"/>
          </p:cNvSpPr>
          <p:nvPr>
            <p:ph sz="half" idx="1"/>
          </p:nvPr>
        </p:nvSpPr>
        <p:spPr>
          <a:xfrm>
            <a:off x="677334" y="1253067"/>
            <a:ext cx="6155266" cy="4351866"/>
          </a:xfrm>
        </p:spPr>
        <p:txBody>
          <a:bodyPr vert="horz" lIns="91440" tIns="45720" rIns="91440" bIns="45720" rtlCol="0" anchor="ctr">
            <a:normAutofit fontScale="85000" lnSpcReduction="10000"/>
          </a:bodyPr>
          <a:lstStyle/>
          <a:p>
            <a:pPr marL="0" indent="0"/>
            <a:endParaRPr lang="en-US" dirty="0"/>
          </a:p>
          <a:p>
            <a:pPr marL="0" indent="0"/>
            <a:r>
              <a:rPr lang="fr-CA" sz="2400" dirty="0"/>
              <a:t>Ce sous-facteur mesure les conditions psychologiques qui sont inhérentes à l’exercice des responsabilités du poste.</a:t>
            </a:r>
          </a:p>
          <a:p>
            <a:pPr marL="0" indent="0"/>
            <a:r>
              <a:rPr lang="fr-CA" sz="2400" dirty="0"/>
              <a:t>Ce sous-facteur est directement rattaché au premier sous-facteur du système, la Complexité de la prise de décision.  Plus la difficulté de la prise de décision est grande et complexe, plus les conditions psychologiques sont considérées</a:t>
            </a:r>
          </a:p>
          <a:p>
            <a:pPr marL="0" indent="0"/>
            <a:endParaRPr lang="fr-CA" sz="2400" dirty="0"/>
          </a:p>
          <a:p>
            <a:pPr marL="0" indent="0"/>
            <a:r>
              <a:rPr lang="fr-CA" sz="2400" dirty="0"/>
              <a:t>Ce sous-facteur est ventilé en 18 niveaux de mesure </a:t>
            </a:r>
          </a:p>
          <a:p>
            <a:pPr marL="0" indent="0"/>
            <a:r>
              <a:rPr lang="fr-CA" sz="2400" dirty="0"/>
              <a:t>3,88% des points du système lui sont consacrés </a:t>
            </a:r>
          </a:p>
          <a:p>
            <a:pPr marL="0" indent="0"/>
            <a:endParaRPr lang="en-US" dirty="0"/>
          </a:p>
          <a:p>
            <a:endParaRPr lang="en-US" dirty="0"/>
          </a:p>
          <a:p>
            <a:endParaRPr lang="en-US" dirty="0"/>
          </a:p>
          <a:p>
            <a:endParaRPr lang="en-US" dirty="0"/>
          </a:p>
        </p:txBody>
      </p:sp>
      <p:sp>
        <p:nvSpPr>
          <p:cNvPr id="22" name="Rectangle 2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4" name="Straight Connector 2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Isosceles Triangle 3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0" name="Isosceles Triangle 3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7829658" y="1253067"/>
            <a:ext cx="3371742" cy="4351866"/>
          </a:xfrm>
        </p:spPr>
        <p:txBody>
          <a:bodyPr vert="horz" lIns="91440" tIns="45720" rIns="91440" bIns="45720" rtlCol="0" anchor="ctr">
            <a:normAutofit/>
          </a:bodyPr>
          <a:lstStyle/>
          <a:p>
            <a:r>
              <a:rPr lang="en-US" sz="3300" b="1">
                <a:solidFill>
                  <a:schemeClr val="bg1"/>
                </a:solidFill>
              </a:rPr>
              <a:t>B) Les conditions psychologiques</a:t>
            </a:r>
          </a:p>
        </p:txBody>
      </p:sp>
    </p:spTree>
    <p:extLst>
      <p:ext uri="{BB962C8B-B14F-4D97-AF65-F5344CB8AC3E}">
        <p14:creationId xmlns:p14="http://schemas.microsoft.com/office/powerpoint/2010/main" val="1360979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1"/>
            <a:ext cx="10197494" cy="694544"/>
          </a:xfrm>
        </p:spPr>
        <p:txBody>
          <a:bodyPr>
            <a:noAutofit/>
          </a:bodyPr>
          <a:lstStyle/>
          <a:p>
            <a:pPr algn="ctr">
              <a:lnSpc>
                <a:spcPct val="90000"/>
              </a:lnSpc>
            </a:pPr>
            <a:r>
              <a:rPr lang="en-CA" sz="4400" b="1" dirty="0"/>
              <a:t>Le </a:t>
            </a:r>
            <a:r>
              <a:rPr lang="en-CA" sz="4400" b="1" dirty="0" err="1"/>
              <a:t>calcul</a:t>
            </a:r>
            <a:r>
              <a:rPr lang="en-CA" sz="4400" b="1" dirty="0"/>
              <a:t> des points</a:t>
            </a:r>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229634644"/>
              </p:ext>
            </p:extLst>
          </p:nvPr>
        </p:nvGraphicFramePr>
        <p:xfrm>
          <a:off x="1286933" y="1030484"/>
          <a:ext cx="9618133" cy="5430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9480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2786047" y="609600"/>
            <a:ext cx="6487955" cy="1320800"/>
          </a:xfrm>
        </p:spPr>
        <p:txBody>
          <a:bodyPr vert="horz" lIns="91440" tIns="45720" rIns="91440" bIns="45720" rtlCol="0" anchor="t">
            <a:normAutofit/>
          </a:bodyPr>
          <a:lstStyle/>
          <a:p>
            <a:r>
              <a:rPr lang="en-US" b="1" dirty="0"/>
              <a:t>Le </a:t>
            </a:r>
            <a:r>
              <a:rPr lang="en-US" b="1" dirty="0" err="1"/>
              <a:t>calcul</a:t>
            </a:r>
            <a:r>
              <a:rPr lang="en-US" b="1" dirty="0"/>
              <a:t> des points</a:t>
            </a:r>
          </a:p>
        </p:txBody>
      </p:sp>
      <p:pic>
        <p:nvPicPr>
          <p:cNvPr id="5" name="Picture 4">
            <a:extLst>
              <a:ext uri="{FF2B5EF4-FFF2-40B4-BE49-F238E27FC236}">
                <a16:creationId xmlns:a16="http://schemas.microsoft.com/office/drawing/2014/main" id="{95CCC7A6-9895-A05A-C188-74E777652A24}"/>
              </a:ext>
            </a:extLst>
          </p:cNvPr>
          <p:cNvPicPr>
            <a:picLocks noChangeAspect="1"/>
          </p:cNvPicPr>
          <p:nvPr/>
        </p:nvPicPr>
        <p:blipFill>
          <a:blip r:embed="rId2">
            <a:duotone>
              <a:prstClr val="black"/>
              <a:schemeClr val="tx2">
                <a:tint val="45000"/>
                <a:satMod val="400000"/>
              </a:schemeClr>
            </a:duotone>
          </a:blip>
          <a:srcRect l="34757" r="38704"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21" name="Isosceles Triangle 20">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E1D9A24F-A17D-29CB-F488-65E971DDF160}"/>
              </a:ext>
            </a:extLst>
          </p:cNvPr>
          <p:cNvSpPr>
            <a:spLocks noGrp="1"/>
          </p:cNvSpPr>
          <p:nvPr>
            <p:ph sz="half" idx="1"/>
          </p:nvPr>
        </p:nvSpPr>
        <p:spPr>
          <a:xfrm>
            <a:off x="2786047" y="2160589"/>
            <a:ext cx="6487955" cy="3880773"/>
          </a:xfrm>
        </p:spPr>
        <p:txBody>
          <a:bodyPr vert="horz" lIns="91440" tIns="45720" rIns="91440" bIns="45720" rtlCol="0">
            <a:normAutofit/>
          </a:bodyPr>
          <a:lstStyle/>
          <a:p>
            <a:pPr marL="0" indent="0">
              <a:lnSpc>
                <a:spcPct val="90000"/>
              </a:lnSpc>
              <a:buNone/>
            </a:pPr>
            <a:r>
              <a:rPr lang="fr-CA" sz="2000" b="1" dirty="0"/>
              <a:t>Pour chaque sous-facteur, le pourcentage, les points et le nombre de niveaux qui lui est attribué sont les suivants:</a:t>
            </a:r>
          </a:p>
          <a:p>
            <a:pPr marL="0" indent="0">
              <a:lnSpc>
                <a:spcPct val="90000"/>
              </a:lnSpc>
            </a:pPr>
            <a:r>
              <a:rPr lang="fr-CA" sz="1600" b="1" dirty="0"/>
              <a:t>LA NATURE DES RESPONSABILITÉ : 38,29% DES POINTS TOTAUX</a:t>
            </a:r>
          </a:p>
          <a:p>
            <a:pPr marL="400050" lvl="1" indent="0">
              <a:lnSpc>
                <a:spcPct val="90000"/>
              </a:lnSpc>
            </a:pPr>
            <a:r>
              <a:rPr lang="fr-CA" dirty="0"/>
              <a:t>Complexité de la prise de décision :20% des points soit 20 à 180 points répartis dans 21 niveaux</a:t>
            </a:r>
          </a:p>
          <a:p>
            <a:pPr marL="400050" lvl="1" indent="0">
              <a:lnSpc>
                <a:spcPct val="90000"/>
              </a:lnSpc>
            </a:pPr>
            <a:r>
              <a:rPr lang="fr-CA" dirty="0"/>
              <a:t>Liberté d’action : 11,64% des points soit 20 à 105 points répartis dans 6 niveaux</a:t>
            </a:r>
          </a:p>
          <a:p>
            <a:pPr marL="400050" lvl="1" indent="0">
              <a:lnSpc>
                <a:spcPct val="90000"/>
              </a:lnSpc>
            </a:pPr>
            <a:r>
              <a:rPr lang="fr-CA" dirty="0"/>
              <a:t>Incidence des décisions : 6,65% des points soit 12 à 60 points répartis dans 5 niveaux</a:t>
            </a:r>
          </a:p>
          <a:p>
            <a:pPr marL="400050" lvl="1" indent="0">
              <a:lnSpc>
                <a:spcPct val="90000"/>
              </a:lnSpc>
              <a:buNone/>
            </a:pPr>
            <a:r>
              <a:rPr lang="fr-CA" dirty="0"/>
              <a:t>	</a:t>
            </a:r>
          </a:p>
          <a:p>
            <a:pPr>
              <a:lnSpc>
                <a:spcPct val="90000"/>
              </a:lnSpc>
            </a:pPr>
            <a:endParaRPr lang="en-US" sz="1300" dirty="0"/>
          </a:p>
          <a:p>
            <a:pPr>
              <a:lnSpc>
                <a:spcPct val="90000"/>
              </a:lnSpc>
            </a:pPr>
            <a:endParaRPr lang="en-US" sz="1300" dirty="0"/>
          </a:p>
          <a:p>
            <a:pPr>
              <a:lnSpc>
                <a:spcPct val="90000"/>
              </a:lnSpc>
            </a:pPr>
            <a:endParaRPr lang="en-US" sz="1300" dirty="0"/>
          </a:p>
        </p:txBody>
      </p:sp>
    </p:spTree>
    <p:extLst>
      <p:ext uri="{BB962C8B-B14F-4D97-AF65-F5344CB8AC3E}">
        <p14:creationId xmlns:p14="http://schemas.microsoft.com/office/powerpoint/2010/main" val="3933452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D1FF16-C19F-FA61-17CB-A07BE0467A2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CB096B77-7999-7C95-8025-B9264F098E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2510CEC-4CC7-EA98-0CB7-139033699F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7737B55-A977-FCCB-978D-734178978D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361DD3D-1ABC-2EF5-C0F8-28DBCB7A59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ED3742AB-6E17-579F-2C73-9FFD5FCC4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3ECCA04D-967C-2A44-CC50-0AA32EDC4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F74144C8-A525-CBE4-59E8-12C292043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8B02AB66-1B68-EFAC-51B0-834F2DECC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FC220D13-1050-B25B-9ADC-0FB8CFA66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EBA5D444-32AE-879A-ADF6-F480B54DC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8EB105AA-86AF-A51D-B71C-6B6EDD9F9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E79BF1AF-504F-20FC-403B-6A22E6F09E5E}"/>
              </a:ext>
            </a:extLst>
          </p:cNvPr>
          <p:cNvSpPr>
            <a:spLocks noGrp="1"/>
          </p:cNvSpPr>
          <p:nvPr>
            <p:ph type="title"/>
          </p:nvPr>
        </p:nvSpPr>
        <p:spPr>
          <a:xfrm>
            <a:off x="2786047" y="609600"/>
            <a:ext cx="6487955" cy="1320800"/>
          </a:xfrm>
        </p:spPr>
        <p:txBody>
          <a:bodyPr vert="horz" lIns="91440" tIns="45720" rIns="91440" bIns="45720" rtlCol="0" anchor="t">
            <a:normAutofit/>
          </a:bodyPr>
          <a:lstStyle/>
          <a:p>
            <a:r>
              <a:rPr lang="en-US" b="1"/>
              <a:t>Le calcul </a:t>
            </a:r>
            <a:r>
              <a:rPr lang="en-US" b="1" dirty="0"/>
              <a:t>des points</a:t>
            </a:r>
          </a:p>
        </p:txBody>
      </p:sp>
      <p:pic>
        <p:nvPicPr>
          <p:cNvPr id="5" name="Picture 4">
            <a:extLst>
              <a:ext uri="{FF2B5EF4-FFF2-40B4-BE49-F238E27FC236}">
                <a16:creationId xmlns:a16="http://schemas.microsoft.com/office/drawing/2014/main" id="{69C09C46-3ED7-DF76-9EDC-4F0A6384AA8D}"/>
              </a:ext>
            </a:extLst>
          </p:cNvPr>
          <p:cNvPicPr>
            <a:picLocks noChangeAspect="1"/>
          </p:cNvPicPr>
          <p:nvPr/>
        </p:nvPicPr>
        <p:blipFill>
          <a:blip r:embed="rId2">
            <a:duotone>
              <a:prstClr val="black"/>
              <a:schemeClr val="tx2">
                <a:tint val="45000"/>
                <a:satMod val="400000"/>
              </a:schemeClr>
            </a:duotone>
          </a:blip>
          <a:srcRect l="34757" r="38704"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21" name="Isosceles Triangle 20">
            <a:extLst>
              <a:ext uri="{FF2B5EF4-FFF2-40B4-BE49-F238E27FC236}">
                <a16:creationId xmlns:a16="http://schemas.microsoft.com/office/drawing/2014/main" id="{3106AFCD-D848-15D9-9EDE-565B1F771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C5870018-D45F-AB83-5829-9821031A09FB}"/>
              </a:ext>
            </a:extLst>
          </p:cNvPr>
          <p:cNvSpPr>
            <a:spLocks noGrp="1"/>
          </p:cNvSpPr>
          <p:nvPr>
            <p:ph sz="half" idx="1"/>
          </p:nvPr>
        </p:nvSpPr>
        <p:spPr>
          <a:xfrm>
            <a:off x="2786047" y="2160589"/>
            <a:ext cx="6487955" cy="3880773"/>
          </a:xfrm>
        </p:spPr>
        <p:txBody>
          <a:bodyPr vert="horz" lIns="91440" tIns="45720" rIns="91440" bIns="45720" rtlCol="0">
            <a:normAutofit/>
          </a:bodyPr>
          <a:lstStyle/>
          <a:p>
            <a:pPr marL="0" indent="0">
              <a:lnSpc>
                <a:spcPct val="90000"/>
              </a:lnSpc>
              <a:buNone/>
            </a:pPr>
            <a:r>
              <a:rPr lang="fr-CA" sz="2000" b="1" dirty="0"/>
              <a:t>Pour chaque sous-facteur, le pourcentage, les points et le nombre de niveaux qui lui est attribué sont les suivants:</a:t>
            </a:r>
          </a:p>
          <a:p>
            <a:pPr marL="0" indent="0">
              <a:lnSpc>
                <a:spcPct val="90000"/>
              </a:lnSpc>
              <a:buNone/>
            </a:pPr>
            <a:endParaRPr lang="fr-CA" sz="2000" b="1" dirty="0"/>
          </a:p>
          <a:p>
            <a:pPr marL="0" indent="0">
              <a:lnSpc>
                <a:spcPct val="90000"/>
              </a:lnSpc>
            </a:pPr>
            <a:r>
              <a:rPr lang="fr-CA" sz="2000" b="1" dirty="0"/>
              <a:t>LES QUALIFICATIONS : 30,7 % DES POINTS TOTAUX</a:t>
            </a:r>
          </a:p>
          <a:p>
            <a:pPr marL="400050" lvl="1" indent="0">
              <a:lnSpc>
                <a:spcPct val="90000"/>
              </a:lnSpc>
            </a:pPr>
            <a:r>
              <a:rPr lang="fr-CA" sz="1800" dirty="0"/>
              <a:t>Connaissances académiques :	18,51% des points soit 13 à 167 points répartis dans 10 niveaux</a:t>
            </a:r>
          </a:p>
          <a:p>
            <a:pPr marL="400050" lvl="1" indent="0">
              <a:lnSpc>
                <a:spcPct val="90000"/>
              </a:lnSpc>
            </a:pPr>
            <a:r>
              <a:rPr lang="fr-CA" sz="1800" dirty="0"/>
              <a:t>Connaissance pratiques : 	12,19% des points soit 30 à 110 points répartis dans 6 niveaux</a:t>
            </a:r>
          </a:p>
          <a:p>
            <a:pPr marL="0" indent="0">
              <a:lnSpc>
                <a:spcPct val="90000"/>
              </a:lnSpc>
              <a:buNone/>
            </a:pPr>
            <a:r>
              <a:rPr lang="fr-CA" sz="2000" dirty="0"/>
              <a:t>	</a:t>
            </a:r>
          </a:p>
          <a:p>
            <a:pPr>
              <a:lnSpc>
                <a:spcPct val="90000"/>
              </a:lnSpc>
            </a:pPr>
            <a:endParaRPr lang="en-US" sz="1300" dirty="0"/>
          </a:p>
          <a:p>
            <a:pPr>
              <a:lnSpc>
                <a:spcPct val="90000"/>
              </a:lnSpc>
            </a:pPr>
            <a:endParaRPr lang="en-US" sz="1300" dirty="0"/>
          </a:p>
          <a:p>
            <a:pPr>
              <a:lnSpc>
                <a:spcPct val="90000"/>
              </a:lnSpc>
            </a:pPr>
            <a:endParaRPr lang="en-US" sz="1300" dirty="0"/>
          </a:p>
        </p:txBody>
      </p:sp>
    </p:spTree>
    <p:extLst>
      <p:ext uri="{BB962C8B-B14F-4D97-AF65-F5344CB8AC3E}">
        <p14:creationId xmlns:p14="http://schemas.microsoft.com/office/powerpoint/2010/main" val="3667359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7ED9EE-1EC1-2CE3-7ECC-C2549B873686}"/>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5204F68F-405E-44B7-7593-058C85B6A28D}"/>
              </a:ext>
            </a:extLst>
          </p:cNvPr>
          <p:cNvSpPr>
            <a:spLocks noGrp="1"/>
          </p:cNvSpPr>
          <p:nvPr>
            <p:ph type="title"/>
          </p:nvPr>
        </p:nvSpPr>
        <p:spPr>
          <a:xfrm>
            <a:off x="2849562" y="609600"/>
            <a:ext cx="6424440" cy="1320800"/>
          </a:xfrm>
        </p:spPr>
        <p:txBody>
          <a:bodyPr vert="horz" lIns="91440" tIns="45720" rIns="91440" bIns="45720" rtlCol="0" anchor="t">
            <a:normAutofit/>
          </a:bodyPr>
          <a:lstStyle/>
          <a:p>
            <a:r>
              <a:rPr lang="en-US" b="1"/>
              <a:t>Le calcul des points</a:t>
            </a:r>
          </a:p>
        </p:txBody>
      </p:sp>
      <p:pic>
        <p:nvPicPr>
          <p:cNvPr id="5" name="Picture 4">
            <a:extLst>
              <a:ext uri="{FF2B5EF4-FFF2-40B4-BE49-F238E27FC236}">
                <a16:creationId xmlns:a16="http://schemas.microsoft.com/office/drawing/2014/main" id="{FFB83A42-C983-E4AA-CB6B-67B76B3AC2E4}"/>
              </a:ext>
            </a:extLst>
          </p:cNvPr>
          <p:cNvPicPr>
            <a:picLocks noChangeAspect="1"/>
          </p:cNvPicPr>
          <p:nvPr/>
        </p:nvPicPr>
        <p:blipFill>
          <a:blip r:embed="rId2"/>
          <a:srcRect l="39772" r="3365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9EA97D2D-BEA2-7F8A-C19A-EF89EFB6F16C}"/>
              </a:ext>
            </a:extLst>
          </p:cNvPr>
          <p:cNvSpPr>
            <a:spLocks noGrp="1"/>
          </p:cNvSpPr>
          <p:nvPr>
            <p:ph sz="half" idx="1"/>
          </p:nvPr>
        </p:nvSpPr>
        <p:spPr>
          <a:xfrm>
            <a:off x="2849562" y="2160589"/>
            <a:ext cx="6424440" cy="3880773"/>
          </a:xfrm>
        </p:spPr>
        <p:txBody>
          <a:bodyPr vert="horz" lIns="91440" tIns="45720" rIns="91440" bIns="45720" rtlCol="0">
            <a:normAutofit/>
          </a:bodyPr>
          <a:lstStyle/>
          <a:p>
            <a:pPr marL="0" indent="0">
              <a:lnSpc>
                <a:spcPct val="90000"/>
              </a:lnSpc>
              <a:buNone/>
            </a:pPr>
            <a:r>
              <a:rPr lang="fr-CA" sz="2000" b="1" dirty="0"/>
              <a:t>Pour chaque sous-facteur, le pourcentage, les points et le nombre de niveaux qui lui est attribué sont les suivants:</a:t>
            </a:r>
          </a:p>
          <a:p>
            <a:pPr marL="0" indent="0">
              <a:lnSpc>
                <a:spcPct val="90000"/>
              </a:lnSpc>
            </a:pPr>
            <a:r>
              <a:rPr lang="fr-CA" sz="1500" b="1" dirty="0"/>
              <a:t>L’IMPUTABILITÉ : 25,49% DES POINTS TOTAUX</a:t>
            </a:r>
          </a:p>
          <a:p>
            <a:pPr marL="400050" lvl="1" indent="0">
              <a:lnSpc>
                <a:spcPct val="90000"/>
              </a:lnSpc>
            </a:pPr>
            <a:r>
              <a:rPr lang="fr-CA" sz="1800" dirty="0"/>
              <a:t>Nature de la direction :	12.19% des points soit 30 à 110 points répartis dans 5 niveaux</a:t>
            </a:r>
          </a:p>
          <a:p>
            <a:pPr marL="400050" lvl="1" indent="0">
              <a:lnSpc>
                <a:spcPct val="90000"/>
              </a:lnSpc>
            </a:pPr>
            <a:r>
              <a:rPr lang="fr-CA" sz="1800" dirty="0"/>
              <a:t>Nombre d’employés dirigés : 6,65% des points soit 20 à 60 points répartis dans 11 niveaux</a:t>
            </a:r>
          </a:p>
          <a:p>
            <a:pPr marL="400050" lvl="1" indent="0">
              <a:lnSpc>
                <a:spcPct val="90000"/>
              </a:lnSpc>
            </a:pPr>
            <a:r>
              <a:rPr lang="fr-CA" sz="1800" dirty="0"/>
              <a:t>Communications :	6,65% des points soit 10 à 60 points répartis dans 6 niveaux</a:t>
            </a:r>
          </a:p>
          <a:p>
            <a:pPr marL="0" indent="0">
              <a:lnSpc>
                <a:spcPct val="90000"/>
              </a:lnSpc>
              <a:buNone/>
            </a:pPr>
            <a:endParaRPr lang="en-US" sz="1500" dirty="0"/>
          </a:p>
          <a:p>
            <a:pPr>
              <a:lnSpc>
                <a:spcPct val="90000"/>
              </a:lnSpc>
            </a:pPr>
            <a:endParaRPr lang="en-US" sz="1500" dirty="0"/>
          </a:p>
          <a:p>
            <a:pPr>
              <a:lnSpc>
                <a:spcPct val="90000"/>
              </a:lnSpc>
            </a:pPr>
            <a:endParaRPr lang="en-US" sz="1500" dirty="0"/>
          </a:p>
        </p:txBody>
      </p:sp>
    </p:spTree>
    <p:extLst>
      <p:ext uri="{BB962C8B-B14F-4D97-AF65-F5344CB8AC3E}">
        <p14:creationId xmlns:p14="http://schemas.microsoft.com/office/powerpoint/2010/main" val="4244310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033EE2-54AA-9C05-8E2A-868EC5423EB2}"/>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FC81C160-BCBE-E6F8-7360-590A00451A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892E6A10-A24C-9609-B1FB-B5DA62C386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21DE77E-5562-92F3-1E62-11F454CC14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ADF1AEA-FA0C-2E84-6136-6A311C14D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C04A6F98-0DE2-B62A-7448-FEBA885A42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F657A2C6-7153-EA41-498D-1CD888F6D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4D2BB9CF-5D8E-BDE5-92DD-D09B3CA77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98701C9C-2F2F-9735-67BC-775FAFA9B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8B086EEE-8050-C43E-937A-3EFA73FC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51038E27-0F2E-F352-3EEF-F91D3449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5FF18403-29ED-30D1-5F26-090244AC22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C4C2F490-3651-BEDA-5283-0D0D43313A15}"/>
              </a:ext>
            </a:extLst>
          </p:cNvPr>
          <p:cNvSpPr>
            <a:spLocks noGrp="1"/>
          </p:cNvSpPr>
          <p:nvPr>
            <p:ph type="title"/>
          </p:nvPr>
        </p:nvSpPr>
        <p:spPr>
          <a:xfrm>
            <a:off x="2849562" y="609600"/>
            <a:ext cx="6424440" cy="1320800"/>
          </a:xfrm>
        </p:spPr>
        <p:txBody>
          <a:bodyPr vert="horz" lIns="91440" tIns="45720" rIns="91440" bIns="45720" rtlCol="0" anchor="t">
            <a:normAutofit/>
          </a:bodyPr>
          <a:lstStyle/>
          <a:p>
            <a:r>
              <a:rPr lang="en-US" b="1"/>
              <a:t>Le calcul des points</a:t>
            </a:r>
          </a:p>
        </p:txBody>
      </p:sp>
      <p:pic>
        <p:nvPicPr>
          <p:cNvPr id="5" name="Picture 4">
            <a:extLst>
              <a:ext uri="{FF2B5EF4-FFF2-40B4-BE49-F238E27FC236}">
                <a16:creationId xmlns:a16="http://schemas.microsoft.com/office/drawing/2014/main" id="{43E9AAE2-4CA5-649A-E913-A9CC61200C9C}"/>
              </a:ext>
            </a:extLst>
          </p:cNvPr>
          <p:cNvPicPr>
            <a:picLocks noChangeAspect="1"/>
          </p:cNvPicPr>
          <p:nvPr/>
        </p:nvPicPr>
        <p:blipFill>
          <a:blip r:embed="rId2"/>
          <a:srcRect l="39772" r="3365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C4F5782F-E88C-E394-6278-A618F0F33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A3744AC8-0823-6B5D-CFC1-09C456F039AC}"/>
              </a:ext>
            </a:extLst>
          </p:cNvPr>
          <p:cNvSpPr>
            <a:spLocks noGrp="1"/>
          </p:cNvSpPr>
          <p:nvPr>
            <p:ph sz="half" idx="1"/>
          </p:nvPr>
        </p:nvSpPr>
        <p:spPr>
          <a:xfrm>
            <a:off x="2849562" y="2160589"/>
            <a:ext cx="6424440" cy="3880773"/>
          </a:xfrm>
        </p:spPr>
        <p:txBody>
          <a:bodyPr vert="horz" lIns="91440" tIns="45720" rIns="91440" bIns="45720" rtlCol="0">
            <a:normAutofit/>
          </a:bodyPr>
          <a:lstStyle/>
          <a:p>
            <a:pPr marL="0" indent="0">
              <a:lnSpc>
                <a:spcPct val="90000"/>
              </a:lnSpc>
              <a:buNone/>
            </a:pPr>
            <a:r>
              <a:rPr lang="fr-CA" sz="2000" b="1" dirty="0"/>
              <a:t>Pour chaque sous-facteur, le pourcentage, les points et le nombre de niveaux qui lui est attribué sont les suivants:</a:t>
            </a:r>
          </a:p>
          <a:p>
            <a:pPr marL="0" indent="0">
              <a:lnSpc>
                <a:spcPct val="90000"/>
              </a:lnSpc>
              <a:buNone/>
            </a:pPr>
            <a:endParaRPr lang="fr-CA" sz="2000" b="1" dirty="0"/>
          </a:p>
          <a:p>
            <a:pPr marL="0" indent="0">
              <a:lnSpc>
                <a:spcPct val="90000"/>
              </a:lnSpc>
            </a:pPr>
            <a:r>
              <a:rPr lang="fr-CA" b="1" dirty="0"/>
              <a:t>LES CONDITIONS DE TRAVAIL: 5,54% DES POINTS TOTAUX</a:t>
            </a:r>
          </a:p>
          <a:p>
            <a:pPr marL="400050" lvl="1" indent="0">
              <a:lnSpc>
                <a:spcPct val="90000"/>
              </a:lnSpc>
            </a:pPr>
            <a:r>
              <a:rPr lang="fr-CA" sz="1800" dirty="0"/>
              <a:t>Conditions de travail physiques : 1,66% des points soit 5 à 15 points répartis dans 2 niveaux</a:t>
            </a:r>
          </a:p>
          <a:p>
            <a:pPr marL="400050" lvl="1" indent="0">
              <a:lnSpc>
                <a:spcPct val="90000"/>
              </a:lnSpc>
            </a:pPr>
            <a:r>
              <a:rPr lang="fr-CA" sz="1800" dirty="0"/>
              <a:t>Conditions de travail psychologiques : 3,88% des points soit 1 à 35 points répartis dans 18 niveaux	</a:t>
            </a:r>
          </a:p>
          <a:p>
            <a:pPr>
              <a:lnSpc>
                <a:spcPct val="90000"/>
              </a:lnSpc>
            </a:pPr>
            <a:endParaRPr lang="en-US" sz="1500" dirty="0"/>
          </a:p>
          <a:p>
            <a:pPr>
              <a:lnSpc>
                <a:spcPct val="90000"/>
              </a:lnSpc>
            </a:pPr>
            <a:endParaRPr lang="en-US" sz="1500" dirty="0"/>
          </a:p>
          <a:p>
            <a:pPr>
              <a:lnSpc>
                <a:spcPct val="90000"/>
              </a:lnSpc>
            </a:pPr>
            <a:endParaRPr lang="en-US" sz="1500" dirty="0"/>
          </a:p>
        </p:txBody>
      </p:sp>
    </p:spTree>
    <p:extLst>
      <p:ext uri="{BB962C8B-B14F-4D97-AF65-F5344CB8AC3E}">
        <p14:creationId xmlns:p14="http://schemas.microsoft.com/office/powerpoint/2010/main" val="1239981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a:bodyPr>
          <a:lstStyle/>
          <a:p>
            <a:r>
              <a:rPr lang="en-CA" b="1"/>
              <a:t>Le calcul des points</a:t>
            </a:r>
          </a:p>
        </p:txBody>
      </p:sp>
      <p:sp>
        <p:nvSpPr>
          <p:cNvPr id="48" name="Isosceles Triangle 4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0" name="Isosceles Triangle 4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193827140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801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652481" y="1382486"/>
            <a:ext cx="3547581" cy="4093028"/>
          </a:xfrm>
        </p:spPr>
        <p:txBody>
          <a:bodyPr anchor="ctr">
            <a:normAutofit/>
          </a:bodyPr>
          <a:lstStyle/>
          <a:p>
            <a:r>
              <a:rPr lang="en-CA" sz="3700" b="1"/>
              <a:t>La connaisssance des fonctions du poste</a:t>
            </a:r>
          </a:p>
        </p:txBody>
      </p:sp>
      <p:grpSp>
        <p:nvGrpSpPr>
          <p:cNvPr id="75" name="Group 7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76" name="Straight Connector 7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0" name="Isosceles Triangle 7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4" name="Isosceles Triangle 8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86" name="Rectangle 8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73986189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648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81" name="Isosceles Triangle 718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673754" y="643467"/>
            <a:ext cx="4203045" cy="1375608"/>
          </a:xfrm>
        </p:spPr>
        <p:txBody>
          <a:bodyPr anchor="ctr">
            <a:normAutofit/>
          </a:bodyPr>
          <a:lstStyle/>
          <a:p>
            <a:r>
              <a:rPr lang="en-CA" b="1">
                <a:solidFill>
                  <a:schemeClr val="bg1"/>
                </a:solidFill>
              </a:rPr>
              <a:t>La cohérence entre les postes</a:t>
            </a:r>
          </a:p>
        </p:txBody>
      </p:sp>
      <p:pic>
        <p:nvPicPr>
          <p:cNvPr id="7172" name="Picture 4" descr="Coordination et coopération">
            <a:extLst>
              <a:ext uri="{FF2B5EF4-FFF2-40B4-BE49-F238E27FC236}">
                <a16:creationId xmlns:a16="http://schemas.microsoft.com/office/drawing/2014/main" id="{F4BD4A4A-C5BB-ADE2-28B6-5A1A745674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1" y="2083117"/>
            <a:ext cx="5143500" cy="2679250"/>
          </a:xfrm>
          <a:prstGeom prst="rect">
            <a:avLst/>
          </a:prstGeom>
          <a:noFill/>
          <a:extLst>
            <a:ext uri="{909E8E84-426E-40DD-AFC4-6F175D3DCCD1}">
              <a14:hiddenFill xmlns:a14="http://schemas.microsoft.com/office/drawing/2010/main">
                <a:solidFill>
                  <a:srgbClr val="FFFFFF"/>
                </a:solidFill>
              </a14:hiddenFill>
            </a:ext>
          </a:extLst>
        </p:spPr>
      </p:pic>
      <p:sp>
        <p:nvSpPr>
          <p:cNvPr id="7183" name="Isosceles Triangle 718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380483987"/>
              </p:ext>
            </p:extLst>
          </p:nvPr>
        </p:nvGraphicFramePr>
        <p:xfrm>
          <a:off x="673754" y="2160590"/>
          <a:ext cx="3973943" cy="344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98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FE9FD-9E9D-0F8C-ED09-F84437AF2D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B92B825-7721-2FA5-E73D-3B078A17B574}"/>
              </a:ext>
            </a:extLst>
          </p:cNvPr>
          <p:cNvSpPr>
            <a:spLocks noGrp="1"/>
          </p:cNvSpPr>
          <p:nvPr>
            <p:ph type="title"/>
          </p:nvPr>
        </p:nvSpPr>
        <p:spPr>
          <a:xfrm>
            <a:off x="677334" y="609600"/>
            <a:ext cx="8596668" cy="709534"/>
          </a:xfrm>
        </p:spPr>
        <p:txBody>
          <a:bodyPr>
            <a:normAutofit/>
          </a:bodyPr>
          <a:lstStyle/>
          <a:p>
            <a:pPr algn="ctr"/>
            <a:r>
              <a:rPr lang="fr-CA" sz="2600" b="1" dirty="0"/>
              <a:t>PLAN PROPOSÉ – 2</a:t>
            </a:r>
            <a:r>
              <a:rPr lang="fr-CA" sz="2600" b="1" baseline="30000" dirty="0"/>
              <a:t>E</a:t>
            </a:r>
            <a:r>
              <a:rPr lang="fr-CA" sz="2600" b="1" dirty="0"/>
              <a:t> ÉTAPE</a:t>
            </a:r>
          </a:p>
        </p:txBody>
      </p:sp>
      <p:graphicFrame>
        <p:nvGraphicFramePr>
          <p:cNvPr id="6" name="Espace réservé du contenu 2">
            <a:extLst>
              <a:ext uri="{FF2B5EF4-FFF2-40B4-BE49-F238E27FC236}">
                <a16:creationId xmlns:a16="http://schemas.microsoft.com/office/drawing/2014/main" id="{E4D2C97C-C638-A074-3141-58752CAB1BB2}"/>
              </a:ext>
            </a:extLst>
          </p:cNvPr>
          <p:cNvGraphicFramePr>
            <a:graphicFrameLocks noGrp="1"/>
          </p:cNvGraphicFramePr>
          <p:nvPr>
            <p:ph idx="1"/>
          </p:nvPr>
        </p:nvGraphicFramePr>
        <p:xfrm>
          <a:off x="677334" y="1511185"/>
          <a:ext cx="8596668" cy="4929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a:extLst>
              <a:ext uri="{FF2B5EF4-FFF2-40B4-BE49-F238E27FC236}">
                <a16:creationId xmlns:a16="http://schemas.microsoft.com/office/drawing/2014/main" id="{D24A1F82-D67F-4361-673E-4D1FD7D97E88}"/>
              </a:ext>
            </a:extLst>
          </p:cNvPr>
          <p:cNvPicPr>
            <a:picLocks noChangeAspect="1"/>
          </p:cNvPicPr>
          <p:nvPr/>
        </p:nvPicPr>
        <p:blipFill>
          <a:blip r:embed="rId7"/>
          <a:stretch>
            <a:fillRect/>
          </a:stretch>
        </p:blipFill>
        <p:spPr>
          <a:xfrm>
            <a:off x="123727" y="417548"/>
            <a:ext cx="2991957" cy="1093637"/>
          </a:xfrm>
          <a:prstGeom prst="rect">
            <a:avLst/>
          </a:prstGeom>
        </p:spPr>
      </p:pic>
    </p:spTree>
    <p:extLst>
      <p:ext uri="{BB962C8B-B14F-4D97-AF65-F5344CB8AC3E}">
        <p14:creationId xmlns:p14="http://schemas.microsoft.com/office/powerpoint/2010/main" val="1362185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2849562" y="609600"/>
            <a:ext cx="6424440" cy="1320800"/>
          </a:xfrm>
        </p:spPr>
        <p:txBody>
          <a:bodyPr vert="horz" lIns="91440" tIns="45720" rIns="91440" bIns="45720" rtlCol="0" anchor="t">
            <a:normAutofit/>
          </a:bodyPr>
          <a:lstStyle/>
          <a:p>
            <a:r>
              <a:rPr lang="en-US" b="1" dirty="0"/>
              <a:t>Une </a:t>
            </a:r>
            <a:r>
              <a:rPr lang="en-US" b="1" dirty="0" err="1"/>
              <a:t>révision</a:t>
            </a:r>
            <a:r>
              <a:rPr lang="en-US" b="1" dirty="0"/>
              <a:t> du </a:t>
            </a:r>
            <a:r>
              <a:rPr lang="en-US" b="1" dirty="0" err="1"/>
              <a:t>classement</a:t>
            </a:r>
            <a:r>
              <a:rPr lang="en-US" b="1" dirty="0"/>
              <a:t> ?</a:t>
            </a:r>
          </a:p>
        </p:txBody>
      </p:sp>
      <p:pic>
        <p:nvPicPr>
          <p:cNvPr id="5" name="Picture 4">
            <a:extLst>
              <a:ext uri="{FF2B5EF4-FFF2-40B4-BE49-F238E27FC236}">
                <a16:creationId xmlns:a16="http://schemas.microsoft.com/office/drawing/2014/main" id="{E374C7C8-7969-6BD9-2670-674E6589BF34}"/>
              </a:ext>
            </a:extLst>
          </p:cNvPr>
          <p:cNvPicPr>
            <a:picLocks noChangeAspect="1"/>
          </p:cNvPicPr>
          <p:nvPr/>
        </p:nvPicPr>
        <p:blipFill>
          <a:blip r:embed="rId2"/>
          <a:srcRect l="24972" r="4845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E1D9A24F-A17D-29CB-F488-65E971DDF160}"/>
              </a:ext>
            </a:extLst>
          </p:cNvPr>
          <p:cNvSpPr>
            <a:spLocks noGrp="1"/>
          </p:cNvSpPr>
          <p:nvPr>
            <p:ph sz="half" idx="1"/>
          </p:nvPr>
        </p:nvSpPr>
        <p:spPr>
          <a:xfrm>
            <a:off x="2849562" y="2160589"/>
            <a:ext cx="6424440" cy="3880773"/>
          </a:xfrm>
        </p:spPr>
        <p:txBody>
          <a:bodyPr vert="horz" lIns="91440" tIns="45720" rIns="91440" bIns="45720" rtlCol="0">
            <a:normAutofit fontScale="85000" lnSpcReduction="20000"/>
          </a:bodyPr>
          <a:lstStyle/>
          <a:p>
            <a:pPr marL="0" indent="0">
              <a:lnSpc>
                <a:spcPct val="90000"/>
              </a:lnSpc>
            </a:pPr>
            <a:r>
              <a:rPr lang="fr-CA" sz="1900" dirty="0"/>
              <a:t>Une révision du classement d’un poste est toujours possible sous réserve des évènements suivants :</a:t>
            </a:r>
          </a:p>
          <a:p>
            <a:pPr>
              <a:lnSpc>
                <a:spcPct val="90000"/>
              </a:lnSpc>
            </a:pPr>
            <a:r>
              <a:rPr lang="fr-CA" sz="1900" dirty="0"/>
              <a:t>Un changement apporté par le ministre au système ou aux modalités de classification et d’évaluation des postes;</a:t>
            </a:r>
          </a:p>
          <a:p>
            <a:pPr>
              <a:lnSpc>
                <a:spcPct val="90000"/>
              </a:lnSpc>
            </a:pPr>
            <a:r>
              <a:rPr lang="fr-CA" sz="1900" dirty="0"/>
              <a:t>La nomination du cadre, si la modification des responsabilités résulte d’une réorganisation administrative;</a:t>
            </a:r>
          </a:p>
          <a:p>
            <a:pPr>
              <a:lnSpc>
                <a:spcPct val="90000"/>
              </a:lnSpc>
            </a:pPr>
            <a:r>
              <a:rPr lang="fr-CA" sz="1900" dirty="0"/>
              <a:t>Un changement introduit par l’employeur aux responsabilités du poste;</a:t>
            </a:r>
          </a:p>
          <a:p>
            <a:pPr>
              <a:lnSpc>
                <a:spcPct val="90000"/>
              </a:lnSpc>
            </a:pPr>
            <a:r>
              <a:rPr lang="fr-CA" sz="1900" dirty="0"/>
              <a:t>L’évolution des responsabilités du poste.</a:t>
            </a:r>
          </a:p>
          <a:p>
            <a:pPr marL="0" indent="0">
              <a:lnSpc>
                <a:spcPct val="90000"/>
              </a:lnSpc>
            </a:pPr>
            <a:r>
              <a:rPr lang="fr-CA" sz="1900" dirty="0"/>
              <a:t>Une procédure de révision est prévue aux Règlement qui régissent les conditions de travail des cadres. </a:t>
            </a:r>
          </a:p>
          <a:p>
            <a:pPr marL="0" indent="0">
              <a:lnSpc>
                <a:spcPct val="90000"/>
              </a:lnSpc>
            </a:pPr>
            <a:r>
              <a:rPr lang="fr-CA" sz="1900" dirty="0"/>
              <a:t>Vos conseillères et conseillers de l’APER sont là pour vous aider le cas échéant.</a:t>
            </a:r>
          </a:p>
          <a:p>
            <a:pPr marL="0" indent="0">
              <a:lnSpc>
                <a:spcPct val="90000"/>
              </a:lnSpc>
            </a:pPr>
            <a:r>
              <a:rPr lang="fr-CA" sz="1900" dirty="0"/>
              <a:t>Toutefois, il faut préciser que la décision finale ne peut faire l’objet d’aucun recours.</a:t>
            </a:r>
          </a:p>
          <a:p>
            <a:pPr>
              <a:lnSpc>
                <a:spcPct val="90000"/>
              </a:lnSpc>
            </a:pPr>
            <a:endParaRPr lang="en-US" sz="1400" dirty="0"/>
          </a:p>
          <a:p>
            <a:pPr>
              <a:lnSpc>
                <a:spcPct val="90000"/>
              </a:lnSpc>
            </a:pPr>
            <a:endParaRPr lang="en-US" sz="1400" dirty="0"/>
          </a:p>
          <a:p>
            <a:pPr>
              <a:lnSpc>
                <a:spcPct val="90000"/>
              </a:lnSpc>
            </a:pPr>
            <a:endParaRPr lang="en-US" sz="1400" dirty="0"/>
          </a:p>
        </p:txBody>
      </p:sp>
    </p:spTree>
    <p:extLst>
      <p:ext uri="{BB962C8B-B14F-4D97-AF65-F5344CB8AC3E}">
        <p14:creationId xmlns:p14="http://schemas.microsoft.com/office/powerpoint/2010/main" val="556865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E1D9A24F-A17D-29CB-F488-65E971DDF160}"/>
              </a:ext>
            </a:extLst>
          </p:cNvPr>
          <p:cNvSpPr>
            <a:spLocks noGrp="1"/>
          </p:cNvSpPr>
          <p:nvPr>
            <p:ph sz="half" idx="1"/>
          </p:nvPr>
        </p:nvSpPr>
        <p:spPr>
          <a:xfrm>
            <a:off x="673754" y="2160590"/>
            <a:ext cx="3973943" cy="3440110"/>
          </a:xfrm>
        </p:spPr>
        <p:txBody>
          <a:bodyPr vert="horz" lIns="91440" tIns="45720" rIns="91440" bIns="45720" rtlCol="0">
            <a:normAutofit/>
          </a:bodyPr>
          <a:lstStyle/>
          <a:p>
            <a:pPr marL="0" indent="0"/>
            <a:r>
              <a:rPr lang="en-US" sz="2400" dirty="0">
                <a:solidFill>
                  <a:schemeClr val="bg1"/>
                </a:solidFill>
              </a:rPr>
              <a:t>MERCI DE VOTRE ATTENTION</a:t>
            </a:r>
          </a:p>
          <a:p>
            <a:pPr marL="0" indent="0"/>
            <a:endParaRPr lang="en-US" sz="2400" dirty="0">
              <a:solidFill>
                <a:schemeClr val="bg1"/>
              </a:solidFill>
            </a:endParaRPr>
          </a:p>
          <a:p>
            <a:pPr marL="0" indent="0"/>
            <a:r>
              <a:rPr lang="en-US" sz="2400" dirty="0">
                <a:solidFill>
                  <a:schemeClr val="bg1"/>
                </a:solidFill>
              </a:rPr>
              <a:t>QUESTIONS ?</a:t>
            </a:r>
          </a:p>
          <a:p>
            <a:endParaRPr lang="en-US" dirty="0">
              <a:solidFill>
                <a:schemeClr val="bg1"/>
              </a:solidFill>
            </a:endParaRPr>
          </a:p>
          <a:p>
            <a:endParaRPr lang="en-US" dirty="0">
              <a:solidFill>
                <a:schemeClr val="bg1"/>
              </a:solidFill>
            </a:endParaRPr>
          </a:p>
        </p:txBody>
      </p:sp>
      <p:pic>
        <p:nvPicPr>
          <p:cNvPr id="4" name="Image 3">
            <a:extLst>
              <a:ext uri="{FF2B5EF4-FFF2-40B4-BE49-F238E27FC236}">
                <a16:creationId xmlns:a16="http://schemas.microsoft.com/office/drawing/2014/main" id="{39F5FD7F-201B-C2F3-F73F-F5750E02F1FC}"/>
              </a:ext>
            </a:extLst>
          </p:cNvPr>
          <p:cNvPicPr>
            <a:picLocks noChangeAspect="1"/>
          </p:cNvPicPr>
          <p:nvPr/>
        </p:nvPicPr>
        <p:blipFill>
          <a:blip r:embed="rId2"/>
          <a:stretch>
            <a:fillRect/>
          </a:stretch>
        </p:blipFill>
        <p:spPr>
          <a:xfrm>
            <a:off x="6096001" y="2484054"/>
            <a:ext cx="5143500" cy="1877376"/>
          </a:xfrm>
          <a:prstGeom prst="rect">
            <a:avLst/>
          </a:prstGeom>
        </p:spPr>
      </p:pic>
      <p:sp>
        <p:nvSpPr>
          <p:cNvPr id="27" name="Isosceles Triangle 2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45659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Isosceles Triangle 104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1C460DAF-8726-58E3-A4F9-F364ADF281F3}"/>
              </a:ext>
            </a:extLst>
          </p:cNvPr>
          <p:cNvSpPr>
            <a:spLocks noGrp="1"/>
          </p:cNvSpPr>
          <p:nvPr>
            <p:ph type="title"/>
          </p:nvPr>
        </p:nvSpPr>
        <p:spPr>
          <a:xfrm>
            <a:off x="673754" y="643467"/>
            <a:ext cx="4203045" cy="1375608"/>
          </a:xfrm>
        </p:spPr>
        <p:txBody>
          <a:bodyPr anchor="ctr">
            <a:normAutofit/>
          </a:bodyPr>
          <a:lstStyle/>
          <a:p>
            <a:pPr>
              <a:lnSpc>
                <a:spcPct val="90000"/>
              </a:lnSpc>
            </a:pPr>
            <a:r>
              <a:rPr lang="fr-CA" sz="3100" b="1">
                <a:solidFill>
                  <a:schemeClr val="bg1"/>
                </a:solidFill>
              </a:rPr>
              <a:t>LA FONCTION DE L’ÉVALUATION DES EMPLOIS</a:t>
            </a:r>
          </a:p>
        </p:txBody>
      </p:sp>
      <p:sp>
        <p:nvSpPr>
          <p:cNvPr id="3" name="Espace réservé du contenu 2">
            <a:extLst>
              <a:ext uri="{FF2B5EF4-FFF2-40B4-BE49-F238E27FC236}">
                <a16:creationId xmlns:a16="http://schemas.microsoft.com/office/drawing/2014/main" id="{8CAE822F-1BD5-79C4-0F0C-F48E5A649737}"/>
              </a:ext>
            </a:extLst>
          </p:cNvPr>
          <p:cNvSpPr>
            <a:spLocks noGrp="1"/>
          </p:cNvSpPr>
          <p:nvPr>
            <p:ph idx="1"/>
          </p:nvPr>
        </p:nvSpPr>
        <p:spPr>
          <a:xfrm>
            <a:off x="673754" y="2160590"/>
            <a:ext cx="3973943" cy="3440110"/>
          </a:xfrm>
        </p:spPr>
        <p:txBody>
          <a:bodyPr>
            <a:normAutofit/>
          </a:bodyPr>
          <a:lstStyle/>
          <a:p>
            <a:endParaRPr lang="fr-CA"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fr-CA" sz="20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L’évaluation des emplois sert à déterminer la valeur relative d’une fonction dans l’organisation, </a:t>
            </a:r>
            <a:r>
              <a:rPr lang="fr-CA" sz="2000" u="sng"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donc à créer une hiérarchie entre les postes</a:t>
            </a:r>
            <a:r>
              <a:rPr lang="fr-CA" u="sng"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r>
              <a:rPr lang="fr-CA"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fr-CA"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solidFill>
                <a:schemeClr val="bg1"/>
              </a:solidFill>
            </a:endParaRPr>
          </a:p>
        </p:txBody>
      </p:sp>
      <p:pic>
        <p:nvPicPr>
          <p:cNvPr id="1032" name="Picture 8" descr="La hiérarchie pyramidale reste la norme dans les entreprises | Hellowork">
            <a:extLst>
              <a:ext uri="{FF2B5EF4-FFF2-40B4-BE49-F238E27FC236}">
                <a16:creationId xmlns:a16="http://schemas.microsoft.com/office/drawing/2014/main" id="{28BC2963-AC53-975E-6EC1-515A9A52CD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1" y="1379630"/>
            <a:ext cx="5143500" cy="4086225"/>
          </a:xfrm>
          <a:prstGeom prst="rect">
            <a:avLst/>
          </a:prstGeom>
          <a:noFill/>
          <a:extLst>
            <a:ext uri="{909E8E84-426E-40DD-AFC4-6F175D3DCCD1}">
              <a14:hiddenFill xmlns:a14="http://schemas.microsoft.com/office/drawing/2010/main">
                <a:solidFill>
                  <a:srgbClr val="FFFFFF"/>
                </a:solidFill>
              </a14:hiddenFill>
            </a:ext>
          </a:extLst>
        </p:spPr>
      </p:pic>
      <p:sp>
        <p:nvSpPr>
          <p:cNvPr id="1043" name="Isosceles Triangle 104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38668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652481" y="1382486"/>
            <a:ext cx="3547581" cy="4093028"/>
          </a:xfrm>
        </p:spPr>
        <p:txBody>
          <a:bodyPr anchor="ctr">
            <a:normAutofit/>
          </a:bodyPr>
          <a:lstStyle/>
          <a:p>
            <a:pPr>
              <a:lnSpc>
                <a:spcPct val="90000"/>
              </a:lnSpc>
            </a:pPr>
            <a:r>
              <a:rPr lang="fr-CA" sz="3400" b="1"/>
              <a:t>LES COMPOSANTES ESSENTIELLES ET PRINCIPALES DE L’ÉVALUATION DES EMPLOIS</a:t>
            </a:r>
          </a:p>
        </p:txBody>
      </p:sp>
      <p:grpSp>
        <p:nvGrpSpPr>
          <p:cNvPr id="28" name="Group 27">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9" name="Straight Connector 28">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3" name="Isosceles Triangle 32">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4"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6"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7" name="Isosceles Triangle 36">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39" name="Rectangle 38">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Espace réservé du contenu 2">
            <a:extLst>
              <a:ext uri="{FF2B5EF4-FFF2-40B4-BE49-F238E27FC236}">
                <a16:creationId xmlns:a16="http://schemas.microsoft.com/office/drawing/2014/main" id="{DD70C5FB-19D3-9D07-E7C7-7A1676CFC1D9}"/>
              </a:ext>
            </a:extLst>
          </p:cNvPr>
          <p:cNvGraphicFramePr>
            <a:graphicFrameLocks noGrp="1"/>
          </p:cNvGraphicFramePr>
          <p:nvPr>
            <p:ph idx="1"/>
            <p:extLst>
              <p:ext uri="{D42A27DB-BD31-4B8C-83A1-F6EECF244321}">
                <p14:modId xmlns:p14="http://schemas.microsoft.com/office/powerpoint/2010/main" val="50802511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932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57" name="Rectangle 205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9" name="Straight Connector 205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61" name="Straight Connector 206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6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6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67" name="Isosceles Triangle 206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6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71" name="Isosceles Triangle 207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73" name="Freeform: Shape 207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C2568F1B-5591-07E7-3A70-C6FD7087EE15}"/>
              </a:ext>
            </a:extLst>
          </p:cNvPr>
          <p:cNvSpPr>
            <a:spLocks noGrp="1"/>
          </p:cNvSpPr>
          <p:nvPr>
            <p:ph type="title"/>
          </p:nvPr>
        </p:nvSpPr>
        <p:spPr>
          <a:xfrm>
            <a:off x="7181723" y="609600"/>
            <a:ext cx="4512989" cy="2227730"/>
          </a:xfrm>
        </p:spPr>
        <p:txBody>
          <a:bodyPr anchor="ctr">
            <a:normAutofit/>
          </a:bodyPr>
          <a:lstStyle/>
          <a:p>
            <a:pPr>
              <a:lnSpc>
                <a:spcPct val="90000"/>
              </a:lnSpc>
            </a:pPr>
            <a:r>
              <a:rPr lang="fr-CA" sz="3100" b="1">
                <a:solidFill>
                  <a:srgbClr val="FFFFFF"/>
                </a:solidFill>
              </a:rPr>
              <a:t>LES CARACTÉRISTIQUES IMPORTANTES DE L’ÉVALUATION DES EMPLOIS PEUVENT ÊTRE RÉSUMÉES AINSI :</a:t>
            </a:r>
            <a:endParaRPr lang="en-CA" sz="3100">
              <a:solidFill>
                <a:srgbClr val="FFFFFF"/>
              </a:solidFill>
            </a:endParaRPr>
          </a:p>
        </p:txBody>
      </p:sp>
      <p:pic>
        <p:nvPicPr>
          <p:cNvPr id="2050" name="Picture 2" descr="Case study - Création et optimisation des fiches de poste - Alibi Creations">
            <a:extLst>
              <a:ext uri="{FF2B5EF4-FFF2-40B4-BE49-F238E27FC236}">
                <a16:creationId xmlns:a16="http://schemas.microsoft.com/office/drawing/2014/main" id="{02899A0A-0BEB-48B5-473D-B4F298F8B0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553633"/>
            <a:ext cx="3856774" cy="383963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227F037-4182-0D4D-023C-943853E7EBDA}"/>
              </a:ext>
            </a:extLst>
          </p:cNvPr>
          <p:cNvSpPr>
            <a:spLocks noGrp="1"/>
          </p:cNvSpPr>
          <p:nvPr>
            <p:ph idx="1"/>
          </p:nvPr>
        </p:nvSpPr>
        <p:spPr>
          <a:xfrm>
            <a:off x="7181725" y="2837329"/>
            <a:ext cx="4512988" cy="3317938"/>
          </a:xfrm>
        </p:spPr>
        <p:txBody>
          <a:bodyPr anchor="t">
            <a:normAutofit/>
          </a:bodyPr>
          <a:lstStyle/>
          <a:p>
            <a:r>
              <a:rPr lang="fr-CA" sz="2000" dirty="0">
                <a:solidFill>
                  <a:srgbClr val="FFFFFF"/>
                </a:solidFill>
              </a:rPr>
              <a:t>On y évalue le poste et </a:t>
            </a:r>
            <a:r>
              <a:rPr lang="fr-CA" sz="2000" b="1" dirty="0">
                <a:solidFill>
                  <a:schemeClr val="tx1"/>
                </a:solidFill>
              </a:rPr>
              <a:t>non le titulaire </a:t>
            </a:r>
            <a:r>
              <a:rPr lang="fr-CA" sz="2000" dirty="0">
                <a:solidFill>
                  <a:srgbClr val="FFFFFF"/>
                </a:solidFill>
              </a:rPr>
              <a:t>du poste ou la manière dont le titulaire accomplit ses tâches.</a:t>
            </a:r>
          </a:p>
          <a:p>
            <a:r>
              <a:rPr lang="fr-CA" sz="2000" dirty="0">
                <a:solidFill>
                  <a:srgbClr val="FFFFFF"/>
                </a:solidFill>
              </a:rPr>
              <a:t>Les informations de base sur lesquelles les évaluations sont effectuées, sont obtenues à partir de l’analyse des fonctions.</a:t>
            </a:r>
          </a:p>
          <a:p>
            <a:pPr marL="0" indent="0">
              <a:buNone/>
            </a:pPr>
            <a:endParaRPr lang="en-CA" dirty="0">
              <a:solidFill>
                <a:srgbClr val="FFFFFF"/>
              </a:solidFill>
            </a:endParaRPr>
          </a:p>
        </p:txBody>
      </p:sp>
    </p:spTree>
    <p:extLst>
      <p:ext uri="{BB962C8B-B14F-4D97-AF65-F5344CB8AC3E}">
        <p14:creationId xmlns:p14="http://schemas.microsoft.com/office/powerpoint/2010/main" val="2557019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1286933" y="609600"/>
            <a:ext cx="10197494" cy="1099457"/>
          </a:xfrm>
        </p:spPr>
        <p:txBody>
          <a:bodyPr>
            <a:normAutofit/>
          </a:bodyPr>
          <a:lstStyle/>
          <a:p>
            <a:pPr>
              <a:lnSpc>
                <a:spcPct val="90000"/>
              </a:lnSpc>
            </a:pPr>
            <a:r>
              <a:rPr lang="fr-CA" sz="2800" b="1" dirty="0"/>
              <a:t>LES CARACTÉRISTIQUES IMPORTANTES DE L’ÉVALUATION DES EMPLOIS PEUVENT ÊTRE RÉSUMÉES AINSI :</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Espace réservé du contenu 2">
            <a:extLst>
              <a:ext uri="{FF2B5EF4-FFF2-40B4-BE49-F238E27FC236}">
                <a16:creationId xmlns:a16="http://schemas.microsoft.com/office/drawing/2014/main" id="{FA7A8750-15C7-DCD1-2DD8-28D4CA1422A3}"/>
              </a:ext>
            </a:extLst>
          </p:cNvPr>
          <p:cNvGraphicFramePr>
            <a:graphicFrameLocks noGrp="1"/>
          </p:cNvGraphicFramePr>
          <p:nvPr>
            <p:ph idx="1"/>
            <p:extLst>
              <p:ext uri="{D42A27DB-BD31-4B8C-83A1-F6EECF244321}">
                <p14:modId xmlns:p14="http://schemas.microsoft.com/office/powerpoint/2010/main" val="256003917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997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0E52073-5557-A733-FD89-D2E48F1C9E3E}"/>
              </a:ext>
            </a:extLst>
          </p:cNvPr>
          <p:cNvSpPr>
            <a:spLocks noGrp="1"/>
          </p:cNvSpPr>
          <p:nvPr>
            <p:ph type="title"/>
          </p:nvPr>
        </p:nvSpPr>
        <p:spPr>
          <a:xfrm>
            <a:off x="652481" y="1382486"/>
            <a:ext cx="3547581" cy="4093028"/>
          </a:xfrm>
        </p:spPr>
        <p:txBody>
          <a:bodyPr anchor="ctr">
            <a:normAutofit/>
          </a:bodyPr>
          <a:lstStyle/>
          <a:p>
            <a:r>
              <a:rPr lang="fr-CA" sz="3700" b="1"/>
              <a:t>LES SYSTÈMES D’ÉVALUATION DES EMPLOIS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220A2C14-3FC5-6CB6-F934-1354644DD27D}"/>
              </a:ext>
            </a:extLst>
          </p:cNvPr>
          <p:cNvGraphicFramePr>
            <a:graphicFrameLocks noGrp="1"/>
          </p:cNvGraphicFramePr>
          <p:nvPr>
            <p:ph idx="1"/>
            <p:extLst>
              <p:ext uri="{D42A27DB-BD31-4B8C-83A1-F6EECF244321}">
                <p14:modId xmlns:p14="http://schemas.microsoft.com/office/powerpoint/2010/main" val="365414658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5412975"/>
      </p:ext>
    </p:extLst>
  </p:cSld>
  <p:clrMapOvr>
    <a:masterClrMapping/>
  </p:clrMapOvr>
</p:sld>
</file>

<file path=ppt/theme/theme1.xml><?xml version="1.0" encoding="utf-8"?>
<a:theme xmlns:a="http://schemas.openxmlformats.org/drawingml/2006/main" name="Facette">
  <a:themeElements>
    <a:clrScheme name="Personnalisé 12">
      <a:dk1>
        <a:sysClr val="windowText" lastClr="000000"/>
      </a:dk1>
      <a:lt1>
        <a:sysClr val="window" lastClr="FFFFFF"/>
      </a:lt1>
      <a:dk2>
        <a:srgbClr val="2C3C43"/>
      </a:dk2>
      <a:lt2>
        <a:srgbClr val="EBEBEB"/>
      </a:lt2>
      <a:accent1>
        <a:srgbClr val="00AB84"/>
      </a:accent1>
      <a:accent2>
        <a:srgbClr val="00AB84"/>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A67F5C32D2594096DA3F3CBB46BCCC" ma:contentTypeVersion="13" ma:contentTypeDescription="Crée un document." ma:contentTypeScope="" ma:versionID="56358bcf6f5e03e5373e5037b7f129dc">
  <xsd:schema xmlns:xsd="http://www.w3.org/2001/XMLSchema" xmlns:xs="http://www.w3.org/2001/XMLSchema" xmlns:p="http://schemas.microsoft.com/office/2006/metadata/properties" xmlns:ns2="5c4272b6-d353-46f0-bc47-097c8dbd3ed1" xmlns:ns3="f1153d20-b836-4d77-bc86-1afc02ae23e6" targetNamespace="http://schemas.microsoft.com/office/2006/metadata/properties" ma:root="true" ma:fieldsID="fe585b263b89afff70660553634bb2fb" ns2:_="" ns3:_="">
    <xsd:import namespace="5c4272b6-d353-46f0-bc47-097c8dbd3ed1"/>
    <xsd:import namespace="f1153d20-b836-4d77-bc86-1afc02ae23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4272b6-d353-46f0-bc47-097c8dbd3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153d20-b836-4d77-bc86-1afc02ae23e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FCA127-F89B-42E1-AF3D-9C64B3B6B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4272b6-d353-46f0-bc47-097c8dbd3ed1"/>
    <ds:schemaRef ds:uri="f1153d20-b836-4d77-bc86-1afc02ae2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AD50FC-CD91-49D4-9B9E-9B7F94E83EB8}">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5c4272b6-d353-46f0-bc47-097c8dbd3ed1"/>
    <ds:schemaRef ds:uri="http://www.w3.org/XML/1998/namespace"/>
    <ds:schemaRef ds:uri="http://purl.org/dc/terms/"/>
    <ds:schemaRef ds:uri="http://schemas.microsoft.com/office/infopath/2007/PartnerControls"/>
    <ds:schemaRef ds:uri="f1153d20-b836-4d77-bc86-1afc02ae23e6"/>
  </ds:schemaRefs>
</ds:datastoreItem>
</file>

<file path=customXml/itemProps3.xml><?xml version="1.0" encoding="utf-8"?>
<ds:datastoreItem xmlns:ds="http://schemas.openxmlformats.org/officeDocument/2006/customXml" ds:itemID="{C476DDE2-764F-4884-B83D-18E21B4428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9463</TotalTime>
  <Words>2442</Words>
  <Application>Microsoft Office PowerPoint</Application>
  <PresentationFormat>Grand écran</PresentationFormat>
  <Paragraphs>243</Paragraphs>
  <Slides>41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41</vt:i4>
      </vt:variant>
    </vt:vector>
  </HeadingPairs>
  <TitlesOfParts>
    <vt:vector size="46" baseType="lpstr">
      <vt:lpstr>Arial</vt:lpstr>
      <vt:lpstr>Calibri</vt:lpstr>
      <vt:lpstr>Trebuchet MS</vt:lpstr>
      <vt:lpstr>Wingdings 3</vt:lpstr>
      <vt:lpstr>Facette</vt:lpstr>
      <vt:lpstr>LE SYSTÈME D’ÉVALUATION DES POSTES DE CADRES  </vt:lpstr>
      <vt:lpstr>OBJECTIF </vt:lpstr>
      <vt:lpstr>PLAN PROPOSÉ 1IÈRE ÉTAPE</vt:lpstr>
      <vt:lpstr>PLAN PROPOSÉ – 2E ÉTAPE</vt:lpstr>
      <vt:lpstr>LA FONCTION DE L’ÉVALUATION DES EMPLOIS</vt:lpstr>
      <vt:lpstr>LES COMPOSANTES ESSENTIELLES ET PRINCIPALES DE L’ÉVALUATION DES EMPLOIS</vt:lpstr>
      <vt:lpstr>LES CARACTÉRISTIQUES IMPORTANTES DE L’ÉVALUATION DES EMPLOIS PEUVENT ÊTRE RÉSUMÉES AINSI :</vt:lpstr>
      <vt:lpstr>LES CARACTÉRISTIQUES IMPORTANTES DE L’ÉVALUATION DES EMPLOIS PEUVENT ÊTRE RÉSUMÉES AINSI :</vt:lpstr>
      <vt:lpstr>LES SYSTÈMES D’ÉVALUATION DES EMPLOIS</vt:lpstr>
      <vt:lpstr>1-BREF HISTORIQUE</vt:lpstr>
      <vt:lpstr>2- STRUCTURE D’UN SYSTÈME D’ÉVALUATION DES EMPLOIS  </vt:lpstr>
      <vt:lpstr>2- STRUCTURE D’UN SYSTÈME D’ÉVALUATION DES EMPLOIS  </vt:lpstr>
      <vt:lpstr>2- STRUCTURE D’UN SYSTÈME D’ÉVALUATION DES EMPLOIS </vt:lpstr>
      <vt:lpstr>2- STRUCTURE D’UN SYSTÈME D’ÉVALUATION DES EMPLOIS </vt:lpstr>
      <vt:lpstr>2- STRUCTURE D’UN SYSTÈME D’ÉVALUATION DES EMPLOIS </vt:lpstr>
      <vt:lpstr>3-LES SYSTÈMES D’ÉVALUATION DES EMPLOIS DU RÉSEAU DE LA SANTÉ</vt:lpstr>
      <vt:lpstr>LE SYSTÈME D’ÉVALUATION DES POSTES DE CADRES</vt:lpstr>
      <vt:lpstr>1. La nature des responsabilités</vt:lpstr>
      <vt:lpstr>A) La complexité de la prise de décision</vt:lpstr>
      <vt:lpstr>B) La liberté d’action </vt:lpstr>
      <vt:lpstr>C) L’incidence des décisions</vt:lpstr>
      <vt:lpstr>2. Les qualifications</vt:lpstr>
      <vt:lpstr>A) Les connaissances académiques</vt:lpstr>
      <vt:lpstr>B) Les connaissances pratiques</vt:lpstr>
      <vt:lpstr>3. L’imputabilité</vt:lpstr>
      <vt:lpstr>A) La nature de la direction</vt:lpstr>
      <vt:lpstr>B) Le nombre d’employés dirigés</vt:lpstr>
      <vt:lpstr>C) Les communications</vt:lpstr>
      <vt:lpstr>4. Les conditions de travail</vt:lpstr>
      <vt:lpstr>A) Les conditions physiques</vt:lpstr>
      <vt:lpstr>B) Les conditions psychologiques</vt:lpstr>
      <vt:lpstr>Le calcul des points</vt:lpstr>
      <vt:lpstr>Le calcul des points</vt:lpstr>
      <vt:lpstr>Le calcul des points</vt:lpstr>
      <vt:lpstr>Le calcul des points</vt:lpstr>
      <vt:lpstr>Le calcul des points</vt:lpstr>
      <vt:lpstr>Le calcul des points</vt:lpstr>
      <vt:lpstr>La connaisssance des fonctions du poste</vt:lpstr>
      <vt:lpstr>La cohérence entre les postes</vt:lpstr>
      <vt:lpstr>Une révision du classement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annuelle</dc:title>
  <dc:creator>Isabelle Palardy</dc:creator>
  <cp:lastModifiedBy>Association</cp:lastModifiedBy>
  <cp:revision>25</cp:revision>
  <cp:lastPrinted>2024-01-16T21:45:27Z</cp:lastPrinted>
  <dcterms:created xsi:type="dcterms:W3CDTF">2020-11-09T20:48:55Z</dcterms:created>
  <dcterms:modified xsi:type="dcterms:W3CDTF">2025-01-30T14:07:10Z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0x01010088A67F5C32D2594096DA3F3CBB46BCCC</vt:lpwstr>
  </property>
</Properties>
</file>