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09" r:id="rId5"/>
    <p:sldId id="355" r:id="rId6"/>
    <p:sldId id="310" r:id="rId7"/>
    <p:sldId id="351" r:id="rId8"/>
    <p:sldId id="352" r:id="rId9"/>
    <p:sldId id="353" r:id="rId10"/>
    <p:sldId id="354" r:id="rId11"/>
    <p:sldId id="312" r:id="rId12"/>
    <p:sldId id="261" r:id="rId13"/>
    <p:sldId id="356" r:id="rId14"/>
    <p:sldId id="313" r:id="rId15"/>
    <p:sldId id="357" r:id="rId16"/>
    <p:sldId id="358" r:id="rId17"/>
    <p:sldId id="363" r:id="rId18"/>
    <p:sldId id="359" r:id="rId19"/>
    <p:sldId id="339" r:id="rId20"/>
    <p:sldId id="360" r:id="rId21"/>
    <p:sldId id="348" r:id="rId22"/>
    <p:sldId id="361" r:id="rId23"/>
    <p:sldId id="362" r:id="rId24"/>
    <p:sldId id="333" r:id="rId25"/>
    <p:sldId id="285" r:id="rId26"/>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5EFE403-6DDE-4194-9321-95548DF87EA0}">
          <p14:sldIdLst>
            <p14:sldId id="256"/>
            <p14:sldId id="257"/>
            <p14:sldId id="258"/>
            <p14:sldId id="309"/>
            <p14:sldId id="355"/>
            <p14:sldId id="310"/>
            <p14:sldId id="351"/>
            <p14:sldId id="352"/>
            <p14:sldId id="353"/>
            <p14:sldId id="354"/>
            <p14:sldId id="312"/>
            <p14:sldId id="261"/>
            <p14:sldId id="356"/>
            <p14:sldId id="313"/>
            <p14:sldId id="357"/>
            <p14:sldId id="358"/>
            <p14:sldId id="363"/>
            <p14:sldId id="359"/>
            <p14:sldId id="339"/>
            <p14:sldId id="360"/>
            <p14:sldId id="348"/>
            <p14:sldId id="361"/>
            <p14:sldId id="362"/>
            <p14:sldId id="333"/>
            <p14:sldId id="28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8894"/>
    <a:srgbClr val="FFFFFF"/>
    <a:srgbClr val="646464"/>
    <a:srgbClr val="3A99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0" autoAdjust="0"/>
    <p:restoredTop sz="94218" autoAdjust="0"/>
  </p:normalViewPr>
  <p:slideViewPr>
    <p:cSldViewPr snapToGrid="0">
      <p:cViewPr varScale="1">
        <p:scale>
          <a:sx n="83" d="100"/>
          <a:sy n="83" d="100"/>
        </p:scale>
        <p:origin x="504" y="77"/>
      </p:cViewPr>
      <p:guideLst>
        <p:guide orient="horz" pos="2160"/>
        <p:guide pos="3840"/>
      </p:guideLst>
    </p:cSldViewPr>
  </p:slideViewPr>
  <p:outlineViewPr>
    <p:cViewPr>
      <p:scale>
        <a:sx n="33" d="100"/>
        <a:sy n="33" d="100"/>
      </p:scale>
      <p:origin x="0" y="-288"/>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3.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8BF605-A627-44FB-AC2B-7AB5610DC605}"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69412091-8814-4A17-B80C-C548149CD165}">
      <dgm:prSet/>
      <dgm:spPr/>
      <dgm:t>
        <a:bodyPr/>
        <a:lstStyle/>
        <a:p>
          <a:r>
            <a:rPr lang="fr-CA" noProof="0" dirty="0"/>
            <a:t>Une première table intersectorielle où l’on retrouvait l’ensemble des associations de cadres des 4 secteurs: </a:t>
          </a:r>
          <a:r>
            <a:rPr lang="fr-CA" noProof="0" dirty="0" err="1"/>
            <a:t>sss</a:t>
          </a:r>
          <a:r>
            <a:rPr lang="fr-CA" noProof="0" dirty="0"/>
            <a:t>, éducation, CÉGEP et fonction publique, ainsi que les représentants du Secrétariat du conseil du trésor.</a:t>
          </a:r>
        </a:p>
      </dgm:t>
    </dgm:pt>
    <dgm:pt modelId="{4CB1BCA9-9E3E-4818-A5C6-AB8775812007}" type="parTrans" cxnId="{0FB096BF-D40D-4743-B660-44319CA59815}">
      <dgm:prSet/>
      <dgm:spPr/>
      <dgm:t>
        <a:bodyPr/>
        <a:lstStyle/>
        <a:p>
          <a:endParaRPr lang="en-US"/>
        </a:p>
      </dgm:t>
    </dgm:pt>
    <dgm:pt modelId="{BC286BD2-F85F-4CB1-8BE1-D0765F673E74}" type="sibTrans" cxnId="{0FB096BF-D40D-4743-B660-44319CA59815}">
      <dgm:prSet/>
      <dgm:spPr/>
      <dgm:t>
        <a:bodyPr/>
        <a:lstStyle/>
        <a:p>
          <a:endParaRPr lang="fr-CA" noProof="0" dirty="0"/>
        </a:p>
      </dgm:t>
    </dgm:pt>
    <dgm:pt modelId="{95BB256D-73D1-4F4D-81B2-BFC832239E2B}">
      <dgm:prSet/>
      <dgm:spPr/>
      <dgm:t>
        <a:bodyPr/>
        <a:lstStyle/>
        <a:p>
          <a:r>
            <a:rPr lang="fr-CA" noProof="0" dirty="0"/>
            <a:t>La 1</a:t>
          </a:r>
          <a:r>
            <a:rPr lang="fr-CA" baseline="30000" noProof="0" dirty="0"/>
            <a:t>ière</a:t>
          </a:r>
          <a:r>
            <a:rPr lang="fr-CA" noProof="0" dirty="0"/>
            <a:t> rencontre a eu lieu le 11 décembre dernier et le SCT nous faisait la proposition suivante: </a:t>
          </a:r>
        </a:p>
      </dgm:t>
    </dgm:pt>
    <dgm:pt modelId="{36FFD3EA-DDB0-43F9-94A0-D9A38079E60F}" type="parTrans" cxnId="{F30F0541-750B-4B19-BA45-50E05C282E00}">
      <dgm:prSet/>
      <dgm:spPr/>
      <dgm:t>
        <a:bodyPr/>
        <a:lstStyle/>
        <a:p>
          <a:endParaRPr lang="en-US"/>
        </a:p>
      </dgm:t>
    </dgm:pt>
    <dgm:pt modelId="{54E414CA-F4CB-476A-88F3-40F828EDED51}" type="sibTrans" cxnId="{F30F0541-750B-4B19-BA45-50E05C282E00}">
      <dgm:prSet/>
      <dgm:spPr/>
      <dgm:t>
        <a:bodyPr/>
        <a:lstStyle/>
        <a:p>
          <a:endParaRPr lang="en-US"/>
        </a:p>
      </dgm:t>
    </dgm:pt>
    <dgm:pt modelId="{DB702495-8F16-3243-92A9-26493F1F4A04}" type="pres">
      <dgm:prSet presAssocID="{E78BF605-A627-44FB-AC2B-7AB5610DC605}" presName="outerComposite" presStyleCnt="0">
        <dgm:presLayoutVars>
          <dgm:chMax val="5"/>
          <dgm:dir/>
          <dgm:resizeHandles val="exact"/>
        </dgm:presLayoutVars>
      </dgm:prSet>
      <dgm:spPr/>
    </dgm:pt>
    <dgm:pt modelId="{55CB1CCC-E682-5841-A481-5B7430435504}" type="pres">
      <dgm:prSet presAssocID="{E78BF605-A627-44FB-AC2B-7AB5610DC605}" presName="dummyMaxCanvas" presStyleCnt="0">
        <dgm:presLayoutVars/>
      </dgm:prSet>
      <dgm:spPr/>
    </dgm:pt>
    <dgm:pt modelId="{76A89BD2-C21A-9C45-977B-25052F6009CC}" type="pres">
      <dgm:prSet presAssocID="{E78BF605-A627-44FB-AC2B-7AB5610DC605}" presName="TwoNodes_1" presStyleLbl="node1" presStyleIdx="0" presStyleCnt="2">
        <dgm:presLayoutVars>
          <dgm:bulletEnabled val="1"/>
        </dgm:presLayoutVars>
      </dgm:prSet>
      <dgm:spPr/>
    </dgm:pt>
    <dgm:pt modelId="{742C498C-10E8-5746-9900-F3F722639584}" type="pres">
      <dgm:prSet presAssocID="{E78BF605-A627-44FB-AC2B-7AB5610DC605}" presName="TwoNodes_2" presStyleLbl="node1" presStyleIdx="1" presStyleCnt="2">
        <dgm:presLayoutVars>
          <dgm:bulletEnabled val="1"/>
        </dgm:presLayoutVars>
      </dgm:prSet>
      <dgm:spPr/>
    </dgm:pt>
    <dgm:pt modelId="{E3BEA234-97D8-B14B-A998-576C1E6D7B9D}" type="pres">
      <dgm:prSet presAssocID="{E78BF605-A627-44FB-AC2B-7AB5610DC605}" presName="TwoConn_1-2" presStyleLbl="fgAccFollowNode1" presStyleIdx="0" presStyleCnt="1">
        <dgm:presLayoutVars>
          <dgm:bulletEnabled val="1"/>
        </dgm:presLayoutVars>
      </dgm:prSet>
      <dgm:spPr/>
    </dgm:pt>
    <dgm:pt modelId="{F6F6B31D-8418-284F-98E2-7E5CEBF418C8}" type="pres">
      <dgm:prSet presAssocID="{E78BF605-A627-44FB-AC2B-7AB5610DC605}" presName="TwoNodes_1_text" presStyleLbl="node1" presStyleIdx="1" presStyleCnt="2">
        <dgm:presLayoutVars>
          <dgm:bulletEnabled val="1"/>
        </dgm:presLayoutVars>
      </dgm:prSet>
      <dgm:spPr/>
    </dgm:pt>
    <dgm:pt modelId="{BBC73570-69C5-DD43-A1B1-B45E18D9B464}" type="pres">
      <dgm:prSet presAssocID="{E78BF605-A627-44FB-AC2B-7AB5610DC605}" presName="TwoNodes_2_text" presStyleLbl="node1" presStyleIdx="1" presStyleCnt="2">
        <dgm:presLayoutVars>
          <dgm:bulletEnabled val="1"/>
        </dgm:presLayoutVars>
      </dgm:prSet>
      <dgm:spPr/>
    </dgm:pt>
  </dgm:ptLst>
  <dgm:cxnLst>
    <dgm:cxn modelId="{9619500B-B8DA-AF4B-9846-24AE704DE276}" type="presOf" srcId="{E78BF605-A627-44FB-AC2B-7AB5610DC605}" destId="{DB702495-8F16-3243-92A9-26493F1F4A04}" srcOrd="0" destOrd="0" presId="urn:microsoft.com/office/officeart/2005/8/layout/vProcess5"/>
    <dgm:cxn modelId="{3F257832-CB90-4647-9C78-6919E2CA2364}" type="presOf" srcId="{95BB256D-73D1-4F4D-81B2-BFC832239E2B}" destId="{742C498C-10E8-5746-9900-F3F722639584}" srcOrd="0" destOrd="0" presId="urn:microsoft.com/office/officeart/2005/8/layout/vProcess5"/>
    <dgm:cxn modelId="{E24B393B-4C43-4643-A81C-1483465C725B}" type="presOf" srcId="{BC286BD2-F85F-4CB1-8BE1-D0765F673E74}" destId="{E3BEA234-97D8-B14B-A998-576C1E6D7B9D}" srcOrd="0" destOrd="0" presId="urn:microsoft.com/office/officeart/2005/8/layout/vProcess5"/>
    <dgm:cxn modelId="{F30F0541-750B-4B19-BA45-50E05C282E00}" srcId="{E78BF605-A627-44FB-AC2B-7AB5610DC605}" destId="{95BB256D-73D1-4F4D-81B2-BFC832239E2B}" srcOrd="1" destOrd="0" parTransId="{36FFD3EA-DDB0-43F9-94A0-D9A38079E60F}" sibTransId="{54E414CA-F4CB-476A-88F3-40F828EDED51}"/>
    <dgm:cxn modelId="{93A97464-C32F-9D4F-8A41-51A04E9C7FB8}" type="presOf" srcId="{69412091-8814-4A17-B80C-C548149CD165}" destId="{F6F6B31D-8418-284F-98E2-7E5CEBF418C8}" srcOrd="1" destOrd="0" presId="urn:microsoft.com/office/officeart/2005/8/layout/vProcess5"/>
    <dgm:cxn modelId="{0FB096BF-D40D-4743-B660-44319CA59815}" srcId="{E78BF605-A627-44FB-AC2B-7AB5610DC605}" destId="{69412091-8814-4A17-B80C-C548149CD165}" srcOrd="0" destOrd="0" parTransId="{4CB1BCA9-9E3E-4818-A5C6-AB8775812007}" sibTransId="{BC286BD2-F85F-4CB1-8BE1-D0765F673E74}"/>
    <dgm:cxn modelId="{94BEA1CB-D4B4-574A-9392-FB2E1E8FB630}" type="presOf" srcId="{69412091-8814-4A17-B80C-C548149CD165}" destId="{76A89BD2-C21A-9C45-977B-25052F6009CC}" srcOrd="0" destOrd="0" presId="urn:microsoft.com/office/officeart/2005/8/layout/vProcess5"/>
    <dgm:cxn modelId="{99557BFB-15DD-814C-883F-6F6E198734D5}" type="presOf" srcId="{95BB256D-73D1-4F4D-81B2-BFC832239E2B}" destId="{BBC73570-69C5-DD43-A1B1-B45E18D9B464}" srcOrd="1" destOrd="0" presId="urn:microsoft.com/office/officeart/2005/8/layout/vProcess5"/>
    <dgm:cxn modelId="{926BF3F2-6D44-6241-A3AD-69D772C3E140}" type="presParOf" srcId="{DB702495-8F16-3243-92A9-26493F1F4A04}" destId="{55CB1CCC-E682-5841-A481-5B7430435504}" srcOrd="0" destOrd="0" presId="urn:microsoft.com/office/officeart/2005/8/layout/vProcess5"/>
    <dgm:cxn modelId="{B9DFF7D1-546A-9848-B67F-06DE607EEBC6}" type="presParOf" srcId="{DB702495-8F16-3243-92A9-26493F1F4A04}" destId="{76A89BD2-C21A-9C45-977B-25052F6009CC}" srcOrd="1" destOrd="0" presId="urn:microsoft.com/office/officeart/2005/8/layout/vProcess5"/>
    <dgm:cxn modelId="{4D96BEDC-D961-8F46-AA45-6AE252D31EF1}" type="presParOf" srcId="{DB702495-8F16-3243-92A9-26493F1F4A04}" destId="{742C498C-10E8-5746-9900-F3F722639584}" srcOrd="2" destOrd="0" presId="urn:microsoft.com/office/officeart/2005/8/layout/vProcess5"/>
    <dgm:cxn modelId="{A39B25B0-E767-6042-BF9D-95F6D4FAFCE9}" type="presParOf" srcId="{DB702495-8F16-3243-92A9-26493F1F4A04}" destId="{E3BEA234-97D8-B14B-A998-576C1E6D7B9D}" srcOrd="3" destOrd="0" presId="urn:microsoft.com/office/officeart/2005/8/layout/vProcess5"/>
    <dgm:cxn modelId="{1E7924B0-5365-D945-B81F-1D791EAFEBE9}" type="presParOf" srcId="{DB702495-8F16-3243-92A9-26493F1F4A04}" destId="{F6F6B31D-8418-284F-98E2-7E5CEBF418C8}" srcOrd="4" destOrd="0" presId="urn:microsoft.com/office/officeart/2005/8/layout/vProcess5"/>
    <dgm:cxn modelId="{7595F6BA-4014-B94B-9BF8-A05B80A1C4BB}" type="presParOf" srcId="{DB702495-8F16-3243-92A9-26493F1F4A04}" destId="{BBC73570-69C5-DD43-A1B1-B45E18D9B464}"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83A752-3A7C-4841-BB81-91BC61A4E495}"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9A313BCF-736E-4632-9BA9-BD73D35949A9}">
      <dgm:prSet/>
      <dgm:spPr/>
      <dgm:t>
        <a:bodyPr/>
        <a:lstStyle/>
        <a:p>
          <a:pPr>
            <a:lnSpc>
              <a:spcPct val="100000"/>
            </a:lnSpc>
          </a:pPr>
          <a:r>
            <a:rPr lang="fr-CA" noProof="0" dirty="0"/>
            <a:t>La Table sectorielle, c’est-à-dire la table du réseau de la santé et des services sociaux où se retrouvaient des représentants du SCT, de Santé Québec, du MSSS, de l’ACSSSS, de l’AGESSS et de l’APER.</a:t>
          </a:r>
        </a:p>
      </dgm:t>
    </dgm:pt>
    <dgm:pt modelId="{F53DB32A-8FAE-4487-AA2C-D774C07DB3D4}" type="parTrans" cxnId="{E66F80EE-BCE3-4C7A-8D9A-88DA373EEE6C}">
      <dgm:prSet/>
      <dgm:spPr/>
      <dgm:t>
        <a:bodyPr/>
        <a:lstStyle/>
        <a:p>
          <a:endParaRPr lang="en-US"/>
        </a:p>
      </dgm:t>
    </dgm:pt>
    <dgm:pt modelId="{006541A5-EF99-4C79-B1A0-900495BC7826}" type="sibTrans" cxnId="{E66F80EE-BCE3-4C7A-8D9A-88DA373EEE6C}">
      <dgm:prSet/>
      <dgm:spPr/>
      <dgm:t>
        <a:bodyPr/>
        <a:lstStyle/>
        <a:p>
          <a:endParaRPr lang="en-US"/>
        </a:p>
      </dgm:t>
    </dgm:pt>
    <dgm:pt modelId="{DCB3BFEE-EC41-46E5-85D3-0DC2DDD82DF7}">
      <dgm:prSet/>
      <dgm:spPr/>
      <dgm:t>
        <a:bodyPr/>
        <a:lstStyle/>
        <a:p>
          <a:pPr>
            <a:lnSpc>
              <a:spcPct val="100000"/>
            </a:lnSpc>
          </a:pPr>
          <a:r>
            <a:rPr lang="fr-CA" noProof="0" dirty="0"/>
            <a:t>La 1ière rencontre s’est tenue le 16 janvier dernier et nous avions des rencontres à toutes les 2 semaines.</a:t>
          </a:r>
        </a:p>
      </dgm:t>
    </dgm:pt>
    <dgm:pt modelId="{1C511978-AE70-45ED-8683-455BEEDE2C8A}" type="parTrans" cxnId="{239C2713-2EED-42CB-A3DE-48D69AEC91F6}">
      <dgm:prSet/>
      <dgm:spPr/>
      <dgm:t>
        <a:bodyPr/>
        <a:lstStyle/>
        <a:p>
          <a:endParaRPr lang="en-US"/>
        </a:p>
      </dgm:t>
    </dgm:pt>
    <dgm:pt modelId="{2C6D6619-BC78-4EAE-B8C9-BB52C628B8D3}" type="sibTrans" cxnId="{239C2713-2EED-42CB-A3DE-48D69AEC91F6}">
      <dgm:prSet/>
      <dgm:spPr/>
      <dgm:t>
        <a:bodyPr/>
        <a:lstStyle/>
        <a:p>
          <a:endParaRPr lang="en-US"/>
        </a:p>
      </dgm:t>
    </dgm:pt>
    <dgm:pt modelId="{919DF60C-52FE-4A34-96AA-46FB5A966BD3}">
      <dgm:prSet/>
      <dgm:spPr/>
      <dgm:t>
        <a:bodyPr/>
        <a:lstStyle/>
        <a:p>
          <a:pPr>
            <a:lnSpc>
              <a:spcPct val="100000"/>
            </a:lnSpc>
          </a:pPr>
          <a:r>
            <a:rPr lang="fr-CA" noProof="0" dirty="0"/>
            <a:t>Les 3 associations ont travaillé en collaboration afin de limiter les modifications à la baisse du règlement de conditions de travail.</a:t>
          </a:r>
        </a:p>
      </dgm:t>
    </dgm:pt>
    <dgm:pt modelId="{F56171BF-406D-4E95-85C8-5B30195252AA}" type="parTrans" cxnId="{E79622A6-0888-4D48-87EE-F92463FFB847}">
      <dgm:prSet/>
      <dgm:spPr/>
      <dgm:t>
        <a:bodyPr/>
        <a:lstStyle/>
        <a:p>
          <a:endParaRPr lang="en-US"/>
        </a:p>
      </dgm:t>
    </dgm:pt>
    <dgm:pt modelId="{5C415009-5641-4BA4-B216-CC66DD911E06}" type="sibTrans" cxnId="{E79622A6-0888-4D48-87EE-F92463FFB847}">
      <dgm:prSet/>
      <dgm:spPr/>
      <dgm:t>
        <a:bodyPr/>
        <a:lstStyle/>
        <a:p>
          <a:endParaRPr lang="en-US"/>
        </a:p>
      </dgm:t>
    </dgm:pt>
    <dgm:pt modelId="{A1540FA1-8BF0-4DF9-9792-5D3CD8C14439}" type="pres">
      <dgm:prSet presAssocID="{5383A752-3A7C-4841-BB81-91BC61A4E495}" presName="root" presStyleCnt="0">
        <dgm:presLayoutVars>
          <dgm:dir/>
          <dgm:resizeHandles val="exact"/>
        </dgm:presLayoutVars>
      </dgm:prSet>
      <dgm:spPr/>
    </dgm:pt>
    <dgm:pt modelId="{D95726AD-7093-4F37-9AFF-31B1CC7B964F}" type="pres">
      <dgm:prSet presAssocID="{9A313BCF-736E-4632-9BA9-BD73D35949A9}" presName="compNode" presStyleCnt="0"/>
      <dgm:spPr/>
    </dgm:pt>
    <dgm:pt modelId="{461BC594-D7C5-4735-BAD2-72719B0CE663}" type="pres">
      <dgm:prSet presAssocID="{9A313BCF-736E-4632-9BA9-BD73D35949A9}" presName="bgRect" presStyleLbl="bgShp" presStyleIdx="0" presStyleCnt="3"/>
      <dgm:spPr/>
    </dgm:pt>
    <dgm:pt modelId="{E84D1F39-CF25-43D8-A265-A560AF536FD5}" type="pres">
      <dgm:prSet presAssocID="{9A313BCF-736E-4632-9BA9-BD73D35949A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Vivats"/>
        </a:ext>
      </dgm:extLst>
    </dgm:pt>
    <dgm:pt modelId="{E75417AB-8460-407C-9CB7-AB8A6F8F7452}" type="pres">
      <dgm:prSet presAssocID="{9A313BCF-736E-4632-9BA9-BD73D35949A9}" presName="spaceRect" presStyleCnt="0"/>
      <dgm:spPr/>
    </dgm:pt>
    <dgm:pt modelId="{64B52F80-D9B0-4FB2-A240-269AA466612F}" type="pres">
      <dgm:prSet presAssocID="{9A313BCF-736E-4632-9BA9-BD73D35949A9}" presName="parTx" presStyleLbl="revTx" presStyleIdx="0" presStyleCnt="3">
        <dgm:presLayoutVars>
          <dgm:chMax val="0"/>
          <dgm:chPref val="0"/>
        </dgm:presLayoutVars>
      </dgm:prSet>
      <dgm:spPr/>
    </dgm:pt>
    <dgm:pt modelId="{708ECAD2-07B1-4F04-818C-3E3FA927395B}" type="pres">
      <dgm:prSet presAssocID="{006541A5-EF99-4C79-B1A0-900495BC7826}" presName="sibTrans" presStyleCnt="0"/>
      <dgm:spPr/>
    </dgm:pt>
    <dgm:pt modelId="{1F88B41B-5E77-43B8-B648-97C732C4CFDC}" type="pres">
      <dgm:prSet presAssocID="{DCB3BFEE-EC41-46E5-85D3-0DC2DDD82DF7}" presName="compNode" presStyleCnt="0"/>
      <dgm:spPr/>
    </dgm:pt>
    <dgm:pt modelId="{49216F30-4B10-46EF-AEF1-9C272EC7464D}" type="pres">
      <dgm:prSet presAssocID="{DCB3BFEE-EC41-46E5-85D3-0DC2DDD82DF7}" presName="bgRect" presStyleLbl="bgShp" presStyleIdx="1" presStyleCnt="3"/>
      <dgm:spPr/>
    </dgm:pt>
    <dgm:pt modelId="{F902508E-6AC0-40C5-BA3F-8A71619CBF86}" type="pres">
      <dgm:prSet presAssocID="{DCB3BFEE-EC41-46E5-85D3-0DC2DDD82DF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Avion"/>
        </a:ext>
      </dgm:extLst>
    </dgm:pt>
    <dgm:pt modelId="{186A0EC5-37D9-44B6-8ADD-951E598DA213}" type="pres">
      <dgm:prSet presAssocID="{DCB3BFEE-EC41-46E5-85D3-0DC2DDD82DF7}" presName="spaceRect" presStyleCnt="0"/>
      <dgm:spPr/>
    </dgm:pt>
    <dgm:pt modelId="{9931C73C-6ECE-44F5-941C-283E4B833DD8}" type="pres">
      <dgm:prSet presAssocID="{DCB3BFEE-EC41-46E5-85D3-0DC2DDD82DF7}" presName="parTx" presStyleLbl="revTx" presStyleIdx="1" presStyleCnt="3">
        <dgm:presLayoutVars>
          <dgm:chMax val="0"/>
          <dgm:chPref val="0"/>
        </dgm:presLayoutVars>
      </dgm:prSet>
      <dgm:spPr/>
    </dgm:pt>
    <dgm:pt modelId="{D892A743-DD6B-4728-B892-9CA7D3F0076B}" type="pres">
      <dgm:prSet presAssocID="{2C6D6619-BC78-4EAE-B8C9-BB52C628B8D3}" presName="sibTrans" presStyleCnt="0"/>
      <dgm:spPr/>
    </dgm:pt>
    <dgm:pt modelId="{271661CA-C960-4317-8C3C-F7D40A7586A5}" type="pres">
      <dgm:prSet presAssocID="{919DF60C-52FE-4A34-96AA-46FB5A966BD3}" presName="compNode" presStyleCnt="0"/>
      <dgm:spPr/>
    </dgm:pt>
    <dgm:pt modelId="{BC2607AC-21C5-4F74-9D25-13AA4CA99F03}" type="pres">
      <dgm:prSet presAssocID="{919DF60C-52FE-4A34-96AA-46FB5A966BD3}" presName="bgRect" presStyleLbl="bgShp" presStyleIdx="2" presStyleCnt="3"/>
      <dgm:spPr/>
    </dgm:pt>
    <dgm:pt modelId="{8A43D1FA-3B72-4323-9D13-FC40E358223B}" type="pres">
      <dgm:prSet presAssocID="{919DF60C-52FE-4A34-96AA-46FB5A966BD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oche"/>
        </a:ext>
      </dgm:extLst>
    </dgm:pt>
    <dgm:pt modelId="{BFED91CB-B867-4805-B398-AD86A6C9587F}" type="pres">
      <dgm:prSet presAssocID="{919DF60C-52FE-4A34-96AA-46FB5A966BD3}" presName="spaceRect" presStyleCnt="0"/>
      <dgm:spPr/>
    </dgm:pt>
    <dgm:pt modelId="{9D5F514C-573D-4A59-A59F-23C6BC7298E8}" type="pres">
      <dgm:prSet presAssocID="{919DF60C-52FE-4A34-96AA-46FB5A966BD3}" presName="parTx" presStyleLbl="revTx" presStyleIdx="2" presStyleCnt="3">
        <dgm:presLayoutVars>
          <dgm:chMax val="0"/>
          <dgm:chPref val="0"/>
        </dgm:presLayoutVars>
      </dgm:prSet>
      <dgm:spPr/>
    </dgm:pt>
  </dgm:ptLst>
  <dgm:cxnLst>
    <dgm:cxn modelId="{9BE04512-B56E-48B2-A88F-B9C0452B7784}" type="presOf" srcId="{DCB3BFEE-EC41-46E5-85D3-0DC2DDD82DF7}" destId="{9931C73C-6ECE-44F5-941C-283E4B833DD8}" srcOrd="0" destOrd="0" presId="urn:microsoft.com/office/officeart/2018/2/layout/IconVerticalSolidList"/>
    <dgm:cxn modelId="{239C2713-2EED-42CB-A3DE-48D69AEC91F6}" srcId="{5383A752-3A7C-4841-BB81-91BC61A4E495}" destId="{DCB3BFEE-EC41-46E5-85D3-0DC2DDD82DF7}" srcOrd="1" destOrd="0" parTransId="{1C511978-AE70-45ED-8683-455BEEDE2C8A}" sibTransId="{2C6D6619-BC78-4EAE-B8C9-BB52C628B8D3}"/>
    <dgm:cxn modelId="{B5C4C01F-F4EB-4F3D-AB10-590EEF1ED54B}" type="presOf" srcId="{5383A752-3A7C-4841-BB81-91BC61A4E495}" destId="{A1540FA1-8BF0-4DF9-9792-5D3CD8C14439}" srcOrd="0" destOrd="0" presId="urn:microsoft.com/office/officeart/2018/2/layout/IconVerticalSolidList"/>
    <dgm:cxn modelId="{60487333-84A9-43B0-8BC0-BF1271318C71}" type="presOf" srcId="{919DF60C-52FE-4A34-96AA-46FB5A966BD3}" destId="{9D5F514C-573D-4A59-A59F-23C6BC7298E8}" srcOrd="0" destOrd="0" presId="urn:microsoft.com/office/officeart/2018/2/layout/IconVerticalSolidList"/>
    <dgm:cxn modelId="{69E3E682-87C5-4FA1-9065-7150490CC16B}" type="presOf" srcId="{9A313BCF-736E-4632-9BA9-BD73D35949A9}" destId="{64B52F80-D9B0-4FB2-A240-269AA466612F}" srcOrd="0" destOrd="0" presId="urn:microsoft.com/office/officeart/2018/2/layout/IconVerticalSolidList"/>
    <dgm:cxn modelId="{E79622A6-0888-4D48-87EE-F92463FFB847}" srcId="{5383A752-3A7C-4841-BB81-91BC61A4E495}" destId="{919DF60C-52FE-4A34-96AA-46FB5A966BD3}" srcOrd="2" destOrd="0" parTransId="{F56171BF-406D-4E95-85C8-5B30195252AA}" sibTransId="{5C415009-5641-4BA4-B216-CC66DD911E06}"/>
    <dgm:cxn modelId="{E66F80EE-BCE3-4C7A-8D9A-88DA373EEE6C}" srcId="{5383A752-3A7C-4841-BB81-91BC61A4E495}" destId="{9A313BCF-736E-4632-9BA9-BD73D35949A9}" srcOrd="0" destOrd="0" parTransId="{F53DB32A-8FAE-4487-AA2C-D774C07DB3D4}" sibTransId="{006541A5-EF99-4C79-B1A0-900495BC7826}"/>
    <dgm:cxn modelId="{9F9F8D5A-153E-4455-A3D0-0B13F12DE41E}" type="presParOf" srcId="{A1540FA1-8BF0-4DF9-9792-5D3CD8C14439}" destId="{D95726AD-7093-4F37-9AFF-31B1CC7B964F}" srcOrd="0" destOrd="0" presId="urn:microsoft.com/office/officeart/2018/2/layout/IconVerticalSolidList"/>
    <dgm:cxn modelId="{91B1BF85-9BE6-43BE-8360-71EFD5289FCB}" type="presParOf" srcId="{D95726AD-7093-4F37-9AFF-31B1CC7B964F}" destId="{461BC594-D7C5-4735-BAD2-72719B0CE663}" srcOrd="0" destOrd="0" presId="urn:microsoft.com/office/officeart/2018/2/layout/IconVerticalSolidList"/>
    <dgm:cxn modelId="{EFEB7A85-B20B-43A7-9FCC-35466F7C157C}" type="presParOf" srcId="{D95726AD-7093-4F37-9AFF-31B1CC7B964F}" destId="{E84D1F39-CF25-43D8-A265-A560AF536FD5}" srcOrd="1" destOrd="0" presId="urn:microsoft.com/office/officeart/2018/2/layout/IconVerticalSolidList"/>
    <dgm:cxn modelId="{3E31C7F5-ADC3-4551-8239-57E47C42D836}" type="presParOf" srcId="{D95726AD-7093-4F37-9AFF-31B1CC7B964F}" destId="{E75417AB-8460-407C-9CB7-AB8A6F8F7452}" srcOrd="2" destOrd="0" presId="urn:microsoft.com/office/officeart/2018/2/layout/IconVerticalSolidList"/>
    <dgm:cxn modelId="{78DF97D8-01AB-41A0-8A4B-8E424BF591BE}" type="presParOf" srcId="{D95726AD-7093-4F37-9AFF-31B1CC7B964F}" destId="{64B52F80-D9B0-4FB2-A240-269AA466612F}" srcOrd="3" destOrd="0" presId="urn:microsoft.com/office/officeart/2018/2/layout/IconVerticalSolidList"/>
    <dgm:cxn modelId="{F80A4E9A-838E-450A-AEA0-51DAE7CAFE6E}" type="presParOf" srcId="{A1540FA1-8BF0-4DF9-9792-5D3CD8C14439}" destId="{708ECAD2-07B1-4F04-818C-3E3FA927395B}" srcOrd="1" destOrd="0" presId="urn:microsoft.com/office/officeart/2018/2/layout/IconVerticalSolidList"/>
    <dgm:cxn modelId="{500D98E5-0FD8-46EA-99ED-8818C22E57E8}" type="presParOf" srcId="{A1540FA1-8BF0-4DF9-9792-5D3CD8C14439}" destId="{1F88B41B-5E77-43B8-B648-97C732C4CFDC}" srcOrd="2" destOrd="0" presId="urn:microsoft.com/office/officeart/2018/2/layout/IconVerticalSolidList"/>
    <dgm:cxn modelId="{F94AC5FC-A3B9-4317-9322-E6F937CD6F9F}" type="presParOf" srcId="{1F88B41B-5E77-43B8-B648-97C732C4CFDC}" destId="{49216F30-4B10-46EF-AEF1-9C272EC7464D}" srcOrd="0" destOrd="0" presId="urn:microsoft.com/office/officeart/2018/2/layout/IconVerticalSolidList"/>
    <dgm:cxn modelId="{43BD122D-FD89-452A-9E5C-C095125312EE}" type="presParOf" srcId="{1F88B41B-5E77-43B8-B648-97C732C4CFDC}" destId="{F902508E-6AC0-40C5-BA3F-8A71619CBF86}" srcOrd="1" destOrd="0" presId="urn:microsoft.com/office/officeart/2018/2/layout/IconVerticalSolidList"/>
    <dgm:cxn modelId="{C681AECA-C102-42FD-80A1-2EC225B048B4}" type="presParOf" srcId="{1F88B41B-5E77-43B8-B648-97C732C4CFDC}" destId="{186A0EC5-37D9-44B6-8ADD-951E598DA213}" srcOrd="2" destOrd="0" presId="urn:microsoft.com/office/officeart/2018/2/layout/IconVerticalSolidList"/>
    <dgm:cxn modelId="{DB702EB6-F533-495B-9467-E7E0AA948008}" type="presParOf" srcId="{1F88B41B-5E77-43B8-B648-97C732C4CFDC}" destId="{9931C73C-6ECE-44F5-941C-283E4B833DD8}" srcOrd="3" destOrd="0" presId="urn:microsoft.com/office/officeart/2018/2/layout/IconVerticalSolidList"/>
    <dgm:cxn modelId="{0F3D3A06-C243-41BF-9662-BE4EDCA26735}" type="presParOf" srcId="{A1540FA1-8BF0-4DF9-9792-5D3CD8C14439}" destId="{D892A743-DD6B-4728-B892-9CA7D3F0076B}" srcOrd="3" destOrd="0" presId="urn:microsoft.com/office/officeart/2018/2/layout/IconVerticalSolidList"/>
    <dgm:cxn modelId="{9C39B7AC-AF44-4BD7-A732-989C9CD917E4}" type="presParOf" srcId="{A1540FA1-8BF0-4DF9-9792-5D3CD8C14439}" destId="{271661CA-C960-4317-8C3C-F7D40A7586A5}" srcOrd="4" destOrd="0" presId="urn:microsoft.com/office/officeart/2018/2/layout/IconVerticalSolidList"/>
    <dgm:cxn modelId="{83A34B3A-A753-4E6F-8A6A-A4C8B83FE762}" type="presParOf" srcId="{271661CA-C960-4317-8C3C-F7D40A7586A5}" destId="{BC2607AC-21C5-4F74-9D25-13AA4CA99F03}" srcOrd="0" destOrd="0" presId="urn:microsoft.com/office/officeart/2018/2/layout/IconVerticalSolidList"/>
    <dgm:cxn modelId="{F5E45C04-1DFA-44B2-8AEC-FA36281C04CB}" type="presParOf" srcId="{271661CA-C960-4317-8C3C-F7D40A7586A5}" destId="{8A43D1FA-3B72-4323-9D13-FC40E358223B}" srcOrd="1" destOrd="0" presId="urn:microsoft.com/office/officeart/2018/2/layout/IconVerticalSolidList"/>
    <dgm:cxn modelId="{AE09CF16-C3E7-450A-AC41-2FBA71E279B3}" type="presParOf" srcId="{271661CA-C960-4317-8C3C-F7D40A7586A5}" destId="{BFED91CB-B867-4805-B398-AD86A6C9587F}" srcOrd="2" destOrd="0" presId="urn:microsoft.com/office/officeart/2018/2/layout/IconVerticalSolidList"/>
    <dgm:cxn modelId="{61BFBBCB-5EF6-47F7-A6A9-C46CFC7AD2B8}" type="presParOf" srcId="{271661CA-C960-4317-8C3C-F7D40A7586A5}" destId="{9D5F514C-573D-4A59-A59F-23C6BC7298E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7DCFAC-98DA-45AC-A2E5-73C3FDC1F75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2B76BC2-AD26-42B1-944B-7F2C47E38BE0}">
      <dgm:prSet/>
      <dgm:spPr/>
      <dgm:t>
        <a:bodyPr/>
        <a:lstStyle/>
        <a:p>
          <a:r>
            <a:rPr lang="fr-CA" noProof="0" dirty="0"/>
            <a:t>À l’heure actuelle, les négociations ont toujours lieu à la table du BNG concernant le régime d’assurance.</a:t>
          </a:r>
        </a:p>
      </dgm:t>
    </dgm:pt>
    <dgm:pt modelId="{C7E8D5DA-6176-4543-9DBF-79503DFE7DDA}" type="parTrans" cxnId="{97C3E46A-6CCE-4185-8252-9E6877BCEDF1}">
      <dgm:prSet/>
      <dgm:spPr/>
      <dgm:t>
        <a:bodyPr/>
        <a:lstStyle/>
        <a:p>
          <a:endParaRPr lang="en-US"/>
        </a:p>
      </dgm:t>
    </dgm:pt>
    <dgm:pt modelId="{9572F618-FDE6-423A-8187-EB729AB5F636}" type="sibTrans" cxnId="{97C3E46A-6CCE-4185-8252-9E6877BCEDF1}">
      <dgm:prSet/>
      <dgm:spPr/>
      <dgm:t>
        <a:bodyPr/>
        <a:lstStyle/>
        <a:p>
          <a:endParaRPr lang="en-US"/>
        </a:p>
      </dgm:t>
    </dgm:pt>
    <dgm:pt modelId="{3E7DE189-E331-432F-8BF3-CF805F2B88A2}">
      <dgm:prSet/>
      <dgm:spPr/>
      <dgm:t>
        <a:bodyPr/>
        <a:lstStyle/>
        <a:p>
          <a:r>
            <a:rPr lang="fr-CA" noProof="0" dirty="0"/>
            <a:t>Ce qui est actuellement sur la table est une augmentation de 500 000$ au régime d’assurance afin d’augmenter </a:t>
          </a:r>
        </a:p>
      </dgm:t>
    </dgm:pt>
    <dgm:pt modelId="{8E9F9842-3866-40FA-9FA0-639FF13F571F}" type="parTrans" cxnId="{E14B7792-9AC2-4E71-A085-BDFBF2290738}">
      <dgm:prSet/>
      <dgm:spPr/>
      <dgm:t>
        <a:bodyPr/>
        <a:lstStyle/>
        <a:p>
          <a:endParaRPr lang="en-US"/>
        </a:p>
      </dgm:t>
    </dgm:pt>
    <dgm:pt modelId="{DDB8363B-CCC2-493A-A45F-3612FE2CEC83}" type="sibTrans" cxnId="{E14B7792-9AC2-4E71-A085-BDFBF2290738}">
      <dgm:prSet/>
      <dgm:spPr/>
      <dgm:t>
        <a:bodyPr/>
        <a:lstStyle/>
        <a:p>
          <a:endParaRPr lang="en-US"/>
        </a:p>
      </dgm:t>
    </dgm:pt>
    <dgm:pt modelId="{1FFA56A5-DEAC-4E79-8BAF-D2D12EC9870C}">
      <dgm:prSet/>
      <dgm:spPr/>
      <dgm:t>
        <a:bodyPr/>
        <a:lstStyle/>
        <a:p>
          <a:r>
            <a:rPr lang="fr-CA" noProof="0" dirty="0"/>
            <a:t>le montant de remboursement pour les services professionnels.</a:t>
          </a:r>
        </a:p>
      </dgm:t>
    </dgm:pt>
    <dgm:pt modelId="{9568C231-4691-4F96-92A0-86447248B642}" type="parTrans" cxnId="{81877BDB-6639-43D7-A7C0-4B4DF0E82AE0}">
      <dgm:prSet/>
      <dgm:spPr/>
      <dgm:t>
        <a:bodyPr/>
        <a:lstStyle/>
        <a:p>
          <a:endParaRPr lang="en-US"/>
        </a:p>
      </dgm:t>
    </dgm:pt>
    <dgm:pt modelId="{393F05DA-A575-4CF2-8B26-48423CDDA3A8}" type="sibTrans" cxnId="{81877BDB-6639-43D7-A7C0-4B4DF0E82AE0}">
      <dgm:prSet/>
      <dgm:spPr/>
      <dgm:t>
        <a:bodyPr/>
        <a:lstStyle/>
        <a:p>
          <a:endParaRPr lang="en-US"/>
        </a:p>
      </dgm:t>
    </dgm:pt>
    <dgm:pt modelId="{45BDFAA5-C9C2-49EF-B0A0-B5EC0AD71DC5}">
      <dgm:prSet/>
      <dgm:spPr/>
      <dgm:t>
        <a:bodyPr/>
        <a:lstStyle/>
        <a:p>
          <a:r>
            <a:rPr lang="fr-CA" noProof="0" dirty="0"/>
            <a:t>Un remboursement à hauteur de 50% des coûts pour les médicaments en injection contre l’obésité.</a:t>
          </a:r>
        </a:p>
      </dgm:t>
    </dgm:pt>
    <dgm:pt modelId="{452F2966-687D-4EA0-8950-CCDA0A8F2F94}" type="parTrans" cxnId="{3E126A0A-F594-4185-B78F-9287194906AA}">
      <dgm:prSet/>
      <dgm:spPr/>
      <dgm:t>
        <a:bodyPr/>
        <a:lstStyle/>
        <a:p>
          <a:endParaRPr lang="en-US"/>
        </a:p>
      </dgm:t>
    </dgm:pt>
    <dgm:pt modelId="{3570972E-5940-4453-9C33-F85DD35BA9E8}" type="sibTrans" cxnId="{3E126A0A-F594-4185-B78F-9287194906AA}">
      <dgm:prSet/>
      <dgm:spPr/>
      <dgm:t>
        <a:bodyPr/>
        <a:lstStyle/>
        <a:p>
          <a:endParaRPr lang="en-US"/>
        </a:p>
      </dgm:t>
    </dgm:pt>
    <dgm:pt modelId="{429F2CF9-46E0-4AB4-9481-69FEB7C2C30E}" type="pres">
      <dgm:prSet presAssocID="{B07DCFAC-98DA-45AC-A2E5-73C3FDC1F755}" presName="root" presStyleCnt="0">
        <dgm:presLayoutVars>
          <dgm:dir/>
          <dgm:resizeHandles val="exact"/>
        </dgm:presLayoutVars>
      </dgm:prSet>
      <dgm:spPr/>
    </dgm:pt>
    <dgm:pt modelId="{17FFCCFD-D809-4B94-AAA9-7BFD0597A60F}" type="pres">
      <dgm:prSet presAssocID="{C2B76BC2-AD26-42B1-944B-7F2C47E38BE0}" presName="compNode" presStyleCnt="0"/>
      <dgm:spPr/>
    </dgm:pt>
    <dgm:pt modelId="{65603135-C466-4DFD-A263-275C599FE387}" type="pres">
      <dgm:prSet presAssocID="{C2B76BC2-AD26-42B1-944B-7F2C47E38BE0}" presName="bgRect" presStyleLbl="bgShp" presStyleIdx="0" presStyleCnt="4"/>
      <dgm:spPr/>
    </dgm:pt>
    <dgm:pt modelId="{4E6220E8-07CC-46A3-A698-7CC1BF6C77E2}" type="pres">
      <dgm:prSet presAssocID="{C2B76BC2-AD26-42B1-944B-7F2C47E38BE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oignée de main"/>
        </a:ext>
      </dgm:extLst>
    </dgm:pt>
    <dgm:pt modelId="{B83FB17F-2F95-4F6C-AE69-5F68FEA6F486}" type="pres">
      <dgm:prSet presAssocID="{C2B76BC2-AD26-42B1-944B-7F2C47E38BE0}" presName="spaceRect" presStyleCnt="0"/>
      <dgm:spPr/>
    </dgm:pt>
    <dgm:pt modelId="{D0D66ADC-5256-4508-9970-1E674D19F3A9}" type="pres">
      <dgm:prSet presAssocID="{C2B76BC2-AD26-42B1-944B-7F2C47E38BE0}" presName="parTx" presStyleLbl="revTx" presStyleIdx="0" presStyleCnt="4">
        <dgm:presLayoutVars>
          <dgm:chMax val="0"/>
          <dgm:chPref val="0"/>
        </dgm:presLayoutVars>
      </dgm:prSet>
      <dgm:spPr/>
    </dgm:pt>
    <dgm:pt modelId="{1FA2FD7F-D494-462C-B3F5-1425E9AE791D}" type="pres">
      <dgm:prSet presAssocID="{9572F618-FDE6-423A-8187-EB729AB5F636}" presName="sibTrans" presStyleCnt="0"/>
      <dgm:spPr/>
    </dgm:pt>
    <dgm:pt modelId="{52FB08A2-34D6-429B-96ED-6A395E9F4B30}" type="pres">
      <dgm:prSet presAssocID="{3E7DE189-E331-432F-8BF3-CF805F2B88A2}" presName="compNode" presStyleCnt="0"/>
      <dgm:spPr/>
    </dgm:pt>
    <dgm:pt modelId="{EE30DB51-B089-416F-A570-4BF5C15F5AD7}" type="pres">
      <dgm:prSet presAssocID="{3E7DE189-E331-432F-8BF3-CF805F2B88A2}" presName="bgRect" presStyleLbl="bgShp" presStyleIdx="1" presStyleCnt="4"/>
      <dgm:spPr/>
    </dgm:pt>
    <dgm:pt modelId="{8A20F6C3-4E1C-496C-8D39-4651557FEA0D}" type="pres">
      <dgm:prSet presAssocID="{3E7DE189-E331-432F-8BF3-CF805F2B88A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aisins"/>
        </a:ext>
      </dgm:extLst>
    </dgm:pt>
    <dgm:pt modelId="{143B904B-882B-45A8-BF01-50DDB3344BDB}" type="pres">
      <dgm:prSet presAssocID="{3E7DE189-E331-432F-8BF3-CF805F2B88A2}" presName="spaceRect" presStyleCnt="0"/>
      <dgm:spPr/>
    </dgm:pt>
    <dgm:pt modelId="{BD3B9158-581E-4D1E-A41B-D2D02F795D6F}" type="pres">
      <dgm:prSet presAssocID="{3E7DE189-E331-432F-8BF3-CF805F2B88A2}" presName="parTx" presStyleLbl="revTx" presStyleIdx="1" presStyleCnt="4">
        <dgm:presLayoutVars>
          <dgm:chMax val="0"/>
          <dgm:chPref val="0"/>
        </dgm:presLayoutVars>
      </dgm:prSet>
      <dgm:spPr/>
    </dgm:pt>
    <dgm:pt modelId="{71C49064-4109-4490-AAEC-B6504BEEC566}" type="pres">
      <dgm:prSet presAssocID="{DDB8363B-CCC2-493A-A45F-3612FE2CEC83}" presName="sibTrans" presStyleCnt="0"/>
      <dgm:spPr/>
    </dgm:pt>
    <dgm:pt modelId="{138F6172-EE4B-435D-97CB-3B12E7805EE7}" type="pres">
      <dgm:prSet presAssocID="{1FFA56A5-DEAC-4E79-8BAF-D2D12EC9870C}" presName="compNode" presStyleCnt="0"/>
      <dgm:spPr/>
    </dgm:pt>
    <dgm:pt modelId="{5D8A93AE-4C76-4BD0-8FB0-CC38074A412C}" type="pres">
      <dgm:prSet presAssocID="{1FFA56A5-DEAC-4E79-8BAF-D2D12EC9870C}" presName="bgRect" presStyleLbl="bgShp" presStyleIdx="2" presStyleCnt="4"/>
      <dgm:spPr/>
    </dgm:pt>
    <dgm:pt modelId="{635C4449-D291-4FBC-BEAC-FFBE52BD0B7C}" type="pres">
      <dgm:prSet presAssocID="{1FFA56A5-DEAC-4E79-8BAF-D2D12EC9870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57887B09-D9F8-4D95-8CB1-567406FD2558}" type="pres">
      <dgm:prSet presAssocID="{1FFA56A5-DEAC-4E79-8BAF-D2D12EC9870C}" presName="spaceRect" presStyleCnt="0"/>
      <dgm:spPr/>
    </dgm:pt>
    <dgm:pt modelId="{54E23687-87BC-4360-82DC-B88112D77BFE}" type="pres">
      <dgm:prSet presAssocID="{1FFA56A5-DEAC-4E79-8BAF-D2D12EC9870C}" presName="parTx" presStyleLbl="revTx" presStyleIdx="2" presStyleCnt="4">
        <dgm:presLayoutVars>
          <dgm:chMax val="0"/>
          <dgm:chPref val="0"/>
        </dgm:presLayoutVars>
      </dgm:prSet>
      <dgm:spPr/>
    </dgm:pt>
    <dgm:pt modelId="{775D8E8B-EFB1-472E-87D3-0F61068056E2}" type="pres">
      <dgm:prSet presAssocID="{393F05DA-A575-4CF2-8B26-48423CDDA3A8}" presName="sibTrans" presStyleCnt="0"/>
      <dgm:spPr/>
    </dgm:pt>
    <dgm:pt modelId="{E25A3D42-3974-41E0-B101-8D3D9B4C5D6B}" type="pres">
      <dgm:prSet presAssocID="{45BDFAA5-C9C2-49EF-B0A0-B5EC0AD71DC5}" presName="compNode" presStyleCnt="0"/>
      <dgm:spPr/>
    </dgm:pt>
    <dgm:pt modelId="{0694BFE8-9749-44A5-8693-B25E468512ED}" type="pres">
      <dgm:prSet presAssocID="{45BDFAA5-C9C2-49EF-B0A0-B5EC0AD71DC5}" presName="bgRect" presStyleLbl="bgShp" presStyleIdx="3" presStyleCnt="4"/>
      <dgm:spPr/>
    </dgm:pt>
    <dgm:pt modelId="{4DC5CBB4-C53E-4228-AD03-0D3DFB2D47F2}" type="pres">
      <dgm:prSet presAssocID="{45BDFAA5-C9C2-49EF-B0A0-B5EC0AD71DC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Argent"/>
        </a:ext>
      </dgm:extLst>
    </dgm:pt>
    <dgm:pt modelId="{B93D3660-A5AE-48D5-8A2E-7E2DEC01F827}" type="pres">
      <dgm:prSet presAssocID="{45BDFAA5-C9C2-49EF-B0A0-B5EC0AD71DC5}" presName="spaceRect" presStyleCnt="0"/>
      <dgm:spPr/>
    </dgm:pt>
    <dgm:pt modelId="{1CE6DB3C-6148-4386-BCBD-706EE6E14F29}" type="pres">
      <dgm:prSet presAssocID="{45BDFAA5-C9C2-49EF-B0A0-B5EC0AD71DC5}" presName="parTx" presStyleLbl="revTx" presStyleIdx="3" presStyleCnt="4">
        <dgm:presLayoutVars>
          <dgm:chMax val="0"/>
          <dgm:chPref val="0"/>
        </dgm:presLayoutVars>
      </dgm:prSet>
      <dgm:spPr/>
    </dgm:pt>
  </dgm:ptLst>
  <dgm:cxnLst>
    <dgm:cxn modelId="{AEB88808-7827-4F56-BFC9-741C34608AC7}" type="presOf" srcId="{B07DCFAC-98DA-45AC-A2E5-73C3FDC1F755}" destId="{429F2CF9-46E0-4AB4-9481-69FEB7C2C30E}" srcOrd="0" destOrd="0" presId="urn:microsoft.com/office/officeart/2018/2/layout/IconVerticalSolidList"/>
    <dgm:cxn modelId="{3E126A0A-F594-4185-B78F-9287194906AA}" srcId="{B07DCFAC-98DA-45AC-A2E5-73C3FDC1F755}" destId="{45BDFAA5-C9C2-49EF-B0A0-B5EC0AD71DC5}" srcOrd="3" destOrd="0" parTransId="{452F2966-687D-4EA0-8950-CCDA0A8F2F94}" sibTransId="{3570972E-5940-4453-9C33-F85DD35BA9E8}"/>
    <dgm:cxn modelId="{942A541E-99B3-4DA6-8FC2-E2031106C3E9}" type="presOf" srcId="{1FFA56A5-DEAC-4E79-8BAF-D2D12EC9870C}" destId="{54E23687-87BC-4360-82DC-B88112D77BFE}" srcOrd="0" destOrd="0" presId="urn:microsoft.com/office/officeart/2018/2/layout/IconVerticalSolidList"/>
    <dgm:cxn modelId="{E053E92B-D766-4861-BEF9-E039762CF673}" type="presOf" srcId="{3E7DE189-E331-432F-8BF3-CF805F2B88A2}" destId="{BD3B9158-581E-4D1E-A41B-D2D02F795D6F}" srcOrd="0" destOrd="0" presId="urn:microsoft.com/office/officeart/2018/2/layout/IconVerticalSolidList"/>
    <dgm:cxn modelId="{DFE7A35F-3266-4039-B6B8-5707574643FC}" type="presOf" srcId="{C2B76BC2-AD26-42B1-944B-7F2C47E38BE0}" destId="{D0D66ADC-5256-4508-9970-1E674D19F3A9}" srcOrd="0" destOrd="0" presId="urn:microsoft.com/office/officeart/2018/2/layout/IconVerticalSolidList"/>
    <dgm:cxn modelId="{97C3E46A-6CCE-4185-8252-9E6877BCEDF1}" srcId="{B07DCFAC-98DA-45AC-A2E5-73C3FDC1F755}" destId="{C2B76BC2-AD26-42B1-944B-7F2C47E38BE0}" srcOrd="0" destOrd="0" parTransId="{C7E8D5DA-6176-4543-9DBF-79503DFE7DDA}" sibTransId="{9572F618-FDE6-423A-8187-EB729AB5F636}"/>
    <dgm:cxn modelId="{82706775-C89A-418C-858D-4B23F643D57B}" type="presOf" srcId="{45BDFAA5-C9C2-49EF-B0A0-B5EC0AD71DC5}" destId="{1CE6DB3C-6148-4386-BCBD-706EE6E14F29}" srcOrd="0" destOrd="0" presId="urn:microsoft.com/office/officeart/2018/2/layout/IconVerticalSolidList"/>
    <dgm:cxn modelId="{E14B7792-9AC2-4E71-A085-BDFBF2290738}" srcId="{B07DCFAC-98DA-45AC-A2E5-73C3FDC1F755}" destId="{3E7DE189-E331-432F-8BF3-CF805F2B88A2}" srcOrd="1" destOrd="0" parTransId="{8E9F9842-3866-40FA-9FA0-639FF13F571F}" sibTransId="{DDB8363B-CCC2-493A-A45F-3612FE2CEC83}"/>
    <dgm:cxn modelId="{81877BDB-6639-43D7-A7C0-4B4DF0E82AE0}" srcId="{B07DCFAC-98DA-45AC-A2E5-73C3FDC1F755}" destId="{1FFA56A5-DEAC-4E79-8BAF-D2D12EC9870C}" srcOrd="2" destOrd="0" parTransId="{9568C231-4691-4F96-92A0-86447248B642}" sibTransId="{393F05DA-A575-4CF2-8B26-48423CDDA3A8}"/>
    <dgm:cxn modelId="{509130D1-1BD3-410F-B60E-C8D39BC69E2E}" type="presParOf" srcId="{429F2CF9-46E0-4AB4-9481-69FEB7C2C30E}" destId="{17FFCCFD-D809-4B94-AAA9-7BFD0597A60F}" srcOrd="0" destOrd="0" presId="urn:microsoft.com/office/officeart/2018/2/layout/IconVerticalSolidList"/>
    <dgm:cxn modelId="{376B546B-7F4D-48F2-AE2C-40990D3CA38F}" type="presParOf" srcId="{17FFCCFD-D809-4B94-AAA9-7BFD0597A60F}" destId="{65603135-C466-4DFD-A263-275C599FE387}" srcOrd="0" destOrd="0" presId="urn:microsoft.com/office/officeart/2018/2/layout/IconVerticalSolidList"/>
    <dgm:cxn modelId="{F6C84398-335A-4F10-A7D2-7F3F0E58BA2E}" type="presParOf" srcId="{17FFCCFD-D809-4B94-AAA9-7BFD0597A60F}" destId="{4E6220E8-07CC-46A3-A698-7CC1BF6C77E2}" srcOrd="1" destOrd="0" presId="urn:microsoft.com/office/officeart/2018/2/layout/IconVerticalSolidList"/>
    <dgm:cxn modelId="{1C4EBA34-5DF8-41E7-B8D1-0A9DEEBC6BE2}" type="presParOf" srcId="{17FFCCFD-D809-4B94-AAA9-7BFD0597A60F}" destId="{B83FB17F-2F95-4F6C-AE69-5F68FEA6F486}" srcOrd="2" destOrd="0" presId="urn:microsoft.com/office/officeart/2018/2/layout/IconVerticalSolidList"/>
    <dgm:cxn modelId="{F6B0E66A-4282-42FD-B383-65D3DF3EEF85}" type="presParOf" srcId="{17FFCCFD-D809-4B94-AAA9-7BFD0597A60F}" destId="{D0D66ADC-5256-4508-9970-1E674D19F3A9}" srcOrd="3" destOrd="0" presId="urn:microsoft.com/office/officeart/2018/2/layout/IconVerticalSolidList"/>
    <dgm:cxn modelId="{5C01F109-3FE9-44F6-942F-DAB9DB59A75E}" type="presParOf" srcId="{429F2CF9-46E0-4AB4-9481-69FEB7C2C30E}" destId="{1FA2FD7F-D494-462C-B3F5-1425E9AE791D}" srcOrd="1" destOrd="0" presId="urn:microsoft.com/office/officeart/2018/2/layout/IconVerticalSolidList"/>
    <dgm:cxn modelId="{DA14DB90-B75E-4598-9510-E1ABBB84734D}" type="presParOf" srcId="{429F2CF9-46E0-4AB4-9481-69FEB7C2C30E}" destId="{52FB08A2-34D6-429B-96ED-6A395E9F4B30}" srcOrd="2" destOrd="0" presId="urn:microsoft.com/office/officeart/2018/2/layout/IconVerticalSolidList"/>
    <dgm:cxn modelId="{CDFF3B32-F08E-4363-9D5C-D2A83B25117F}" type="presParOf" srcId="{52FB08A2-34D6-429B-96ED-6A395E9F4B30}" destId="{EE30DB51-B089-416F-A570-4BF5C15F5AD7}" srcOrd="0" destOrd="0" presId="urn:microsoft.com/office/officeart/2018/2/layout/IconVerticalSolidList"/>
    <dgm:cxn modelId="{54F7E516-541D-4401-82E6-AD47731B5451}" type="presParOf" srcId="{52FB08A2-34D6-429B-96ED-6A395E9F4B30}" destId="{8A20F6C3-4E1C-496C-8D39-4651557FEA0D}" srcOrd="1" destOrd="0" presId="urn:microsoft.com/office/officeart/2018/2/layout/IconVerticalSolidList"/>
    <dgm:cxn modelId="{2C15F62A-DACB-41FA-A775-AA3FD3934CD8}" type="presParOf" srcId="{52FB08A2-34D6-429B-96ED-6A395E9F4B30}" destId="{143B904B-882B-45A8-BF01-50DDB3344BDB}" srcOrd="2" destOrd="0" presId="urn:microsoft.com/office/officeart/2018/2/layout/IconVerticalSolidList"/>
    <dgm:cxn modelId="{F5F95812-1DDD-46E3-B424-CFD6F04626AF}" type="presParOf" srcId="{52FB08A2-34D6-429B-96ED-6A395E9F4B30}" destId="{BD3B9158-581E-4D1E-A41B-D2D02F795D6F}" srcOrd="3" destOrd="0" presId="urn:microsoft.com/office/officeart/2018/2/layout/IconVerticalSolidList"/>
    <dgm:cxn modelId="{4E2A0A88-C154-4601-BD59-B5BE065B5BF7}" type="presParOf" srcId="{429F2CF9-46E0-4AB4-9481-69FEB7C2C30E}" destId="{71C49064-4109-4490-AAEC-B6504BEEC566}" srcOrd="3" destOrd="0" presId="urn:microsoft.com/office/officeart/2018/2/layout/IconVerticalSolidList"/>
    <dgm:cxn modelId="{9B6D6A4A-DB53-4CA1-8509-CFEBE8D3CD9A}" type="presParOf" srcId="{429F2CF9-46E0-4AB4-9481-69FEB7C2C30E}" destId="{138F6172-EE4B-435D-97CB-3B12E7805EE7}" srcOrd="4" destOrd="0" presId="urn:microsoft.com/office/officeart/2018/2/layout/IconVerticalSolidList"/>
    <dgm:cxn modelId="{9F859599-48CB-4C36-A71B-FCCA7C7A2012}" type="presParOf" srcId="{138F6172-EE4B-435D-97CB-3B12E7805EE7}" destId="{5D8A93AE-4C76-4BD0-8FB0-CC38074A412C}" srcOrd="0" destOrd="0" presId="urn:microsoft.com/office/officeart/2018/2/layout/IconVerticalSolidList"/>
    <dgm:cxn modelId="{0A67867C-23F9-41B4-976E-1E338A386EC5}" type="presParOf" srcId="{138F6172-EE4B-435D-97CB-3B12E7805EE7}" destId="{635C4449-D291-4FBC-BEAC-FFBE52BD0B7C}" srcOrd="1" destOrd="0" presId="urn:microsoft.com/office/officeart/2018/2/layout/IconVerticalSolidList"/>
    <dgm:cxn modelId="{37593C87-D82A-4E6A-8569-825E63A81CC2}" type="presParOf" srcId="{138F6172-EE4B-435D-97CB-3B12E7805EE7}" destId="{57887B09-D9F8-4D95-8CB1-567406FD2558}" srcOrd="2" destOrd="0" presId="urn:microsoft.com/office/officeart/2018/2/layout/IconVerticalSolidList"/>
    <dgm:cxn modelId="{68E4ED7F-E2C8-4C1B-B621-E90F6D86ECEF}" type="presParOf" srcId="{138F6172-EE4B-435D-97CB-3B12E7805EE7}" destId="{54E23687-87BC-4360-82DC-B88112D77BFE}" srcOrd="3" destOrd="0" presId="urn:microsoft.com/office/officeart/2018/2/layout/IconVerticalSolidList"/>
    <dgm:cxn modelId="{CA807C30-D028-4C62-A97A-3C549DC80FE7}" type="presParOf" srcId="{429F2CF9-46E0-4AB4-9481-69FEB7C2C30E}" destId="{775D8E8B-EFB1-472E-87D3-0F61068056E2}" srcOrd="5" destOrd="0" presId="urn:microsoft.com/office/officeart/2018/2/layout/IconVerticalSolidList"/>
    <dgm:cxn modelId="{A18E48B3-0B06-426B-9A78-26BFC809BCFF}" type="presParOf" srcId="{429F2CF9-46E0-4AB4-9481-69FEB7C2C30E}" destId="{E25A3D42-3974-41E0-B101-8D3D9B4C5D6B}" srcOrd="6" destOrd="0" presId="urn:microsoft.com/office/officeart/2018/2/layout/IconVerticalSolidList"/>
    <dgm:cxn modelId="{FEDA5C04-E905-461F-AA93-23C632A283C2}" type="presParOf" srcId="{E25A3D42-3974-41E0-B101-8D3D9B4C5D6B}" destId="{0694BFE8-9749-44A5-8693-B25E468512ED}" srcOrd="0" destOrd="0" presId="urn:microsoft.com/office/officeart/2018/2/layout/IconVerticalSolidList"/>
    <dgm:cxn modelId="{3EDBEAD2-D8CF-4ACA-9CC1-234ACA696AC8}" type="presParOf" srcId="{E25A3D42-3974-41E0-B101-8D3D9B4C5D6B}" destId="{4DC5CBB4-C53E-4228-AD03-0D3DFB2D47F2}" srcOrd="1" destOrd="0" presId="urn:microsoft.com/office/officeart/2018/2/layout/IconVerticalSolidList"/>
    <dgm:cxn modelId="{EFBD9FDC-3B8F-4E8C-83A3-B1768F069BA2}" type="presParOf" srcId="{E25A3D42-3974-41E0-B101-8D3D9B4C5D6B}" destId="{B93D3660-A5AE-48D5-8A2E-7E2DEC01F827}" srcOrd="2" destOrd="0" presId="urn:microsoft.com/office/officeart/2018/2/layout/IconVerticalSolidList"/>
    <dgm:cxn modelId="{63B1640C-12A8-4841-9365-E964BEE359B4}" type="presParOf" srcId="{E25A3D42-3974-41E0-B101-8D3D9B4C5D6B}" destId="{1CE6DB3C-6148-4386-BCBD-706EE6E14F2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07DCFAC-98DA-45AC-A2E5-73C3FDC1F75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2B76BC2-AD26-42B1-944B-7F2C47E38BE0}">
      <dgm:prSet/>
      <dgm:spPr/>
      <dgm:t>
        <a:bodyPr/>
        <a:lstStyle/>
        <a:p>
          <a:r>
            <a:rPr lang="fr-CA" noProof="0" dirty="0"/>
            <a:t>Adoption</a:t>
          </a:r>
          <a:r>
            <a:rPr lang="fr-CA" baseline="0" noProof="0" dirty="0"/>
            <a:t> des augmentations salariales et allocations par arrêté ministériel</a:t>
          </a:r>
          <a:endParaRPr lang="fr-CA" noProof="0" dirty="0"/>
        </a:p>
      </dgm:t>
    </dgm:pt>
    <dgm:pt modelId="{C7E8D5DA-6176-4543-9DBF-79503DFE7DDA}" type="parTrans" cxnId="{97C3E46A-6CCE-4185-8252-9E6877BCEDF1}">
      <dgm:prSet/>
      <dgm:spPr/>
      <dgm:t>
        <a:bodyPr/>
        <a:lstStyle/>
        <a:p>
          <a:endParaRPr lang="en-US"/>
        </a:p>
      </dgm:t>
    </dgm:pt>
    <dgm:pt modelId="{9572F618-FDE6-423A-8187-EB729AB5F636}" type="sibTrans" cxnId="{97C3E46A-6CCE-4185-8252-9E6877BCEDF1}">
      <dgm:prSet/>
      <dgm:spPr/>
      <dgm:t>
        <a:bodyPr/>
        <a:lstStyle/>
        <a:p>
          <a:endParaRPr lang="en-US"/>
        </a:p>
      </dgm:t>
    </dgm:pt>
    <dgm:pt modelId="{3E7DE189-E331-432F-8BF3-CF805F2B88A2}">
      <dgm:prSet/>
      <dgm:spPr/>
      <dgm:t>
        <a:bodyPr/>
        <a:lstStyle/>
        <a:p>
          <a:r>
            <a:rPr lang="fr-CA" noProof="0" dirty="0"/>
            <a:t>Avis sera donné aux employeurs de procéder aux changements du salaire i.e. une augmentation de 11.4% de votre salaire</a:t>
          </a:r>
        </a:p>
      </dgm:t>
    </dgm:pt>
    <dgm:pt modelId="{8E9F9842-3866-40FA-9FA0-639FF13F571F}" type="parTrans" cxnId="{E14B7792-9AC2-4E71-A085-BDFBF2290738}">
      <dgm:prSet/>
      <dgm:spPr/>
      <dgm:t>
        <a:bodyPr/>
        <a:lstStyle/>
        <a:p>
          <a:endParaRPr lang="en-US"/>
        </a:p>
      </dgm:t>
    </dgm:pt>
    <dgm:pt modelId="{DDB8363B-CCC2-493A-A45F-3612FE2CEC83}" type="sibTrans" cxnId="{E14B7792-9AC2-4E71-A085-BDFBF2290738}">
      <dgm:prSet/>
      <dgm:spPr/>
      <dgm:t>
        <a:bodyPr/>
        <a:lstStyle/>
        <a:p>
          <a:endParaRPr lang="en-US"/>
        </a:p>
      </dgm:t>
    </dgm:pt>
    <dgm:pt modelId="{1FFA56A5-DEAC-4E79-8BAF-D2D12EC9870C}">
      <dgm:prSet/>
      <dgm:spPr/>
      <dgm:t>
        <a:bodyPr/>
        <a:lstStyle/>
        <a:p>
          <a:r>
            <a:rPr lang="fr-CA" noProof="0" dirty="0"/>
            <a:t>Par</a:t>
          </a:r>
          <a:r>
            <a:rPr lang="fr-CA" baseline="0" noProof="0" dirty="0"/>
            <a:t> la suite, les employeurs verseront les rétroactivités au 1</a:t>
          </a:r>
          <a:r>
            <a:rPr lang="fr-CA" baseline="30000" noProof="0" dirty="0"/>
            <a:t>er</a:t>
          </a:r>
          <a:r>
            <a:rPr lang="fr-CA" baseline="0" noProof="0" dirty="0"/>
            <a:t> avril 2023</a:t>
          </a:r>
          <a:endParaRPr lang="fr-CA" noProof="0" dirty="0"/>
        </a:p>
      </dgm:t>
    </dgm:pt>
    <dgm:pt modelId="{9568C231-4691-4F96-92A0-86447248B642}" type="parTrans" cxnId="{81877BDB-6639-43D7-A7C0-4B4DF0E82AE0}">
      <dgm:prSet/>
      <dgm:spPr/>
      <dgm:t>
        <a:bodyPr/>
        <a:lstStyle/>
        <a:p>
          <a:endParaRPr lang="en-US"/>
        </a:p>
      </dgm:t>
    </dgm:pt>
    <dgm:pt modelId="{393F05DA-A575-4CF2-8B26-48423CDDA3A8}" type="sibTrans" cxnId="{81877BDB-6639-43D7-A7C0-4B4DF0E82AE0}">
      <dgm:prSet/>
      <dgm:spPr/>
      <dgm:t>
        <a:bodyPr/>
        <a:lstStyle/>
        <a:p>
          <a:endParaRPr lang="en-US"/>
        </a:p>
      </dgm:t>
    </dgm:pt>
    <dgm:pt modelId="{45BDFAA5-C9C2-49EF-B0A0-B5EC0AD71DC5}">
      <dgm:prSet/>
      <dgm:spPr/>
      <dgm:t>
        <a:bodyPr/>
        <a:lstStyle/>
        <a:p>
          <a:r>
            <a:rPr lang="fr-CA" noProof="0" dirty="0"/>
            <a:t>Un formulaire sera joint à ce </a:t>
          </a:r>
          <a:r>
            <a:rPr lang="fr-CA" noProof="0" dirty="0" err="1"/>
            <a:t>powerpoint</a:t>
          </a:r>
          <a:r>
            <a:rPr lang="fr-CA" noProof="0" dirty="0"/>
            <a:t> à compléter pour que l’APER vérifie votre salaire et votre rétroactivité</a:t>
          </a:r>
        </a:p>
      </dgm:t>
    </dgm:pt>
    <dgm:pt modelId="{452F2966-687D-4EA0-8950-CCDA0A8F2F94}" type="parTrans" cxnId="{3E126A0A-F594-4185-B78F-9287194906AA}">
      <dgm:prSet/>
      <dgm:spPr/>
      <dgm:t>
        <a:bodyPr/>
        <a:lstStyle/>
        <a:p>
          <a:endParaRPr lang="en-US"/>
        </a:p>
      </dgm:t>
    </dgm:pt>
    <dgm:pt modelId="{3570972E-5940-4453-9C33-F85DD35BA9E8}" type="sibTrans" cxnId="{3E126A0A-F594-4185-B78F-9287194906AA}">
      <dgm:prSet/>
      <dgm:spPr/>
      <dgm:t>
        <a:bodyPr/>
        <a:lstStyle/>
        <a:p>
          <a:endParaRPr lang="en-US"/>
        </a:p>
      </dgm:t>
    </dgm:pt>
    <dgm:pt modelId="{429F2CF9-46E0-4AB4-9481-69FEB7C2C30E}" type="pres">
      <dgm:prSet presAssocID="{B07DCFAC-98DA-45AC-A2E5-73C3FDC1F755}" presName="root" presStyleCnt="0">
        <dgm:presLayoutVars>
          <dgm:dir/>
          <dgm:resizeHandles val="exact"/>
        </dgm:presLayoutVars>
      </dgm:prSet>
      <dgm:spPr/>
    </dgm:pt>
    <dgm:pt modelId="{17FFCCFD-D809-4B94-AAA9-7BFD0597A60F}" type="pres">
      <dgm:prSet presAssocID="{C2B76BC2-AD26-42B1-944B-7F2C47E38BE0}" presName="compNode" presStyleCnt="0"/>
      <dgm:spPr/>
    </dgm:pt>
    <dgm:pt modelId="{65603135-C466-4DFD-A263-275C599FE387}" type="pres">
      <dgm:prSet presAssocID="{C2B76BC2-AD26-42B1-944B-7F2C47E38BE0}" presName="bgRect" presStyleLbl="bgShp" presStyleIdx="0" presStyleCnt="4"/>
      <dgm:spPr/>
    </dgm:pt>
    <dgm:pt modelId="{4E6220E8-07CC-46A3-A698-7CC1BF6C77E2}" type="pres">
      <dgm:prSet presAssocID="{C2B76BC2-AD26-42B1-944B-7F2C47E38BE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oignée de main"/>
        </a:ext>
      </dgm:extLst>
    </dgm:pt>
    <dgm:pt modelId="{B83FB17F-2F95-4F6C-AE69-5F68FEA6F486}" type="pres">
      <dgm:prSet presAssocID="{C2B76BC2-AD26-42B1-944B-7F2C47E38BE0}" presName="spaceRect" presStyleCnt="0"/>
      <dgm:spPr/>
    </dgm:pt>
    <dgm:pt modelId="{D0D66ADC-5256-4508-9970-1E674D19F3A9}" type="pres">
      <dgm:prSet presAssocID="{C2B76BC2-AD26-42B1-944B-7F2C47E38BE0}" presName="parTx" presStyleLbl="revTx" presStyleIdx="0" presStyleCnt="4">
        <dgm:presLayoutVars>
          <dgm:chMax val="0"/>
          <dgm:chPref val="0"/>
        </dgm:presLayoutVars>
      </dgm:prSet>
      <dgm:spPr/>
    </dgm:pt>
    <dgm:pt modelId="{1FA2FD7F-D494-462C-B3F5-1425E9AE791D}" type="pres">
      <dgm:prSet presAssocID="{9572F618-FDE6-423A-8187-EB729AB5F636}" presName="sibTrans" presStyleCnt="0"/>
      <dgm:spPr/>
    </dgm:pt>
    <dgm:pt modelId="{52FB08A2-34D6-429B-96ED-6A395E9F4B30}" type="pres">
      <dgm:prSet presAssocID="{3E7DE189-E331-432F-8BF3-CF805F2B88A2}" presName="compNode" presStyleCnt="0"/>
      <dgm:spPr/>
    </dgm:pt>
    <dgm:pt modelId="{EE30DB51-B089-416F-A570-4BF5C15F5AD7}" type="pres">
      <dgm:prSet presAssocID="{3E7DE189-E331-432F-8BF3-CF805F2B88A2}" presName="bgRect" presStyleLbl="bgShp" presStyleIdx="1" presStyleCnt="4"/>
      <dgm:spPr/>
    </dgm:pt>
    <dgm:pt modelId="{8A20F6C3-4E1C-496C-8D39-4651557FEA0D}" type="pres">
      <dgm:prSet presAssocID="{3E7DE189-E331-432F-8BF3-CF805F2B88A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aisins"/>
        </a:ext>
      </dgm:extLst>
    </dgm:pt>
    <dgm:pt modelId="{143B904B-882B-45A8-BF01-50DDB3344BDB}" type="pres">
      <dgm:prSet presAssocID="{3E7DE189-E331-432F-8BF3-CF805F2B88A2}" presName="spaceRect" presStyleCnt="0"/>
      <dgm:spPr/>
    </dgm:pt>
    <dgm:pt modelId="{BD3B9158-581E-4D1E-A41B-D2D02F795D6F}" type="pres">
      <dgm:prSet presAssocID="{3E7DE189-E331-432F-8BF3-CF805F2B88A2}" presName="parTx" presStyleLbl="revTx" presStyleIdx="1" presStyleCnt="4">
        <dgm:presLayoutVars>
          <dgm:chMax val="0"/>
          <dgm:chPref val="0"/>
        </dgm:presLayoutVars>
      </dgm:prSet>
      <dgm:spPr/>
    </dgm:pt>
    <dgm:pt modelId="{71C49064-4109-4490-AAEC-B6504BEEC566}" type="pres">
      <dgm:prSet presAssocID="{DDB8363B-CCC2-493A-A45F-3612FE2CEC83}" presName="sibTrans" presStyleCnt="0"/>
      <dgm:spPr/>
    </dgm:pt>
    <dgm:pt modelId="{138F6172-EE4B-435D-97CB-3B12E7805EE7}" type="pres">
      <dgm:prSet presAssocID="{1FFA56A5-DEAC-4E79-8BAF-D2D12EC9870C}" presName="compNode" presStyleCnt="0"/>
      <dgm:spPr/>
    </dgm:pt>
    <dgm:pt modelId="{5D8A93AE-4C76-4BD0-8FB0-CC38074A412C}" type="pres">
      <dgm:prSet presAssocID="{1FFA56A5-DEAC-4E79-8BAF-D2D12EC9870C}" presName="bgRect" presStyleLbl="bgShp" presStyleIdx="2" presStyleCnt="4"/>
      <dgm:spPr/>
    </dgm:pt>
    <dgm:pt modelId="{635C4449-D291-4FBC-BEAC-FFBE52BD0B7C}" type="pres">
      <dgm:prSet presAssocID="{1FFA56A5-DEAC-4E79-8BAF-D2D12EC9870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57887B09-D9F8-4D95-8CB1-567406FD2558}" type="pres">
      <dgm:prSet presAssocID="{1FFA56A5-DEAC-4E79-8BAF-D2D12EC9870C}" presName="spaceRect" presStyleCnt="0"/>
      <dgm:spPr/>
    </dgm:pt>
    <dgm:pt modelId="{54E23687-87BC-4360-82DC-B88112D77BFE}" type="pres">
      <dgm:prSet presAssocID="{1FFA56A5-DEAC-4E79-8BAF-D2D12EC9870C}" presName="parTx" presStyleLbl="revTx" presStyleIdx="2" presStyleCnt="4">
        <dgm:presLayoutVars>
          <dgm:chMax val="0"/>
          <dgm:chPref val="0"/>
        </dgm:presLayoutVars>
      </dgm:prSet>
      <dgm:spPr/>
    </dgm:pt>
    <dgm:pt modelId="{775D8E8B-EFB1-472E-87D3-0F61068056E2}" type="pres">
      <dgm:prSet presAssocID="{393F05DA-A575-4CF2-8B26-48423CDDA3A8}" presName="sibTrans" presStyleCnt="0"/>
      <dgm:spPr/>
    </dgm:pt>
    <dgm:pt modelId="{E25A3D42-3974-41E0-B101-8D3D9B4C5D6B}" type="pres">
      <dgm:prSet presAssocID="{45BDFAA5-C9C2-49EF-B0A0-B5EC0AD71DC5}" presName="compNode" presStyleCnt="0"/>
      <dgm:spPr/>
    </dgm:pt>
    <dgm:pt modelId="{0694BFE8-9749-44A5-8693-B25E468512ED}" type="pres">
      <dgm:prSet presAssocID="{45BDFAA5-C9C2-49EF-B0A0-B5EC0AD71DC5}" presName="bgRect" presStyleLbl="bgShp" presStyleIdx="3" presStyleCnt="4"/>
      <dgm:spPr/>
    </dgm:pt>
    <dgm:pt modelId="{4DC5CBB4-C53E-4228-AD03-0D3DFB2D47F2}" type="pres">
      <dgm:prSet presAssocID="{45BDFAA5-C9C2-49EF-B0A0-B5EC0AD71DC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Argent"/>
        </a:ext>
      </dgm:extLst>
    </dgm:pt>
    <dgm:pt modelId="{B93D3660-A5AE-48D5-8A2E-7E2DEC01F827}" type="pres">
      <dgm:prSet presAssocID="{45BDFAA5-C9C2-49EF-B0A0-B5EC0AD71DC5}" presName="spaceRect" presStyleCnt="0"/>
      <dgm:spPr/>
    </dgm:pt>
    <dgm:pt modelId="{1CE6DB3C-6148-4386-BCBD-706EE6E14F29}" type="pres">
      <dgm:prSet presAssocID="{45BDFAA5-C9C2-49EF-B0A0-B5EC0AD71DC5}" presName="parTx" presStyleLbl="revTx" presStyleIdx="3" presStyleCnt="4">
        <dgm:presLayoutVars>
          <dgm:chMax val="0"/>
          <dgm:chPref val="0"/>
        </dgm:presLayoutVars>
      </dgm:prSet>
      <dgm:spPr/>
    </dgm:pt>
  </dgm:ptLst>
  <dgm:cxnLst>
    <dgm:cxn modelId="{AEB88808-7827-4F56-BFC9-741C34608AC7}" type="presOf" srcId="{B07DCFAC-98DA-45AC-A2E5-73C3FDC1F755}" destId="{429F2CF9-46E0-4AB4-9481-69FEB7C2C30E}" srcOrd="0" destOrd="0" presId="urn:microsoft.com/office/officeart/2018/2/layout/IconVerticalSolidList"/>
    <dgm:cxn modelId="{3E126A0A-F594-4185-B78F-9287194906AA}" srcId="{B07DCFAC-98DA-45AC-A2E5-73C3FDC1F755}" destId="{45BDFAA5-C9C2-49EF-B0A0-B5EC0AD71DC5}" srcOrd="3" destOrd="0" parTransId="{452F2966-687D-4EA0-8950-CCDA0A8F2F94}" sibTransId="{3570972E-5940-4453-9C33-F85DD35BA9E8}"/>
    <dgm:cxn modelId="{942A541E-99B3-4DA6-8FC2-E2031106C3E9}" type="presOf" srcId="{1FFA56A5-DEAC-4E79-8BAF-D2D12EC9870C}" destId="{54E23687-87BC-4360-82DC-B88112D77BFE}" srcOrd="0" destOrd="0" presId="urn:microsoft.com/office/officeart/2018/2/layout/IconVerticalSolidList"/>
    <dgm:cxn modelId="{E053E92B-D766-4861-BEF9-E039762CF673}" type="presOf" srcId="{3E7DE189-E331-432F-8BF3-CF805F2B88A2}" destId="{BD3B9158-581E-4D1E-A41B-D2D02F795D6F}" srcOrd="0" destOrd="0" presId="urn:microsoft.com/office/officeart/2018/2/layout/IconVerticalSolidList"/>
    <dgm:cxn modelId="{DFE7A35F-3266-4039-B6B8-5707574643FC}" type="presOf" srcId="{C2B76BC2-AD26-42B1-944B-7F2C47E38BE0}" destId="{D0D66ADC-5256-4508-9970-1E674D19F3A9}" srcOrd="0" destOrd="0" presId="urn:microsoft.com/office/officeart/2018/2/layout/IconVerticalSolidList"/>
    <dgm:cxn modelId="{97C3E46A-6CCE-4185-8252-9E6877BCEDF1}" srcId="{B07DCFAC-98DA-45AC-A2E5-73C3FDC1F755}" destId="{C2B76BC2-AD26-42B1-944B-7F2C47E38BE0}" srcOrd="0" destOrd="0" parTransId="{C7E8D5DA-6176-4543-9DBF-79503DFE7DDA}" sibTransId="{9572F618-FDE6-423A-8187-EB729AB5F636}"/>
    <dgm:cxn modelId="{82706775-C89A-418C-858D-4B23F643D57B}" type="presOf" srcId="{45BDFAA5-C9C2-49EF-B0A0-B5EC0AD71DC5}" destId="{1CE6DB3C-6148-4386-BCBD-706EE6E14F29}" srcOrd="0" destOrd="0" presId="urn:microsoft.com/office/officeart/2018/2/layout/IconVerticalSolidList"/>
    <dgm:cxn modelId="{E14B7792-9AC2-4E71-A085-BDFBF2290738}" srcId="{B07DCFAC-98DA-45AC-A2E5-73C3FDC1F755}" destId="{3E7DE189-E331-432F-8BF3-CF805F2B88A2}" srcOrd="1" destOrd="0" parTransId="{8E9F9842-3866-40FA-9FA0-639FF13F571F}" sibTransId="{DDB8363B-CCC2-493A-A45F-3612FE2CEC83}"/>
    <dgm:cxn modelId="{81877BDB-6639-43D7-A7C0-4B4DF0E82AE0}" srcId="{B07DCFAC-98DA-45AC-A2E5-73C3FDC1F755}" destId="{1FFA56A5-DEAC-4E79-8BAF-D2D12EC9870C}" srcOrd="2" destOrd="0" parTransId="{9568C231-4691-4F96-92A0-86447248B642}" sibTransId="{393F05DA-A575-4CF2-8B26-48423CDDA3A8}"/>
    <dgm:cxn modelId="{509130D1-1BD3-410F-B60E-C8D39BC69E2E}" type="presParOf" srcId="{429F2CF9-46E0-4AB4-9481-69FEB7C2C30E}" destId="{17FFCCFD-D809-4B94-AAA9-7BFD0597A60F}" srcOrd="0" destOrd="0" presId="urn:microsoft.com/office/officeart/2018/2/layout/IconVerticalSolidList"/>
    <dgm:cxn modelId="{376B546B-7F4D-48F2-AE2C-40990D3CA38F}" type="presParOf" srcId="{17FFCCFD-D809-4B94-AAA9-7BFD0597A60F}" destId="{65603135-C466-4DFD-A263-275C599FE387}" srcOrd="0" destOrd="0" presId="urn:microsoft.com/office/officeart/2018/2/layout/IconVerticalSolidList"/>
    <dgm:cxn modelId="{F6C84398-335A-4F10-A7D2-7F3F0E58BA2E}" type="presParOf" srcId="{17FFCCFD-D809-4B94-AAA9-7BFD0597A60F}" destId="{4E6220E8-07CC-46A3-A698-7CC1BF6C77E2}" srcOrd="1" destOrd="0" presId="urn:microsoft.com/office/officeart/2018/2/layout/IconVerticalSolidList"/>
    <dgm:cxn modelId="{1C4EBA34-5DF8-41E7-B8D1-0A9DEEBC6BE2}" type="presParOf" srcId="{17FFCCFD-D809-4B94-AAA9-7BFD0597A60F}" destId="{B83FB17F-2F95-4F6C-AE69-5F68FEA6F486}" srcOrd="2" destOrd="0" presId="urn:microsoft.com/office/officeart/2018/2/layout/IconVerticalSolidList"/>
    <dgm:cxn modelId="{F6B0E66A-4282-42FD-B383-65D3DF3EEF85}" type="presParOf" srcId="{17FFCCFD-D809-4B94-AAA9-7BFD0597A60F}" destId="{D0D66ADC-5256-4508-9970-1E674D19F3A9}" srcOrd="3" destOrd="0" presId="urn:microsoft.com/office/officeart/2018/2/layout/IconVerticalSolidList"/>
    <dgm:cxn modelId="{5C01F109-3FE9-44F6-942F-DAB9DB59A75E}" type="presParOf" srcId="{429F2CF9-46E0-4AB4-9481-69FEB7C2C30E}" destId="{1FA2FD7F-D494-462C-B3F5-1425E9AE791D}" srcOrd="1" destOrd="0" presId="urn:microsoft.com/office/officeart/2018/2/layout/IconVerticalSolidList"/>
    <dgm:cxn modelId="{DA14DB90-B75E-4598-9510-E1ABBB84734D}" type="presParOf" srcId="{429F2CF9-46E0-4AB4-9481-69FEB7C2C30E}" destId="{52FB08A2-34D6-429B-96ED-6A395E9F4B30}" srcOrd="2" destOrd="0" presId="urn:microsoft.com/office/officeart/2018/2/layout/IconVerticalSolidList"/>
    <dgm:cxn modelId="{CDFF3B32-F08E-4363-9D5C-D2A83B25117F}" type="presParOf" srcId="{52FB08A2-34D6-429B-96ED-6A395E9F4B30}" destId="{EE30DB51-B089-416F-A570-4BF5C15F5AD7}" srcOrd="0" destOrd="0" presId="urn:microsoft.com/office/officeart/2018/2/layout/IconVerticalSolidList"/>
    <dgm:cxn modelId="{54F7E516-541D-4401-82E6-AD47731B5451}" type="presParOf" srcId="{52FB08A2-34D6-429B-96ED-6A395E9F4B30}" destId="{8A20F6C3-4E1C-496C-8D39-4651557FEA0D}" srcOrd="1" destOrd="0" presId="urn:microsoft.com/office/officeart/2018/2/layout/IconVerticalSolidList"/>
    <dgm:cxn modelId="{2C15F62A-DACB-41FA-A775-AA3FD3934CD8}" type="presParOf" srcId="{52FB08A2-34D6-429B-96ED-6A395E9F4B30}" destId="{143B904B-882B-45A8-BF01-50DDB3344BDB}" srcOrd="2" destOrd="0" presId="urn:microsoft.com/office/officeart/2018/2/layout/IconVerticalSolidList"/>
    <dgm:cxn modelId="{F5F95812-1DDD-46E3-B424-CFD6F04626AF}" type="presParOf" srcId="{52FB08A2-34D6-429B-96ED-6A395E9F4B30}" destId="{BD3B9158-581E-4D1E-A41B-D2D02F795D6F}" srcOrd="3" destOrd="0" presId="urn:microsoft.com/office/officeart/2018/2/layout/IconVerticalSolidList"/>
    <dgm:cxn modelId="{4E2A0A88-C154-4601-BD59-B5BE065B5BF7}" type="presParOf" srcId="{429F2CF9-46E0-4AB4-9481-69FEB7C2C30E}" destId="{71C49064-4109-4490-AAEC-B6504BEEC566}" srcOrd="3" destOrd="0" presId="urn:microsoft.com/office/officeart/2018/2/layout/IconVerticalSolidList"/>
    <dgm:cxn modelId="{9B6D6A4A-DB53-4CA1-8509-CFEBE8D3CD9A}" type="presParOf" srcId="{429F2CF9-46E0-4AB4-9481-69FEB7C2C30E}" destId="{138F6172-EE4B-435D-97CB-3B12E7805EE7}" srcOrd="4" destOrd="0" presId="urn:microsoft.com/office/officeart/2018/2/layout/IconVerticalSolidList"/>
    <dgm:cxn modelId="{9F859599-48CB-4C36-A71B-FCCA7C7A2012}" type="presParOf" srcId="{138F6172-EE4B-435D-97CB-3B12E7805EE7}" destId="{5D8A93AE-4C76-4BD0-8FB0-CC38074A412C}" srcOrd="0" destOrd="0" presId="urn:microsoft.com/office/officeart/2018/2/layout/IconVerticalSolidList"/>
    <dgm:cxn modelId="{0A67867C-23F9-41B4-976E-1E338A386EC5}" type="presParOf" srcId="{138F6172-EE4B-435D-97CB-3B12E7805EE7}" destId="{635C4449-D291-4FBC-BEAC-FFBE52BD0B7C}" srcOrd="1" destOrd="0" presId="urn:microsoft.com/office/officeart/2018/2/layout/IconVerticalSolidList"/>
    <dgm:cxn modelId="{37593C87-D82A-4E6A-8569-825E63A81CC2}" type="presParOf" srcId="{138F6172-EE4B-435D-97CB-3B12E7805EE7}" destId="{57887B09-D9F8-4D95-8CB1-567406FD2558}" srcOrd="2" destOrd="0" presId="urn:microsoft.com/office/officeart/2018/2/layout/IconVerticalSolidList"/>
    <dgm:cxn modelId="{68E4ED7F-E2C8-4C1B-B621-E90F6D86ECEF}" type="presParOf" srcId="{138F6172-EE4B-435D-97CB-3B12E7805EE7}" destId="{54E23687-87BC-4360-82DC-B88112D77BFE}" srcOrd="3" destOrd="0" presId="urn:microsoft.com/office/officeart/2018/2/layout/IconVerticalSolidList"/>
    <dgm:cxn modelId="{CA807C30-D028-4C62-A97A-3C549DC80FE7}" type="presParOf" srcId="{429F2CF9-46E0-4AB4-9481-69FEB7C2C30E}" destId="{775D8E8B-EFB1-472E-87D3-0F61068056E2}" srcOrd="5" destOrd="0" presId="urn:microsoft.com/office/officeart/2018/2/layout/IconVerticalSolidList"/>
    <dgm:cxn modelId="{A18E48B3-0B06-426B-9A78-26BFC809BCFF}" type="presParOf" srcId="{429F2CF9-46E0-4AB4-9481-69FEB7C2C30E}" destId="{E25A3D42-3974-41E0-B101-8D3D9B4C5D6B}" srcOrd="6" destOrd="0" presId="urn:microsoft.com/office/officeart/2018/2/layout/IconVerticalSolidList"/>
    <dgm:cxn modelId="{FEDA5C04-E905-461F-AA93-23C632A283C2}" type="presParOf" srcId="{E25A3D42-3974-41E0-B101-8D3D9B4C5D6B}" destId="{0694BFE8-9749-44A5-8693-B25E468512ED}" srcOrd="0" destOrd="0" presId="urn:microsoft.com/office/officeart/2018/2/layout/IconVerticalSolidList"/>
    <dgm:cxn modelId="{3EDBEAD2-D8CF-4ACA-9CC1-234ACA696AC8}" type="presParOf" srcId="{E25A3D42-3974-41E0-B101-8D3D9B4C5D6B}" destId="{4DC5CBB4-C53E-4228-AD03-0D3DFB2D47F2}" srcOrd="1" destOrd="0" presId="urn:microsoft.com/office/officeart/2018/2/layout/IconVerticalSolidList"/>
    <dgm:cxn modelId="{EFBD9FDC-3B8F-4E8C-83A3-B1768F069BA2}" type="presParOf" srcId="{E25A3D42-3974-41E0-B101-8D3D9B4C5D6B}" destId="{B93D3660-A5AE-48D5-8A2E-7E2DEC01F827}" srcOrd="2" destOrd="0" presId="urn:microsoft.com/office/officeart/2018/2/layout/IconVerticalSolidList"/>
    <dgm:cxn modelId="{63B1640C-12A8-4841-9365-E964BEE359B4}" type="presParOf" srcId="{E25A3D42-3974-41E0-B101-8D3D9B4C5D6B}" destId="{1CE6DB3C-6148-4386-BCBD-706EE6E14F2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A89BD2-C21A-9C45-977B-25052F6009CC}">
      <dsp:nvSpPr>
        <dsp:cNvPr id="0" name=""/>
        <dsp:cNvSpPr/>
      </dsp:nvSpPr>
      <dsp:spPr>
        <a:xfrm>
          <a:off x="0" y="0"/>
          <a:ext cx="8938260" cy="195810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CA" sz="2400" kern="1200" noProof="0" dirty="0"/>
            <a:t>Une première table intersectorielle où l’on retrouvait l’ensemble des associations de cadres des 4 secteurs: </a:t>
          </a:r>
          <a:r>
            <a:rPr lang="fr-CA" sz="2400" kern="1200" noProof="0" dirty="0" err="1"/>
            <a:t>sss</a:t>
          </a:r>
          <a:r>
            <a:rPr lang="fr-CA" sz="2400" kern="1200" noProof="0" dirty="0"/>
            <a:t>, éducation, CÉGEP et fonction publique, ainsi que les représentants du Secrétariat du conseil du trésor.</a:t>
          </a:r>
        </a:p>
      </dsp:txBody>
      <dsp:txXfrm>
        <a:off x="57351" y="57351"/>
        <a:ext cx="6914408" cy="1843400"/>
      </dsp:txXfrm>
    </dsp:sp>
    <dsp:sp modelId="{742C498C-10E8-5746-9900-F3F722639584}">
      <dsp:nvSpPr>
        <dsp:cNvPr id="0" name=""/>
        <dsp:cNvSpPr/>
      </dsp:nvSpPr>
      <dsp:spPr>
        <a:xfrm>
          <a:off x="1577340" y="2393235"/>
          <a:ext cx="8938260" cy="195810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CA" sz="2400" kern="1200" noProof="0" dirty="0"/>
            <a:t>La 1</a:t>
          </a:r>
          <a:r>
            <a:rPr lang="fr-CA" sz="2400" kern="1200" baseline="30000" noProof="0" dirty="0"/>
            <a:t>ière</a:t>
          </a:r>
          <a:r>
            <a:rPr lang="fr-CA" sz="2400" kern="1200" noProof="0" dirty="0"/>
            <a:t> rencontre a eu lieu le 11 décembre dernier et le SCT nous faisait la proposition suivante: </a:t>
          </a:r>
        </a:p>
      </dsp:txBody>
      <dsp:txXfrm>
        <a:off x="1634691" y="2450586"/>
        <a:ext cx="5973451" cy="1843400"/>
      </dsp:txXfrm>
    </dsp:sp>
    <dsp:sp modelId="{E3BEA234-97D8-B14B-A998-576C1E6D7B9D}">
      <dsp:nvSpPr>
        <dsp:cNvPr id="0" name=""/>
        <dsp:cNvSpPr/>
      </dsp:nvSpPr>
      <dsp:spPr>
        <a:xfrm>
          <a:off x="7665493" y="1539285"/>
          <a:ext cx="1272766" cy="1272766"/>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fr-CA" sz="3600" kern="1200" noProof="0" dirty="0"/>
        </a:p>
      </dsp:txBody>
      <dsp:txXfrm>
        <a:off x="7951865" y="1539285"/>
        <a:ext cx="700022" cy="9577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1BC594-D7C5-4735-BAD2-72719B0CE663}">
      <dsp:nvSpPr>
        <dsp:cNvPr id="0" name=""/>
        <dsp:cNvSpPr/>
      </dsp:nvSpPr>
      <dsp:spPr>
        <a:xfrm>
          <a:off x="0" y="502"/>
          <a:ext cx="6713552" cy="117661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4D1F39-CF25-43D8-A265-A560AF536FD5}">
      <dsp:nvSpPr>
        <dsp:cNvPr id="0" name=""/>
        <dsp:cNvSpPr/>
      </dsp:nvSpPr>
      <dsp:spPr>
        <a:xfrm>
          <a:off x="355927" y="265242"/>
          <a:ext cx="647140" cy="6471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B52F80-D9B0-4FB2-A240-269AA466612F}">
      <dsp:nvSpPr>
        <dsp:cNvPr id="0" name=""/>
        <dsp:cNvSpPr/>
      </dsp:nvSpPr>
      <dsp:spPr>
        <a:xfrm>
          <a:off x="1358994" y="502"/>
          <a:ext cx="5354557" cy="1176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526" tIns="124526" rIns="124526" bIns="124526" numCol="1" spcCol="1270" anchor="ctr" anchorCtr="0">
          <a:noAutofit/>
        </a:bodyPr>
        <a:lstStyle/>
        <a:p>
          <a:pPr marL="0" lvl="0" indent="0" algn="l" defTabSz="666750">
            <a:lnSpc>
              <a:spcPct val="100000"/>
            </a:lnSpc>
            <a:spcBef>
              <a:spcPct val="0"/>
            </a:spcBef>
            <a:spcAft>
              <a:spcPct val="35000"/>
            </a:spcAft>
            <a:buNone/>
          </a:pPr>
          <a:r>
            <a:rPr lang="fr-CA" sz="1500" kern="1200" noProof="0" dirty="0"/>
            <a:t>La Table sectorielle, c’est-à-dire la table du réseau de la santé et des services sociaux où se retrouvaient des représentants du SCT, de Santé Québec, du MSSS, de l’ACSSSS, de l’AGESSS et de l’APER.</a:t>
          </a:r>
        </a:p>
      </dsp:txBody>
      <dsp:txXfrm>
        <a:off x="1358994" y="502"/>
        <a:ext cx="5354557" cy="1176618"/>
      </dsp:txXfrm>
    </dsp:sp>
    <dsp:sp modelId="{49216F30-4B10-46EF-AEF1-9C272EC7464D}">
      <dsp:nvSpPr>
        <dsp:cNvPr id="0" name=""/>
        <dsp:cNvSpPr/>
      </dsp:nvSpPr>
      <dsp:spPr>
        <a:xfrm>
          <a:off x="0" y="1471276"/>
          <a:ext cx="6713552" cy="117661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02508E-6AC0-40C5-BA3F-8A71619CBF86}">
      <dsp:nvSpPr>
        <dsp:cNvPr id="0" name=""/>
        <dsp:cNvSpPr/>
      </dsp:nvSpPr>
      <dsp:spPr>
        <a:xfrm>
          <a:off x="355927" y="1736015"/>
          <a:ext cx="647140" cy="64714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31C73C-6ECE-44F5-941C-283E4B833DD8}">
      <dsp:nvSpPr>
        <dsp:cNvPr id="0" name=""/>
        <dsp:cNvSpPr/>
      </dsp:nvSpPr>
      <dsp:spPr>
        <a:xfrm>
          <a:off x="1358994" y="1471276"/>
          <a:ext cx="5354557" cy="1176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526" tIns="124526" rIns="124526" bIns="124526" numCol="1" spcCol="1270" anchor="ctr" anchorCtr="0">
          <a:noAutofit/>
        </a:bodyPr>
        <a:lstStyle/>
        <a:p>
          <a:pPr marL="0" lvl="0" indent="0" algn="l" defTabSz="666750">
            <a:lnSpc>
              <a:spcPct val="100000"/>
            </a:lnSpc>
            <a:spcBef>
              <a:spcPct val="0"/>
            </a:spcBef>
            <a:spcAft>
              <a:spcPct val="35000"/>
            </a:spcAft>
            <a:buNone/>
          </a:pPr>
          <a:r>
            <a:rPr lang="fr-CA" sz="1500" kern="1200" noProof="0" dirty="0"/>
            <a:t>La 1ière rencontre s’est tenue le 16 janvier dernier et nous avions des rencontres à toutes les 2 semaines.</a:t>
          </a:r>
        </a:p>
      </dsp:txBody>
      <dsp:txXfrm>
        <a:off x="1358994" y="1471276"/>
        <a:ext cx="5354557" cy="1176618"/>
      </dsp:txXfrm>
    </dsp:sp>
    <dsp:sp modelId="{BC2607AC-21C5-4F74-9D25-13AA4CA99F03}">
      <dsp:nvSpPr>
        <dsp:cNvPr id="0" name=""/>
        <dsp:cNvSpPr/>
      </dsp:nvSpPr>
      <dsp:spPr>
        <a:xfrm>
          <a:off x="0" y="2942050"/>
          <a:ext cx="6713552" cy="117661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43D1FA-3B72-4323-9D13-FC40E358223B}">
      <dsp:nvSpPr>
        <dsp:cNvPr id="0" name=""/>
        <dsp:cNvSpPr/>
      </dsp:nvSpPr>
      <dsp:spPr>
        <a:xfrm>
          <a:off x="355927" y="3206789"/>
          <a:ext cx="647140" cy="64714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5F514C-573D-4A59-A59F-23C6BC7298E8}">
      <dsp:nvSpPr>
        <dsp:cNvPr id="0" name=""/>
        <dsp:cNvSpPr/>
      </dsp:nvSpPr>
      <dsp:spPr>
        <a:xfrm>
          <a:off x="1358994" y="2942050"/>
          <a:ext cx="5354557" cy="1176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526" tIns="124526" rIns="124526" bIns="124526" numCol="1" spcCol="1270" anchor="ctr" anchorCtr="0">
          <a:noAutofit/>
        </a:bodyPr>
        <a:lstStyle/>
        <a:p>
          <a:pPr marL="0" lvl="0" indent="0" algn="l" defTabSz="666750">
            <a:lnSpc>
              <a:spcPct val="100000"/>
            </a:lnSpc>
            <a:spcBef>
              <a:spcPct val="0"/>
            </a:spcBef>
            <a:spcAft>
              <a:spcPct val="35000"/>
            </a:spcAft>
            <a:buNone/>
          </a:pPr>
          <a:r>
            <a:rPr lang="fr-CA" sz="1500" kern="1200" noProof="0" dirty="0"/>
            <a:t>Les 3 associations ont travaillé en collaboration afin de limiter les modifications à la baisse du règlement de conditions de travail.</a:t>
          </a:r>
        </a:p>
      </dsp:txBody>
      <dsp:txXfrm>
        <a:off x="1358994" y="2942050"/>
        <a:ext cx="5354557" cy="11766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603135-C466-4DFD-A263-275C599FE387}">
      <dsp:nvSpPr>
        <dsp:cNvPr id="0" name=""/>
        <dsp:cNvSpPr/>
      </dsp:nvSpPr>
      <dsp:spPr>
        <a:xfrm>
          <a:off x="0" y="2284"/>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6220E8-07CC-46A3-A698-7CC1BF6C77E2}">
      <dsp:nvSpPr>
        <dsp:cNvPr id="0" name=""/>
        <dsp:cNvSpPr/>
      </dsp:nvSpPr>
      <dsp:spPr>
        <a:xfrm>
          <a:off x="350172" y="262743"/>
          <a:ext cx="636677" cy="63667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D66ADC-5256-4508-9970-1E674D19F3A9}">
      <dsp:nvSpPr>
        <dsp:cNvPr id="0" name=""/>
        <dsp:cNvSpPr/>
      </dsp:nvSpPr>
      <dsp:spPr>
        <a:xfrm>
          <a:off x="1337023" y="2284"/>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933450">
            <a:lnSpc>
              <a:spcPct val="90000"/>
            </a:lnSpc>
            <a:spcBef>
              <a:spcPct val="0"/>
            </a:spcBef>
            <a:spcAft>
              <a:spcPct val="35000"/>
            </a:spcAft>
            <a:buNone/>
          </a:pPr>
          <a:r>
            <a:rPr lang="fr-CA" sz="2100" kern="1200" noProof="0" dirty="0"/>
            <a:t>À l’heure actuelle, les négociations ont toujours lieu à la table du BNG concernant le régime d’assurance.</a:t>
          </a:r>
        </a:p>
      </dsp:txBody>
      <dsp:txXfrm>
        <a:off x="1337023" y="2284"/>
        <a:ext cx="4524066" cy="1157596"/>
      </dsp:txXfrm>
    </dsp:sp>
    <dsp:sp modelId="{EE30DB51-B089-416F-A570-4BF5C15F5AD7}">
      <dsp:nvSpPr>
        <dsp:cNvPr id="0" name=""/>
        <dsp:cNvSpPr/>
      </dsp:nvSpPr>
      <dsp:spPr>
        <a:xfrm>
          <a:off x="0" y="1449279"/>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20F6C3-4E1C-496C-8D39-4651557FEA0D}">
      <dsp:nvSpPr>
        <dsp:cNvPr id="0" name=""/>
        <dsp:cNvSpPr/>
      </dsp:nvSpPr>
      <dsp:spPr>
        <a:xfrm>
          <a:off x="350172" y="1709738"/>
          <a:ext cx="636677" cy="63667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3B9158-581E-4D1E-A41B-D2D02F795D6F}">
      <dsp:nvSpPr>
        <dsp:cNvPr id="0" name=""/>
        <dsp:cNvSpPr/>
      </dsp:nvSpPr>
      <dsp:spPr>
        <a:xfrm>
          <a:off x="1337023" y="1449279"/>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933450">
            <a:lnSpc>
              <a:spcPct val="90000"/>
            </a:lnSpc>
            <a:spcBef>
              <a:spcPct val="0"/>
            </a:spcBef>
            <a:spcAft>
              <a:spcPct val="35000"/>
            </a:spcAft>
            <a:buNone/>
          </a:pPr>
          <a:r>
            <a:rPr lang="fr-CA" sz="2100" kern="1200" noProof="0" dirty="0"/>
            <a:t>Ce qui est actuellement sur la table est une augmentation de 500 000$ au régime d’assurance afin d’augmenter </a:t>
          </a:r>
        </a:p>
      </dsp:txBody>
      <dsp:txXfrm>
        <a:off x="1337023" y="1449279"/>
        <a:ext cx="4524066" cy="1157596"/>
      </dsp:txXfrm>
    </dsp:sp>
    <dsp:sp modelId="{5D8A93AE-4C76-4BD0-8FB0-CC38074A412C}">
      <dsp:nvSpPr>
        <dsp:cNvPr id="0" name=""/>
        <dsp:cNvSpPr/>
      </dsp:nvSpPr>
      <dsp:spPr>
        <a:xfrm>
          <a:off x="0" y="2896274"/>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5C4449-D291-4FBC-BEAC-FFBE52BD0B7C}">
      <dsp:nvSpPr>
        <dsp:cNvPr id="0" name=""/>
        <dsp:cNvSpPr/>
      </dsp:nvSpPr>
      <dsp:spPr>
        <a:xfrm>
          <a:off x="350172" y="3156733"/>
          <a:ext cx="636677" cy="63667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E23687-87BC-4360-82DC-B88112D77BFE}">
      <dsp:nvSpPr>
        <dsp:cNvPr id="0" name=""/>
        <dsp:cNvSpPr/>
      </dsp:nvSpPr>
      <dsp:spPr>
        <a:xfrm>
          <a:off x="1337023" y="2896274"/>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933450">
            <a:lnSpc>
              <a:spcPct val="90000"/>
            </a:lnSpc>
            <a:spcBef>
              <a:spcPct val="0"/>
            </a:spcBef>
            <a:spcAft>
              <a:spcPct val="35000"/>
            </a:spcAft>
            <a:buNone/>
          </a:pPr>
          <a:r>
            <a:rPr lang="fr-CA" sz="2100" kern="1200" noProof="0" dirty="0"/>
            <a:t>le montant de remboursement pour les services professionnels.</a:t>
          </a:r>
        </a:p>
      </dsp:txBody>
      <dsp:txXfrm>
        <a:off x="1337023" y="2896274"/>
        <a:ext cx="4524066" cy="1157596"/>
      </dsp:txXfrm>
    </dsp:sp>
    <dsp:sp modelId="{0694BFE8-9749-44A5-8693-B25E468512ED}">
      <dsp:nvSpPr>
        <dsp:cNvPr id="0" name=""/>
        <dsp:cNvSpPr/>
      </dsp:nvSpPr>
      <dsp:spPr>
        <a:xfrm>
          <a:off x="0" y="4343269"/>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C5CBB4-C53E-4228-AD03-0D3DFB2D47F2}">
      <dsp:nvSpPr>
        <dsp:cNvPr id="0" name=""/>
        <dsp:cNvSpPr/>
      </dsp:nvSpPr>
      <dsp:spPr>
        <a:xfrm>
          <a:off x="350172" y="4603728"/>
          <a:ext cx="636677" cy="63667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E6DB3C-6148-4386-BCBD-706EE6E14F29}">
      <dsp:nvSpPr>
        <dsp:cNvPr id="0" name=""/>
        <dsp:cNvSpPr/>
      </dsp:nvSpPr>
      <dsp:spPr>
        <a:xfrm>
          <a:off x="1337023" y="4343269"/>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933450">
            <a:lnSpc>
              <a:spcPct val="90000"/>
            </a:lnSpc>
            <a:spcBef>
              <a:spcPct val="0"/>
            </a:spcBef>
            <a:spcAft>
              <a:spcPct val="35000"/>
            </a:spcAft>
            <a:buNone/>
          </a:pPr>
          <a:r>
            <a:rPr lang="fr-CA" sz="2100" kern="1200" noProof="0" dirty="0"/>
            <a:t>Un remboursement à hauteur de 50% des coûts pour les médicaments en injection contre l’obésité.</a:t>
          </a:r>
        </a:p>
      </dsp:txBody>
      <dsp:txXfrm>
        <a:off x="1337023" y="4343269"/>
        <a:ext cx="4524066" cy="11575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603135-C466-4DFD-A263-275C599FE387}">
      <dsp:nvSpPr>
        <dsp:cNvPr id="0" name=""/>
        <dsp:cNvSpPr/>
      </dsp:nvSpPr>
      <dsp:spPr>
        <a:xfrm>
          <a:off x="0" y="2284"/>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6220E8-07CC-46A3-A698-7CC1BF6C77E2}">
      <dsp:nvSpPr>
        <dsp:cNvPr id="0" name=""/>
        <dsp:cNvSpPr/>
      </dsp:nvSpPr>
      <dsp:spPr>
        <a:xfrm>
          <a:off x="350172" y="262743"/>
          <a:ext cx="636677" cy="63667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D66ADC-5256-4508-9970-1E674D19F3A9}">
      <dsp:nvSpPr>
        <dsp:cNvPr id="0" name=""/>
        <dsp:cNvSpPr/>
      </dsp:nvSpPr>
      <dsp:spPr>
        <a:xfrm>
          <a:off x="1337023" y="2284"/>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800100">
            <a:lnSpc>
              <a:spcPct val="90000"/>
            </a:lnSpc>
            <a:spcBef>
              <a:spcPct val="0"/>
            </a:spcBef>
            <a:spcAft>
              <a:spcPct val="35000"/>
            </a:spcAft>
            <a:buNone/>
          </a:pPr>
          <a:r>
            <a:rPr lang="fr-CA" sz="1800" kern="1200" noProof="0" dirty="0"/>
            <a:t>Adoption</a:t>
          </a:r>
          <a:r>
            <a:rPr lang="fr-CA" sz="1800" kern="1200" baseline="0" noProof="0" dirty="0"/>
            <a:t> des augmentations salariales et allocations par arrêté ministériel</a:t>
          </a:r>
          <a:endParaRPr lang="fr-CA" sz="1800" kern="1200" noProof="0" dirty="0"/>
        </a:p>
      </dsp:txBody>
      <dsp:txXfrm>
        <a:off x="1337023" y="2284"/>
        <a:ext cx="4524066" cy="1157596"/>
      </dsp:txXfrm>
    </dsp:sp>
    <dsp:sp modelId="{EE30DB51-B089-416F-A570-4BF5C15F5AD7}">
      <dsp:nvSpPr>
        <dsp:cNvPr id="0" name=""/>
        <dsp:cNvSpPr/>
      </dsp:nvSpPr>
      <dsp:spPr>
        <a:xfrm>
          <a:off x="0" y="1449279"/>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20F6C3-4E1C-496C-8D39-4651557FEA0D}">
      <dsp:nvSpPr>
        <dsp:cNvPr id="0" name=""/>
        <dsp:cNvSpPr/>
      </dsp:nvSpPr>
      <dsp:spPr>
        <a:xfrm>
          <a:off x="350172" y="1709738"/>
          <a:ext cx="636677" cy="63667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3B9158-581E-4D1E-A41B-D2D02F795D6F}">
      <dsp:nvSpPr>
        <dsp:cNvPr id="0" name=""/>
        <dsp:cNvSpPr/>
      </dsp:nvSpPr>
      <dsp:spPr>
        <a:xfrm>
          <a:off x="1337023" y="1449279"/>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800100">
            <a:lnSpc>
              <a:spcPct val="90000"/>
            </a:lnSpc>
            <a:spcBef>
              <a:spcPct val="0"/>
            </a:spcBef>
            <a:spcAft>
              <a:spcPct val="35000"/>
            </a:spcAft>
            <a:buNone/>
          </a:pPr>
          <a:r>
            <a:rPr lang="fr-CA" sz="1800" kern="1200" noProof="0" dirty="0"/>
            <a:t>Avis sera donné aux employeurs de procéder aux changements du salaire i.e. une augmentation de 11.4% de votre salaire</a:t>
          </a:r>
        </a:p>
      </dsp:txBody>
      <dsp:txXfrm>
        <a:off x="1337023" y="1449279"/>
        <a:ext cx="4524066" cy="1157596"/>
      </dsp:txXfrm>
    </dsp:sp>
    <dsp:sp modelId="{5D8A93AE-4C76-4BD0-8FB0-CC38074A412C}">
      <dsp:nvSpPr>
        <dsp:cNvPr id="0" name=""/>
        <dsp:cNvSpPr/>
      </dsp:nvSpPr>
      <dsp:spPr>
        <a:xfrm>
          <a:off x="0" y="2896274"/>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5C4449-D291-4FBC-BEAC-FFBE52BD0B7C}">
      <dsp:nvSpPr>
        <dsp:cNvPr id="0" name=""/>
        <dsp:cNvSpPr/>
      </dsp:nvSpPr>
      <dsp:spPr>
        <a:xfrm>
          <a:off x="350172" y="3156733"/>
          <a:ext cx="636677" cy="63667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E23687-87BC-4360-82DC-B88112D77BFE}">
      <dsp:nvSpPr>
        <dsp:cNvPr id="0" name=""/>
        <dsp:cNvSpPr/>
      </dsp:nvSpPr>
      <dsp:spPr>
        <a:xfrm>
          <a:off x="1337023" y="2896274"/>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800100">
            <a:lnSpc>
              <a:spcPct val="90000"/>
            </a:lnSpc>
            <a:spcBef>
              <a:spcPct val="0"/>
            </a:spcBef>
            <a:spcAft>
              <a:spcPct val="35000"/>
            </a:spcAft>
            <a:buNone/>
          </a:pPr>
          <a:r>
            <a:rPr lang="fr-CA" sz="1800" kern="1200" noProof="0" dirty="0"/>
            <a:t>Par</a:t>
          </a:r>
          <a:r>
            <a:rPr lang="fr-CA" sz="1800" kern="1200" baseline="0" noProof="0" dirty="0"/>
            <a:t> la suite, les employeurs verseront les rétroactivités au 1</a:t>
          </a:r>
          <a:r>
            <a:rPr lang="fr-CA" sz="1800" kern="1200" baseline="30000" noProof="0" dirty="0"/>
            <a:t>er</a:t>
          </a:r>
          <a:r>
            <a:rPr lang="fr-CA" sz="1800" kern="1200" baseline="0" noProof="0" dirty="0"/>
            <a:t> avril 2023</a:t>
          </a:r>
          <a:endParaRPr lang="fr-CA" sz="1800" kern="1200" noProof="0" dirty="0"/>
        </a:p>
      </dsp:txBody>
      <dsp:txXfrm>
        <a:off x="1337023" y="2896274"/>
        <a:ext cx="4524066" cy="1157596"/>
      </dsp:txXfrm>
    </dsp:sp>
    <dsp:sp modelId="{0694BFE8-9749-44A5-8693-B25E468512ED}">
      <dsp:nvSpPr>
        <dsp:cNvPr id="0" name=""/>
        <dsp:cNvSpPr/>
      </dsp:nvSpPr>
      <dsp:spPr>
        <a:xfrm>
          <a:off x="0" y="4343269"/>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C5CBB4-C53E-4228-AD03-0D3DFB2D47F2}">
      <dsp:nvSpPr>
        <dsp:cNvPr id="0" name=""/>
        <dsp:cNvSpPr/>
      </dsp:nvSpPr>
      <dsp:spPr>
        <a:xfrm>
          <a:off x="350172" y="4603728"/>
          <a:ext cx="636677" cy="63667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E6DB3C-6148-4386-BCBD-706EE6E14F29}">
      <dsp:nvSpPr>
        <dsp:cNvPr id="0" name=""/>
        <dsp:cNvSpPr/>
      </dsp:nvSpPr>
      <dsp:spPr>
        <a:xfrm>
          <a:off x="1337023" y="4343269"/>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800100">
            <a:lnSpc>
              <a:spcPct val="90000"/>
            </a:lnSpc>
            <a:spcBef>
              <a:spcPct val="0"/>
            </a:spcBef>
            <a:spcAft>
              <a:spcPct val="35000"/>
            </a:spcAft>
            <a:buNone/>
          </a:pPr>
          <a:r>
            <a:rPr lang="fr-CA" sz="1800" kern="1200" noProof="0" dirty="0"/>
            <a:t>Un formulaire sera joint à ce </a:t>
          </a:r>
          <a:r>
            <a:rPr lang="fr-CA" sz="1800" kern="1200" noProof="0" dirty="0" err="1"/>
            <a:t>powerpoint</a:t>
          </a:r>
          <a:r>
            <a:rPr lang="fr-CA" sz="1800" kern="1200" noProof="0" dirty="0"/>
            <a:t> à compléter pour que l’APER vérifie votre salaire et votre rétroactivité</a:t>
          </a:r>
        </a:p>
      </dsp:txBody>
      <dsp:txXfrm>
        <a:off x="1337023" y="4343269"/>
        <a:ext cx="4524066" cy="115759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15F83-8632-4F1D-97CA-953AEA89C342}"/>
              </a:ext>
            </a:extLst>
          </p:cNvPr>
          <p:cNvSpPr>
            <a:spLocks noGrp="1"/>
          </p:cNvSpPr>
          <p:nvPr>
            <p:ph type="ctrTitle"/>
          </p:nvPr>
        </p:nvSpPr>
        <p:spPr>
          <a:xfrm>
            <a:off x="1524000" y="1122363"/>
            <a:ext cx="9144000" cy="2387600"/>
          </a:xfrm>
        </p:spPr>
        <p:txBody>
          <a:bodyPr anchor="b"/>
          <a:lstStyle>
            <a:lvl1pPr algn="ctr">
              <a:defRPr sz="6000">
                <a:latin typeface="+mj-lt"/>
              </a:defRPr>
            </a:lvl1pPr>
          </a:lstStyle>
          <a:p>
            <a:r>
              <a:rPr lang="en-US"/>
              <a:t>Click to edit Master title style</a:t>
            </a:r>
            <a:endParaRPr lang="fr-CA"/>
          </a:p>
        </p:txBody>
      </p:sp>
      <p:sp>
        <p:nvSpPr>
          <p:cNvPr id="3" name="Subtitle 2">
            <a:extLst>
              <a:ext uri="{FF2B5EF4-FFF2-40B4-BE49-F238E27FC236}">
                <a16:creationId xmlns:a16="http://schemas.microsoft.com/office/drawing/2014/main" id="{7FB29544-6462-4740-9935-1758CAD5B119}"/>
              </a:ext>
            </a:extLst>
          </p:cNvPr>
          <p:cNvSpPr>
            <a:spLocks noGrp="1"/>
          </p:cNvSpPr>
          <p:nvPr>
            <p:ph type="subTitle" idx="1"/>
          </p:nvPr>
        </p:nvSpPr>
        <p:spPr>
          <a:xfrm>
            <a:off x="1524000" y="3602038"/>
            <a:ext cx="9144000" cy="1655762"/>
          </a:xfrm>
        </p:spPr>
        <p:txBody>
          <a:bodyPr/>
          <a:lstStyle>
            <a:lvl1pPr marL="0" indent="0" algn="ctr">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CA"/>
          </a:p>
        </p:txBody>
      </p:sp>
      <p:sp>
        <p:nvSpPr>
          <p:cNvPr id="4" name="Date Placeholder 3">
            <a:extLst>
              <a:ext uri="{FF2B5EF4-FFF2-40B4-BE49-F238E27FC236}">
                <a16:creationId xmlns:a16="http://schemas.microsoft.com/office/drawing/2014/main" id="{5FAC2128-A20B-43B9-9269-BF3CD79C8CDB}"/>
              </a:ext>
            </a:extLst>
          </p:cNvPr>
          <p:cNvSpPr>
            <a:spLocks noGrp="1"/>
          </p:cNvSpPr>
          <p:nvPr>
            <p:ph type="dt" sz="half" idx="10"/>
          </p:nvPr>
        </p:nvSpPr>
        <p:spPr/>
        <p:txBody>
          <a:bodyPr/>
          <a:lstStyle>
            <a:lvl1pPr>
              <a:defRPr>
                <a:latin typeface="+mj-lt"/>
              </a:defRPr>
            </a:lvl1pPr>
          </a:lstStyle>
          <a:p>
            <a:fld id="{2530AA38-54BC-4787-8FD4-724E5A73CE27}" type="datetimeFigureOut">
              <a:rPr lang="fr-CA" smtClean="0"/>
              <a:pPr/>
              <a:t>2025-04-07</a:t>
            </a:fld>
            <a:endParaRPr lang="fr-CA"/>
          </a:p>
        </p:txBody>
      </p:sp>
      <p:sp>
        <p:nvSpPr>
          <p:cNvPr id="5" name="Footer Placeholder 4">
            <a:extLst>
              <a:ext uri="{FF2B5EF4-FFF2-40B4-BE49-F238E27FC236}">
                <a16:creationId xmlns:a16="http://schemas.microsoft.com/office/drawing/2014/main" id="{CDAE5D5E-776D-482F-B91B-48DEA1E9ECF7}"/>
              </a:ext>
            </a:extLst>
          </p:cNvPr>
          <p:cNvSpPr>
            <a:spLocks noGrp="1"/>
          </p:cNvSpPr>
          <p:nvPr>
            <p:ph type="ftr" sz="quarter" idx="11"/>
          </p:nvPr>
        </p:nvSpPr>
        <p:spPr/>
        <p:txBody>
          <a:bodyPr/>
          <a:lstStyle>
            <a:lvl1pPr>
              <a:defRPr>
                <a:latin typeface="+mj-lt"/>
              </a:defRPr>
            </a:lvl1pPr>
          </a:lstStyle>
          <a:p>
            <a:endParaRPr lang="fr-CA"/>
          </a:p>
        </p:txBody>
      </p:sp>
      <p:sp>
        <p:nvSpPr>
          <p:cNvPr id="6" name="Slide Number Placeholder 5">
            <a:extLst>
              <a:ext uri="{FF2B5EF4-FFF2-40B4-BE49-F238E27FC236}">
                <a16:creationId xmlns:a16="http://schemas.microsoft.com/office/drawing/2014/main" id="{6DC64108-92E7-4399-B6F4-E934C536054A}"/>
              </a:ext>
            </a:extLst>
          </p:cNvPr>
          <p:cNvSpPr>
            <a:spLocks noGrp="1"/>
          </p:cNvSpPr>
          <p:nvPr>
            <p:ph type="sldNum" sz="quarter" idx="12"/>
          </p:nvPr>
        </p:nvSpPr>
        <p:spPr/>
        <p:txBody>
          <a:bodyPr/>
          <a:lstStyle>
            <a:lvl1pPr>
              <a:defRPr>
                <a:latin typeface="+mj-lt"/>
              </a:defRPr>
            </a:lvl1pPr>
          </a:lstStyle>
          <a:p>
            <a:fld id="{C2782A82-8625-485B-B0C7-92BE1599FEA0}" type="slidenum">
              <a:rPr lang="fr-CA" smtClean="0"/>
              <a:pPr/>
              <a:t>‹N°›</a:t>
            </a:fld>
            <a:endParaRPr lang="fr-CA"/>
          </a:p>
        </p:txBody>
      </p:sp>
    </p:spTree>
    <p:extLst>
      <p:ext uri="{BB962C8B-B14F-4D97-AF65-F5344CB8AC3E}">
        <p14:creationId xmlns:p14="http://schemas.microsoft.com/office/powerpoint/2010/main" val="4050218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D088C-CC77-47A1-ADA9-52BF85FE97C6}"/>
              </a:ext>
            </a:extLst>
          </p:cNvPr>
          <p:cNvSpPr>
            <a:spLocks noGrp="1"/>
          </p:cNvSpPr>
          <p:nvPr>
            <p:ph type="title"/>
          </p:nvPr>
        </p:nvSpPr>
        <p:spPr/>
        <p:txBody>
          <a:bodyPr/>
          <a:lstStyle/>
          <a:p>
            <a:r>
              <a:rPr lang="en-US"/>
              <a:t>Click to edit Master title style</a:t>
            </a:r>
            <a:endParaRPr lang="fr-CA"/>
          </a:p>
        </p:txBody>
      </p:sp>
      <p:sp>
        <p:nvSpPr>
          <p:cNvPr id="3" name="Content Placeholder 2">
            <a:extLst>
              <a:ext uri="{FF2B5EF4-FFF2-40B4-BE49-F238E27FC236}">
                <a16:creationId xmlns:a16="http://schemas.microsoft.com/office/drawing/2014/main" id="{B8EEED9F-5BC4-483C-A620-10A53F505B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A78DBC89-40E8-4901-A37A-33A7AABA319A}"/>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5" name="Footer Placeholder 4">
            <a:extLst>
              <a:ext uri="{FF2B5EF4-FFF2-40B4-BE49-F238E27FC236}">
                <a16:creationId xmlns:a16="http://schemas.microsoft.com/office/drawing/2014/main" id="{38359EDC-0FD8-46E4-93A8-CD7020D90FCC}"/>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59F0BFEC-ECFB-4200-B157-B36833C7DAF9}"/>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3444309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D0614-CC5D-4604-8813-EC9217C7B0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CA"/>
          </a:p>
        </p:txBody>
      </p:sp>
      <p:sp>
        <p:nvSpPr>
          <p:cNvPr id="3" name="Text Placeholder 2">
            <a:extLst>
              <a:ext uri="{FF2B5EF4-FFF2-40B4-BE49-F238E27FC236}">
                <a16:creationId xmlns:a16="http://schemas.microsoft.com/office/drawing/2014/main" id="{9B2DF3CD-C025-4898-B1A9-CC668AE5FC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50A3BB-DCC4-4E68-A37A-C33175500BF0}"/>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5" name="Footer Placeholder 4">
            <a:extLst>
              <a:ext uri="{FF2B5EF4-FFF2-40B4-BE49-F238E27FC236}">
                <a16:creationId xmlns:a16="http://schemas.microsoft.com/office/drawing/2014/main" id="{95FC91E2-5CF2-4B24-8832-A6BD0B4AA92D}"/>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0A1C6B6A-73CA-450F-A221-81A3D9D19FC1}"/>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3627944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A68E8-88D6-4E47-B1DE-71B25AA96857}"/>
              </a:ext>
            </a:extLst>
          </p:cNvPr>
          <p:cNvSpPr>
            <a:spLocks noGrp="1"/>
          </p:cNvSpPr>
          <p:nvPr>
            <p:ph type="title"/>
          </p:nvPr>
        </p:nvSpPr>
        <p:spPr/>
        <p:txBody>
          <a:bodyPr/>
          <a:lstStyle/>
          <a:p>
            <a:r>
              <a:rPr lang="en-US"/>
              <a:t>Click to edit Master title style</a:t>
            </a:r>
            <a:endParaRPr lang="fr-CA"/>
          </a:p>
        </p:txBody>
      </p:sp>
      <p:sp>
        <p:nvSpPr>
          <p:cNvPr id="3" name="Content Placeholder 2">
            <a:extLst>
              <a:ext uri="{FF2B5EF4-FFF2-40B4-BE49-F238E27FC236}">
                <a16:creationId xmlns:a16="http://schemas.microsoft.com/office/drawing/2014/main" id="{1A91653D-174D-455B-A520-1F4534E007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Content Placeholder 3">
            <a:extLst>
              <a:ext uri="{FF2B5EF4-FFF2-40B4-BE49-F238E27FC236}">
                <a16:creationId xmlns:a16="http://schemas.microsoft.com/office/drawing/2014/main" id="{1E70D431-55E4-4A74-97D6-A8A3178EA5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5" name="Date Placeholder 4">
            <a:extLst>
              <a:ext uri="{FF2B5EF4-FFF2-40B4-BE49-F238E27FC236}">
                <a16:creationId xmlns:a16="http://schemas.microsoft.com/office/drawing/2014/main" id="{A2A7C744-DF0C-4F22-9CB7-918D43C300E8}"/>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6" name="Footer Placeholder 5">
            <a:extLst>
              <a:ext uri="{FF2B5EF4-FFF2-40B4-BE49-F238E27FC236}">
                <a16:creationId xmlns:a16="http://schemas.microsoft.com/office/drawing/2014/main" id="{5900148D-295D-404D-9B0A-775E0C65F0C1}"/>
              </a:ext>
            </a:extLst>
          </p:cNvPr>
          <p:cNvSpPr>
            <a:spLocks noGrp="1"/>
          </p:cNvSpPr>
          <p:nvPr>
            <p:ph type="ftr" sz="quarter" idx="11"/>
          </p:nvPr>
        </p:nvSpPr>
        <p:spPr/>
        <p:txBody>
          <a:bodyPr/>
          <a:lstStyle/>
          <a:p>
            <a:endParaRPr lang="fr-CA"/>
          </a:p>
        </p:txBody>
      </p:sp>
      <p:sp>
        <p:nvSpPr>
          <p:cNvPr id="7" name="Slide Number Placeholder 6">
            <a:extLst>
              <a:ext uri="{FF2B5EF4-FFF2-40B4-BE49-F238E27FC236}">
                <a16:creationId xmlns:a16="http://schemas.microsoft.com/office/drawing/2014/main" id="{A007C519-C44F-4D1B-BC57-1AFB95548054}"/>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1974071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4AB2-B0FD-4414-B71B-FBFF0237103C}"/>
              </a:ext>
            </a:extLst>
          </p:cNvPr>
          <p:cNvSpPr>
            <a:spLocks noGrp="1"/>
          </p:cNvSpPr>
          <p:nvPr>
            <p:ph type="title"/>
          </p:nvPr>
        </p:nvSpPr>
        <p:spPr>
          <a:xfrm>
            <a:off x="839788" y="365125"/>
            <a:ext cx="10515600" cy="1325563"/>
          </a:xfrm>
        </p:spPr>
        <p:txBody>
          <a:bodyPr/>
          <a:lstStyle/>
          <a:p>
            <a:r>
              <a:rPr lang="en-US"/>
              <a:t>Click to edit Master title style</a:t>
            </a:r>
            <a:endParaRPr lang="fr-CA"/>
          </a:p>
        </p:txBody>
      </p:sp>
      <p:sp>
        <p:nvSpPr>
          <p:cNvPr id="3" name="Text Placeholder 2">
            <a:extLst>
              <a:ext uri="{FF2B5EF4-FFF2-40B4-BE49-F238E27FC236}">
                <a16:creationId xmlns:a16="http://schemas.microsoft.com/office/drawing/2014/main" id="{5F8FFF30-5BBF-4246-B02C-0C74571733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5B60E0-E529-49B6-A0E7-FFBA315C6B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5" name="Text Placeholder 4">
            <a:extLst>
              <a:ext uri="{FF2B5EF4-FFF2-40B4-BE49-F238E27FC236}">
                <a16:creationId xmlns:a16="http://schemas.microsoft.com/office/drawing/2014/main" id="{520237BF-63F6-4E39-B051-3194339681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D66EF4-F43B-42D0-B393-8CAEECA538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7" name="Date Placeholder 6">
            <a:extLst>
              <a:ext uri="{FF2B5EF4-FFF2-40B4-BE49-F238E27FC236}">
                <a16:creationId xmlns:a16="http://schemas.microsoft.com/office/drawing/2014/main" id="{A24896D5-CF25-4525-8062-152E21066F37}"/>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8" name="Footer Placeholder 7">
            <a:extLst>
              <a:ext uri="{FF2B5EF4-FFF2-40B4-BE49-F238E27FC236}">
                <a16:creationId xmlns:a16="http://schemas.microsoft.com/office/drawing/2014/main" id="{A1DE05A2-D816-48B6-BA04-B120505D162C}"/>
              </a:ext>
            </a:extLst>
          </p:cNvPr>
          <p:cNvSpPr>
            <a:spLocks noGrp="1"/>
          </p:cNvSpPr>
          <p:nvPr>
            <p:ph type="ftr" sz="quarter" idx="11"/>
          </p:nvPr>
        </p:nvSpPr>
        <p:spPr/>
        <p:txBody>
          <a:bodyPr/>
          <a:lstStyle/>
          <a:p>
            <a:endParaRPr lang="fr-CA"/>
          </a:p>
        </p:txBody>
      </p:sp>
      <p:sp>
        <p:nvSpPr>
          <p:cNvPr id="9" name="Slide Number Placeholder 8">
            <a:extLst>
              <a:ext uri="{FF2B5EF4-FFF2-40B4-BE49-F238E27FC236}">
                <a16:creationId xmlns:a16="http://schemas.microsoft.com/office/drawing/2014/main" id="{A8E8AFF6-55DA-415F-921B-773FCD110179}"/>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2611816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75CF8-DC13-4F50-B689-65558420922E}"/>
              </a:ext>
            </a:extLst>
          </p:cNvPr>
          <p:cNvSpPr>
            <a:spLocks noGrp="1"/>
          </p:cNvSpPr>
          <p:nvPr>
            <p:ph type="title"/>
          </p:nvPr>
        </p:nvSpPr>
        <p:spPr/>
        <p:txBody>
          <a:bodyPr/>
          <a:lstStyle/>
          <a:p>
            <a:r>
              <a:rPr lang="en-US"/>
              <a:t>Click to edit Master title style</a:t>
            </a:r>
            <a:endParaRPr lang="fr-CA"/>
          </a:p>
        </p:txBody>
      </p:sp>
      <p:sp>
        <p:nvSpPr>
          <p:cNvPr id="3" name="Date Placeholder 2">
            <a:extLst>
              <a:ext uri="{FF2B5EF4-FFF2-40B4-BE49-F238E27FC236}">
                <a16:creationId xmlns:a16="http://schemas.microsoft.com/office/drawing/2014/main" id="{06035ADD-0873-453D-9BFE-9D6CC3FE2F76}"/>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4" name="Footer Placeholder 3">
            <a:extLst>
              <a:ext uri="{FF2B5EF4-FFF2-40B4-BE49-F238E27FC236}">
                <a16:creationId xmlns:a16="http://schemas.microsoft.com/office/drawing/2014/main" id="{226D776C-11FC-4AA6-8723-916DC2DCC9CE}"/>
              </a:ext>
            </a:extLst>
          </p:cNvPr>
          <p:cNvSpPr>
            <a:spLocks noGrp="1"/>
          </p:cNvSpPr>
          <p:nvPr>
            <p:ph type="ftr" sz="quarter" idx="11"/>
          </p:nvPr>
        </p:nvSpPr>
        <p:spPr/>
        <p:txBody>
          <a:bodyPr/>
          <a:lstStyle/>
          <a:p>
            <a:endParaRPr lang="fr-CA"/>
          </a:p>
        </p:txBody>
      </p:sp>
      <p:sp>
        <p:nvSpPr>
          <p:cNvPr id="5" name="Slide Number Placeholder 4">
            <a:extLst>
              <a:ext uri="{FF2B5EF4-FFF2-40B4-BE49-F238E27FC236}">
                <a16:creationId xmlns:a16="http://schemas.microsoft.com/office/drawing/2014/main" id="{D757193B-96A4-4048-9139-EE5CB0AABEDD}"/>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2606128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7E220A-9764-47B3-9FD8-1DF5F0B59AD2}"/>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3" name="Footer Placeholder 2">
            <a:extLst>
              <a:ext uri="{FF2B5EF4-FFF2-40B4-BE49-F238E27FC236}">
                <a16:creationId xmlns:a16="http://schemas.microsoft.com/office/drawing/2014/main" id="{4BFFC1B6-E3AF-495F-AF08-7345DE4AD1B9}"/>
              </a:ext>
            </a:extLst>
          </p:cNvPr>
          <p:cNvSpPr>
            <a:spLocks noGrp="1"/>
          </p:cNvSpPr>
          <p:nvPr>
            <p:ph type="ftr" sz="quarter" idx="11"/>
          </p:nvPr>
        </p:nvSpPr>
        <p:spPr/>
        <p:txBody>
          <a:bodyPr/>
          <a:lstStyle/>
          <a:p>
            <a:endParaRPr lang="fr-CA"/>
          </a:p>
        </p:txBody>
      </p:sp>
      <p:sp>
        <p:nvSpPr>
          <p:cNvPr id="4" name="Slide Number Placeholder 3">
            <a:extLst>
              <a:ext uri="{FF2B5EF4-FFF2-40B4-BE49-F238E27FC236}">
                <a16:creationId xmlns:a16="http://schemas.microsoft.com/office/drawing/2014/main" id="{350EA834-9C6C-4278-811E-5DEA06536C20}"/>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308405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EB3BB-9133-47D8-89CA-4884670CF4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CA"/>
          </a:p>
        </p:txBody>
      </p:sp>
      <p:sp>
        <p:nvSpPr>
          <p:cNvPr id="3" name="Content Placeholder 2">
            <a:extLst>
              <a:ext uri="{FF2B5EF4-FFF2-40B4-BE49-F238E27FC236}">
                <a16:creationId xmlns:a16="http://schemas.microsoft.com/office/drawing/2014/main" id="{9DB23DFD-9FA1-48C3-BF41-F31F8839BF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Text Placeholder 3">
            <a:extLst>
              <a:ext uri="{FF2B5EF4-FFF2-40B4-BE49-F238E27FC236}">
                <a16:creationId xmlns:a16="http://schemas.microsoft.com/office/drawing/2014/main" id="{CF3AAB6A-A710-4CBB-B961-5812903583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DE1DE0-5760-4CF1-A4FB-BF2D501DCCDF}"/>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6" name="Footer Placeholder 5">
            <a:extLst>
              <a:ext uri="{FF2B5EF4-FFF2-40B4-BE49-F238E27FC236}">
                <a16:creationId xmlns:a16="http://schemas.microsoft.com/office/drawing/2014/main" id="{1DF023D2-F12E-47AC-98D3-232D0B4A7DF6}"/>
              </a:ext>
            </a:extLst>
          </p:cNvPr>
          <p:cNvSpPr>
            <a:spLocks noGrp="1"/>
          </p:cNvSpPr>
          <p:nvPr>
            <p:ph type="ftr" sz="quarter" idx="11"/>
          </p:nvPr>
        </p:nvSpPr>
        <p:spPr/>
        <p:txBody>
          <a:bodyPr/>
          <a:lstStyle/>
          <a:p>
            <a:endParaRPr lang="fr-CA"/>
          </a:p>
        </p:txBody>
      </p:sp>
      <p:sp>
        <p:nvSpPr>
          <p:cNvPr id="7" name="Slide Number Placeholder 6">
            <a:extLst>
              <a:ext uri="{FF2B5EF4-FFF2-40B4-BE49-F238E27FC236}">
                <a16:creationId xmlns:a16="http://schemas.microsoft.com/office/drawing/2014/main" id="{320912D9-7BA5-4928-87E8-ED38D6DD0BBE}"/>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918593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04F7F-0583-47D6-B44D-AFC28B5DFA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CA"/>
          </a:p>
        </p:txBody>
      </p:sp>
      <p:sp>
        <p:nvSpPr>
          <p:cNvPr id="3" name="Picture Placeholder 2">
            <a:extLst>
              <a:ext uri="{FF2B5EF4-FFF2-40B4-BE49-F238E27FC236}">
                <a16:creationId xmlns:a16="http://schemas.microsoft.com/office/drawing/2014/main" id="{4A12E003-9185-4559-8A3D-512005C691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Text Placeholder 3">
            <a:extLst>
              <a:ext uri="{FF2B5EF4-FFF2-40B4-BE49-F238E27FC236}">
                <a16:creationId xmlns:a16="http://schemas.microsoft.com/office/drawing/2014/main" id="{C1B674CF-3CC7-43B5-880D-E061AEB4FC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E0EDF3-1470-4906-AD46-8A54AE8183B0}"/>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6" name="Footer Placeholder 5">
            <a:extLst>
              <a:ext uri="{FF2B5EF4-FFF2-40B4-BE49-F238E27FC236}">
                <a16:creationId xmlns:a16="http://schemas.microsoft.com/office/drawing/2014/main" id="{47DDE6EF-293D-4C0B-AC2E-F974FB941507}"/>
              </a:ext>
            </a:extLst>
          </p:cNvPr>
          <p:cNvSpPr>
            <a:spLocks noGrp="1"/>
          </p:cNvSpPr>
          <p:nvPr>
            <p:ph type="ftr" sz="quarter" idx="11"/>
          </p:nvPr>
        </p:nvSpPr>
        <p:spPr/>
        <p:txBody>
          <a:bodyPr/>
          <a:lstStyle/>
          <a:p>
            <a:endParaRPr lang="fr-CA"/>
          </a:p>
        </p:txBody>
      </p:sp>
      <p:sp>
        <p:nvSpPr>
          <p:cNvPr id="7" name="Slide Number Placeholder 6">
            <a:extLst>
              <a:ext uri="{FF2B5EF4-FFF2-40B4-BE49-F238E27FC236}">
                <a16:creationId xmlns:a16="http://schemas.microsoft.com/office/drawing/2014/main" id="{3BAB350F-E4E0-4942-940C-A42C7773161E}"/>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3292083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8C426-3AF4-4217-B416-BA0EEDEEB998}"/>
              </a:ext>
            </a:extLst>
          </p:cNvPr>
          <p:cNvSpPr>
            <a:spLocks noGrp="1"/>
          </p:cNvSpPr>
          <p:nvPr>
            <p:ph type="title"/>
          </p:nvPr>
        </p:nvSpPr>
        <p:spPr/>
        <p:txBody>
          <a:bodyPr/>
          <a:lstStyle/>
          <a:p>
            <a:r>
              <a:rPr lang="en-US"/>
              <a:t>Click to edit Master title style</a:t>
            </a:r>
            <a:endParaRPr lang="fr-CA"/>
          </a:p>
        </p:txBody>
      </p:sp>
      <p:sp>
        <p:nvSpPr>
          <p:cNvPr id="3" name="Vertical Text Placeholder 2">
            <a:extLst>
              <a:ext uri="{FF2B5EF4-FFF2-40B4-BE49-F238E27FC236}">
                <a16:creationId xmlns:a16="http://schemas.microsoft.com/office/drawing/2014/main" id="{B9DAE207-3BB6-4D1C-8EF4-7E33A2A01B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CB940EF3-0405-4B81-8650-9CE6A8F7E2D9}"/>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5" name="Footer Placeholder 4">
            <a:extLst>
              <a:ext uri="{FF2B5EF4-FFF2-40B4-BE49-F238E27FC236}">
                <a16:creationId xmlns:a16="http://schemas.microsoft.com/office/drawing/2014/main" id="{9782EE45-89B6-40E1-A76B-11E7B7C8B157}"/>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BD0E7859-DA37-4BDA-8EFC-226EE668E94A}"/>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2761047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C26098-59AB-4E77-8A2B-BA19B9BE48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CA"/>
          </a:p>
        </p:txBody>
      </p:sp>
      <p:sp>
        <p:nvSpPr>
          <p:cNvPr id="3" name="Vertical Text Placeholder 2">
            <a:extLst>
              <a:ext uri="{FF2B5EF4-FFF2-40B4-BE49-F238E27FC236}">
                <a16:creationId xmlns:a16="http://schemas.microsoft.com/office/drawing/2014/main" id="{5D541DC2-A902-42F0-9F1E-6556BBB7E3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65E49346-8F14-44D8-B3A3-B316BEAE1D1B}"/>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5" name="Footer Placeholder 4">
            <a:extLst>
              <a:ext uri="{FF2B5EF4-FFF2-40B4-BE49-F238E27FC236}">
                <a16:creationId xmlns:a16="http://schemas.microsoft.com/office/drawing/2014/main" id="{161F711D-652A-4F4A-91C7-9E9591534835}"/>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AC3126E7-768C-4366-84EB-B1D77AB4A19C}"/>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1289228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FA2C05-1D84-42E6-8BF0-333A0ACB6A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CA"/>
          </a:p>
        </p:txBody>
      </p:sp>
      <p:sp>
        <p:nvSpPr>
          <p:cNvPr id="3" name="Text Placeholder 2">
            <a:extLst>
              <a:ext uri="{FF2B5EF4-FFF2-40B4-BE49-F238E27FC236}">
                <a16:creationId xmlns:a16="http://schemas.microsoft.com/office/drawing/2014/main" id="{CE0EAED1-4374-414F-990D-141CF01C55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4E90E9F2-DFC6-40D2-A9F1-70C5676627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30AA38-54BC-4787-8FD4-724E5A73CE27}" type="datetimeFigureOut">
              <a:rPr lang="fr-CA" smtClean="0"/>
              <a:t>2025-04-07</a:t>
            </a:fld>
            <a:endParaRPr lang="fr-CA"/>
          </a:p>
        </p:txBody>
      </p:sp>
      <p:sp>
        <p:nvSpPr>
          <p:cNvPr id="5" name="Footer Placeholder 4">
            <a:extLst>
              <a:ext uri="{FF2B5EF4-FFF2-40B4-BE49-F238E27FC236}">
                <a16:creationId xmlns:a16="http://schemas.microsoft.com/office/drawing/2014/main" id="{E287DF64-A25B-4B0C-AF15-5946838EDA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Slide Number Placeholder 5">
            <a:extLst>
              <a:ext uri="{FF2B5EF4-FFF2-40B4-BE49-F238E27FC236}">
                <a16:creationId xmlns:a16="http://schemas.microsoft.com/office/drawing/2014/main" id="{18B1C55F-02BB-4D1E-B0E9-51504608B2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782A82-8625-485B-B0C7-92BE1599FEA0}" type="slidenum">
              <a:rPr lang="fr-CA" smtClean="0"/>
              <a:t>‹N°›</a:t>
            </a:fld>
            <a:endParaRPr lang="fr-CA"/>
          </a:p>
        </p:txBody>
      </p:sp>
    </p:spTree>
    <p:extLst>
      <p:ext uri="{BB962C8B-B14F-4D97-AF65-F5344CB8AC3E}">
        <p14:creationId xmlns:p14="http://schemas.microsoft.com/office/powerpoint/2010/main" val="3926745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2.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applewebdata://BA61E488-3B24-4D52-917F-850F741E948E/#_bookmark1" TargetMode="External"/><Relationship Id="rId2" Type="http://schemas.openxmlformats.org/officeDocument/2006/relationships/hyperlink" Target="applewebdata://BA61E488-3B24-4D52-917F-850F741E948E/#_bookmark0"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mailto:association@aper.qc.ca" TargetMode="External"/><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hyperlink" Target="http://www.aper.qc.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2E5D9B94-61D4-4032-AE93-F6A6148A17AA}"/>
              </a:ext>
            </a:extLst>
          </p:cNvPr>
          <p:cNvPicPr>
            <a:picLocks noChangeAspect="1"/>
          </p:cNvPicPr>
          <p:nvPr/>
        </p:nvPicPr>
        <p:blipFill rotWithShape="1">
          <a:blip r:embed="rId2"/>
          <a:srcRect t="36641"/>
          <a:stretch/>
        </p:blipFill>
        <p:spPr>
          <a:xfrm>
            <a:off x="3345366" y="1772529"/>
            <a:ext cx="4962293" cy="2532839"/>
          </a:xfrm>
          <a:prstGeom prst="rect">
            <a:avLst/>
          </a:prstGeom>
        </p:spPr>
      </p:pic>
      <p:cxnSp>
        <p:nvCxnSpPr>
          <p:cNvPr id="18" name="Straight Connector 17">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C3F49CB8-2AD0-469B-A0C8-4A750F86F354}"/>
              </a:ext>
            </a:extLst>
          </p:cNvPr>
          <p:cNvSpPr/>
          <p:nvPr/>
        </p:nvSpPr>
        <p:spPr>
          <a:xfrm>
            <a:off x="378068" y="4633546"/>
            <a:ext cx="11435864" cy="1844256"/>
          </a:xfrm>
          <a:prstGeom prst="rect">
            <a:avLst/>
          </a:prstGeom>
          <a:solidFill>
            <a:srgbClr val="588894"/>
          </a:solidFill>
          <a:ln>
            <a:solidFill>
              <a:srgbClr val="5888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2" name="Title 1">
            <a:extLst>
              <a:ext uri="{FF2B5EF4-FFF2-40B4-BE49-F238E27FC236}">
                <a16:creationId xmlns:a16="http://schemas.microsoft.com/office/drawing/2014/main" id="{B01F8948-A977-4841-9DA3-A0433F9524CF}"/>
              </a:ext>
            </a:extLst>
          </p:cNvPr>
          <p:cNvSpPr>
            <a:spLocks noGrp="1"/>
          </p:cNvSpPr>
          <p:nvPr>
            <p:ph type="ctrTitle"/>
          </p:nvPr>
        </p:nvSpPr>
        <p:spPr>
          <a:xfrm>
            <a:off x="526073" y="4756638"/>
            <a:ext cx="11139854" cy="930447"/>
          </a:xfrm>
        </p:spPr>
        <p:txBody>
          <a:bodyPr>
            <a:normAutofit fontScale="90000"/>
          </a:bodyPr>
          <a:lstStyle/>
          <a:p>
            <a:r>
              <a:rPr lang="fr-CA" sz="3800" b="1" noProof="0" dirty="0">
                <a:solidFill>
                  <a:srgbClr val="FFFFFF"/>
                </a:solidFill>
              </a:rPr>
              <a:t>NOUVEAUTÉS SALARIALES</a:t>
            </a:r>
            <a:br>
              <a:rPr lang="fr-CA" sz="3800" b="1" noProof="0" dirty="0">
                <a:solidFill>
                  <a:srgbClr val="FFFFFF"/>
                </a:solidFill>
              </a:rPr>
            </a:br>
            <a:r>
              <a:rPr lang="fr-CA" sz="3800" b="1" noProof="0" dirty="0">
                <a:solidFill>
                  <a:srgbClr val="FFFFFF"/>
                </a:solidFill>
              </a:rPr>
              <a:t>EXPLICATIONS</a:t>
            </a:r>
          </a:p>
        </p:txBody>
      </p:sp>
      <p:sp>
        <p:nvSpPr>
          <p:cNvPr id="3" name="Subtitle 2">
            <a:extLst>
              <a:ext uri="{FF2B5EF4-FFF2-40B4-BE49-F238E27FC236}">
                <a16:creationId xmlns:a16="http://schemas.microsoft.com/office/drawing/2014/main" id="{8498AC0C-B23D-4451-BAB1-F45C8D5AFDD6}"/>
              </a:ext>
            </a:extLst>
          </p:cNvPr>
          <p:cNvSpPr>
            <a:spLocks noGrp="1"/>
          </p:cNvSpPr>
          <p:nvPr>
            <p:ph type="subTitle" idx="1"/>
          </p:nvPr>
        </p:nvSpPr>
        <p:spPr>
          <a:xfrm>
            <a:off x="1524000" y="5815698"/>
            <a:ext cx="9144000" cy="420001"/>
          </a:xfrm>
        </p:spPr>
        <p:txBody>
          <a:bodyPr>
            <a:normAutofit/>
          </a:bodyPr>
          <a:lstStyle/>
          <a:p>
            <a:r>
              <a:rPr lang="fr-CA" sz="2000" b="1" noProof="0" dirty="0">
                <a:solidFill>
                  <a:srgbClr val="FFFFFF"/>
                </a:solidFill>
                <a:latin typeface="Arial" panose="020B0604020202020204" pitchFamily="34" charset="0"/>
                <a:cs typeface="Arial" panose="020B0604020202020204" pitchFamily="34" charset="0"/>
              </a:rPr>
              <a:t>Présenté par: ÉQUIPE APER</a:t>
            </a:r>
          </a:p>
        </p:txBody>
      </p:sp>
      <p:cxnSp>
        <p:nvCxnSpPr>
          <p:cNvPr id="7" name="Straight Connector 6">
            <a:extLst>
              <a:ext uri="{FF2B5EF4-FFF2-40B4-BE49-F238E27FC236}">
                <a16:creationId xmlns:a16="http://schemas.microsoft.com/office/drawing/2014/main" id="{4D066A53-401B-4009-BB70-8BD25F8D2D25}"/>
              </a:ext>
            </a:extLst>
          </p:cNvPr>
          <p:cNvCxnSpPr/>
          <p:nvPr/>
        </p:nvCxnSpPr>
        <p:spPr>
          <a:xfrm>
            <a:off x="1524000" y="5687085"/>
            <a:ext cx="8928295" cy="0"/>
          </a:xfrm>
          <a:prstGeom prst="line">
            <a:avLst/>
          </a:prstGeom>
          <a:ln w="31750">
            <a:solidFill>
              <a:srgbClr val="646464"/>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806722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35" name="Freeform: Shape 34">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CA" noProof="0" dirty="0"/>
          </a:p>
        </p:txBody>
      </p:sp>
      <p:sp>
        <p:nvSpPr>
          <p:cNvPr id="37" name="Right Triangle 36">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39" name="Rectangle 38">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2" name="Title 1">
            <a:extLst>
              <a:ext uri="{FF2B5EF4-FFF2-40B4-BE49-F238E27FC236}">
                <a16:creationId xmlns:a16="http://schemas.microsoft.com/office/drawing/2014/main" id="{98E544EA-A931-4DD2-90F1-94BD32974709}"/>
              </a:ext>
            </a:extLst>
          </p:cNvPr>
          <p:cNvSpPr>
            <a:spLocks noGrp="1"/>
          </p:cNvSpPr>
          <p:nvPr>
            <p:ph type="title"/>
          </p:nvPr>
        </p:nvSpPr>
        <p:spPr>
          <a:xfrm>
            <a:off x="1006900" y="1188637"/>
            <a:ext cx="3141430" cy="4480726"/>
          </a:xfrm>
        </p:spPr>
        <p:txBody>
          <a:bodyPr>
            <a:normAutofit/>
          </a:bodyPr>
          <a:lstStyle/>
          <a:p>
            <a:pPr algn="r"/>
            <a:r>
              <a:rPr lang="fr-CA" sz="6600" noProof="0" dirty="0">
                <a:latin typeface="Arial" panose="020B0604020202020204" pitchFamily="34" charset="0"/>
                <a:cs typeface="Arial" panose="020B0604020202020204" pitchFamily="34" charset="0"/>
              </a:rPr>
              <a:t>Ordre du jour</a:t>
            </a:r>
          </a:p>
        </p:txBody>
      </p:sp>
      <p:cxnSp>
        <p:nvCxnSpPr>
          <p:cNvPr id="41" name="Straight Connector 40">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101917D-DDEB-4BC4-82A4-CF1B74291251}"/>
              </a:ext>
            </a:extLst>
          </p:cNvPr>
          <p:cNvSpPr>
            <a:spLocks noGrp="1"/>
          </p:cNvSpPr>
          <p:nvPr>
            <p:ph idx="1"/>
          </p:nvPr>
        </p:nvSpPr>
        <p:spPr>
          <a:xfrm>
            <a:off x="5138928" y="1338729"/>
            <a:ext cx="4795584" cy="4180542"/>
          </a:xfrm>
        </p:spPr>
        <p:txBody>
          <a:bodyPr anchor="ctr">
            <a:normAutofit/>
          </a:bodyPr>
          <a:lstStyle/>
          <a:p>
            <a:pPr marL="514350" indent="-514350">
              <a:buClr>
                <a:srgbClr val="588894"/>
              </a:buClr>
              <a:buFont typeface="+mj-lt"/>
              <a:buAutoNum type="arabicPeriod"/>
            </a:pPr>
            <a:r>
              <a:rPr lang="fr-CA" sz="2400" noProof="0" dirty="0">
                <a:latin typeface="Arial" panose="020B0604020202020204" pitchFamily="34" charset="0"/>
                <a:cs typeface="Arial" panose="020B0604020202020204" pitchFamily="34" charset="0"/>
              </a:rPr>
              <a:t>Introduction  </a:t>
            </a:r>
          </a:p>
          <a:p>
            <a:pPr marL="514350" indent="-514350">
              <a:buClr>
                <a:srgbClr val="588894"/>
              </a:buClr>
              <a:buFont typeface="+mj-lt"/>
              <a:buAutoNum type="arabicPeriod"/>
            </a:pPr>
            <a:r>
              <a:rPr lang="fr-CA" sz="2400" noProof="0" dirty="0">
                <a:latin typeface="Arial" panose="020B0604020202020204" pitchFamily="34" charset="0"/>
                <a:cs typeface="Arial" panose="020B0604020202020204" pitchFamily="34" charset="0"/>
              </a:rPr>
              <a:t>Les différentes tables</a:t>
            </a:r>
          </a:p>
          <a:p>
            <a:pPr marL="514350" indent="-514350">
              <a:buClr>
                <a:srgbClr val="588894"/>
              </a:buClr>
              <a:buFont typeface="+mj-lt"/>
              <a:buAutoNum type="arabicPeriod"/>
            </a:pPr>
            <a:r>
              <a:rPr lang="fr-CA" sz="2400" noProof="0" dirty="0">
                <a:latin typeface="Arial" panose="020B0604020202020204" pitchFamily="34" charset="0"/>
                <a:cs typeface="Arial" panose="020B0604020202020204" pitchFamily="34" charset="0"/>
              </a:rPr>
              <a:t>Les différents enjeux</a:t>
            </a:r>
          </a:p>
          <a:p>
            <a:pPr marL="514350" indent="-514350">
              <a:buClr>
                <a:srgbClr val="588894"/>
              </a:buClr>
              <a:buFont typeface="+mj-lt"/>
              <a:buAutoNum type="arabicPeriod"/>
            </a:pPr>
            <a:r>
              <a:rPr lang="fr-CA" sz="2400" noProof="0" dirty="0">
                <a:latin typeface="Arial" panose="020B0604020202020204" pitchFamily="34" charset="0"/>
                <a:cs typeface="Arial" panose="020B0604020202020204" pitchFamily="34" charset="0"/>
              </a:rPr>
              <a:t>La contrepartie gouvernementale</a:t>
            </a:r>
          </a:p>
          <a:p>
            <a:pPr marL="514350" indent="-514350">
              <a:buClr>
                <a:srgbClr val="588894"/>
              </a:buClr>
              <a:buFont typeface="+mj-lt"/>
              <a:buAutoNum type="arabicPeriod"/>
            </a:pPr>
            <a:r>
              <a:rPr lang="fr-CA" sz="2400" noProof="0" dirty="0">
                <a:latin typeface="Arial" panose="020B0604020202020204" pitchFamily="34" charset="0"/>
                <a:cs typeface="Arial" panose="020B0604020202020204" pitchFamily="34" charset="0"/>
              </a:rPr>
              <a:t>Le régime d’assurance</a:t>
            </a:r>
          </a:p>
          <a:p>
            <a:pPr marL="514350" indent="-514350">
              <a:buClr>
                <a:srgbClr val="588894"/>
              </a:buClr>
              <a:buFont typeface="+mj-lt"/>
              <a:buAutoNum type="arabicPeriod"/>
            </a:pPr>
            <a:r>
              <a:rPr lang="fr-CA" sz="2400" noProof="0" dirty="0">
                <a:latin typeface="Arial" panose="020B0604020202020204" pitchFamily="34" charset="0"/>
                <a:cs typeface="Arial" panose="020B0604020202020204" pitchFamily="34" charset="0"/>
              </a:rPr>
              <a:t>Le régime de retraite</a:t>
            </a:r>
          </a:p>
          <a:p>
            <a:pPr marL="514350" indent="-514350">
              <a:buClr>
                <a:srgbClr val="588894"/>
              </a:buClr>
              <a:buFont typeface="+mj-lt"/>
              <a:buAutoNum type="arabicPeriod"/>
            </a:pPr>
            <a:r>
              <a:rPr lang="fr-CA" sz="2400" noProof="0" dirty="0">
                <a:latin typeface="Arial" panose="020B0604020202020204" pitchFamily="34" charset="0"/>
                <a:cs typeface="Arial" panose="020B0604020202020204" pitchFamily="34" charset="0"/>
              </a:rPr>
              <a:t>Les étapes et la procédure</a:t>
            </a:r>
          </a:p>
          <a:p>
            <a:pPr marL="514350" indent="-514350">
              <a:buClr>
                <a:srgbClr val="588894"/>
              </a:buClr>
              <a:buFont typeface="+mj-lt"/>
              <a:buAutoNum type="arabicPeriod"/>
            </a:pPr>
            <a:r>
              <a:rPr lang="fr-CA" sz="2400" noProof="0" dirty="0">
                <a:latin typeface="Arial" panose="020B0604020202020204" pitchFamily="34" charset="0"/>
                <a:cs typeface="Arial" panose="020B0604020202020204" pitchFamily="34" charset="0"/>
              </a:rPr>
              <a:t>Questions</a:t>
            </a:r>
          </a:p>
        </p:txBody>
      </p:sp>
    </p:spTree>
    <p:extLst>
      <p:ext uri="{BB962C8B-B14F-4D97-AF65-F5344CB8AC3E}">
        <p14:creationId xmlns:p14="http://schemas.microsoft.com/office/powerpoint/2010/main" val="2508641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74FC6-9C27-47E0-BA22-01E04D2A11A8}"/>
              </a:ext>
            </a:extLst>
          </p:cNvPr>
          <p:cNvSpPr>
            <a:spLocks noGrp="1"/>
          </p:cNvSpPr>
          <p:nvPr>
            <p:ph type="title"/>
          </p:nvPr>
        </p:nvSpPr>
        <p:spPr>
          <a:xfrm>
            <a:off x="433136" y="5091762"/>
            <a:ext cx="7834193" cy="1264588"/>
          </a:xfrm>
        </p:spPr>
        <p:txBody>
          <a:bodyPr vert="horz" lIns="91440" tIns="45720" rIns="91440" bIns="45720" rtlCol="0" anchor="ctr">
            <a:normAutofit/>
          </a:bodyPr>
          <a:lstStyle/>
          <a:p>
            <a:pPr algn="r"/>
            <a:r>
              <a:rPr lang="fr-CA" b="1" noProof="0" dirty="0">
                <a:latin typeface="Arial" panose="020B0604020202020204" pitchFamily="34" charset="0"/>
                <a:cs typeface="Arial" panose="020B0604020202020204" pitchFamily="34" charset="0"/>
              </a:rPr>
              <a:t>INTRODUCTION</a:t>
            </a:r>
          </a:p>
        </p:txBody>
      </p:sp>
      <p:pic>
        <p:nvPicPr>
          <p:cNvPr id="1026" name="Picture 2" descr="image being cropped">
            <a:extLst>
              <a:ext uri="{FF2B5EF4-FFF2-40B4-BE49-F238E27FC236}">
                <a16:creationId xmlns:a16="http://schemas.microsoft.com/office/drawing/2014/main" id="{9C4E449D-18BD-4B02-AB34-739E032628B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a:stretch/>
        </p:blipFill>
        <p:spPr bwMode="auto">
          <a:xfrm>
            <a:off x="-3983" y="10"/>
            <a:ext cx="12192000" cy="4571990"/>
          </a:xfrm>
          <a:prstGeom prst="rect">
            <a:avLst/>
          </a:prstGeom>
          <a:noFill/>
          <a:extLst>
            <a:ext uri="{909E8E84-426E-40dd-AFC4-6F175D3DCCD1}">
              <a14:hiddenFill xmlns:a14="http://schemas.microsoft.com/office/drawing/2010/main" xmlns="">
                <a:solidFill>
                  <a:srgbClr val="FFFFFF"/>
                </a:solidFill>
              </a14:hiddenFill>
            </a:ext>
          </a:extLst>
        </p:spPr>
      </p:pic>
      <p:cxnSp>
        <p:nvCxnSpPr>
          <p:cNvPr id="71" name="Straight Connector 70">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00869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2" name="Title 1">
            <a:extLst>
              <a:ext uri="{FF2B5EF4-FFF2-40B4-BE49-F238E27FC236}">
                <a16:creationId xmlns:a16="http://schemas.microsoft.com/office/drawing/2014/main" id="{FA0059D4-241E-4DE7-9E9F-9C39DECF509F}"/>
              </a:ext>
            </a:extLst>
          </p:cNvPr>
          <p:cNvSpPr>
            <a:spLocks noGrp="1"/>
          </p:cNvSpPr>
          <p:nvPr>
            <p:ph type="title"/>
          </p:nvPr>
        </p:nvSpPr>
        <p:spPr>
          <a:xfrm>
            <a:off x="5297762" y="329184"/>
            <a:ext cx="6251110" cy="1783080"/>
          </a:xfrm>
        </p:spPr>
        <p:txBody>
          <a:bodyPr anchor="b">
            <a:normAutofit/>
          </a:bodyPr>
          <a:lstStyle/>
          <a:p>
            <a:r>
              <a:rPr lang="fr-CA" sz="5400" b="1" noProof="0" dirty="0">
                <a:latin typeface="Arial" panose="020B0604020202020204" pitchFamily="34" charset="0"/>
                <a:cs typeface="Arial" panose="020B0604020202020204" pitchFamily="34" charset="0"/>
              </a:rPr>
              <a:t>INTRODUCTION</a:t>
            </a:r>
          </a:p>
        </p:txBody>
      </p:sp>
      <p:pic>
        <p:nvPicPr>
          <p:cNvPr id="5" name="Picture 4" descr="Pen placed on top of a signature line">
            <a:extLst>
              <a:ext uri="{FF2B5EF4-FFF2-40B4-BE49-F238E27FC236}">
                <a16:creationId xmlns:a16="http://schemas.microsoft.com/office/drawing/2014/main" id="{7D9B0385-8C2F-7BF8-AF23-08717BC5D3EB}"/>
              </a:ext>
            </a:extLst>
          </p:cNvPr>
          <p:cNvPicPr>
            <a:picLocks noChangeAspect="1"/>
          </p:cNvPicPr>
          <p:nvPr/>
        </p:nvPicPr>
        <p:blipFill>
          <a:blip r:embed="rId2"/>
          <a:srcRect l="52282" r="2387"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3" name="Content Placeholder 2">
            <a:extLst>
              <a:ext uri="{FF2B5EF4-FFF2-40B4-BE49-F238E27FC236}">
                <a16:creationId xmlns:a16="http://schemas.microsoft.com/office/drawing/2014/main" id="{98B571E4-DFB8-4859-A1A4-A0D6E1C51D83}"/>
              </a:ext>
            </a:extLst>
          </p:cNvPr>
          <p:cNvSpPr>
            <a:spLocks noGrp="1"/>
          </p:cNvSpPr>
          <p:nvPr>
            <p:ph idx="1"/>
          </p:nvPr>
        </p:nvSpPr>
        <p:spPr>
          <a:xfrm>
            <a:off x="5297762" y="2706624"/>
            <a:ext cx="6251110" cy="3483864"/>
          </a:xfrm>
        </p:spPr>
        <p:txBody>
          <a:bodyPr>
            <a:normAutofit/>
          </a:bodyPr>
          <a:lstStyle/>
          <a:p>
            <a:pPr marL="0" indent="0" algn="just">
              <a:buNone/>
            </a:pPr>
            <a:r>
              <a:rPr lang="fr-CA" sz="2200" noProof="0" dirty="0">
                <a:latin typeface="Arial" panose="020B0604020202020204" pitchFamily="34" charset="0"/>
                <a:cs typeface="Arial" panose="020B0604020202020204" pitchFamily="34" charset="0"/>
              </a:rPr>
              <a:t>Au cours des derniers mois, l’APER, accompagnée de l’ACSSSS et de l’AGESSS, a participé de façon intense avec Santé Québec et le SCT à divers travaux afin d’arriver à la signature de diverses ententes afin de corriger des problématiques sectorielles, de régime d’assurance et de régime de retraite, en plus des augmentations salariales 2023-2028.  Ces enjeux ont été discuté sur 3 différentes tables.</a:t>
            </a:r>
          </a:p>
        </p:txBody>
      </p:sp>
    </p:spTree>
    <p:extLst>
      <p:ext uri="{BB962C8B-B14F-4D97-AF65-F5344CB8AC3E}">
        <p14:creationId xmlns:p14="http://schemas.microsoft.com/office/powerpoint/2010/main" val="326134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a:extLst>
            <a:ext uri="{FF2B5EF4-FFF2-40B4-BE49-F238E27FC236}">
              <a16:creationId xmlns:a16="http://schemas.microsoft.com/office/drawing/2014/main" id="{9056C093-F5C8-14B8-559F-5A9CA15F6C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A7314F-B1B6-CD42-82A3-E7CFF16CA8BB}"/>
              </a:ext>
            </a:extLst>
          </p:cNvPr>
          <p:cNvSpPr>
            <a:spLocks noGrp="1"/>
          </p:cNvSpPr>
          <p:nvPr>
            <p:ph type="title"/>
          </p:nvPr>
        </p:nvSpPr>
        <p:spPr>
          <a:xfrm>
            <a:off x="433136" y="5091762"/>
            <a:ext cx="7834193" cy="1264588"/>
          </a:xfrm>
        </p:spPr>
        <p:txBody>
          <a:bodyPr vert="horz" lIns="91440" tIns="45720" rIns="91440" bIns="45720" rtlCol="0" anchor="ctr">
            <a:normAutofit/>
          </a:bodyPr>
          <a:lstStyle/>
          <a:p>
            <a:pPr algn="r"/>
            <a:r>
              <a:rPr lang="fr-CA" b="1" noProof="0" dirty="0">
                <a:latin typeface="Arial" panose="020B0604020202020204" pitchFamily="34" charset="0"/>
                <a:cs typeface="Arial" panose="020B0604020202020204" pitchFamily="34" charset="0"/>
              </a:rPr>
              <a:t>LES DIFFÉRENTES TABLES</a:t>
            </a:r>
          </a:p>
        </p:txBody>
      </p:sp>
      <p:pic>
        <p:nvPicPr>
          <p:cNvPr id="1026" name="Picture 2" descr="image being cropped">
            <a:extLst>
              <a:ext uri="{FF2B5EF4-FFF2-40B4-BE49-F238E27FC236}">
                <a16:creationId xmlns:a16="http://schemas.microsoft.com/office/drawing/2014/main" id="{EBDB0D11-CF0D-AB35-0F13-18087365887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a:stretch/>
        </p:blipFill>
        <p:spPr bwMode="auto">
          <a:xfrm>
            <a:off x="-3983" y="10"/>
            <a:ext cx="12192000" cy="457199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71" name="Straight Connector 70">
            <a:extLst>
              <a:ext uri="{FF2B5EF4-FFF2-40B4-BE49-F238E27FC236}">
                <a16:creationId xmlns:a16="http://schemas.microsoft.com/office/drawing/2014/main" id="{25C01CE9-31CF-D2CE-5F20-FFBD8E6BCEE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89976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14324D1D-08E4-3541-BC8F-6E1A01988D0D}"/>
              </a:ext>
            </a:extLst>
          </p:cNvPr>
          <p:cNvPicPr>
            <a:picLocks noChangeAspect="1"/>
          </p:cNvPicPr>
          <p:nvPr/>
        </p:nvPicPr>
        <p:blipFill>
          <a:blip r:embed="rId2">
            <a:duotone>
              <a:schemeClr val="bg2">
                <a:shade val="45000"/>
                <a:satMod val="135000"/>
              </a:schemeClr>
              <a:prstClr val="white"/>
            </a:duotone>
          </a:blip>
          <a:srcRect t="15730"/>
          <a:stretch/>
        </p:blipFill>
        <p:spPr>
          <a:xfrm>
            <a:off x="20" y="10"/>
            <a:ext cx="12191980" cy="6857990"/>
          </a:xfrm>
          <a:prstGeom prst="rect">
            <a:avLst/>
          </a:prstGeom>
        </p:spPr>
      </p:pic>
      <p:sp>
        <p:nvSpPr>
          <p:cNvPr id="21" name="Rectangle 20">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7" name="Title 6">
            <a:extLst>
              <a:ext uri="{FF2B5EF4-FFF2-40B4-BE49-F238E27FC236}">
                <a16:creationId xmlns:a16="http://schemas.microsoft.com/office/drawing/2014/main" id="{A30A78F5-1B42-495C-8876-851831437A66}"/>
              </a:ext>
            </a:extLst>
          </p:cNvPr>
          <p:cNvSpPr>
            <a:spLocks noGrp="1"/>
          </p:cNvSpPr>
          <p:nvPr>
            <p:ph type="title"/>
          </p:nvPr>
        </p:nvSpPr>
        <p:spPr>
          <a:xfrm>
            <a:off x="838200" y="365125"/>
            <a:ext cx="10515600" cy="1325563"/>
          </a:xfrm>
        </p:spPr>
        <p:txBody>
          <a:bodyPr>
            <a:normAutofit/>
          </a:bodyPr>
          <a:lstStyle/>
          <a:p>
            <a:r>
              <a:rPr lang="fr-CA" b="1" noProof="0" dirty="0">
                <a:latin typeface="Arial" panose="020B0604020202020204" pitchFamily="34" charset="0"/>
                <a:cs typeface="Arial" panose="020B0604020202020204" pitchFamily="34" charset="0"/>
              </a:rPr>
              <a:t>LES DIFFÉRENTES TABLES</a:t>
            </a:r>
            <a:br>
              <a:rPr lang="fr-CA" b="1" noProof="0" dirty="0">
                <a:latin typeface="Arial" panose="020B0604020202020204" pitchFamily="34" charset="0"/>
                <a:cs typeface="Arial" panose="020B0604020202020204" pitchFamily="34" charset="0"/>
              </a:rPr>
            </a:br>
            <a:r>
              <a:rPr lang="fr-CA" b="1" noProof="0" dirty="0">
                <a:latin typeface="Arial" panose="020B0604020202020204" pitchFamily="34" charset="0"/>
                <a:cs typeface="Arial" panose="020B0604020202020204" pitchFamily="34" charset="0"/>
              </a:rPr>
              <a:t>DIVISER POUR MIEUX RÉGNER</a:t>
            </a:r>
          </a:p>
        </p:txBody>
      </p:sp>
      <p:sp>
        <p:nvSpPr>
          <p:cNvPr id="5" name="Rectangle 4">
            <a:extLst>
              <a:ext uri="{FF2B5EF4-FFF2-40B4-BE49-F238E27FC236}">
                <a16:creationId xmlns:a16="http://schemas.microsoft.com/office/drawing/2014/main" id="{256F8C9A-314D-4E5D-9168-DF83E1620201}"/>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graphicFrame>
        <p:nvGraphicFramePr>
          <p:cNvPr id="16" name="Content Placeholder 2">
            <a:extLst>
              <a:ext uri="{FF2B5EF4-FFF2-40B4-BE49-F238E27FC236}">
                <a16:creationId xmlns:a16="http://schemas.microsoft.com/office/drawing/2014/main" id="{569520DD-E19C-57C9-D576-FF22DE97BE05}"/>
              </a:ext>
            </a:extLst>
          </p:cNvPr>
          <p:cNvGraphicFramePr>
            <a:graphicFrameLocks noGrp="1"/>
          </p:cNvGraphicFramePr>
          <p:nvPr>
            <p:ph idx="1"/>
            <p:extLst>
              <p:ext uri="{D42A27DB-BD31-4B8C-83A1-F6EECF244321}">
                <p14:modId xmlns:p14="http://schemas.microsoft.com/office/powerpoint/2010/main" val="256909797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15041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37BEEF-3B19-FF68-8223-111626F4BD83}"/>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7" name="Title 6">
            <a:extLst>
              <a:ext uri="{FF2B5EF4-FFF2-40B4-BE49-F238E27FC236}">
                <a16:creationId xmlns:a16="http://schemas.microsoft.com/office/drawing/2014/main" id="{887BEDB7-5DB9-DDA6-6FD3-8D9A04A7CDBC}"/>
              </a:ext>
            </a:extLst>
          </p:cNvPr>
          <p:cNvSpPr>
            <a:spLocks noGrp="1"/>
          </p:cNvSpPr>
          <p:nvPr>
            <p:ph type="title"/>
          </p:nvPr>
        </p:nvSpPr>
        <p:spPr>
          <a:xfrm>
            <a:off x="572493" y="238539"/>
            <a:ext cx="11018520" cy="1434415"/>
          </a:xfrm>
        </p:spPr>
        <p:txBody>
          <a:bodyPr anchor="b">
            <a:normAutofit/>
          </a:bodyPr>
          <a:lstStyle/>
          <a:p>
            <a:r>
              <a:rPr lang="fr-CA" sz="4600" b="1" noProof="0" dirty="0">
                <a:latin typeface="Arial" panose="020B0604020202020204" pitchFamily="34" charset="0"/>
                <a:cs typeface="Arial" panose="020B0604020202020204" pitchFamily="34" charset="0"/>
              </a:rPr>
              <a:t>LES DIFFÉRENTES TABLES</a:t>
            </a:r>
            <a:br>
              <a:rPr lang="fr-CA" sz="4600" b="1" noProof="0" dirty="0">
                <a:latin typeface="Arial" panose="020B0604020202020204" pitchFamily="34" charset="0"/>
                <a:cs typeface="Arial" panose="020B0604020202020204" pitchFamily="34" charset="0"/>
              </a:rPr>
            </a:br>
            <a:r>
              <a:rPr lang="fr-CA" sz="4600" b="1" noProof="0" dirty="0">
                <a:latin typeface="Arial" panose="020B0604020202020204" pitchFamily="34" charset="0"/>
                <a:cs typeface="Arial" panose="020B0604020202020204" pitchFamily="34" charset="0"/>
              </a:rPr>
              <a:t>DIVISER POUR MIEUX RÉGNER</a:t>
            </a:r>
          </a:p>
        </p:txBody>
      </p:sp>
      <p:sp>
        <p:nvSpPr>
          <p:cNvPr id="2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3" name="Content Placeholder 2">
            <a:extLst>
              <a:ext uri="{FF2B5EF4-FFF2-40B4-BE49-F238E27FC236}">
                <a16:creationId xmlns:a16="http://schemas.microsoft.com/office/drawing/2014/main" id="{3AD4AD04-13C9-03CB-7F14-27150DEBD1C7}"/>
              </a:ext>
            </a:extLst>
          </p:cNvPr>
          <p:cNvSpPr>
            <a:spLocks noGrp="1"/>
          </p:cNvSpPr>
          <p:nvPr>
            <p:ph idx="1"/>
          </p:nvPr>
        </p:nvSpPr>
        <p:spPr>
          <a:xfrm>
            <a:off x="572493" y="2071316"/>
            <a:ext cx="6713552" cy="4119172"/>
          </a:xfrm>
        </p:spPr>
        <p:txBody>
          <a:bodyPr anchor="t">
            <a:normAutofit/>
          </a:bodyPr>
          <a:lstStyle/>
          <a:p>
            <a:r>
              <a:rPr lang="fr-CA" sz="2000" noProof="0" dirty="0">
                <a:effectLst/>
                <a:latin typeface="Candara" panose="020E0502030303020204" pitchFamily="34" charset="0"/>
              </a:rPr>
              <a:t>1er avril 2023 : 4.3%  au lieu de 6%</a:t>
            </a:r>
          </a:p>
          <a:p>
            <a:r>
              <a:rPr lang="fr-CA" sz="2000" noProof="0" dirty="0">
                <a:effectLst/>
                <a:latin typeface="Candara" panose="020E0502030303020204" pitchFamily="34" charset="0"/>
              </a:rPr>
              <a:t>1er avril 2024 : 2.3% au lieu de 2.8%</a:t>
            </a:r>
          </a:p>
          <a:p>
            <a:r>
              <a:rPr lang="fr-CA" sz="2000" noProof="0" dirty="0">
                <a:effectLst/>
                <a:latin typeface="Candara" panose="020E0502030303020204" pitchFamily="34" charset="0"/>
              </a:rPr>
              <a:t>1er avril 2025 : 2.1% au lieu de 2.6%</a:t>
            </a:r>
          </a:p>
          <a:p>
            <a:r>
              <a:rPr lang="fr-CA" sz="2000" noProof="0" dirty="0">
                <a:effectLst/>
                <a:latin typeface="Candara" panose="020E0502030303020204" pitchFamily="34" charset="0"/>
              </a:rPr>
              <a:t>1er avril 2026 : 2.0% au lieu de 2.5%</a:t>
            </a:r>
          </a:p>
          <a:p>
            <a:r>
              <a:rPr lang="fr-CA" sz="2000" noProof="0" dirty="0">
                <a:effectLst/>
                <a:latin typeface="Candara" panose="020E0502030303020204" pitchFamily="34" charset="0"/>
              </a:rPr>
              <a:t>1er avril 2027 : 2.0% au lieu de 3.5%</a:t>
            </a:r>
          </a:p>
          <a:p>
            <a:pPr marL="0" indent="0">
              <a:buNone/>
            </a:pPr>
            <a:r>
              <a:rPr lang="fr-CA" sz="2000" noProof="0" dirty="0">
                <a:effectLst/>
                <a:latin typeface="Candara" panose="020E0502030303020204" pitchFamily="34" charset="0"/>
              </a:rPr>
              <a:t>Pour un total de </a:t>
            </a:r>
            <a:r>
              <a:rPr lang="fr-CA" sz="2000" b="1" noProof="0" dirty="0">
                <a:effectLst/>
                <a:latin typeface="Candara" panose="020E0502030303020204" pitchFamily="34" charset="0"/>
              </a:rPr>
              <a:t>12.7% </a:t>
            </a:r>
            <a:r>
              <a:rPr lang="fr-CA" sz="2000" noProof="0" dirty="0">
                <a:effectLst/>
                <a:latin typeface="Candara" panose="020E0502030303020204" pitchFamily="34" charset="0"/>
              </a:rPr>
              <a:t>d’augmentations salariales au lieu du </a:t>
            </a:r>
            <a:r>
              <a:rPr lang="fr-CA" sz="2000" b="1" noProof="0" dirty="0">
                <a:effectLst/>
                <a:latin typeface="Candara" panose="020E0502030303020204" pitchFamily="34" charset="0"/>
              </a:rPr>
              <a:t>17.4% </a:t>
            </a:r>
            <a:r>
              <a:rPr lang="fr-CA" sz="2000" noProof="0" dirty="0">
                <a:effectLst/>
                <a:latin typeface="Candara" panose="020E0502030303020204" pitchFamily="34" charset="0"/>
              </a:rPr>
              <a:t>qui avait </a:t>
            </a:r>
            <a:r>
              <a:rPr lang="fr-CA" sz="2000" noProof="0" dirty="0" err="1">
                <a:effectLst/>
                <a:latin typeface="Candara" panose="020E0502030303020204" pitchFamily="34" charset="0"/>
              </a:rPr>
              <a:t>éte</a:t>
            </a:r>
            <a:r>
              <a:rPr lang="fr-CA" sz="2000" noProof="0" dirty="0">
                <a:effectLst/>
                <a:latin typeface="Candara" panose="020E0502030303020204" pitchFamily="34" charset="0"/>
              </a:rPr>
              <a:t>́ </a:t>
            </a:r>
            <a:r>
              <a:rPr lang="fr-CA" sz="2000" noProof="0" dirty="0" err="1">
                <a:effectLst/>
                <a:latin typeface="Candara" panose="020E0502030303020204" pitchFamily="34" charset="0"/>
              </a:rPr>
              <a:t>octroye</a:t>
            </a:r>
            <a:r>
              <a:rPr lang="fr-CA" sz="2000" noProof="0" dirty="0">
                <a:effectLst/>
                <a:latin typeface="Candara" panose="020E0502030303020204" pitchFamily="34" charset="0"/>
              </a:rPr>
              <a:t>́ aux </a:t>
            </a:r>
            <a:r>
              <a:rPr lang="fr-CA" sz="2000" noProof="0" dirty="0" err="1">
                <a:effectLst/>
                <a:latin typeface="Candara" panose="020E0502030303020204" pitchFamily="34" charset="0"/>
              </a:rPr>
              <a:t>employés</a:t>
            </a:r>
            <a:r>
              <a:rPr lang="fr-CA" sz="2000" noProof="0" dirty="0">
                <a:effectLst/>
                <a:latin typeface="Candara" panose="020E0502030303020204" pitchFamily="34" charset="0"/>
              </a:rPr>
              <a:t> </a:t>
            </a:r>
            <a:r>
              <a:rPr lang="fr-CA" sz="2000" noProof="0" dirty="0" err="1">
                <a:effectLst/>
                <a:latin typeface="Candara" panose="020E0502030303020204" pitchFamily="34" charset="0"/>
              </a:rPr>
              <a:t>syndiqués</a:t>
            </a:r>
            <a:r>
              <a:rPr lang="fr-CA" sz="2000" noProof="0" dirty="0">
                <a:effectLst/>
                <a:latin typeface="Candara" panose="020E0502030303020204" pitchFamily="34" charset="0"/>
              </a:rPr>
              <a:t> .</a:t>
            </a:r>
          </a:p>
          <a:p>
            <a:pPr marL="0" indent="0">
              <a:buNone/>
            </a:pPr>
            <a:r>
              <a:rPr lang="fr-CA" sz="2000" noProof="0" dirty="0">
                <a:latin typeface="Candara" panose="020E0502030303020204" pitchFamily="34" charset="0"/>
              </a:rPr>
              <a:t>Le SCT nous retournait « discuter » en table sectorielle pour trouver des éléments de flexibilité, mobilité et efficacité …</a:t>
            </a:r>
            <a:endParaRPr lang="fr-CA" sz="2000" noProof="0" dirty="0"/>
          </a:p>
          <a:p>
            <a:pPr marL="0" indent="0">
              <a:spcBef>
                <a:spcPts val="0"/>
              </a:spcBef>
              <a:spcAft>
                <a:spcPts val="600"/>
              </a:spcAft>
              <a:buNone/>
            </a:pPr>
            <a:endParaRPr lang="fr-CA" sz="2000" noProof="0" dirty="0">
              <a:latin typeface="Arial" panose="020B0604020202020204" pitchFamily="34" charset="0"/>
              <a:cs typeface="Arial" panose="020B0604020202020204" pitchFamily="34" charset="0"/>
            </a:endParaRPr>
          </a:p>
        </p:txBody>
      </p:sp>
      <p:pic>
        <p:nvPicPr>
          <p:cNvPr id="16" name="Picture 15" descr="White percentage symbol on red background">
            <a:extLst>
              <a:ext uri="{FF2B5EF4-FFF2-40B4-BE49-F238E27FC236}">
                <a16:creationId xmlns:a16="http://schemas.microsoft.com/office/drawing/2014/main" id="{26626995-FC13-0F3E-8053-B0C97A18C1B6}"/>
              </a:ext>
            </a:extLst>
          </p:cNvPr>
          <p:cNvPicPr>
            <a:picLocks noChangeAspect="1"/>
          </p:cNvPicPr>
          <p:nvPr/>
        </p:nvPicPr>
        <p:blipFill>
          <a:blip r:embed="rId2"/>
          <a:srcRect l="35782" r="2" b="2"/>
          <a:stretch/>
        </p:blipFill>
        <p:spPr>
          <a:xfrm>
            <a:off x="7675658" y="2093976"/>
            <a:ext cx="3941064" cy="4096512"/>
          </a:xfrm>
          <a:prstGeom prst="rect">
            <a:avLst/>
          </a:prstGeom>
        </p:spPr>
      </p:pic>
      <p:sp>
        <p:nvSpPr>
          <p:cNvPr id="5" name="Rectangle 4">
            <a:extLst>
              <a:ext uri="{FF2B5EF4-FFF2-40B4-BE49-F238E27FC236}">
                <a16:creationId xmlns:a16="http://schemas.microsoft.com/office/drawing/2014/main" id="{CCF62109-7E4F-6836-5EB0-9A5BD776CA69}"/>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Tree>
    <p:extLst>
      <p:ext uri="{BB962C8B-B14F-4D97-AF65-F5344CB8AC3E}">
        <p14:creationId xmlns:p14="http://schemas.microsoft.com/office/powerpoint/2010/main" val="493530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E8AAE0-441E-0BD2-9C9E-01D8C6D57F4C}"/>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3E102D-C208-615E-51B2-3D38D14FC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7" name="Title 6">
            <a:extLst>
              <a:ext uri="{FF2B5EF4-FFF2-40B4-BE49-F238E27FC236}">
                <a16:creationId xmlns:a16="http://schemas.microsoft.com/office/drawing/2014/main" id="{D092370A-4CAD-143F-9F98-AB4C4F6EF388}"/>
              </a:ext>
            </a:extLst>
          </p:cNvPr>
          <p:cNvSpPr>
            <a:spLocks noGrp="1"/>
          </p:cNvSpPr>
          <p:nvPr>
            <p:ph type="title"/>
          </p:nvPr>
        </p:nvSpPr>
        <p:spPr>
          <a:xfrm>
            <a:off x="572493" y="238539"/>
            <a:ext cx="11018520" cy="1434415"/>
          </a:xfrm>
        </p:spPr>
        <p:txBody>
          <a:bodyPr anchor="b">
            <a:normAutofit fontScale="90000"/>
          </a:bodyPr>
          <a:lstStyle/>
          <a:p>
            <a:r>
              <a:rPr lang="fr-CA" sz="5400" b="1" noProof="0" dirty="0">
                <a:latin typeface="Arial" panose="020B0604020202020204" pitchFamily="34" charset="0"/>
                <a:cs typeface="Arial" panose="020B0604020202020204" pitchFamily="34" charset="0"/>
              </a:rPr>
              <a:t>LES DIFFÉRENTES TABLES</a:t>
            </a:r>
            <a:br>
              <a:rPr lang="fr-CA" sz="5400" b="1" noProof="0" dirty="0">
                <a:latin typeface="Arial" panose="020B0604020202020204" pitchFamily="34" charset="0"/>
                <a:cs typeface="Arial" panose="020B0604020202020204" pitchFamily="34" charset="0"/>
              </a:rPr>
            </a:br>
            <a:r>
              <a:rPr lang="fr-CA" sz="5400" b="1" noProof="0" dirty="0">
                <a:latin typeface="Arial" panose="020B0604020202020204" pitchFamily="34" charset="0"/>
                <a:cs typeface="Arial" panose="020B0604020202020204" pitchFamily="34" charset="0"/>
              </a:rPr>
              <a:t>DIVISER POUR MIEUX RÉGNER</a:t>
            </a:r>
          </a:p>
        </p:txBody>
      </p:sp>
      <p:sp>
        <p:nvSpPr>
          <p:cNvPr id="14" name="sketchy line">
            <a:extLst>
              <a:ext uri="{FF2B5EF4-FFF2-40B4-BE49-F238E27FC236}">
                <a16:creationId xmlns:a16="http://schemas.microsoft.com/office/drawing/2014/main" id="{C7F64949-66B8-EC61-9B20-DCC550AEE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graphicFrame>
        <p:nvGraphicFramePr>
          <p:cNvPr id="25" name="Content Placeholder 2">
            <a:extLst>
              <a:ext uri="{FF2B5EF4-FFF2-40B4-BE49-F238E27FC236}">
                <a16:creationId xmlns:a16="http://schemas.microsoft.com/office/drawing/2014/main" id="{E00FB395-E218-7694-C4A1-21827EA81AC9}"/>
              </a:ext>
            </a:extLst>
          </p:cNvPr>
          <p:cNvGraphicFramePr>
            <a:graphicFrameLocks noGrp="1"/>
          </p:cNvGraphicFramePr>
          <p:nvPr>
            <p:ph idx="1"/>
            <p:extLst>
              <p:ext uri="{D42A27DB-BD31-4B8C-83A1-F6EECF244321}">
                <p14:modId xmlns:p14="http://schemas.microsoft.com/office/powerpoint/2010/main" val="4022648615"/>
              </p:ext>
            </p:extLst>
          </p:nvPr>
        </p:nvGraphicFramePr>
        <p:xfrm>
          <a:off x="572493" y="2071316"/>
          <a:ext cx="6713552" cy="41191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2" descr="Image result for 3d stick figure time">
            <a:extLst>
              <a:ext uri="{FF2B5EF4-FFF2-40B4-BE49-F238E27FC236}">
                <a16:creationId xmlns:a16="http://schemas.microsoft.com/office/drawing/2014/main" id="{7F09CC3B-0A42-35D3-4A8E-67E37455C80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5245" r="2600"/>
          <a:stretch/>
        </p:blipFill>
        <p:spPr bwMode="auto">
          <a:xfrm>
            <a:off x="7675658" y="2093976"/>
            <a:ext cx="3941064" cy="4096512"/>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4">
            <a:extLst>
              <a:ext uri="{FF2B5EF4-FFF2-40B4-BE49-F238E27FC236}">
                <a16:creationId xmlns:a16="http://schemas.microsoft.com/office/drawing/2014/main" id="{AC8BA87C-AF93-FFC4-6327-CFAA54E019AD}"/>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Tree>
    <p:extLst>
      <p:ext uri="{BB962C8B-B14F-4D97-AF65-F5344CB8AC3E}">
        <p14:creationId xmlns:p14="http://schemas.microsoft.com/office/powerpoint/2010/main" val="1230338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A8AE49-0E09-F845-0D7A-77F5FAFB130C}"/>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7" name="Title 6">
            <a:extLst>
              <a:ext uri="{FF2B5EF4-FFF2-40B4-BE49-F238E27FC236}">
                <a16:creationId xmlns:a16="http://schemas.microsoft.com/office/drawing/2014/main" id="{B848C6B1-78EC-3593-97F9-85134C91C1E2}"/>
              </a:ext>
            </a:extLst>
          </p:cNvPr>
          <p:cNvSpPr>
            <a:spLocks noGrp="1"/>
          </p:cNvSpPr>
          <p:nvPr>
            <p:ph type="title"/>
          </p:nvPr>
        </p:nvSpPr>
        <p:spPr>
          <a:xfrm>
            <a:off x="841248" y="548640"/>
            <a:ext cx="3600860" cy="5431536"/>
          </a:xfrm>
        </p:spPr>
        <p:txBody>
          <a:bodyPr>
            <a:normAutofit/>
          </a:bodyPr>
          <a:lstStyle/>
          <a:p>
            <a:r>
              <a:rPr lang="fr-CA" sz="3800" b="1" noProof="0" dirty="0">
                <a:latin typeface="Arial" panose="020B0604020202020204" pitchFamily="34" charset="0"/>
                <a:cs typeface="Arial" panose="020B0604020202020204" pitchFamily="34" charset="0"/>
              </a:rPr>
              <a:t>LES DIFFÉRENTES TABLES</a:t>
            </a:r>
            <a:br>
              <a:rPr lang="fr-CA" sz="3800" b="1" noProof="0" dirty="0">
                <a:latin typeface="Arial" panose="020B0604020202020204" pitchFamily="34" charset="0"/>
                <a:cs typeface="Arial" panose="020B0604020202020204" pitchFamily="34" charset="0"/>
              </a:rPr>
            </a:br>
            <a:r>
              <a:rPr lang="fr-CA" sz="3800" b="1" noProof="0" dirty="0">
                <a:latin typeface="Arial" panose="020B0604020202020204" pitchFamily="34" charset="0"/>
                <a:cs typeface="Arial" panose="020B0604020202020204" pitchFamily="34" charset="0"/>
              </a:rPr>
              <a:t>DIVISER POUR MIEUX RÉGNER</a:t>
            </a:r>
          </a:p>
        </p:txBody>
      </p:sp>
      <p:sp>
        <p:nvSpPr>
          <p:cNvPr id="2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3" name="Content Placeholder 2">
            <a:extLst>
              <a:ext uri="{FF2B5EF4-FFF2-40B4-BE49-F238E27FC236}">
                <a16:creationId xmlns:a16="http://schemas.microsoft.com/office/drawing/2014/main" id="{65B8E5C0-444C-BF44-C3C6-C85DA28971D0}"/>
              </a:ext>
            </a:extLst>
          </p:cNvPr>
          <p:cNvSpPr>
            <a:spLocks noGrp="1"/>
          </p:cNvSpPr>
          <p:nvPr>
            <p:ph idx="1"/>
          </p:nvPr>
        </p:nvSpPr>
        <p:spPr>
          <a:xfrm>
            <a:off x="5126418" y="552091"/>
            <a:ext cx="6224335" cy="5431536"/>
          </a:xfrm>
        </p:spPr>
        <p:txBody>
          <a:bodyPr anchor="ctr">
            <a:normAutofit/>
          </a:bodyPr>
          <a:lstStyle/>
          <a:p>
            <a:endParaRPr lang="fr-CA" sz="2200" noProof="0" dirty="0">
              <a:effectLst/>
              <a:latin typeface="Candara" panose="020E0502030303020204" pitchFamily="34" charset="0"/>
            </a:endParaRPr>
          </a:p>
          <a:p>
            <a:pPr marL="0" indent="0">
              <a:spcBef>
                <a:spcPts val="0"/>
              </a:spcBef>
              <a:spcAft>
                <a:spcPts val="600"/>
              </a:spcAft>
              <a:buNone/>
            </a:pPr>
            <a:r>
              <a:rPr lang="fr-CA" sz="2200" noProof="0" dirty="0">
                <a:latin typeface="Arial" panose="020B0604020202020204" pitchFamily="34" charset="0"/>
                <a:cs typeface="Arial" panose="020B0604020202020204" pitchFamily="34" charset="0"/>
              </a:rPr>
              <a:t>Une 3ième table où étaient présents les représentants du Bureau de négociation gouvernementale (BNG), de la CERA et du RACAR afin de discuter du régime de retraite et de l’amélioration de la couverture d’assurance.</a:t>
            </a:r>
          </a:p>
          <a:p>
            <a:pPr marL="0" indent="0">
              <a:spcBef>
                <a:spcPts val="0"/>
              </a:spcBef>
              <a:spcAft>
                <a:spcPts val="600"/>
              </a:spcAft>
              <a:buNone/>
            </a:pPr>
            <a:r>
              <a:rPr lang="fr-CA" sz="2200" noProof="0" dirty="0">
                <a:latin typeface="Arial" panose="020B0604020202020204" pitchFamily="34" charset="0"/>
                <a:cs typeface="Arial" panose="020B0604020202020204" pitchFamily="34" charset="0"/>
              </a:rPr>
              <a:t>L’APER était présente au comité de stratégie de la CERA auprès de cette table.</a:t>
            </a:r>
          </a:p>
          <a:p>
            <a:pPr marL="0" indent="0">
              <a:spcBef>
                <a:spcPts val="0"/>
              </a:spcBef>
              <a:spcAft>
                <a:spcPts val="600"/>
              </a:spcAft>
              <a:buNone/>
            </a:pPr>
            <a:r>
              <a:rPr lang="fr-CA" sz="2200" noProof="0" dirty="0">
                <a:latin typeface="Arial" panose="020B0604020202020204" pitchFamily="34" charset="0"/>
                <a:cs typeface="Arial" panose="020B0604020202020204" pitchFamily="34" charset="0"/>
              </a:rPr>
              <a:t>Nous avons déposé une proposition permettant:</a:t>
            </a:r>
          </a:p>
        </p:txBody>
      </p:sp>
      <p:sp>
        <p:nvSpPr>
          <p:cNvPr id="5" name="Rectangle 4">
            <a:extLst>
              <a:ext uri="{FF2B5EF4-FFF2-40B4-BE49-F238E27FC236}">
                <a16:creationId xmlns:a16="http://schemas.microsoft.com/office/drawing/2014/main" id="{24E9DADC-3ED0-A131-2070-B495CEBEE875}"/>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Tree>
    <p:extLst>
      <p:ext uri="{BB962C8B-B14F-4D97-AF65-F5344CB8AC3E}">
        <p14:creationId xmlns:p14="http://schemas.microsoft.com/office/powerpoint/2010/main" val="1287777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CF4177-4E7B-A0E4-45E1-F5BB666C7EDA}"/>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7" name="Title 6">
            <a:extLst>
              <a:ext uri="{FF2B5EF4-FFF2-40B4-BE49-F238E27FC236}">
                <a16:creationId xmlns:a16="http://schemas.microsoft.com/office/drawing/2014/main" id="{56493AB1-592E-82AB-D354-B117716284BE}"/>
              </a:ext>
            </a:extLst>
          </p:cNvPr>
          <p:cNvSpPr>
            <a:spLocks noGrp="1"/>
          </p:cNvSpPr>
          <p:nvPr>
            <p:ph type="title"/>
          </p:nvPr>
        </p:nvSpPr>
        <p:spPr>
          <a:xfrm>
            <a:off x="5297762" y="329184"/>
            <a:ext cx="6251110" cy="1783080"/>
          </a:xfrm>
        </p:spPr>
        <p:txBody>
          <a:bodyPr anchor="b">
            <a:normAutofit/>
          </a:bodyPr>
          <a:lstStyle/>
          <a:p>
            <a:r>
              <a:rPr lang="fr-CA" sz="3400" b="1" noProof="0" dirty="0">
                <a:latin typeface="Arial" panose="020B0604020202020204" pitchFamily="34" charset="0"/>
                <a:cs typeface="Arial" panose="020B0604020202020204" pitchFamily="34" charset="0"/>
              </a:rPr>
              <a:t>LES DIFFÉRENTES TABLES</a:t>
            </a:r>
            <a:br>
              <a:rPr lang="fr-CA" sz="3400" b="1" noProof="0" dirty="0">
                <a:latin typeface="Arial" panose="020B0604020202020204" pitchFamily="34" charset="0"/>
                <a:cs typeface="Arial" panose="020B0604020202020204" pitchFamily="34" charset="0"/>
              </a:rPr>
            </a:br>
            <a:r>
              <a:rPr lang="fr-CA" sz="3400" b="1" noProof="0" dirty="0">
                <a:latin typeface="Arial" panose="020B0604020202020204" pitchFamily="34" charset="0"/>
                <a:cs typeface="Arial" panose="020B0604020202020204" pitchFamily="34" charset="0"/>
              </a:rPr>
              <a:t>DIVISER POUR MIEUX RÉGNER</a:t>
            </a:r>
          </a:p>
        </p:txBody>
      </p:sp>
      <p:pic>
        <p:nvPicPr>
          <p:cNvPr id="16" name="Picture 15" descr="Old wrinkled hands with some coins">
            <a:extLst>
              <a:ext uri="{FF2B5EF4-FFF2-40B4-BE49-F238E27FC236}">
                <a16:creationId xmlns:a16="http://schemas.microsoft.com/office/drawing/2014/main" id="{EA9138F3-39DF-1494-F420-C73CEAD56084}"/>
              </a:ext>
            </a:extLst>
          </p:cNvPr>
          <p:cNvPicPr>
            <a:picLocks noChangeAspect="1"/>
          </p:cNvPicPr>
          <p:nvPr/>
        </p:nvPicPr>
        <p:blipFill>
          <a:blip r:embed="rId2"/>
          <a:srcRect l="16876" r="37792"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3" name="Content Placeholder 2">
            <a:extLst>
              <a:ext uri="{FF2B5EF4-FFF2-40B4-BE49-F238E27FC236}">
                <a16:creationId xmlns:a16="http://schemas.microsoft.com/office/drawing/2014/main" id="{9754FD16-4F2D-871C-EA1C-68E2BE72B2D8}"/>
              </a:ext>
            </a:extLst>
          </p:cNvPr>
          <p:cNvSpPr>
            <a:spLocks noGrp="1"/>
          </p:cNvSpPr>
          <p:nvPr>
            <p:ph idx="1"/>
          </p:nvPr>
        </p:nvSpPr>
        <p:spPr>
          <a:xfrm>
            <a:off x="5297762" y="2706624"/>
            <a:ext cx="6251110" cy="3483864"/>
          </a:xfrm>
        </p:spPr>
        <p:txBody>
          <a:bodyPr>
            <a:normAutofit/>
          </a:bodyPr>
          <a:lstStyle/>
          <a:p>
            <a:r>
              <a:rPr lang="fr-CA" sz="2200" noProof="0" dirty="0">
                <a:latin typeface="Arial" panose="020B0604020202020204" pitchFamily="34" charset="0"/>
                <a:cs typeface="Arial" panose="020B0604020202020204" pitchFamily="34" charset="0"/>
              </a:rPr>
              <a:t>De régler la problématique des coûts de transfert entre le RREGOP et le RRPE</a:t>
            </a:r>
          </a:p>
          <a:p>
            <a:r>
              <a:rPr lang="fr-CA" sz="2200" noProof="0" dirty="0">
                <a:latin typeface="Arial" panose="020B0604020202020204" pitchFamily="34" charset="0"/>
                <a:cs typeface="Arial" panose="020B0604020202020204" pitchFamily="34" charset="0"/>
              </a:rPr>
              <a:t>De stabiliser le RRPE</a:t>
            </a:r>
          </a:p>
          <a:p>
            <a:r>
              <a:rPr lang="fr-CA" sz="2200" noProof="0" dirty="0">
                <a:latin typeface="Arial" panose="020B0604020202020204" pitchFamily="34" charset="0"/>
                <a:cs typeface="Arial" panose="020B0604020202020204" pitchFamily="34" charset="0"/>
              </a:rPr>
              <a:t>D’élargir la couverture d’assurance en augmentant les remboursements pour les services professionnels</a:t>
            </a:r>
          </a:p>
          <a:p>
            <a:r>
              <a:rPr lang="fr-CA" sz="2200" noProof="0" dirty="0">
                <a:latin typeface="Arial" panose="020B0604020202020204" pitchFamily="34" charset="0"/>
                <a:cs typeface="Arial" panose="020B0604020202020204" pitchFamily="34" charset="0"/>
              </a:rPr>
              <a:t>Cette proposition permettait aussi le transfert de 1,2 milliards $ du régime de retraite au gouvernement.</a:t>
            </a:r>
          </a:p>
        </p:txBody>
      </p:sp>
      <p:sp>
        <p:nvSpPr>
          <p:cNvPr id="5" name="Rectangle 4">
            <a:extLst>
              <a:ext uri="{FF2B5EF4-FFF2-40B4-BE49-F238E27FC236}">
                <a16:creationId xmlns:a16="http://schemas.microsoft.com/office/drawing/2014/main" id="{3BB46802-71FD-2C62-7DE9-7FCD467C8F11}"/>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Tree>
    <p:extLst>
      <p:ext uri="{BB962C8B-B14F-4D97-AF65-F5344CB8AC3E}">
        <p14:creationId xmlns:p14="http://schemas.microsoft.com/office/powerpoint/2010/main" val="3603713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74FC6-9C27-47E0-BA22-01E04D2A11A8}"/>
              </a:ext>
            </a:extLst>
          </p:cNvPr>
          <p:cNvSpPr>
            <a:spLocks noGrp="1"/>
          </p:cNvSpPr>
          <p:nvPr>
            <p:ph type="title"/>
          </p:nvPr>
        </p:nvSpPr>
        <p:spPr>
          <a:xfrm>
            <a:off x="433136" y="5091762"/>
            <a:ext cx="7834193" cy="1264588"/>
          </a:xfrm>
        </p:spPr>
        <p:txBody>
          <a:bodyPr vert="horz" lIns="91440" tIns="45720" rIns="91440" bIns="45720" rtlCol="0" anchor="ctr">
            <a:noAutofit/>
          </a:bodyPr>
          <a:lstStyle/>
          <a:p>
            <a:pPr algn="r"/>
            <a:r>
              <a:rPr lang="fr-CA" sz="3600" b="1" noProof="0" dirty="0">
                <a:latin typeface="Arial" panose="020B0604020202020204" pitchFamily="34" charset="0"/>
                <a:cs typeface="Arial" panose="020B0604020202020204" pitchFamily="34" charset="0"/>
              </a:rPr>
              <a:t>LES DIFFÉRENTS ENJEUX</a:t>
            </a:r>
          </a:p>
        </p:txBody>
      </p:sp>
      <p:pic>
        <p:nvPicPr>
          <p:cNvPr id="1026" name="Picture 2" descr="image being cropped">
            <a:extLst>
              <a:ext uri="{FF2B5EF4-FFF2-40B4-BE49-F238E27FC236}">
                <a16:creationId xmlns:a16="http://schemas.microsoft.com/office/drawing/2014/main" id="{9C4E449D-18BD-4B02-AB34-739E032628B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a:stretch/>
        </p:blipFill>
        <p:spPr bwMode="auto">
          <a:xfrm>
            <a:off x="-3983" y="10"/>
            <a:ext cx="12192000" cy="4571990"/>
          </a:xfrm>
          <a:prstGeom prst="rect">
            <a:avLst/>
          </a:prstGeom>
          <a:noFill/>
          <a:extLst>
            <a:ext uri="{909E8E84-426E-40dd-AFC4-6F175D3DCCD1}">
              <a14:hiddenFill xmlns:a14="http://schemas.microsoft.com/office/drawing/2010/main" xmlns="">
                <a:solidFill>
                  <a:srgbClr val="FFFFFF"/>
                </a:solidFill>
              </a14:hiddenFill>
            </a:ext>
          </a:extLst>
        </p:spPr>
      </p:pic>
      <p:cxnSp>
        <p:nvCxnSpPr>
          <p:cNvPr id="71" name="Straight Connector 70">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11822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28" name="Freeform: Shape 27">
            <a:extLst>
              <a:ext uri="{FF2B5EF4-FFF2-40B4-BE49-F238E27FC236}">
                <a16:creationId xmlns:a16="http://schemas.microsoft.com/office/drawing/2014/main" id="{4F2E2428-58BA-458D-AA54-05502E63F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48215" cy="6857999"/>
          </a:xfrm>
          <a:custGeom>
            <a:avLst/>
            <a:gdLst>
              <a:gd name="connsiteX0" fmla="*/ 0 w 9024730"/>
              <a:gd name="connsiteY0" fmla="*/ 0 h 6857999"/>
              <a:gd name="connsiteX1" fmla="*/ 9024730 w 9024730"/>
              <a:gd name="connsiteY1" fmla="*/ 0 h 6857999"/>
              <a:gd name="connsiteX2" fmla="*/ 9024730 w 9024730"/>
              <a:gd name="connsiteY2" fmla="*/ 2 h 6857999"/>
              <a:gd name="connsiteX3" fmla="*/ 8447016 w 9024730"/>
              <a:gd name="connsiteY3" fmla="*/ 2 h 6857999"/>
              <a:gd name="connsiteX4" fmla="*/ 8441214 w 9024730"/>
              <a:gd name="connsiteY4" fmla="*/ 14562 h 6857999"/>
              <a:gd name="connsiteX5" fmla="*/ 8445389 w 9024730"/>
              <a:gd name="connsiteY5" fmla="*/ 59077 h 6857999"/>
              <a:gd name="connsiteX6" fmla="*/ 8437086 w 9024730"/>
              <a:gd name="connsiteY6" fmla="*/ 107668 h 6857999"/>
              <a:gd name="connsiteX7" fmla="*/ 8458599 w 9024730"/>
              <a:gd name="connsiteY7" fmla="*/ 246136 h 6857999"/>
              <a:gd name="connsiteX8" fmla="*/ 8433237 w 9024730"/>
              <a:gd name="connsiteY8" fmla="*/ 372908 h 6857999"/>
              <a:gd name="connsiteX9" fmla="*/ 8430194 w 9024730"/>
              <a:gd name="connsiteY9" fmla="*/ 450607 h 6857999"/>
              <a:gd name="connsiteX10" fmla="*/ 8443315 w 9024730"/>
              <a:gd name="connsiteY10" fmla="*/ 812800 h 6857999"/>
              <a:gd name="connsiteX11" fmla="*/ 8453042 w 9024730"/>
              <a:gd name="connsiteY11" fmla="*/ 912727 h 6857999"/>
              <a:gd name="connsiteX12" fmla="*/ 8451649 w 9024730"/>
              <a:gd name="connsiteY12" fmla="*/ 989950 h 6857999"/>
              <a:gd name="connsiteX13" fmla="*/ 8455592 w 9024730"/>
              <a:gd name="connsiteY13" fmla="*/ 1141745 h 6857999"/>
              <a:gd name="connsiteX14" fmla="*/ 8470203 w 9024730"/>
              <a:gd name="connsiteY14" fmla="*/ 1265454 h 6857999"/>
              <a:gd name="connsiteX15" fmla="*/ 8499638 w 9024730"/>
              <a:gd name="connsiteY15" fmla="*/ 1385480 h 6857999"/>
              <a:gd name="connsiteX16" fmla="*/ 8518660 w 9024730"/>
              <a:gd name="connsiteY16" fmla="*/ 1458060 h 6857999"/>
              <a:gd name="connsiteX17" fmla="*/ 8539125 w 9024730"/>
              <a:gd name="connsiteY17" fmla="*/ 1513175 h 6857999"/>
              <a:gd name="connsiteX18" fmla="*/ 8570281 w 9024730"/>
              <a:gd name="connsiteY18" fmla="*/ 1570809 h 6857999"/>
              <a:gd name="connsiteX19" fmla="*/ 8605212 w 9024730"/>
              <a:gd name="connsiteY19" fmla="*/ 1638391 h 6857999"/>
              <a:gd name="connsiteX20" fmla="*/ 8626457 w 9024730"/>
              <a:gd name="connsiteY20" fmla="*/ 1742490 h 6857999"/>
              <a:gd name="connsiteX21" fmla="*/ 8654861 w 9024730"/>
              <a:gd name="connsiteY21" fmla="*/ 1818229 h 6857999"/>
              <a:gd name="connsiteX22" fmla="*/ 8648005 w 9024730"/>
              <a:gd name="connsiteY22" fmla="*/ 1862723 h 6857999"/>
              <a:gd name="connsiteX23" fmla="*/ 8654469 w 9024730"/>
              <a:gd name="connsiteY23" fmla="*/ 1917476 h 6857999"/>
              <a:gd name="connsiteX24" fmla="*/ 8649702 w 9024730"/>
              <a:gd name="connsiteY24" fmla="*/ 1972204 h 6857999"/>
              <a:gd name="connsiteX25" fmla="*/ 8656357 w 9024730"/>
              <a:gd name="connsiteY25" fmla="*/ 2054291 h 6857999"/>
              <a:gd name="connsiteX26" fmla="*/ 8648660 w 9024730"/>
              <a:gd name="connsiteY26" fmla="*/ 2227417 h 6857999"/>
              <a:gd name="connsiteX27" fmla="*/ 8607609 w 9024730"/>
              <a:gd name="connsiteY27" fmla="*/ 2510933 h 6857999"/>
              <a:gd name="connsiteX28" fmla="*/ 8608432 w 9024730"/>
              <a:gd name="connsiteY28" fmla="*/ 2741866 h 6857999"/>
              <a:gd name="connsiteX29" fmla="*/ 8619112 w 9024730"/>
              <a:gd name="connsiteY29" fmla="*/ 2864935 h 6857999"/>
              <a:gd name="connsiteX30" fmla="*/ 8627742 w 9024730"/>
              <a:gd name="connsiteY30" fmla="*/ 2950807 h 6857999"/>
              <a:gd name="connsiteX31" fmla="*/ 8611822 w 9024730"/>
              <a:gd name="connsiteY31" fmla="*/ 2978246 h 6857999"/>
              <a:gd name="connsiteX32" fmla="*/ 8608239 w 9024730"/>
              <a:gd name="connsiteY32" fmla="*/ 2995916 h 6857999"/>
              <a:gd name="connsiteX33" fmla="*/ 8598647 w 9024730"/>
              <a:gd name="connsiteY33" fmla="*/ 2998648 h 6857999"/>
              <a:gd name="connsiteX34" fmla="*/ 8587108 w 9024730"/>
              <a:gd name="connsiteY34" fmla="*/ 3023630 h 6857999"/>
              <a:gd name="connsiteX35" fmla="*/ 8577885 w 9024730"/>
              <a:gd name="connsiteY35" fmla="*/ 3096975 h 6857999"/>
              <a:gd name="connsiteX36" fmla="*/ 8557492 w 9024730"/>
              <a:gd name="connsiteY36" fmla="*/ 3216657 h 6857999"/>
              <a:gd name="connsiteX37" fmla="*/ 8560894 w 9024730"/>
              <a:gd name="connsiteY37" fmla="*/ 3310980 h 6857999"/>
              <a:gd name="connsiteX38" fmla="*/ 8547852 w 9024730"/>
              <a:gd name="connsiteY38" fmla="*/ 3344725 h 6857999"/>
              <a:gd name="connsiteX39" fmla="*/ 8535427 w 9024730"/>
              <a:gd name="connsiteY39" fmla="*/ 3393250 h 6857999"/>
              <a:gd name="connsiteX40" fmla="*/ 8520092 w 9024730"/>
              <a:gd name="connsiteY40" fmla="*/ 3514536 h 6857999"/>
              <a:gd name="connsiteX41" fmla="*/ 8497231 w 9024730"/>
              <a:gd name="connsiteY41" fmla="*/ 3686149 h 6857999"/>
              <a:gd name="connsiteX42" fmla="*/ 8489799 w 9024730"/>
              <a:gd name="connsiteY42" fmla="*/ 3692208 h 6857999"/>
              <a:gd name="connsiteX43" fmla="*/ 8475804 w 9024730"/>
              <a:gd name="connsiteY43" fmla="*/ 3776022 h 6857999"/>
              <a:gd name="connsiteX44" fmla="*/ 8471279 w 9024730"/>
              <a:gd name="connsiteY44" fmla="*/ 3977138 h 6857999"/>
              <a:gd name="connsiteX45" fmla="*/ 8408913 w 9024730"/>
              <a:gd name="connsiteY45" fmla="*/ 4222149 h 6857999"/>
              <a:gd name="connsiteX46" fmla="*/ 8402112 w 9024730"/>
              <a:gd name="connsiteY46" fmla="*/ 4364683 h 6857999"/>
              <a:gd name="connsiteX47" fmla="*/ 8393355 w 9024730"/>
              <a:gd name="connsiteY47" fmla="*/ 4462471 h 6857999"/>
              <a:gd name="connsiteX48" fmla="*/ 8376166 w 9024730"/>
              <a:gd name="connsiteY48" fmla="*/ 4574052 h 6857999"/>
              <a:gd name="connsiteX49" fmla="*/ 8341678 w 9024730"/>
              <a:gd name="connsiteY49" fmla="*/ 4667756 h 6857999"/>
              <a:gd name="connsiteX50" fmla="*/ 8273661 w 9024730"/>
              <a:gd name="connsiteY50" fmla="*/ 4799019 h 6857999"/>
              <a:gd name="connsiteX51" fmla="*/ 8256132 w 9024730"/>
              <a:gd name="connsiteY51" fmla="*/ 4849614 h 6857999"/>
              <a:gd name="connsiteX52" fmla="*/ 8226804 w 9024730"/>
              <a:gd name="connsiteY52" fmla="*/ 4919971 h 6857999"/>
              <a:gd name="connsiteX53" fmla="*/ 8171825 w 9024730"/>
              <a:gd name="connsiteY53" fmla="*/ 5010766 h 6857999"/>
              <a:gd name="connsiteX54" fmla="*/ 8143172 w 9024730"/>
              <a:gd name="connsiteY54" fmla="*/ 5088190 h 6857999"/>
              <a:gd name="connsiteX55" fmla="*/ 8126363 w 9024730"/>
              <a:gd name="connsiteY55" fmla="*/ 5143922 h 6857999"/>
              <a:gd name="connsiteX56" fmla="*/ 8103782 w 9024730"/>
              <a:gd name="connsiteY56" fmla="*/ 5284346 h 6857999"/>
              <a:gd name="connsiteX57" fmla="*/ 8084361 w 9024730"/>
              <a:gd name="connsiteY57" fmla="*/ 5390948 h 6857999"/>
              <a:gd name="connsiteX58" fmla="*/ 8062552 w 9024730"/>
              <a:gd name="connsiteY58" fmla="*/ 5470854 h 6857999"/>
              <a:gd name="connsiteX59" fmla="*/ 8057342 w 9024730"/>
              <a:gd name="connsiteY59" fmla="*/ 5529643 h 6857999"/>
              <a:gd name="connsiteX60" fmla="*/ 8044923 w 9024730"/>
              <a:gd name="connsiteY60" fmla="*/ 5597292 h 6857999"/>
              <a:gd name="connsiteX61" fmla="*/ 8035233 w 9024730"/>
              <a:gd name="connsiteY61" fmla="*/ 5608899 h 6857999"/>
              <a:gd name="connsiteX62" fmla="*/ 8018178 w 9024730"/>
              <a:gd name="connsiteY62" fmla="*/ 5684911 h 6857999"/>
              <a:gd name="connsiteX63" fmla="*/ 8018018 w 9024730"/>
              <a:gd name="connsiteY63" fmla="*/ 5755776 h 6857999"/>
              <a:gd name="connsiteX64" fmla="*/ 8008640 w 9024730"/>
              <a:gd name="connsiteY64" fmla="*/ 5889599 h 6857999"/>
              <a:gd name="connsiteX65" fmla="*/ 8013542 w 9024730"/>
              <a:gd name="connsiteY65" fmla="*/ 5989744 h 6857999"/>
              <a:gd name="connsiteX66" fmla="*/ 7980757 w 9024730"/>
              <a:gd name="connsiteY66" fmla="*/ 6084926 h 6857999"/>
              <a:gd name="connsiteX67" fmla="*/ 7975907 w 9024730"/>
              <a:gd name="connsiteY67" fmla="*/ 6346549 h 6857999"/>
              <a:gd name="connsiteX68" fmla="*/ 7974221 w 9024730"/>
              <a:gd name="connsiteY68" fmla="*/ 6527527 h 6857999"/>
              <a:gd name="connsiteX69" fmla="*/ 7979135 w 9024730"/>
              <a:gd name="connsiteY69" fmla="*/ 6627129 h 6857999"/>
              <a:gd name="connsiteX70" fmla="*/ 7979404 w 9024730"/>
              <a:gd name="connsiteY70" fmla="*/ 6694819 h 6857999"/>
              <a:gd name="connsiteX71" fmla="*/ 8009526 w 9024730"/>
              <a:gd name="connsiteY71" fmla="*/ 6765445 h 6857999"/>
              <a:gd name="connsiteX72" fmla="*/ 8018211 w 9024730"/>
              <a:gd name="connsiteY72" fmla="*/ 6844697 h 6857999"/>
              <a:gd name="connsiteX73" fmla="*/ 8019608 w 9024730"/>
              <a:gd name="connsiteY73" fmla="*/ 6857999 h 6857999"/>
              <a:gd name="connsiteX74" fmla="*/ 0 w 9024730"/>
              <a:gd name="connsiteY74"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9024730" h="6857999">
                <a:moveTo>
                  <a:pt x="0" y="0"/>
                </a:moveTo>
                <a:lnTo>
                  <a:pt x="9024730" y="0"/>
                </a:lnTo>
                <a:lnTo>
                  <a:pt x="9024730" y="2"/>
                </a:lnTo>
                <a:lnTo>
                  <a:pt x="8447016" y="2"/>
                </a:lnTo>
                <a:lnTo>
                  <a:pt x="8441214" y="14562"/>
                </a:lnTo>
                <a:lnTo>
                  <a:pt x="8445389" y="59077"/>
                </a:lnTo>
                <a:cubicBezTo>
                  <a:pt x="8445971" y="76949"/>
                  <a:pt x="8436504" y="89796"/>
                  <a:pt x="8437086" y="107668"/>
                </a:cubicBezTo>
                <a:cubicBezTo>
                  <a:pt x="8417947" y="138162"/>
                  <a:pt x="8459241" y="201929"/>
                  <a:pt x="8458599" y="246136"/>
                </a:cubicBezTo>
                <a:cubicBezTo>
                  <a:pt x="8457958" y="290343"/>
                  <a:pt x="8471649" y="364179"/>
                  <a:pt x="8433237" y="372908"/>
                </a:cubicBezTo>
                <a:cubicBezTo>
                  <a:pt x="8426916" y="431308"/>
                  <a:pt x="8438389" y="357606"/>
                  <a:pt x="8430194" y="450607"/>
                </a:cubicBezTo>
                <a:cubicBezTo>
                  <a:pt x="8466727" y="551950"/>
                  <a:pt x="8430182" y="787036"/>
                  <a:pt x="8443315" y="812800"/>
                </a:cubicBezTo>
                <a:cubicBezTo>
                  <a:pt x="8478999" y="860799"/>
                  <a:pt x="8435788" y="854953"/>
                  <a:pt x="8453042" y="912727"/>
                </a:cubicBezTo>
                <a:cubicBezTo>
                  <a:pt x="8462900" y="945986"/>
                  <a:pt x="8451223" y="951781"/>
                  <a:pt x="8451649" y="989950"/>
                </a:cubicBezTo>
                <a:cubicBezTo>
                  <a:pt x="8452074" y="1028120"/>
                  <a:pt x="8452500" y="1095828"/>
                  <a:pt x="8455592" y="1141745"/>
                </a:cubicBezTo>
                <a:cubicBezTo>
                  <a:pt x="8458684" y="1187662"/>
                  <a:pt x="8470047" y="1234783"/>
                  <a:pt x="8470203" y="1265454"/>
                </a:cubicBezTo>
                <a:cubicBezTo>
                  <a:pt x="8458947" y="1304052"/>
                  <a:pt x="8496012" y="1370755"/>
                  <a:pt x="8499638" y="1385480"/>
                </a:cubicBezTo>
                <a:cubicBezTo>
                  <a:pt x="8514485" y="1422714"/>
                  <a:pt x="8525070" y="1428103"/>
                  <a:pt x="8518660" y="1458060"/>
                </a:cubicBezTo>
                <a:cubicBezTo>
                  <a:pt x="8518783" y="1468057"/>
                  <a:pt x="8539003" y="1503177"/>
                  <a:pt x="8539125" y="1513175"/>
                </a:cubicBezTo>
                <a:lnTo>
                  <a:pt x="8570281" y="1570809"/>
                </a:lnTo>
                <a:cubicBezTo>
                  <a:pt x="8597636" y="1617136"/>
                  <a:pt x="8594573" y="1601443"/>
                  <a:pt x="8605212" y="1638391"/>
                </a:cubicBezTo>
                <a:cubicBezTo>
                  <a:pt x="8629645" y="1719640"/>
                  <a:pt x="8613884" y="1715203"/>
                  <a:pt x="8626457" y="1742490"/>
                </a:cubicBezTo>
                <a:lnTo>
                  <a:pt x="8654861" y="1818229"/>
                </a:lnTo>
                <a:cubicBezTo>
                  <a:pt x="8657202" y="1824059"/>
                  <a:pt x="8651899" y="1851211"/>
                  <a:pt x="8648005" y="1862723"/>
                </a:cubicBezTo>
                <a:lnTo>
                  <a:pt x="8654469" y="1917476"/>
                </a:lnTo>
                <a:lnTo>
                  <a:pt x="8649702" y="1972204"/>
                </a:lnTo>
                <a:cubicBezTo>
                  <a:pt x="8652251" y="1979569"/>
                  <a:pt x="8651461" y="2048203"/>
                  <a:pt x="8656357" y="2054291"/>
                </a:cubicBezTo>
                <a:cubicBezTo>
                  <a:pt x="8672645" y="2141657"/>
                  <a:pt x="8632397" y="2189849"/>
                  <a:pt x="8648660" y="2227417"/>
                </a:cubicBezTo>
                <a:cubicBezTo>
                  <a:pt x="8639941" y="2317591"/>
                  <a:pt x="8613796" y="2407644"/>
                  <a:pt x="8607609" y="2510933"/>
                </a:cubicBezTo>
                <a:cubicBezTo>
                  <a:pt x="8633490" y="2597916"/>
                  <a:pt x="8602674" y="2649734"/>
                  <a:pt x="8608432" y="2741866"/>
                </a:cubicBezTo>
                <a:cubicBezTo>
                  <a:pt x="8630300" y="2779815"/>
                  <a:pt x="8631929" y="2817058"/>
                  <a:pt x="8619112" y="2864935"/>
                </a:cubicBezTo>
                <a:cubicBezTo>
                  <a:pt x="8655820" y="2860552"/>
                  <a:pt x="8588374" y="2937673"/>
                  <a:pt x="8627742" y="2950807"/>
                </a:cubicBezTo>
                <a:lnTo>
                  <a:pt x="8611822" y="2978246"/>
                </a:lnTo>
                <a:lnTo>
                  <a:pt x="8608239" y="2995916"/>
                </a:lnTo>
                <a:lnTo>
                  <a:pt x="8598647" y="2998648"/>
                </a:lnTo>
                <a:lnTo>
                  <a:pt x="8587108" y="3023630"/>
                </a:lnTo>
                <a:cubicBezTo>
                  <a:pt x="8584111" y="3033333"/>
                  <a:pt x="8577413" y="3084375"/>
                  <a:pt x="8577885" y="3096975"/>
                </a:cubicBezTo>
                <a:cubicBezTo>
                  <a:pt x="8594321" y="3142205"/>
                  <a:pt x="8535131" y="3160433"/>
                  <a:pt x="8557492" y="3216657"/>
                </a:cubicBezTo>
                <a:cubicBezTo>
                  <a:pt x="8562518" y="3237178"/>
                  <a:pt x="8573573" y="3299737"/>
                  <a:pt x="8560894" y="3310980"/>
                </a:cubicBezTo>
                <a:cubicBezTo>
                  <a:pt x="8557601" y="3323902"/>
                  <a:pt x="8561083" y="3339340"/>
                  <a:pt x="8547852" y="3344725"/>
                </a:cubicBezTo>
                <a:cubicBezTo>
                  <a:pt x="8531788" y="3353908"/>
                  <a:pt x="8553430" y="3400659"/>
                  <a:pt x="8535427" y="3393250"/>
                </a:cubicBezTo>
                <a:cubicBezTo>
                  <a:pt x="8550195" y="3426421"/>
                  <a:pt x="8529553" y="3487753"/>
                  <a:pt x="8520092" y="3514536"/>
                </a:cubicBezTo>
                <a:cubicBezTo>
                  <a:pt x="8513726" y="3563353"/>
                  <a:pt x="8500070" y="3650327"/>
                  <a:pt x="8497231" y="3686149"/>
                </a:cubicBezTo>
                <a:cubicBezTo>
                  <a:pt x="8494574" y="3687657"/>
                  <a:pt x="8493370" y="3677229"/>
                  <a:pt x="8489799" y="3692208"/>
                </a:cubicBezTo>
                <a:cubicBezTo>
                  <a:pt x="8486228" y="3707187"/>
                  <a:pt x="8465938" y="3757479"/>
                  <a:pt x="8475804" y="3776022"/>
                </a:cubicBezTo>
                <a:cubicBezTo>
                  <a:pt x="8441061" y="3875691"/>
                  <a:pt x="8487451" y="3939839"/>
                  <a:pt x="8471279" y="3977138"/>
                </a:cubicBezTo>
                <a:cubicBezTo>
                  <a:pt x="8465599" y="4067300"/>
                  <a:pt x="8419685" y="4164564"/>
                  <a:pt x="8408913" y="4222149"/>
                </a:cubicBezTo>
                <a:cubicBezTo>
                  <a:pt x="8403583" y="4287917"/>
                  <a:pt x="8398240" y="4339232"/>
                  <a:pt x="8402112" y="4364683"/>
                </a:cubicBezTo>
                <a:lnTo>
                  <a:pt x="8393355" y="4462471"/>
                </a:lnTo>
                <a:cubicBezTo>
                  <a:pt x="8396004" y="4503329"/>
                  <a:pt x="8376320" y="4548111"/>
                  <a:pt x="8376166" y="4574052"/>
                </a:cubicBezTo>
                <a:cubicBezTo>
                  <a:pt x="8369380" y="4670665"/>
                  <a:pt x="8352302" y="4649921"/>
                  <a:pt x="8341678" y="4667756"/>
                </a:cubicBezTo>
                <a:cubicBezTo>
                  <a:pt x="8320864" y="4705850"/>
                  <a:pt x="8290794" y="4758928"/>
                  <a:pt x="8273661" y="4799019"/>
                </a:cubicBezTo>
                <a:cubicBezTo>
                  <a:pt x="8254323" y="4834076"/>
                  <a:pt x="8262378" y="4811645"/>
                  <a:pt x="8256132" y="4849614"/>
                </a:cubicBezTo>
                <a:cubicBezTo>
                  <a:pt x="8239320" y="4853334"/>
                  <a:pt x="8207060" y="4883089"/>
                  <a:pt x="8226804" y="4919971"/>
                </a:cubicBezTo>
                <a:lnTo>
                  <a:pt x="8171825" y="5010766"/>
                </a:lnTo>
                <a:cubicBezTo>
                  <a:pt x="8150097" y="4983259"/>
                  <a:pt x="8165842" y="5107656"/>
                  <a:pt x="8143172" y="5088190"/>
                </a:cubicBezTo>
                <a:cubicBezTo>
                  <a:pt x="8128060" y="5102008"/>
                  <a:pt x="8138350" y="5118851"/>
                  <a:pt x="8126363" y="5143922"/>
                </a:cubicBezTo>
                <a:cubicBezTo>
                  <a:pt x="8116335" y="5192745"/>
                  <a:pt x="8111851" y="5226225"/>
                  <a:pt x="8103782" y="5284346"/>
                </a:cubicBezTo>
                <a:cubicBezTo>
                  <a:pt x="8101016" y="5338386"/>
                  <a:pt x="8095811" y="5337325"/>
                  <a:pt x="8084361" y="5390948"/>
                </a:cubicBezTo>
                <a:cubicBezTo>
                  <a:pt x="8082912" y="5429655"/>
                  <a:pt x="8063705" y="5449508"/>
                  <a:pt x="8062552" y="5470854"/>
                </a:cubicBezTo>
                <a:cubicBezTo>
                  <a:pt x="8086776" y="5526328"/>
                  <a:pt x="8037513" y="5496377"/>
                  <a:pt x="8057342" y="5529643"/>
                </a:cubicBezTo>
                <a:cubicBezTo>
                  <a:pt x="8050653" y="5550879"/>
                  <a:pt x="8055939" y="5587444"/>
                  <a:pt x="8044923" y="5597292"/>
                </a:cubicBezTo>
                <a:lnTo>
                  <a:pt x="8035233" y="5608899"/>
                </a:lnTo>
                <a:cubicBezTo>
                  <a:pt x="8030775" y="5623501"/>
                  <a:pt x="8021047" y="5660431"/>
                  <a:pt x="8018178" y="5684911"/>
                </a:cubicBezTo>
                <a:cubicBezTo>
                  <a:pt x="8005590" y="5692608"/>
                  <a:pt x="8011744" y="5734344"/>
                  <a:pt x="8018018" y="5755776"/>
                </a:cubicBezTo>
                <a:cubicBezTo>
                  <a:pt x="8019409" y="5792777"/>
                  <a:pt x="7989082" y="5848613"/>
                  <a:pt x="8008640" y="5889599"/>
                </a:cubicBezTo>
                <a:cubicBezTo>
                  <a:pt x="8011480" y="5932097"/>
                  <a:pt x="8009486" y="5940901"/>
                  <a:pt x="8013542" y="5989744"/>
                </a:cubicBezTo>
                <a:cubicBezTo>
                  <a:pt x="8022089" y="6020787"/>
                  <a:pt x="7982918" y="6024963"/>
                  <a:pt x="7980757" y="6084926"/>
                </a:cubicBezTo>
                <a:cubicBezTo>
                  <a:pt x="7974117" y="6134231"/>
                  <a:pt x="7999371" y="6240432"/>
                  <a:pt x="7975907" y="6346549"/>
                </a:cubicBezTo>
                <a:cubicBezTo>
                  <a:pt x="7987225" y="6409741"/>
                  <a:pt x="7980509" y="6468689"/>
                  <a:pt x="7974221" y="6527527"/>
                </a:cubicBezTo>
                <a:cubicBezTo>
                  <a:pt x="7955361" y="6585667"/>
                  <a:pt x="7987786" y="6579284"/>
                  <a:pt x="7979135" y="6627129"/>
                </a:cubicBezTo>
                <a:cubicBezTo>
                  <a:pt x="7983057" y="6635153"/>
                  <a:pt x="7984986" y="6697665"/>
                  <a:pt x="7979404" y="6694819"/>
                </a:cubicBezTo>
                <a:cubicBezTo>
                  <a:pt x="7981755" y="6716947"/>
                  <a:pt x="8003903" y="6732844"/>
                  <a:pt x="8009526" y="6765445"/>
                </a:cubicBezTo>
                <a:cubicBezTo>
                  <a:pt x="8011113" y="6776325"/>
                  <a:pt x="8014662" y="6810511"/>
                  <a:pt x="8018211" y="6844697"/>
                </a:cubicBezTo>
                <a:lnTo>
                  <a:pt x="8019608" y="6857999"/>
                </a:lnTo>
                <a:lnTo>
                  <a:pt x="0" y="685799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CA" noProof="0" dirty="0"/>
          </a:p>
        </p:txBody>
      </p:sp>
      <p:sp>
        <p:nvSpPr>
          <p:cNvPr id="2" name="Title 1">
            <a:extLst>
              <a:ext uri="{FF2B5EF4-FFF2-40B4-BE49-F238E27FC236}">
                <a16:creationId xmlns:a16="http://schemas.microsoft.com/office/drawing/2014/main" id="{38A8BE7E-A593-4EDC-9990-2BE77D26BD05}"/>
              </a:ext>
            </a:extLst>
          </p:cNvPr>
          <p:cNvSpPr>
            <a:spLocks noGrp="1"/>
          </p:cNvSpPr>
          <p:nvPr>
            <p:ph type="title"/>
          </p:nvPr>
        </p:nvSpPr>
        <p:spPr>
          <a:xfrm>
            <a:off x="1137034" y="609600"/>
            <a:ext cx="6881026" cy="1322887"/>
          </a:xfrm>
        </p:spPr>
        <p:txBody>
          <a:bodyPr vert="horz" lIns="91440" tIns="45720" rIns="91440" bIns="45720" rtlCol="0" anchor="ctr">
            <a:normAutofit/>
          </a:bodyPr>
          <a:lstStyle/>
          <a:p>
            <a:r>
              <a:rPr lang="fr-CA" b="1" kern="1200" noProof="0" dirty="0">
                <a:solidFill>
                  <a:schemeClr val="tx1"/>
                </a:solidFill>
                <a:latin typeface="+mj-lt"/>
                <a:ea typeface="+mj-ea"/>
                <a:cs typeface="+mj-cs"/>
              </a:rPr>
              <a:t>LES DIFFÉRENTS ENJEUX</a:t>
            </a:r>
          </a:p>
        </p:txBody>
      </p:sp>
      <p:sp>
        <p:nvSpPr>
          <p:cNvPr id="4" name="Rectangle 3">
            <a:extLst>
              <a:ext uri="{FF2B5EF4-FFF2-40B4-BE49-F238E27FC236}">
                <a16:creationId xmlns:a16="http://schemas.microsoft.com/office/drawing/2014/main" id="{C8FAEF1F-485F-497B-905C-E325FA9B13C7}"/>
              </a:ext>
            </a:extLst>
          </p:cNvPr>
          <p:cNvSpPr/>
          <p:nvPr/>
        </p:nvSpPr>
        <p:spPr>
          <a:xfrm>
            <a:off x="1137034" y="2194102"/>
            <a:ext cx="6573951" cy="3908585"/>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fr-CA" sz="1700" noProof="0" dirty="0"/>
              <a:t>LA PROBLÉMATIQUE DE PÉRÉNNITÉ DU RÉGIME DE RETRAITE (RRPE) EN LIEN AVEC LES COÛTS DE TRANSFERT RREGOP-RRPE</a:t>
            </a:r>
          </a:p>
          <a:p>
            <a:pPr marL="285750" indent="-228600">
              <a:lnSpc>
                <a:spcPct val="90000"/>
              </a:lnSpc>
              <a:spcAft>
                <a:spcPts val="600"/>
              </a:spcAft>
              <a:buFont typeface="Arial" panose="020B0604020202020204" pitchFamily="34" charset="0"/>
              <a:buChar char="•"/>
            </a:pPr>
            <a:r>
              <a:rPr lang="fr-CA" sz="1700" noProof="0" dirty="0"/>
              <a:t>LA COUVERTURE D’ASSURANCE QUI N’A PRESQUE PAS BOUGÉ DEPUIS PRÈS DE 35 ANS</a:t>
            </a:r>
          </a:p>
          <a:p>
            <a:pPr marL="285750" indent="-228600">
              <a:lnSpc>
                <a:spcPct val="90000"/>
              </a:lnSpc>
              <a:spcAft>
                <a:spcPts val="600"/>
              </a:spcAft>
              <a:buFont typeface="Arial" panose="020B0604020202020204" pitchFamily="34" charset="0"/>
              <a:buChar char="•"/>
            </a:pPr>
            <a:r>
              <a:rPr lang="fr-CA" sz="1700" noProof="0" dirty="0"/>
              <a:t>LES INIQUITÉS SALARIALES ENTRE LES CADRES ET LES EMPLOYÉS</a:t>
            </a:r>
          </a:p>
          <a:p>
            <a:pPr marL="285750" indent="-228600">
              <a:lnSpc>
                <a:spcPct val="90000"/>
              </a:lnSpc>
              <a:spcAft>
                <a:spcPts val="600"/>
              </a:spcAft>
              <a:buFont typeface="Arial" panose="020B0604020202020204" pitchFamily="34" charset="0"/>
              <a:buChar char="•"/>
            </a:pPr>
            <a:r>
              <a:rPr lang="fr-CA" sz="1700" noProof="0" dirty="0"/>
              <a:t>LES DEMANDES D’AUGMENTATIONS SALARIALES</a:t>
            </a:r>
          </a:p>
          <a:p>
            <a:pPr marL="285750" indent="-228600">
              <a:lnSpc>
                <a:spcPct val="90000"/>
              </a:lnSpc>
              <a:spcAft>
                <a:spcPts val="600"/>
              </a:spcAft>
              <a:buFont typeface="Arial" panose="020B0604020202020204" pitchFamily="34" charset="0"/>
              <a:buChar char="•"/>
            </a:pPr>
            <a:r>
              <a:rPr lang="fr-CA" sz="1700" noProof="0" dirty="0"/>
              <a:t>L’OBTENTION DE LA CLAUSE REMORQUE À L’INFLATION POUR LES AUGMENTATIONS SALARIALES</a:t>
            </a:r>
          </a:p>
          <a:p>
            <a:pPr marL="285750" indent="-228600">
              <a:lnSpc>
                <a:spcPct val="90000"/>
              </a:lnSpc>
              <a:spcAft>
                <a:spcPts val="600"/>
              </a:spcAft>
              <a:buFont typeface="Arial" panose="020B0604020202020204" pitchFamily="34" charset="0"/>
              <a:buChar char="•"/>
            </a:pPr>
            <a:r>
              <a:rPr lang="fr-CA" sz="1700" noProof="0" dirty="0"/>
              <a:t>LES PROBLÉATIQUE S DE CLASSIFICATION ET D’ÉVALUATION DES POSTES</a:t>
            </a:r>
          </a:p>
          <a:p>
            <a:pPr marL="285750" indent="-228600">
              <a:lnSpc>
                <a:spcPct val="90000"/>
              </a:lnSpc>
              <a:spcAft>
                <a:spcPts val="600"/>
              </a:spcAft>
              <a:buFont typeface="Arial" panose="020B0604020202020204" pitchFamily="34" charset="0"/>
              <a:buChar char="•"/>
            </a:pPr>
            <a:r>
              <a:rPr lang="fr-CA" sz="1700" noProof="0" dirty="0"/>
              <a:t>L’AMÉLIORATION DES CONDITIONS D’EXERCISE DES CADRES DU RÉSEAU</a:t>
            </a:r>
          </a:p>
          <a:p>
            <a:pPr marL="285750" indent="-228600">
              <a:lnSpc>
                <a:spcPct val="90000"/>
              </a:lnSpc>
              <a:spcAft>
                <a:spcPts val="600"/>
              </a:spcAft>
              <a:buFont typeface="Arial" panose="020B0604020202020204" pitchFamily="34" charset="0"/>
              <a:buChar char="•"/>
            </a:pPr>
            <a:r>
              <a:rPr lang="fr-CA" sz="1700" noProof="0" dirty="0"/>
              <a:t>L’ARRIMAGE DU RÈGLEMENT DE CONDITIONS DE TRAVAIL DES CADRES AVEC L’ARRIVÉE D’UN SEUL EMPLOYEUR, SANTÉ QUÉBEC </a:t>
            </a:r>
          </a:p>
        </p:txBody>
      </p:sp>
      <p:pic>
        <p:nvPicPr>
          <p:cNvPr id="15" name="Picture 14" descr="Matchsticks dropped on the table">
            <a:extLst>
              <a:ext uri="{FF2B5EF4-FFF2-40B4-BE49-F238E27FC236}">
                <a16:creationId xmlns:a16="http://schemas.microsoft.com/office/drawing/2014/main" id="{0702D291-CB1E-4292-66C4-EE314C8FF16F}"/>
              </a:ext>
            </a:extLst>
          </p:cNvPr>
          <p:cNvPicPr>
            <a:picLocks noChangeAspect="1"/>
          </p:cNvPicPr>
          <p:nvPr/>
        </p:nvPicPr>
        <p:blipFill>
          <a:blip r:embed="rId2"/>
          <a:srcRect l="21136" r="25026" b="1"/>
          <a:stretch/>
        </p:blipFill>
        <p:spPr>
          <a:xfrm>
            <a:off x="8795981" y="1810389"/>
            <a:ext cx="2906973" cy="3266652"/>
          </a:xfrm>
          <a:prstGeom prst="rect">
            <a:avLst/>
          </a:prstGeom>
        </p:spPr>
      </p:pic>
    </p:spTree>
    <p:extLst>
      <p:ext uri="{BB962C8B-B14F-4D97-AF65-F5344CB8AC3E}">
        <p14:creationId xmlns:p14="http://schemas.microsoft.com/office/powerpoint/2010/main" val="27519616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233303-D7FC-A26D-9E47-70E5249514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CEC6D8-5B57-BD5B-1213-4B1319BC9912}"/>
              </a:ext>
            </a:extLst>
          </p:cNvPr>
          <p:cNvSpPr>
            <a:spLocks noGrp="1"/>
          </p:cNvSpPr>
          <p:nvPr>
            <p:ph type="title"/>
          </p:nvPr>
        </p:nvSpPr>
        <p:spPr>
          <a:xfrm>
            <a:off x="838200" y="5586257"/>
            <a:ext cx="6926703" cy="804161"/>
          </a:xfrm>
        </p:spPr>
        <p:txBody>
          <a:bodyPr vert="horz" lIns="91440" tIns="45720" rIns="91440" bIns="45720" rtlCol="0" anchor="ctr">
            <a:normAutofit/>
          </a:bodyPr>
          <a:lstStyle/>
          <a:p>
            <a:r>
              <a:rPr lang="fr-CA" sz="3200" b="1" noProof="0" dirty="0"/>
              <a:t>LA CONTREPARTIE GOUVERNEMENTALE</a:t>
            </a:r>
          </a:p>
        </p:txBody>
      </p:sp>
      <p:pic>
        <p:nvPicPr>
          <p:cNvPr id="1026" name="Picture 2" descr="image being cropped">
            <a:extLst>
              <a:ext uri="{FF2B5EF4-FFF2-40B4-BE49-F238E27FC236}">
                <a16:creationId xmlns:a16="http://schemas.microsoft.com/office/drawing/2014/main" id="{7EB28A72-F02E-0818-8B0A-DA691506E37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168" r="8241" b="1"/>
          <a:stretch/>
        </p:blipFill>
        <p:spPr bwMode="auto">
          <a:xfrm>
            <a:off x="20" y="10"/>
            <a:ext cx="12191980" cy="5279933"/>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031" name="Group 1030">
            <a:extLst>
              <a:ext uri="{FF2B5EF4-FFF2-40B4-BE49-F238E27FC236}">
                <a16:creationId xmlns:a16="http://schemas.microsoft.com/office/drawing/2014/main" id="{0E76F6F3-F5F0-B26D-1B63-73AD0299B7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5193518"/>
            <a:ext cx="12207200" cy="123363"/>
            <a:chOff x="-5025" y="6737718"/>
            <a:chExt cx="12207200" cy="123363"/>
          </a:xfrm>
        </p:grpSpPr>
        <p:sp>
          <p:nvSpPr>
            <p:cNvPr id="1032" name="Rectangle 1031">
              <a:extLst>
                <a:ext uri="{FF2B5EF4-FFF2-40B4-BE49-F238E27FC236}">
                  <a16:creationId xmlns:a16="http://schemas.microsoft.com/office/drawing/2014/main" id="{ABC84BA2-BCC1-89D4-5592-8B2364E6B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1033" name="Rectangle 1032">
              <a:extLst>
                <a:ext uri="{FF2B5EF4-FFF2-40B4-BE49-F238E27FC236}">
                  <a16:creationId xmlns:a16="http://schemas.microsoft.com/office/drawing/2014/main" id="{39C4FA24-7C12-A16B-31C2-891750171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grpSp>
    </p:spTree>
    <p:extLst>
      <p:ext uri="{BB962C8B-B14F-4D97-AF65-F5344CB8AC3E}">
        <p14:creationId xmlns:p14="http://schemas.microsoft.com/office/powerpoint/2010/main" val="38513440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2" name="Title 1">
            <a:extLst>
              <a:ext uri="{FF2B5EF4-FFF2-40B4-BE49-F238E27FC236}">
                <a16:creationId xmlns:a16="http://schemas.microsoft.com/office/drawing/2014/main" id="{38A8BE7E-A593-4EDC-9990-2BE77D26BD05}"/>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fr-CA" sz="4200" b="1" kern="1200" noProof="0" dirty="0">
                <a:solidFill>
                  <a:schemeClr val="tx1"/>
                </a:solidFill>
                <a:latin typeface="+mj-lt"/>
                <a:ea typeface="+mj-ea"/>
                <a:cs typeface="+mj-cs"/>
              </a:rPr>
              <a:t>LA CONTREPARTIE GOUVERNEMENTALE</a:t>
            </a:r>
            <a:br>
              <a:rPr lang="fr-CA" sz="4200" b="1" kern="1200" noProof="0" dirty="0">
                <a:solidFill>
                  <a:schemeClr val="tx1"/>
                </a:solidFill>
                <a:latin typeface="+mj-lt"/>
                <a:ea typeface="+mj-ea"/>
                <a:cs typeface="+mj-cs"/>
              </a:rPr>
            </a:br>
            <a:r>
              <a:rPr lang="fr-CA" sz="4200" b="1" kern="1200" noProof="0" dirty="0">
                <a:solidFill>
                  <a:schemeClr val="tx1"/>
                </a:solidFill>
                <a:latin typeface="+mj-lt"/>
                <a:ea typeface="+mj-ea"/>
                <a:cs typeface="+mj-cs"/>
              </a:rPr>
              <a:t>OU LES RÉSULTATS</a:t>
            </a:r>
          </a:p>
        </p:txBody>
      </p:sp>
      <p:sp>
        <p:nvSpPr>
          <p:cNvPr id="1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7" name="ZoneTexte 6">
            <a:extLst>
              <a:ext uri="{FF2B5EF4-FFF2-40B4-BE49-F238E27FC236}">
                <a16:creationId xmlns:a16="http://schemas.microsoft.com/office/drawing/2014/main" id="{9F448EC5-90B9-2448-9687-3BF3F54B7B45}"/>
              </a:ext>
            </a:extLst>
          </p:cNvPr>
          <p:cNvSpPr txBox="1"/>
          <p:nvPr/>
        </p:nvSpPr>
        <p:spPr>
          <a:xfrm>
            <a:off x="838200" y="1929384"/>
            <a:ext cx="10515600" cy="4251960"/>
          </a:xfrm>
          <a:prstGeom prst="rect">
            <a:avLst/>
          </a:prstGeom>
        </p:spPr>
        <p:txBody>
          <a:bodyPr vert="horz" lIns="91440" tIns="45720" rIns="91440" bIns="45720" rtlCol="0">
            <a:normAutofit fontScale="25000" lnSpcReduction="20000"/>
          </a:bodyPr>
          <a:lstStyle/>
          <a:p>
            <a:pPr indent="-228600">
              <a:lnSpc>
                <a:spcPct val="90000"/>
              </a:lnSpc>
              <a:buFont typeface="Arial" panose="020B0604020202020204" pitchFamily="34" charset="0"/>
              <a:buChar char="•"/>
            </a:pPr>
            <a:r>
              <a:rPr lang="fr-CA" sz="6200" noProof="0" dirty="0"/>
              <a:t>Nous vous évitons tous les détails des différentes négociations aux 3 tables et nous sautons aux résultats: </a:t>
            </a:r>
          </a:p>
          <a:p>
            <a:pPr>
              <a:lnSpc>
                <a:spcPct val="90000"/>
              </a:lnSpc>
            </a:pPr>
            <a:endParaRPr lang="fr-CA" sz="6200" noProof="0" dirty="0"/>
          </a:p>
          <a:p>
            <a:pPr indent="-228600">
              <a:lnSpc>
                <a:spcPct val="90000"/>
              </a:lnSpc>
              <a:buFont typeface="Arial" panose="020B0604020202020204" pitchFamily="34" charset="0"/>
              <a:buChar char="•"/>
            </a:pPr>
            <a:r>
              <a:rPr lang="fr-CA" sz="6200" noProof="0" dirty="0"/>
              <a:t>LES AUGMENTATIONS SALARIALES DES SYNDIQUÉS:</a:t>
            </a:r>
          </a:p>
          <a:p>
            <a:pPr>
              <a:lnSpc>
                <a:spcPct val="90000"/>
              </a:lnSpc>
            </a:pPr>
            <a:endParaRPr lang="fr-CA" sz="6200" noProof="0" dirty="0">
              <a:effectLst/>
            </a:endParaRPr>
          </a:p>
          <a:p>
            <a:pPr marR="751205" lvl="0" indent="-228600">
              <a:lnSpc>
                <a:spcPct val="90000"/>
              </a:lnSpc>
              <a:spcBef>
                <a:spcPts val="80"/>
              </a:spcBef>
              <a:spcAft>
                <a:spcPts val="800"/>
              </a:spcAft>
              <a:buSzPts val="1000"/>
              <a:buFont typeface="Arial" panose="020B0604020202020204" pitchFamily="34" charset="0"/>
              <a:buChar char="•"/>
            </a:pPr>
            <a:r>
              <a:rPr lang="fr-CA" sz="6200" b="1" spc="0" noProof="0" dirty="0">
                <a:effectLst/>
              </a:rPr>
              <a:t>Période</a:t>
            </a:r>
            <a:r>
              <a:rPr lang="fr-CA" sz="6200" b="1" spc="-15" noProof="0" dirty="0">
                <a:effectLst/>
              </a:rPr>
              <a:t> </a:t>
            </a:r>
            <a:r>
              <a:rPr lang="fr-CA" sz="6200" b="1" spc="0" noProof="0" dirty="0">
                <a:effectLst/>
              </a:rPr>
              <a:t>du</a:t>
            </a:r>
            <a:r>
              <a:rPr lang="fr-CA" sz="6200" b="1" spc="-10" noProof="0" dirty="0">
                <a:effectLst/>
              </a:rPr>
              <a:t> </a:t>
            </a:r>
            <a:r>
              <a:rPr lang="fr-CA" sz="6200" b="1" spc="0" noProof="0" dirty="0">
                <a:effectLst/>
              </a:rPr>
              <a:t>1</a:t>
            </a:r>
            <a:r>
              <a:rPr lang="fr-CA" sz="6200" b="1" spc="0" baseline="30000" noProof="0" dirty="0">
                <a:effectLst/>
              </a:rPr>
              <a:t>er</a:t>
            </a:r>
            <a:r>
              <a:rPr lang="fr-CA" sz="6200" b="1" spc="-10" noProof="0" dirty="0">
                <a:effectLst/>
              </a:rPr>
              <a:t> </a:t>
            </a:r>
            <a:r>
              <a:rPr lang="fr-CA" sz="6200" b="1" spc="0" noProof="0" dirty="0">
                <a:effectLst/>
              </a:rPr>
              <a:t>avril</a:t>
            </a:r>
            <a:r>
              <a:rPr lang="fr-CA" sz="6200" b="1" spc="-15" noProof="0" dirty="0">
                <a:effectLst/>
              </a:rPr>
              <a:t> </a:t>
            </a:r>
            <a:r>
              <a:rPr lang="fr-CA" sz="6200" b="1" spc="0" noProof="0" dirty="0">
                <a:effectLst/>
              </a:rPr>
              <a:t>2023</a:t>
            </a:r>
            <a:r>
              <a:rPr lang="fr-CA" sz="6200" b="1" spc="-10" noProof="0" dirty="0">
                <a:effectLst/>
              </a:rPr>
              <a:t> </a:t>
            </a:r>
            <a:r>
              <a:rPr lang="fr-CA" sz="6200" b="1" spc="0" noProof="0" dirty="0">
                <a:effectLst/>
              </a:rPr>
              <a:t>au</a:t>
            </a:r>
            <a:r>
              <a:rPr lang="fr-CA" sz="6200" b="1" spc="-10" noProof="0" dirty="0">
                <a:effectLst/>
              </a:rPr>
              <a:t> </a:t>
            </a:r>
            <a:r>
              <a:rPr lang="fr-CA" sz="6200" b="1" spc="0" noProof="0" dirty="0">
                <a:effectLst/>
              </a:rPr>
              <a:t>31</a:t>
            </a:r>
            <a:r>
              <a:rPr lang="fr-CA" sz="6200" b="1" spc="-10" noProof="0" dirty="0">
                <a:effectLst/>
              </a:rPr>
              <a:t> </a:t>
            </a:r>
            <a:r>
              <a:rPr lang="fr-CA" sz="6200" b="1" spc="0" noProof="0" dirty="0">
                <a:effectLst/>
              </a:rPr>
              <a:t>mars</a:t>
            </a:r>
            <a:r>
              <a:rPr lang="fr-CA" sz="6200" b="1" spc="-15" noProof="0" dirty="0">
                <a:effectLst/>
              </a:rPr>
              <a:t> </a:t>
            </a:r>
            <a:r>
              <a:rPr lang="fr-CA" sz="6200" b="1" spc="-20" noProof="0" dirty="0">
                <a:effectLst/>
              </a:rPr>
              <a:t>2024</a:t>
            </a:r>
            <a:endParaRPr lang="fr-CA" sz="6200" spc="0" noProof="0" dirty="0">
              <a:effectLst/>
            </a:endParaRPr>
          </a:p>
          <a:p>
            <a:pPr marR="751205" indent="-228600">
              <a:lnSpc>
                <a:spcPct val="90000"/>
              </a:lnSpc>
              <a:spcBef>
                <a:spcPts val="65"/>
              </a:spcBef>
              <a:spcAft>
                <a:spcPts val="800"/>
              </a:spcAft>
              <a:buFont typeface="Arial" panose="020B0604020202020204" pitchFamily="34" charset="0"/>
              <a:buChar char="•"/>
            </a:pPr>
            <a:r>
              <a:rPr lang="fr-CA" sz="6200" noProof="0" dirty="0">
                <a:effectLst/>
              </a:rPr>
              <a:t>Chaque échelle de traitement</a:t>
            </a:r>
            <a:r>
              <a:rPr lang="fr-CA" sz="6200" u="none" strike="noStrike" baseline="30000" noProof="0" dirty="0">
                <a:effectLst/>
                <a:hlinkClick r:id="rId2"/>
              </a:rPr>
              <a:t>1</a:t>
            </a:r>
            <a:r>
              <a:rPr lang="fr-CA" sz="6200" noProof="0" dirty="0">
                <a:effectLst/>
              </a:rPr>
              <a:t> en vigueur le 31</a:t>
            </a:r>
            <a:r>
              <a:rPr lang="fr-CA" sz="6200" spc="-10" noProof="0" dirty="0">
                <a:effectLst/>
              </a:rPr>
              <a:t> </a:t>
            </a:r>
            <a:r>
              <a:rPr lang="fr-CA" sz="6200" noProof="0" dirty="0">
                <a:effectLst/>
              </a:rPr>
              <a:t>mars</a:t>
            </a:r>
            <a:r>
              <a:rPr lang="fr-CA" sz="6200" spc="-5" noProof="0" dirty="0">
                <a:effectLst/>
              </a:rPr>
              <a:t> </a:t>
            </a:r>
            <a:r>
              <a:rPr lang="fr-CA" sz="6200" noProof="0" dirty="0">
                <a:effectLst/>
              </a:rPr>
              <a:t>2023 est majorée de </a:t>
            </a:r>
            <a:r>
              <a:rPr lang="fr-CA" sz="6200" b="1" noProof="0" dirty="0">
                <a:effectLst/>
              </a:rPr>
              <a:t>6,00</a:t>
            </a:r>
            <a:r>
              <a:rPr lang="fr-CA" sz="6200" b="1" spc="-10" noProof="0" dirty="0">
                <a:effectLst/>
              </a:rPr>
              <a:t> </a:t>
            </a:r>
            <a:r>
              <a:rPr lang="fr-CA" sz="6200" b="1" noProof="0" dirty="0">
                <a:effectLst/>
              </a:rPr>
              <a:t>%</a:t>
            </a:r>
            <a:r>
              <a:rPr lang="fr-CA" sz="6200" b="1" u="none" strike="noStrike" baseline="30000" noProof="0" dirty="0">
                <a:effectLst/>
                <a:hlinkClick r:id="rId3"/>
              </a:rPr>
              <a:t>2</a:t>
            </a:r>
            <a:r>
              <a:rPr lang="fr-CA" sz="6200" b="1" noProof="0" dirty="0">
                <a:effectLst/>
              </a:rPr>
              <a:t> </a:t>
            </a:r>
            <a:r>
              <a:rPr lang="fr-CA" sz="6200" noProof="0" dirty="0">
                <a:effectLst/>
              </a:rPr>
              <a:t>avec effet le 1</a:t>
            </a:r>
            <a:r>
              <a:rPr lang="fr-CA" sz="6200" baseline="30000" noProof="0" dirty="0">
                <a:effectLst/>
              </a:rPr>
              <a:t>er</a:t>
            </a:r>
            <a:r>
              <a:rPr lang="fr-CA" sz="6200" noProof="0" dirty="0">
                <a:effectLst/>
              </a:rPr>
              <a:t> avril 2023.</a:t>
            </a:r>
          </a:p>
          <a:p>
            <a:pPr marR="751205" lvl="0" indent="-228600">
              <a:lnSpc>
                <a:spcPct val="90000"/>
              </a:lnSpc>
              <a:spcAft>
                <a:spcPts val="800"/>
              </a:spcAft>
              <a:buSzPts val="1000"/>
              <a:buFont typeface="Arial" panose="020B0604020202020204" pitchFamily="34" charset="0"/>
              <a:buChar char="•"/>
            </a:pPr>
            <a:r>
              <a:rPr lang="fr-CA" sz="6200" b="1" spc="0" noProof="0" dirty="0">
                <a:effectLst/>
              </a:rPr>
              <a:t>Période</a:t>
            </a:r>
            <a:r>
              <a:rPr lang="fr-CA" sz="6200" b="1" spc="-15" noProof="0" dirty="0">
                <a:effectLst/>
              </a:rPr>
              <a:t> </a:t>
            </a:r>
            <a:r>
              <a:rPr lang="fr-CA" sz="6200" b="1" spc="0" noProof="0" dirty="0">
                <a:effectLst/>
              </a:rPr>
              <a:t>du</a:t>
            </a:r>
            <a:r>
              <a:rPr lang="fr-CA" sz="6200" b="1" spc="-10" noProof="0" dirty="0">
                <a:effectLst/>
              </a:rPr>
              <a:t> </a:t>
            </a:r>
            <a:r>
              <a:rPr lang="fr-CA" sz="6200" b="1" spc="0" noProof="0" dirty="0">
                <a:effectLst/>
              </a:rPr>
              <a:t>1</a:t>
            </a:r>
            <a:r>
              <a:rPr lang="fr-CA" sz="6200" b="1" spc="0" baseline="30000" noProof="0" dirty="0">
                <a:effectLst/>
              </a:rPr>
              <a:t>er</a:t>
            </a:r>
            <a:r>
              <a:rPr lang="fr-CA" sz="6200" b="1" spc="-10" noProof="0" dirty="0">
                <a:effectLst/>
              </a:rPr>
              <a:t> </a:t>
            </a:r>
            <a:r>
              <a:rPr lang="fr-CA" sz="6200" b="1" spc="0" noProof="0" dirty="0">
                <a:effectLst/>
              </a:rPr>
              <a:t>avril</a:t>
            </a:r>
            <a:r>
              <a:rPr lang="fr-CA" sz="6200" b="1" spc="-15" noProof="0" dirty="0">
                <a:effectLst/>
              </a:rPr>
              <a:t> </a:t>
            </a:r>
            <a:r>
              <a:rPr lang="fr-CA" sz="6200" b="1" spc="0" noProof="0" dirty="0">
                <a:effectLst/>
              </a:rPr>
              <a:t>2024</a:t>
            </a:r>
            <a:r>
              <a:rPr lang="fr-CA" sz="6200" b="1" spc="-10" noProof="0" dirty="0">
                <a:effectLst/>
              </a:rPr>
              <a:t> </a:t>
            </a:r>
            <a:r>
              <a:rPr lang="fr-CA" sz="6200" b="1" spc="0" noProof="0" dirty="0">
                <a:effectLst/>
              </a:rPr>
              <a:t>au</a:t>
            </a:r>
            <a:r>
              <a:rPr lang="fr-CA" sz="6200" b="1" spc="-10" noProof="0" dirty="0">
                <a:effectLst/>
              </a:rPr>
              <a:t> </a:t>
            </a:r>
            <a:r>
              <a:rPr lang="fr-CA" sz="6200" b="1" spc="0" noProof="0" dirty="0">
                <a:effectLst/>
              </a:rPr>
              <a:t>31</a:t>
            </a:r>
            <a:r>
              <a:rPr lang="fr-CA" sz="6200" b="1" spc="-10" noProof="0" dirty="0">
                <a:effectLst/>
              </a:rPr>
              <a:t> </a:t>
            </a:r>
            <a:r>
              <a:rPr lang="fr-CA" sz="6200" b="1" spc="0" noProof="0" dirty="0">
                <a:effectLst/>
              </a:rPr>
              <a:t>mars</a:t>
            </a:r>
            <a:r>
              <a:rPr lang="fr-CA" sz="6200" b="1" spc="-15" noProof="0" dirty="0">
                <a:effectLst/>
              </a:rPr>
              <a:t> </a:t>
            </a:r>
            <a:r>
              <a:rPr lang="fr-CA" sz="6200" b="1" spc="-20" noProof="0" dirty="0">
                <a:effectLst/>
              </a:rPr>
              <a:t>2025</a:t>
            </a:r>
            <a:endParaRPr lang="fr-CA" sz="6200" spc="0" noProof="0" dirty="0">
              <a:effectLst/>
            </a:endParaRPr>
          </a:p>
          <a:p>
            <a:pPr marR="751205" indent="-228600">
              <a:lnSpc>
                <a:spcPct val="90000"/>
              </a:lnSpc>
              <a:spcBef>
                <a:spcPts val="65"/>
              </a:spcBef>
              <a:spcAft>
                <a:spcPts val="800"/>
              </a:spcAft>
              <a:buFont typeface="Arial" panose="020B0604020202020204" pitchFamily="34" charset="0"/>
              <a:buChar char="•"/>
            </a:pPr>
            <a:r>
              <a:rPr lang="fr-CA" sz="6200" noProof="0" dirty="0">
                <a:effectLst/>
              </a:rPr>
              <a:t>Chaque échelle de traitement</a:t>
            </a:r>
            <a:r>
              <a:rPr lang="fr-CA" sz="6200" baseline="30000" noProof="0" dirty="0">
                <a:effectLst/>
              </a:rPr>
              <a:t>1</a:t>
            </a:r>
            <a:r>
              <a:rPr lang="fr-CA" sz="6200" noProof="0" dirty="0">
                <a:effectLst/>
              </a:rPr>
              <a:t> en vigueur le 31</a:t>
            </a:r>
            <a:r>
              <a:rPr lang="fr-CA" sz="6200" spc="-15" noProof="0" dirty="0">
                <a:effectLst/>
              </a:rPr>
              <a:t> </a:t>
            </a:r>
            <a:r>
              <a:rPr lang="fr-CA" sz="6200" noProof="0" dirty="0">
                <a:effectLst/>
              </a:rPr>
              <a:t>mars</a:t>
            </a:r>
            <a:r>
              <a:rPr lang="fr-CA" sz="6200" spc="-15" noProof="0" dirty="0">
                <a:effectLst/>
              </a:rPr>
              <a:t> </a:t>
            </a:r>
            <a:r>
              <a:rPr lang="fr-CA" sz="6200" noProof="0" dirty="0">
                <a:effectLst/>
              </a:rPr>
              <a:t>2024 est majorée de </a:t>
            </a:r>
            <a:r>
              <a:rPr lang="fr-CA" sz="6200" b="1" noProof="0" dirty="0">
                <a:effectLst/>
              </a:rPr>
              <a:t>2,80</a:t>
            </a:r>
            <a:r>
              <a:rPr lang="fr-CA" sz="6200" b="1" spc="-20" noProof="0" dirty="0">
                <a:effectLst/>
              </a:rPr>
              <a:t> </a:t>
            </a:r>
            <a:r>
              <a:rPr lang="fr-CA" sz="6200" b="1" noProof="0" dirty="0">
                <a:effectLst/>
              </a:rPr>
              <a:t>%</a:t>
            </a:r>
            <a:r>
              <a:rPr lang="fr-CA" sz="6200" b="1" baseline="30000" noProof="0" dirty="0">
                <a:effectLst/>
              </a:rPr>
              <a:t>2</a:t>
            </a:r>
            <a:r>
              <a:rPr lang="fr-CA" sz="6200" b="1" noProof="0" dirty="0">
                <a:effectLst/>
              </a:rPr>
              <a:t> </a:t>
            </a:r>
            <a:r>
              <a:rPr lang="fr-CA" sz="6200" noProof="0" dirty="0">
                <a:effectLst/>
              </a:rPr>
              <a:t>avec effet le 1</a:t>
            </a:r>
            <a:r>
              <a:rPr lang="fr-CA" sz="6200" baseline="30000" noProof="0" dirty="0">
                <a:effectLst/>
              </a:rPr>
              <a:t>er</a:t>
            </a:r>
            <a:r>
              <a:rPr lang="fr-CA" sz="6200" noProof="0" dirty="0">
                <a:effectLst/>
              </a:rPr>
              <a:t> avril 2024.</a:t>
            </a:r>
          </a:p>
          <a:p>
            <a:pPr marR="751205" lvl="0" indent="-228600">
              <a:lnSpc>
                <a:spcPct val="90000"/>
              </a:lnSpc>
              <a:spcBef>
                <a:spcPts val="20"/>
              </a:spcBef>
              <a:spcAft>
                <a:spcPts val="800"/>
              </a:spcAft>
              <a:buSzPts val="1000"/>
              <a:buFont typeface="Arial" panose="020B0604020202020204" pitchFamily="34" charset="0"/>
              <a:buChar char="•"/>
            </a:pPr>
            <a:r>
              <a:rPr lang="fr-CA" sz="6200" b="1" spc="0" noProof="0" dirty="0">
                <a:effectLst/>
              </a:rPr>
              <a:t>Période</a:t>
            </a:r>
            <a:r>
              <a:rPr lang="fr-CA" sz="6200" b="1" spc="-15" noProof="0" dirty="0">
                <a:effectLst/>
              </a:rPr>
              <a:t> </a:t>
            </a:r>
            <a:r>
              <a:rPr lang="fr-CA" sz="6200" b="1" spc="0" noProof="0" dirty="0">
                <a:effectLst/>
              </a:rPr>
              <a:t>du</a:t>
            </a:r>
            <a:r>
              <a:rPr lang="fr-CA" sz="6200" b="1" spc="-10" noProof="0" dirty="0">
                <a:effectLst/>
              </a:rPr>
              <a:t> </a:t>
            </a:r>
            <a:r>
              <a:rPr lang="fr-CA" sz="6200" b="1" spc="0" noProof="0" dirty="0">
                <a:effectLst/>
              </a:rPr>
              <a:t>1</a:t>
            </a:r>
            <a:r>
              <a:rPr lang="fr-CA" sz="6200" b="1" spc="0" baseline="30000" noProof="0" dirty="0">
                <a:effectLst/>
              </a:rPr>
              <a:t>er</a:t>
            </a:r>
            <a:r>
              <a:rPr lang="fr-CA" sz="6200" b="1" spc="-10" noProof="0" dirty="0">
                <a:effectLst/>
              </a:rPr>
              <a:t> </a:t>
            </a:r>
            <a:r>
              <a:rPr lang="fr-CA" sz="6200" b="1" spc="0" noProof="0" dirty="0">
                <a:effectLst/>
              </a:rPr>
              <a:t>avril</a:t>
            </a:r>
            <a:r>
              <a:rPr lang="fr-CA" sz="6200" b="1" spc="-15" noProof="0" dirty="0">
                <a:effectLst/>
              </a:rPr>
              <a:t> </a:t>
            </a:r>
            <a:r>
              <a:rPr lang="fr-CA" sz="6200" b="1" spc="0" noProof="0" dirty="0">
                <a:effectLst/>
              </a:rPr>
              <a:t>2025</a:t>
            </a:r>
            <a:r>
              <a:rPr lang="fr-CA" sz="6200" b="1" spc="-10" noProof="0" dirty="0">
                <a:effectLst/>
              </a:rPr>
              <a:t> </a:t>
            </a:r>
            <a:r>
              <a:rPr lang="fr-CA" sz="6200" b="1" spc="0" noProof="0" dirty="0">
                <a:effectLst/>
              </a:rPr>
              <a:t>au</a:t>
            </a:r>
            <a:r>
              <a:rPr lang="fr-CA" sz="6200" b="1" spc="-10" noProof="0" dirty="0">
                <a:effectLst/>
              </a:rPr>
              <a:t> </a:t>
            </a:r>
            <a:r>
              <a:rPr lang="fr-CA" sz="6200" b="1" spc="0" noProof="0" dirty="0">
                <a:effectLst/>
              </a:rPr>
              <a:t>31</a:t>
            </a:r>
            <a:r>
              <a:rPr lang="fr-CA" sz="6200" b="1" spc="-10" noProof="0" dirty="0">
                <a:effectLst/>
              </a:rPr>
              <a:t> </a:t>
            </a:r>
            <a:r>
              <a:rPr lang="fr-CA" sz="6200" b="1" spc="0" noProof="0" dirty="0">
                <a:effectLst/>
              </a:rPr>
              <a:t>mars</a:t>
            </a:r>
            <a:r>
              <a:rPr lang="fr-CA" sz="6200" b="1" spc="-15" noProof="0" dirty="0">
                <a:effectLst/>
              </a:rPr>
              <a:t> </a:t>
            </a:r>
            <a:r>
              <a:rPr lang="fr-CA" sz="6200" b="1" spc="-20" noProof="0" dirty="0">
                <a:effectLst/>
              </a:rPr>
              <a:t>2026</a:t>
            </a:r>
            <a:endParaRPr lang="fr-CA" sz="6200" spc="0" noProof="0" dirty="0">
              <a:effectLst/>
            </a:endParaRPr>
          </a:p>
          <a:p>
            <a:pPr marR="751205" indent="-228600">
              <a:lnSpc>
                <a:spcPct val="90000"/>
              </a:lnSpc>
              <a:spcBef>
                <a:spcPts val="60"/>
              </a:spcBef>
              <a:spcAft>
                <a:spcPts val="800"/>
              </a:spcAft>
              <a:buFont typeface="Arial" panose="020B0604020202020204" pitchFamily="34" charset="0"/>
              <a:buChar char="•"/>
            </a:pPr>
            <a:r>
              <a:rPr lang="fr-CA" sz="6200" noProof="0" dirty="0">
                <a:effectLst/>
              </a:rPr>
              <a:t>Chaque échelle de traitement</a:t>
            </a:r>
            <a:r>
              <a:rPr lang="fr-CA" sz="6200" baseline="30000" noProof="0" dirty="0">
                <a:effectLst/>
              </a:rPr>
              <a:t>1</a:t>
            </a:r>
            <a:r>
              <a:rPr lang="fr-CA" sz="6200" noProof="0" dirty="0">
                <a:effectLst/>
              </a:rPr>
              <a:t> en vigueur le 31</a:t>
            </a:r>
            <a:r>
              <a:rPr lang="fr-CA" sz="6200" spc="-15" noProof="0" dirty="0">
                <a:effectLst/>
              </a:rPr>
              <a:t> </a:t>
            </a:r>
            <a:r>
              <a:rPr lang="fr-CA" sz="6200" noProof="0" dirty="0">
                <a:effectLst/>
              </a:rPr>
              <a:t>mars</a:t>
            </a:r>
            <a:r>
              <a:rPr lang="fr-CA" sz="6200" spc="-15" noProof="0" dirty="0">
                <a:effectLst/>
              </a:rPr>
              <a:t> </a:t>
            </a:r>
            <a:r>
              <a:rPr lang="fr-CA" sz="6200" noProof="0" dirty="0">
                <a:effectLst/>
              </a:rPr>
              <a:t>2025 est majorée de </a:t>
            </a:r>
            <a:r>
              <a:rPr lang="fr-CA" sz="6200" b="1" noProof="0" dirty="0">
                <a:effectLst/>
              </a:rPr>
              <a:t>2,60</a:t>
            </a:r>
            <a:r>
              <a:rPr lang="fr-CA" sz="6200" b="1" spc="-20" noProof="0" dirty="0">
                <a:effectLst/>
              </a:rPr>
              <a:t> </a:t>
            </a:r>
            <a:r>
              <a:rPr lang="fr-CA" sz="6200" b="1" noProof="0" dirty="0">
                <a:effectLst/>
              </a:rPr>
              <a:t>%</a:t>
            </a:r>
            <a:r>
              <a:rPr lang="fr-CA" sz="6200" b="1" baseline="30000" noProof="0" dirty="0">
                <a:effectLst/>
              </a:rPr>
              <a:t>2</a:t>
            </a:r>
            <a:r>
              <a:rPr lang="fr-CA" sz="6200" b="1" noProof="0" dirty="0">
                <a:effectLst/>
              </a:rPr>
              <a:t> </a:t>
            </a:r>
            <a:r>
              <a:rPr lang="fr-CA" sz="6200" noProof="0" dirty="0">
                <a:effectLst/>
              </a:rPr>
              <a:t>avec effet le 1</a:t>
            </a:r>
            <a:r>
              <a:rPr lang="fr-CA" sz="6200" baseline="30000" noProof="0" dirty="0">
                <a:effectLst/>
              </a:rPr>
              <a:t>er</a:t>
            </a:r>
            <a:r>
              <a:rPr lang="fr-CA" sz="6200" noProof="0" dirty="0">
                <a:effectLst/>
              </a:rPr>
              <a:t> avril 2025.</a:t>
            </a:r>
          </a:p>
          <a:p>
            <a:pPr marR="751205" lvl="0" indent="-228600">
              <a:lnSpc>
                <a:spcPct val="90000"/>
              </a:lnSpc>
              <a:spcBef>
                <a:spcPts val="5"/>
              </a:spcBef>
              <a:spcAft>
                <a:spcPts val="800"/>
              </a:spcAft>
              <a:buSzPts val="1000"/>
              <a:buFont typeface="Arial" panose="020B0604020202020204" pitchFamily="34" charset="0"/>
              <a:buChar char="•"/>
            </a:pPr>
            <a:r>
              <a:rPr lang="fr-CA" sz="6200" b="1" spc="0" noProof="0" dirty="0">
                <a:effectLst/>
              </a:rPr>
              <a:t>Période</a:t>
            </a:r>
            <a:r>
              <a:rPr lang="fr-CA" sz="6200" b="1" spc="-15" noProof="0" dirty="0">
                <a:effectLst/>
              </a:rPr>
              <a:t> </a:t>
            </a:r>
            <a:r>
              <a:rPr lang="fr-CA" sz="6200" b="1" spc="0" noProof="0" dirty="0">
                <a:effectLst/>
              </a:rPr>
              <a:t>du</a:t>
            </a:r>
            <a:r>
              <a:rPr lang="fr-CA" sz="6200" b="1" spc="-10" noProof="0" dirty="0">
                <a:effectLst/>
              </a:rPr>
              <a:t> </a:t>
            </a:r>
            <a:r>
              <a:rPr lang="fr-CA" sz="6200" b="1" spc="0" noProof="0" dirty="0">
                <a:effectLst/>
              </a:rPr>
              <a:t>1</a:t>
            </a:r>
            <a:r>
              <a:rPr lang="fr-CA" sz="6200" b="1" spc="0" baseline="30000" noProof="0" dirty="0">
                <a:effectLst/>
              </a:rPr>
              <a:t>er</a:t>
            </a:r>
            <a:r>
              <a:rPr lang="fr-CA" sz="6200" b="1" spc="-10" noProof="0" dirty="0">
                <a:effectLst/>
              </a:rPr>
              <a:t> </a:t>
            </a:r>
            <a:r>
              <a:rPr lang="fr-CA" sz="6200" b="1" spc="0" noProof="0" dirty="0">
                <a:effectLst/>
              </a:rPr>
              <a:t>avril</a:t>
            </a:r>
            <a:r>
              <a:rPr lang="fr-CA" sz="6200" b="1" spc="-15" noProof="0" dirty="0">
                <a:effectLst/>
              </a:rPr>
              <a:t> </a:t>
            </a:r>
            <a:r>
              <a:rPr lang="fr-CA" sz="6200" b="1" spc="0" noProof="0" dirty="0">
                <a:effectLst/>
              </a:rPr>
              <a:t>2026</a:t>
            </a:r>
            <a:r>
              <a:rPr lang="fr-CA" sz="6200" b="1" spc="-10" noProof="0" dirty="0">
                <a:effectLst/>
              </a:rPr>
              <a:t> </a:t>
            </a:r>
            <a:r>
              <a:rPr lang="fr-CA" sz="6200" b="1" spc="0" noProof="0" dirty="0">
                <a:effectLst/>
              </a:rPr>
              <a:t>au</a:t>
            </a:r>
            <a:r>
              <a:rPr lang="fr-CA" sz="6200" b="1" spc="-10" noProof="0" dirty="0">
                <a:effectLst/>
              </a:rPr>
              <a:t> </a:t>
            </a:r>
            <a:r>
              <a:rPr lang="fr-CA" sz="6200" b="1" spc="0" noProof="0" dirty="0">
                <a:effectLst/>
              </a:rPr>
              <a:t>31</a:t>
            </a:r>
            <a:r>
              <a:rPr lang="fr-CA" sz="6200" b="1" spc="-10" noProof="0" dirty="0">
                <a:effectLst/>
              </a:rPr>
              <a:t> </a:t>
            </a:r>
            <a:r>
              <a:rPr lang="fr-CA" sz="6200" b="1" spc="0" noProof="0" dirty="0">
                <a:effectLst/>
              </a:rPr>
              <a:t>mars</a:t>
            </a:r>
            <a:r>
              <a:rPr lang="fr-CA" sz="6200" b="1" spc="-15" noProof="0" dirty="0">
                <a:effectLst/>
              </a:rPr>
              <a:t> </a:t>
            </a:r>
            <a:r>
              <a:rPr lang="fr-CA" sz="6200" b="1" spc="-20" noProof="0" dirty="0">
                <a:effectLst/>
              </a:rPr>
              <a:t>2027</a:t>
            </a:r>
            <a:endParaRPr lang="fr-CA" sz="6200" spc="0" noProof="0" dirty="0">
              <a:effectLst/>
            </a:endParaRPr>
          </a:p>
          <a:p>
            <a:pPr marR="751205" indent="-228600">
              <a:lnSpc>
                <a:spcPct val="90000"/>
              </a:lnSpc>
              <a:spcBef>
                <a:spcPts val="65"/>
              </a:spcBef>
              <a:spcAft>
                <a:spcPts val="800"/>
              </a:spcAft>
              <a:buFont typeface="Arial" panose="020B0604020202020204" pitchFamily="34" charset="0"/>
              <a:buChar char="•"/>
            </a:pPr>
            <a:r>
              <a:rPr lang="fr-CA" sz="6200" noProof="0" dirty="0">
                <a:effectLst/>
              </a:rPr>
              <a:t>Chaque échelle de traitement</a:t>
            </a:r>
            <a:r>
              <a:rPr lang="fr-CA" sz="6200" baseline="30000" noProof="0" dirty="0">
                <a:effectLst/>
              </a:rPr>
              <a:t>1</a:t>
            </a:r>
            <a:r>
              <a:rPr lang="fr-CA" sz="6200" noProof="0" dirty="0">
                <a:effectLst/>
              </a:rPr>
              <a:t> en vigueur le 31</a:t>
            </a:r>
            <a:r>
              <a:rPr lang="fr-CA" sz="6200" spc="-15" noProof="0" dirty="0">
                <a:effectLst/>
              </a:rPr>
              <a:t> </a:t>
            </a:r>
            <a:r>
              <a:rPr lang="fr-CA" sz="6200" noProof="0" dirty="0">
                <a:effectLst/>
              </a:rPr>
              <a:t>mars</a:t>
            </a:r>
            <a:r>
              <a:rPr lang="fr-CA" sz="6200" spc="-15" noProof="0" dirty="0">
                <a:effectLst/>
              </a:rPr>
              <a:t> </a:t>
            </a:r>
            <a:r>
              <a:rPr lang="fr-CA" sz="6200" noProof="0" dirty="0">
                <a:effectLst/>
              </a:rPr>
              <a:t>2026 est majorée de </a:t>
            </a:r>
            <a:r>
              <a:rPr lang="fr-CA" sz="6200" b="1" noProof="0" dirty="0">
                <a:effectLst/>
              </a:rPr>
              <a:t>2,50</a:t>
            </a:r>
            <a:r>
              <a:rPr lang="fr-CA" sz="6200" b="1" spc="-20" noProof="0" dirty="0">
                <a:effectLst/>
              </a:rPr>
              <a:t> </a:t>
            </a:r>
            <a:r>
              <a:rPr lang="fr-CA" sz="6200" b="1" noProof="0" dirty="0">
                <a:effectLst/>
              </a:rPr>
              <a:t>%</a:t>
            </a:r>
            <a:r>
              <a:rPr lang="fr-CA" sz="6200" b="1" baseline="30000" noProof="0" dirty="0">
                <a:effectLst/>
              </a:rPr>
              <a:t>2</a:t>
            </a:r>
            <a:r>
              <a:rPr lang="fr-CA" sz="6200" b="1" noProof="0" dirty="0">
                <a:effectLst/>
              </a:rPr>
              <a:t> </a:t>
            </a:r>
            <a:r>
              <a:rPr lang="fr-CA" sz="6200" noProof="0" dirty="0">
                <a:effectLst/>
              </a:rPr>
              <a:t>avec effet le 1</a:t>
            </a:r>
            <a:r>
              <a:rPr lang="fr-CA" sz="6200" baseline="30000" noProof="0" dirty="0">
                <a:effectLst/>
              </a:rPr>
              <a:t>er</a:t>
            </a:r>
            <a:r>
              <a:rPr lang="fr-CA" sz="6200" noProof="0" dirty="0">
                <a:effectLst/>
              </a:rPr>
              <a:t> avril 2026.</a:t>
            </a:r>
          </a:p>
          <a:p>
            <a:pPr marR="751205" lvl="0" indent="-228600">
              <a:lnSpc>
                <a:spcPct val="90000"/>
              </a:lnSpc>
              <a:spcBef>
                <a:spcPts val="20"/>
              </a:spcBef>
              <a:spcAft>
                <a:spcPts val="800"/>
              </a:spcAft>
              <a:buSzPts val="1000"/>
              <a:buFont typeface="Arial" panose="020B0604020202020204" pitchFamily="34" charset="0"/>
              <a:buChar char="•"/>
            </a:pPr>
            <a:r>
              <a:rPr lang="fr-CA" sz="6200" b="1" spc="0" noProof="0" dirty="0">
                <a:effectLst/>
              </a:rPr>
              <a:t>Période</a:t>
            </a:r>
            <a:r>
              <a:rPr lang="fr-CA" sz="6200" b="1" spc="-15" noProof="0" dirty="0">
                <a:effectLst/>
              </a:rPr>
              <a:t> </a:t>
            </a:r>
            <a:r>
              <a:rPr lang="fr-CA" sz="6200" b="1" spc="0" noProof="0" dirty="0">
                <a:effectLst/>
              </a:rPr>
              <a:t>du</a:t>
            </a:r>
            <a:r>
              <a:rPr lang="fr-CA" sz="6200" b="1" spc="-10" noProof="0" dirty="0">
                <a:effectLst/>
              </a:rPr>
              <a:t> </a:t>
            </a:r>
            <a:r>
              <a:rPr lang="fr-CA" sz="6200" b="1" spc="0" noProof="0" dirty="0">
                <a:effectLst/>
              </a:rPr>
              <a:t>1</a:t>
            </a:r>
            <a:r>
              <a:rPr lang="fr-CA" sz="6200" b="1" spc="0" baseline="30000" noProof="0" dirty="0">
                <a:effectLst/>
              </a:rPr>
              <a:t>er</a:t>
            </a:r>
            <a:r>
              <a:rPr lang="fr-CA" sz="6200" b="1" spc="-10" noProof="0" dirty="0">
                <a:effectLst/>
              </a:rPr>
              <a:t> </a:t>
            </a:r>
            <a:r>
              <a:rPr lang="fr-CA" sz="6200" b="1" spc="0" noProof="0" dirty="0">
                <a:effectLst/>
              </a:rPr>
              <a:t>avril</a:t>
            </a:r>
            <a:r>
              <a:rPr lang="fr-CA" sz="6200" b="1" spc="-15" noProof="0" dirty="0">
                <a:effectLst/>
              </a:rPr>
              <a:t> </a:t>
            </a:r>
            <a:r>
              <a:rPr lang="fr-CA" sz="6200" b="1" spc="0" noProof="0" dirty="0">
                <a:effectLst/>
              </a:rPr>
              <a:t>2027</a:t>
            </a:r>
            <a:r>
              <a:rPr lang="fr-CA" sz="6200" b="1" spc="-10" noProof="0" dirty="0">
                <a:effectLst/>
              </a:rPr>
              <a:t> </a:t>
            </a:r>
            <a:r>
              <a:rPr lang="fr-CA" sz="6200" b="1" spc="0" noProof="0" dirty="0">
                <a:effectLst/>
              </a:rPr>
              <a:t>au</a:t>
            </a:r>
            <a:r>
              <a:rPr lang="fr-CA" sz="6200" b="1" spc="-10" noProof="0" dirty="0">
                <a:effectLst/>
              </a:rPr>
              <a:t> </a:t>
            </a:r>
            <a:r>
              <a:rPr lang="fr-CA" sz="6200" b="1" spc="0" noProof="0" dirty="0">
                <a:effectLst/>
              </a:rPr>
              <a:t>31</a:t>
            </a:r>
            <a:r>
              <a:rPr lang="fr-CA" sz="6200" b="1" spc="-10" noProof="0" dirty="0">
                <a:effectLst/>
              </a:rPr>
              <a:t> </a:t>
            </a:r>
            <a:r>
              <a:rPr lang="fr-CA" sz="6200" b="1" spc="0" noProof="0" dirty="0">
                <a:effectLst/>
              </a:rPr>
              <a:t>mars</a:t>
            </a:r>
            <a:r>
              <a:rPr lang="fr-CA" sz="6200" b="1" spc="-15" noProof="0" dirty="0">
                <a:effectLst/>
              </a:rPr>
              <a:t> </a:t>
            </a:r>
            <a:r>
              <a:rPr lang="fr-CA" sz="6200" b="1" spc="-20" noProof="0" dirty="0">
                <a:effectLst/>
              </a:rPr>
              <a:t>2028</a:t>
            </a:r>
            <a:endParaRPr lang="fr-CA" sz="6200" spc="0" noProof="0" dirty="0">
              <a:effectLst/>
            </a:endParaRPr>
          </a:p>
          <a:p>
            <a:pPr marR="751205" indent="-228600">
              <a:lnSpc>
                <a:spcPct val="90000"/>
              </a:lnSpc>
              <a:spcBef>
                <a:spcPts val="60"/>
              </a:spcBef>
              <a:spcAft>
                <a:spcPts val="800"/>
              </a:spcAft>
              <a:buFont typeface="Arial" panose="020B0604020202020204" pitchFamily="34" charset="0"/>
              <a:buChar char="•"/>
            </a:pPr>
            <a:r>
              <a:rPr lang="fr-CA" sz="6200" noProof="0" dirty="0">
                <a:effectLst/>
              </a:rPr>
              <a:t>Chaque échelle de traitement</a:t>
            </a:r>
            <a:r>
              <a:rPr lang="fr-CA" sz="6200" baseline="30000" noProof="0" dirty="0">
                <a:effectLst/>
              </a:rPr>
              <a:t>1</a:t>
            </a:r>
            <a:r>
              <a:rPr lang="fr-CA" sz="6200" noProof="0" dirty="0">
                <a:effectLst/>
              </a:rPr>
              <a:t> en vigueur le 31</a:t>
            </a:r>
            <a:r>
              <a:rPr lang="fr-CA" sz="6200" spc="-15" noProof="0" dirty="0">
                <a:effectLst/>
              </a:rPr>
              <a:t> </a:t>
            </a:r>
            <a:r>
              <a:rPr lang="fr-CA" sz="6200" noProof="0" dirty="0">
                <a:effectLst/>
              </a:rPr>
              <a:t>mars</a:t>
            </a:r>
            <a:r>
              <a:rPr lang="fr-CA" sz="6200" spc="-15" noProof="0" dirty="0">
                <a:effectLst/>
              </a:rPr>
              <a:t> </a:t>
            </a:r>
            <a:r>
              <a:rPr lang="fr-CA" sz="6200" noProof="0" dirty="0">
                <a:effectLst/>
              </a:rPr>
              <a:t>2027 est majorée de </a:t>
            </a:r>
            <a:r>
              <a:rPr lang="fr-CA" sz="6200" b="1" noProof="0" dirty="0">
                <a:effectLst/>
              </a:rPr>
              <a:t>3,50</a:t>
            </a:r>
            <a:r>
              <a:rPr lang="fr-CA" sz="6200" b="1" spc="-20" noProof="0" dirty="0">
                <a:effectLst/>
              </a:rPr>
              <a:t> </a:t>
            </a:r>
            <a:r>
              <a:rPr lang="fr-CA" sz="6200" b="1" noProof="0" dirty="0">
                <a:effectLst/>
              </a:rPr>
              <a:t>%</a:t>
            </a:r>
            <a:r>
              <a:rPr lang="fr-CA" sz="6200" b="1" baseline="30000" noProof="0" dirty="0">
                <a:effectLst/>
              </a:rPr>
              <a:t>2</a:t>
            </a:r>
            <a:r>
              <a:rPr lang="fr-CA" sz="6200" b="1" noProof="0" dirty="0">
                <a:effectLst/>
              </a:rPr>
              <a:t> </a:t>
            </a:r>
            <a:r>
              <a:rPr lang="fr-CA" sz="6200" noProof="0" dirty="0">
                <a:effectLst/>
              </a:rPr>
              <a:t>avec effet le 1</a:t>
            </a:r>
            <a:r>
              <a:rPr lang="fr-CA" sz="6200" baseline="30000" noProof="0" dirty="0">
                <a:effectLst/>
              </a:rPr>
              <a:t>er</a:t>
            </a:r>
            <a:r>
              <a:rPr lang="fr-CA" sz="6200" noProof="0" dirty="0">
                <a:effectLst/>
              </a:rPr>
              <a:t> avril 2027.</a:t>
            </a:r>
            <a:br>
              <a:rPr lang="fr-CA" sz="1500" noProof="0" dirty="0"/>
            </a:br>
            <a:r>
              <a:rPr lang="fr-CA" sz="1500" noProof="0" dirty="0"/>
              <a:t>                                       </a:t>
            </a:r>
          </a:p>
        </p:txBody>
      </p:sp>
    </p:spTree>
    <p:extLst>
      <p:ext uri="{BB962C8B-B14F-4D97-AF65-F5344CB8AC3E}">
        <p14:creationId xmlns:p14="http://schemas.microsoft.com/office/powerpoint/2010/main" val="8223128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E3F05E-8FAF-2D1C-CC3F-777490C26FC6}"/>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BB6652C-C81D-8D8C-D8AB-CEFA7D26F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2" name="Title 1">
            <a:extLst>
              <a:ext uri="{FF2B5EF4-FFF2-40B4-BE49-F238E27FC236}">
                <a16:creationId xmlns:a16="http://schemas.microsoft.com/office/drawing/2014/main" id="{71B82F91-1E6C-3692-0C83-90016E6B48E6}"/>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fr-CA" sz="4200" b="1" kern="1200" noProof="0" dirty="0">
                <a:solidFill>
                  <a:schemeClr val="tx1"/>
                </a:solidFill>
                <a:latin typeface="+mj-lt"/>
                <a:ea typeface="+mj-ea"/>
                <a:cs typeface="+mj-cs"/>
              </a:rPr>
              <a:t>LA CONTREPARTIE GOUVERNEMENTALE</a:t>
            </a:r>
            <a:br>
              <a:rPr lang="fr-CA" sz="4200" b="1" kern="1200" noProof="0" dirty="0">
                <a:solidFill>
                  <a:schemeClr val="tx1"/>
                </a:solidFill>
                <a:latin typeface="+mj-lt"/>
                <a:ea typeface="+mj-ea"/>
                <a:cs typeface="+mj-cs"/>
              </a:rPr>
            </a:br>
            <a:r>
              <a:rPr lang="fr-CA" sz="4200" b="1" kern="1200" noProof="0" dirty="0">
                <a:solidFill>
                  <a:schemeClr val="tx1"/>
                </a:solidFill>
                <a:latin typeface="+mj-lt"/>
                <a:ea typeface="+mj-ea"/>
                <a:cs typeface="+mj-cs"/>
              </a:rPr>
              <a:t>OU LES RÉSULTATS</a:t>
            </a:r>
          </a:p>
        </p:txBody>
      </p:sp>
      <p:sp>
        <p:nvSpPr>
          <p:cNvPr id="14" name="sketch line">
            <a:extLst>
              <a:ext uri="{FF2B5EF4-FFF2-40B4-BE49-F238E27FC236}">
                <a16:creationId xmlns:a16="http://schemas.microsoft.com/office/drawing/2014/main" id="{B26206AD-B560-3811-D4DB-C9CCF5131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7" name="ZoneTexte 6">
            <a:extLst>
              <a:ext uri="{FF2B5EF4-FFF2-40B4-BE49-F238E27FC236}">
                <a16:creationId xmlns:a16="http://schemas.microsoft.com/office/drawing/2014/main" id="{4CB8972F-5A0E-8E6A-406B-26CC7E5845F6}"/>
              </a:ext>
            </a:extLst>
          </p:cNvPr>
          <p:cNvSpPr txBox="1"/>
          <p:nvPr/>
        </p:nvSpPr>
        <p:spPr>
          <a:xfrm>
            <a:off x="838200" y="1929384"/>
            <a:ext cx="10515600" cy="4251960"/>
          </a:xfrm>
          <a:prstGeom prst="rect">
            <a:avLst/>
          </a:prstGeom>
        </p:spPr>
        <p:txBody>
          <a:bodyPr vert="horz" lIns="91440" tIns="45720" rIns="91440" bIns="45720" rtlCol="0">
            <a:normAutofit/>
          </a:bodyPr>
          <a:lstStyle/>
          <a:p>
            <a:pPr>
              <a:lnSpc>
                <a:spcPct val="90000"/>
              </a:lnSpc>
            </a:pPr>
            <a:endParaRPr lang="fr-CA" sz="1500" noProof="0" dirty="0"/>
          </a:p>
          <a:p>
            <a:pPr>
              <a:lnSpc>
                <a:spcPct val="90000"/>
              </a:lnSpc>
            </a:pPr>
            <a:r>
              <a:rPr lang="fr-CA" sz="2000" b="1" noProof="0" dirty="0">
                <a:solidFill>
                  <a:schemeClr val="accent1"/>
                </a:solidFill>
              </a:rPr>
              <a:t>Pour un total de 17,4% de 2023-2028 pour un résultat cumulatif de 18,6%.</a:t>
            </a:r>
          </a:p>
          <a:p>
            <a:pPr>
              <a:lnSpc>
                <a:spcPct val="90000"/>
              </a:lnSpc>
            </a:pPr>
            <a:endParaRPr lang="fr-CA" sz="2000" noProof="0" dirty="0"/>
          </a:p>
          <a:p>
            <a:pPr>
              <a:lnSpc>
                <a:spcPct val="90000"/>
              </a:lnSpc>
            </a:pPr>
            <a:r>
              <a:rPr lang="fr-CA" sz="2000" noProof="0" dirty="0"/>
              <a:t>Nous avons aussi obtenu la clause remorque à l’inflation pour les années 2025-2026, 2026-2027 et 2027-2028 qui peut permettre une majoration additionnelle des augmentations salariales déjà consenties de 1% par années.</a:t>
            </a:r>
          </a:p>
          <a:p>
            <a:pPr>
              <a:lnSpc>
                <a:spcPct val="90000"/>
              </a:lnSpc>
            </a:pPr>
            <a:endParaRPr lang="fr-CA" sz="2000" noProof="0" dirty="0"/>
          </a:p>
          <a:p>
            <a:pPr>
              <a:lnSpc>
                <a:spcPct val="90000"/>
              </a:lnSpc>
            </a:pPr>
            <a:r>
              <a:rPr lang="fr-CA" sz="2000" noProof="0" dirty="0"/>
              <a:t>Par exemple:</a:t>
            </a:r>
          </a:p>
          <a:p>
            <a:pPr>
              <a:lnSpc>
                <a:spcPct val="90000"/>
              </a:lnSpc>
            </a:pPr>
            <a:endParaRPr lang="fr-CA" sz="2000" noProof="0" dirty="0"/>
          </a:p>
          <a:p>
            <a:pPr algn="just">
              <a:lnSpc>
                <a:spcPct val="90000"/>
              </a:lnSpc>
            </a:pPr>
            <a:r>
              <a:rPr lang="fr-CA" sz="1800" spc="-5" noProof="0" dirty="0">
                <a:effectLst/>
                <a:latin typeface="Candara" panose="020E0502030303020204" pitchFamily="34" charset="0"/>
                <a:ea typeface="Arial" panose="020B0604020202020204" pitchFamily="34" charset="0"/>
                <a:cs typeface="Times New Roman" panose="02020603050405020304" pitchFamily="18" charset="0"/>
              </a:rPr>
              <a:t>Au 31</a:t>
            </a:r>
            <a:r>
              <a:rPr lang="fr-CA" sz="1800" spc="-15" noProof="0" dirty="0">
                <a:effectLst/>
                <a:latin typeface="Candara" panose="020E0502030303020204" pitchFamily="34" charset="0"/>
                <a:ea typeface="Arial" panose="020B0604020202020204" pitchFamily="34" charset="0"/>
                <a:cs typeface="Times New Roman" panose="02020603050405020304" pitchFamily="18" charset="0"/>
              </a:rPr>
              <a:t> </a:t>
            </a:r>
            <a:r>
              <a:rPr lang="fr-CA" sz="1800" spc="-5" noProof="0" dirty="0">
                <a:effectLst/>
                <a:latin typeface="Candara" panose="020E0502030303020204" pitchFamily="34" charset="0"/>
                <a:ea typeface="Arial" panose="020B0604020202020204" pitchFamily="34" charset="0"/>
                <a:cs typeface="Times New Roman" panose="02020603050405020304" pitchFamily="18" charset="0"/>
              </a:rPr>
              <a:t>mars</a:t>
            </a:r>
            <a:r>
              <a:rPr lang="fr-CA" sz="1800" spc="-10" noProof="0" dirty="0">
                <a:effectLst/>
                <a:latin typeface="Candara" panose="020E0502030303020204" pitchFamily="34" charset="0"/>
                <a:ea typeface="Arial" panose="020B0604020202020204" pitchFamily="34" charset="0"/>
                <a:cs typeface="Times New Roman" panose="02020603050405020304" pitchFamily="18" charset="0"/>
              </a:rPr>
              <a:t> </a:t>
            </a:r>
            <a:r>
              <a:rPr lang="fr-CA" sz="1800" spc="-5" noProof="0" dirty="0">
                <a:effectLst/>
                <a:latin typeface="Candara" panose="020E0502030303020204" pitchFamily="34" charset="0"/>
                <a:ea typeface="Arial" panose="020B0604020202020204" pitchFamily="34" charset="0"/>
                <a:cs typeface="Times New Roman" panose="02020603050405020304" pitchFamily="18" charset="0"/>
              </a:rPr>
              <a:t>2027, chaque échelle de traitement</a:t>
            </a:r>
            <a:r>
              <a:rPr lang="fr-CA" sz="1800" spc="-5" baseline="30000" noProof="0" dirty="0">
                <a:effectLst/>
                <a:latin typeface="Candara" panose="020E0502030303020204" pitchFamily="34" charset="0"/>
                <a:ea typeface="Arial" panose="020B0604020202020204" pitchFamily="34" charset="0"/>
                <a:cs typeface="Times New Roman" panose="02020603050405020304" pitchFamily="18" charset="0"/>
              </a:rPr>
              <a:t>1</a:t>
            </a:r>
            <a:r>
              <a:rPr lang="fr-CA" sz="1800" spc="-5" noProof="0" dirty="0">
                <a:effectLst/>
                <a:latin typeface="Candara" panose="020E0502030303020204" pitchFamily="34" charset="0"/>
                <a:ea typeface="Arial" panose="020B0604020202020204" pitchFamily="34" charset="0"/>
                <a:cs typeface="Times New Roman" panose="02020603050405020304" pitchFamily="18" charset="0"/>
              </a:rPr>
              <a:t> en vigueur le 30</a:t>
            </a:r>
            <a:r>
              <a:rPr lang="fr-CA" sz="1800" spc="-20" noProof="0" dirty="0">
                <a:effectLst/>
                <a:latin typeface="Candara" panose="020E0502030303020204" pitchFamily="34" charset="0"/>
                <a:ea typeface="Arial" panose="020B0604020202020204" pitchFamily="34" charset="0"/>
                <a:cs typeface="Times New Roman" panose="02020603050405020304" pitchFamily="18" charset="0"/>
              </a:rPr>
              <a:t> </a:t>
            </a:r>
            <a:r>
              <a:rPr lang="fr-CA" sz="1800" spc="-5" noProof="0" dirty="0">
                <a:effectLst/>
                <a:latin typeface="Candara" panose="020E0502030303020204" pitchFamily="34" charset="0"/>
                <a:ea typeface="Arial" panose="020B0604020202020204" pitchFamily="34" charset="0"/>
                <a:cs typeface="Times New Roman" panose="02020603050405020304" pitchFamily="18" charset="0"/>
              </a:rPr>
              <a:t>mars</a:t>
            </a:r>
            <a:r>
              <a:rPr lang="fr-CA" sz="1800" spc="-10" noProof="0" dirty="0">
                <a:effectLst/>
                <a:latin typeface="Candara" panose="020E0502030303020204" pitchFamily="34" charset="0"/>
                <a:ea typeface="Arial" panose="020B0604020202020204" pitchFamily="34" charset="0"/>
                <a:cs typeface="Times New Roman" panose="02020603050405020304" pitchFamily="18" charset="0"/>
              </a:rPr>
              <a:t> </a:t>
            </a:r>
            <a:r>
              <a:rPr lang="fr-CA" sz="1800" spc="-5" noProof="0" dirty="0">
                <a:effectLst/>
                <a:latin typeface="Candara" panose="020E0502030303020204" pitchFamily="34" charset="0"/>
                <a:ea typeface="Arial" panose="020B0604020202020204" pitchFamily="34" charset="0"/>
                <a:cs typeface="Times New Roman" panose="02020603050405020304" pitchFamily="18" charset="0"/>
              </a:rPr>
              <a:t>2027 est majorée de la variation en pourcentage entre la moyenne annuelle de l’indice des prix à la consommation au Québec en 2026-2027 et la moyenne annuelle de l’indice des prix à la consommation au Québec en 2025-2026, laquelle variation est diminuée de 2,50</a:t>
            </a:r>
            <a:r>
              <a:rPr lang="fr-CA" sz="1800" spc="-10" noProof="0" dirty="0">
                <a:effectLst/>
                <a:latin typeface="Candara" panose="020E0502030303020204" pitchFamily="34" charset="0"/>
                <a:ea typeface="Arial" panose="020B0604020202020204" pitchFamily="34" charset="0"/>
                <a:cs typeface="Times New Roman" panose="02020603050405020304" pitchFamily="18" charset="0"/>
              </a:rPr>
              <a:t> </a:t>
            </a:r>
            <a:r>
              <a:rPr lang="fr-CA" sz="1800" spc="-5" noProof="0" dirty="0">
                <a:effectLst/>
                <a:latin typeface="Candara" panose="020E0502030303020204" pitchFamily="34" charset="0"/>
                <a:ea typeface="Arial" panose="020B0604020202020204" pitchFamily="34" charset="0"/>
                <a:cs typeface="Times New Roman" panose="02020603050405020304" pitchFamily="18" charset="0"/>
              </a:rPr>
              <a:t>points de pourcentage. La majoration</a:t>
            </a:r>
            <a:r>
              <a:rPr lang="fr-CA" sz="1800" spc="-5" baseline="30000" noProof="0" dirty="0">
                <a:effectLst/>
                <a:latin typeface="Candara" panose="020E0502030303020204" pitchFamily="34" charset="0"/>
                <a:ea typeface="Arial" panose="020B0604020202020204" pitchFamily="34" charset="0"/>
                <a:cs typeface="Times New Roman" panose="02020603050405020304" pitchFamily="18" charset="0"/>
              </a:rPr>
              <a:t>2</a:t>
            </a:r>
            <a:r>
              <a:rPr lang="fr-CA" sz="1800" spc="-5" noProof="0" dirty="0">
                <a:effectLst/>
                <a:latin typeface="Candara" panose="020E0502030303020204" pitchFamily="34" charset="0"/>
                <a:ea typeface="Arial" panose="020B0604020202020204" pitchFamily="34" charset="0"/>
                <a:cs typeface="Times New Roman" panose="02020603050405020304" pitchFamily="18" charset="0"/>
              </a:rPr>
              <a:t> ne peut être supérieure à 1,00 %.</a:t>
            </a:r>
            <a:endParaRPr lang="fr-CA" sz="1800" spc="-5" noProof="0" dirty="0">
              <a:effectLst/>
              <a:latin typeface="Calibri" panose="020F0502020204030204" pitchFamily="34" charset="0"/>
              <a:ea typeface="Arial" panose="020B0604020202020204" pitchFamily="34" charset="0"/>
              <a:cs typeface="Times New Roman" panose="02020603050405020304" pitchFamily="18" charset="0"/>
            </a:endParaRPr>
          </a:p>
          <a:p>
            <a:pPr>
              <a:lnSpc>
                <a:spcPct val="90000"/>
              </a:lnSpc>
            </a:pPr>
            <a:br>
              <a:rPr lang="fr-CA" sz="1500" noProof="0" dirty="0"/>
            </a:br>
            <a:r>
              <a:rPr lang="fr-CA" sz="1500" noProof="0" dirty="0"/>
              <a:t>                                       </a:t>
            </a:r>
          </a:p>
        </p:txBody>
      </p:sp>
    </p:spTree>
    <p:extLst>
      <p:ext uri="{BB962C8B-B14F-4D97-AF65-F5344CB8AC3E}">
        <p14:creationId xmlns:p14="http://schemas.microsoft.com/office/powerpoint/2010/main" val="31209647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55C6B2-613C-9380-3639-82E45826FD09}"/>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2" name="Title 1">
            <a:extLst>
              <a:ext uri="{FF2B5EF4-FFF2-40B4-BE49-F238E27FC236}">
                <a16:creationId xmlns:a16="http://schemas.microsoft.com/office/drawing/2014/main" id="{9CA9EE3F-F8E1-893A-DA5C-352908100D9B}"/>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fr-CA" sz="4600" b="1" noProof="0" dirty="0"/>
              <a:t>LA CONTREPARTIE GOUVERNEMENTALE</a:t>
            </a:r>
            <a:br>
              <a:rPr lang="fr-CA" sz="4600" b="1" noProof="0" dirty="0"/>
            </a:br>
            <a:r>
              <a:rPr lang="fr-CA" sz="4600" b="1" noProof="0" dirty="0"/>
              <a:t>OU LES RÉSULTATS</a:t>
            </a:r>
          </a:p>
        </p:txBody>
      </p:sp>
      <p:sp>
        <p:nvSpPr>
          <p:cNvPr id="2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7" name="ZoneTexte 6">
            <a:extLst>
              <a:ext uri="{FF2B5EF4-FFF2-40B4-BE49-F238E27FC236}">
                <a16:creationId xmlns:a16="http://schemas.microsoft.com/office/drawing/2014/main" id="{10C8A3E0-C1EB-83A2-BC5A-F6CCBE145F54}"/>
              </a:ext>
            </a:extLst>
          </p:cNvPr>
          <p:cNvSpPr txBox="1"/>
          <p:nvPr/>
        </p:nvSpPr>
        <p:spPr>
          <a:xfrm>
            <a:off x="572493" y="2071316"/>
            <a:ext cx="6713552" cy="4119172"/>
          </a:xfrm>
          <a:prstGeom prst="rect">
            <a:avLst/>
          </a:prstGeom>
        </p:spPr>
        <p:txBody>
          <a:bodyPr vert="horz" lIns="91440" tIns="45720" rIns="91440" bIns="45720" rtlCol="0" anchor="t">
            <a:normAutofit fontScale="32500" lnSpcReduction="20000"/>
          </a:bodyPr>
          <a:lstStyle/>
          <a:p>
            <a:pPr marL="228600" marR="751205" indent="-228600" algn="just">
              <a:lnSpc>
                <a:spcPct val="90000"/>
              </a:lnSpc>
              <a:spcAft>
                <a:spcPts val="800"/>
              </a:spcAft>
              <a:buFont typeface="Arial" panose="020B0604020202020204" pitchFamily="34" charset="0"/>
              <a:buChar char="•"/>
              <a:tabLst>
                <a:tab pos="1530350" algn="l"/>
              </a:tabLst>
            </a:pPr>
            <a:r>
              <a:rPr lang="fr-CA" sz="4500" b="1" noProof="0" dirty="0">
                <a:effectLst/>
                <a:latin typeface="Candara" panose="020E0502030303020204" pitchFamily="34" charset="0"/>
              </a:rPr>
              <a:t>PRIMES ET ALLOCATIONS</a:t>
            </a:r>
            <a:endParaRPr lang="fr-CA" sz="4500" b="1" noProof="0" dirty="0">
              <a:latin typeface="Candara" panose="020E0502030303020204" pitchFamily="34" charset="0"/>
            </a:endParaRPr>
          </a:p>
          <a:p>
            <a:pPr marL="457200" marR="751205" indent="-228600" algn="just">
              <a:lnSpc>
                <a:spcPct val="90000"/>
              </a:lnSpc>
              <a:spcAft>
                <a:spcPts val="800"/>
              </a:spcAft>
              <a:buFont typeface="Arial" panose="020B0604020202020204" pitchFamily="34" charset="0"/>
              <a:buChar char="•"/>
              <a:tabLst>
                <a:tab pos="1530350" algn="l"/>
              </a:tabLst>
            </a:pPr>
            <a:r>
              <a:rPr lang="fr-CA" sz="4500" noProof="0" dirty="0">
                <a:effectLst/>
                <a:latin typeface="Candara" panose="020E0502030303020204" pitchFamily="34" charset="0"/>
              </a:rPr>
              <a:t>Chaque prime et chaque allocation, à l’exception des primes fixes et de celles exprimées en pourcentage, sont majorées à compter de la même date et du même paramètre général d’augmentation salariale incluant la clause d’ajustement, le cas échéant.</a:t>
            </a:r>
          </a:p>
          <a:p>
            <a:pPr marL="457200" marR="751205" indent="-228600">
              <a:lnSpc>
                <a:spcPct val="90000"/>
              </a:lnSpc>
              <a:spcAft>
                <a:spcPts val="800"/>
              </a:spcAft>
              <a:buFont typeface="Arial" panose="020B0604020202020204" pitchFamily="34" charset="0"/>
              <a:buChar char="•"/>
              <a:tabLst>
                <a:tab pos="1530350" algn="l"/>
              </a:tabLst>
            </a:pPr>
            <a:r>
              <a:rPr lang="fr-CA" sz="4900" noProof="0" dirty="0">
                <a:effectLst/>
                <a:latin typeface="Candara" panose="020E0502030303020204" pitchFamily="34" charset="0"/>
              </a:rPr>
              <a:t>Aux strictes fins de les actualiser, les allocations suivantes seront modifiées: </a:t>
            </a:r>
          </a:p>
          <a:p>
            <a:pPr marL="742950" marR="751205" lvl="1" indent="-228600">
              <a:lnSpc>
                <a:spcPct val="90000"/>
              </a:lnSpc>
              <a:spcAft>
                <a:spcPts val="800"/>
              </a:spcAft>
              <a:buSzPts val="1100"/>
              <a:buFont typeface="Arial" panose="020B0604020202020204" pitchFamily="34" charset="0"/>
              <a:buChar char="•"/>
              <a:tabLst>
                <a:tab pos="1530350" algn="l"/>
              </a:tabLst>
            </a:pPr>
            <a:r>
              <a:rPr lang="fr-CA" sz="4900" spc="-5" noProof="0" dirty="0">
                <a:effectLst/>
                <a:latin typeface="Candara" panose="020E0502030303020204" pitchFamily="34" charset="0"/>
              </a:rPr>
              <a:t>L’allocation prévue à l’article 29.0.11 du Règlement sera majorée de 4 % à un maximum de 10 % pour le cadre à temps complet;</a:t>
            </a:r>
          </a:p>
          <a:p>
            <a:pPr marL="742950" marR="751205" lvl="1" indent="-228600">
              <a:lnSpc>
                <a:spcPct val="90000"/>
              </a:lnSpc>
              <a:spcAft>
                <a:spcPts val="800"/>
              </a:spcAft>
              <a:buSzPts val="1100"/>
              <a:buFont typeface="Arial" panose="020B0604020202020204" pitchFamily="34" charset="0"/>
              <a:buChar char="•"/>
              <a:tabLst>
                <a:tab pos="1530350" algn="l"/>
              </a:tabLst>
            </a:pPr>
            <a:r>
              <a:rPr lang="fr-CA" sz="4900" spc="-5" noProof="0" dirty="0">
                <a:effectLst/>
                <a:latin typeface="Candara" panose="020E0502030303020204" pitchFamily="34" charset="0"/>
              </a:rPr>
              <a:t>L’allocation prévue à l’article 29.0.12 du Règlement sera abrogée;</a:t>
            </a:r>
          </a:p>
          <a:p>
            <a:pPr marL="742950" marR="751205" lvl="1" indent="-228600">
              <a:lnSpc>
                <a:spcPct val="90000"/>
              </a:lnSpc>
              <a:spcAft>
                <a:spcPts val="800"/>
              </a:spcAft>
              <a:buSzPts val="1100"/>
              <a:buFont typeface="Arial" panose="020B0604020202020204" pitchFamily="34" charset="0"/>
              <a:buChar char="•"/>
              <a:tabLst>
                <a:tab pos="1530350" algn="l"/>
              </a:tabLst>
            </a:pPr>
            <a:r>
              <a:rPr lang="fr-CA" sz="4900" spc="-5" noProof="0" dirty="0">
                <a:effectLst/>
                <a:latin typeface="Candara" panose="020E0502030303020204" pitchFamily="34" charset="0"/>
              </a:rPr>
              <a:t>L’allocation prévue à l’article 29.0.4 du Règlement sera réduite à 6,5 %;</a:t>
            </a:r>
          </a:p>
          <a:p>
            <a:pPr marL="742950" marR="751205" lvl="1" indent="-228600">
              <a:lnSpc>
                <a:spcPct val="90000"/>
              </a:lnSpc>
              <a:spcAft>
                <a:spcPts val="800"/>
              </a:spcAft>
              <a:buSzPts val="1100"/>
              <a:buFont typeface="Arial" panose="020B0604020202020204" pitchFamily="34" charset="0"/>
              <a:buChar char="•"/>
              <a:tabLst>
                <a:tab pos="1530350" algn="l"/>
              </a:tabLst>
            </a:pPr>
            <a:r>
              <a:rPr lang="fr-CA" sz="4900" spc="-5" noProof="0" dirty="0">
                <a:effectLst/>
                <a:latin typeface="Candara" panose="020E0502030303020204" pitchFamily="34" charset="0"/>
              </a:rPr>
              <a:t>Les cadres psychologues se qualifiant à l’allocation prévue à l’article 29.0.4 du Règlement recevront une majoration salariale de 10 %, et ce, peu importe où ils se situent dans leurs classes salariales.</a:t>
            </a:r>
          </a:p>
          <a:p>
            <a:pPr>
              <a:lnSpc>
                <a:spcPct val="90000"/>
              </a:lnSpc>
            </a:pPr>
            <a:br>
              <a:rPr lang="fr-CA" sz="1400" noProof="0" dirty="0"/>
            </a:br>
            <a:r>
              <a:rPr lang="fr-CA" sz="1400" noProof="0" dirty="0"/>
              <a:t>                                       </a:t>
            </a:r>
          </a:p>
        </p:txBody>
      </p:sp>
      <p:pic>
        <p:nvPicPr>
          <p:cNvPr id="16" name="Picture 15" descr="Desk with productivity items">
            <a:extLst>
              <a:ext uri="{FF2B5EF4-FFF2-40B4-BE49-F238E27FC236}">
                <a16:creationId xmlns:a16="http://schemas.microsoft.com/office/drawing/2014/main" id="{87241924-09FB-2063-1156-1C2BFD1C81FB}"/>
              </a:ext>
            </a:extLst>
          </p:cNvPr>
          <p:cNvPicPr>
            <a:picLocks noChangeAspect="1"/>
          </p:cNvPicPr>
          <p:nvPr/>
        </p:nvPicPr>
        <p:blipFill>
          <a:blip r:embed="rId2"/>
          <a:srcRect l="31434" r="4350" b="2"/>
          <a:stretch/>
        </p:blipFill>
        <p:spPr>
          <a:xfrm>
            <a:off x="7675658" y="2093976"/>
            <a:ext cx="3941064" cy="4096512"/>
          </a:xfrm>
          <a:prstGeom prst="rect">
            <a:avLst/>
          </a:prstGeom>
        </p:spPr>
      </p:pic>
    </p:spTree>
    <p:extLst>
      <p:ext uri="{BB962C8B-B14F-4D97-AF65-F5344CB8AC3E}">
        <p14:creationId xmlns:p14="http://schemas.microsoft.com/office/powerpoint/2010/main" val="372062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DA569E-8F70-E496-56D2-0263CCDA5B55}"/>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68E1B9-EE18-A638-77BF-578CBF5EA567}"/>
              </a:ext>
            </a:extLst>
          </p:cNvPr>
          <p:cNvSpPr>
            <a:spLocks noGrp="1"/>
          </p:cNvSpPr>
          <p:nvPr>
            <p:ph type="title"/>
          </p:nvPr>
        </p:nvSpPr>
        <p:spPr>
          <a:xfrm>
            <a:off x="841248" y="548640"/>
            <a:ext cx="3600860" cy="5431536"/>
          </a:xfrm>
        </p:spPr>
        <p:txBody>
          <a:bodyPr vert="horz" lIns="91440" tIns="45720" rIns="91440" bIns="45720" rtlCol="0" anchor="ctr">
            <a:normAutofit/>
          </a:bodyPr>
          <a:lstStyle/>
          <a:p>
            <a:r>
              <a:rPr lang="en-US" sz="5400" b="1" kern="1200" noProof="0">
                <a:solidFill>
                  <a:schemeClr val="tx1"/>
                </a:solidFill>
                <a:latin typeface="+mj-lt"/>
                <a:ea typeface="+mj-ea"/>
                <a:cs typeface="+mj-cs"/>
              </a:rPr>
              <a:t>QU’AVONS-NOUS PERDU EN RETOUR?</a:t>
            </a:r>
          </a:p>
        </p:txBody>
      </p:sp>
      <p:sp>
        <p:nvSpPr>
          <p:cNvPr id="2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ZoneTexte 6">
            <a:extLst>
              <a:ext uri="{FF2B5EF4-FFF2-40B4-BE49-F238E27FC236}">
                <a16:creationId xmlns:a16="http://schemas.microsoft.com/office/drawing/2014/main" id="{98F5F334-BCCA-F6E1-C89C-C551444B6FFA}"/>
              </a:ext>
            </a:extLst>
          </p:cNvPr>
          <p:cNvSpPr txBox="1"/>
          <p:nvPr/>
        </p:nvSpPr>
        <p:spPr>
          <a:xfrm>
            <a:off x="5126418" y="552091"/>
            <a:ext cx="6224335" cy="5431536"/>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2200" noProof="0"/>
          </a:p>
          <a:p>
            <a:pPr marL="285750" indent="-228600">
              <a:lnSpc>
                <a:spcPct val="90000"/>
              </a:lnSpc>
              <a:spcAft>
                <a:spcPts val="600"/>
              </a:spcAft>
              <a:buFont typeface="Arial" panose="020B0604020202020204" pitchFamily="34" charset="0"/>
              <a:buChar char="•"/>
            </a:pPr>
            <a:r>
              <a:rPr lang="en-US" sz="2200" noProof="0"/>
              <a:t>PLUS GRANDE RESTRICTION CONCERNANT LE TEMPS SUPPLÉMENTAIRE PAYÉ</a:t>
            </a:r>
          </a:p>
          <a:p>
            <a:pPr marL="285750" indent="-228600">
              <a:lnSpc>
                <a:spcPct val="90000"/>
              </a:lnSpc>
              <a:spcAft>
                <a:spcPts val="600"/>
              </a:spcAft>
              <a:buFont typeface="Arial" panose="020B0604020202020204" pitchFamily="34" charset="0"/>
              <a:buChar char="•"/>
            </a:pPr>
            <a:r>
              <a:rPr lang="en-US" sz="2200" noProof="0"/>
              <a:t>ATTRIBUTION DES ALLOCATIONS ET PRIMES AUX CADRES QUI SUPERVISENT DIRECTEMENT DES EMPLOYÉS</a:t>
            </a:r>
          </a:p>
          <a:p>
            <a:pPr marL="285750" indent="-228600">
              <a:lnSpc>
                <a:spcPct val="90000"/>
              </a:lnSpc>
              <a:spcAft>
                <a:spcPts val="600"/>
              </a:spcAft>
              <a:buFont typeface="Arial" panose="020B0604020202020204" pitchFamily="34" charset="0"/>
              <a:buChar char="•"/>
            </a:pPr>
            <a:r>
              <a:rPr lang="en-US" sz="2200" noProof="0"/>
              <a:t>RETRAIT DES PRIMES ET ALLOCATIONS LORS DU TÉLÉTRAVAIL</a:t>
            </a:r>
          </a:p>
          <a:p>
            <a:pPr marL="285750" indent="-228600">
              <a:lnSpc>
                <a:spcPct val="90000"/>
              </a:lnSpc>
              <a:spcAft>
                <a:spcPts val="600"/>
              </a:spcAft>
              <a:buFont typeface="Arial" panose="020B0604020202020204" pitchFamily="34" charset="0"/>
              <a:buChar char="•"/>
            </a:pPr>
            <a:r>
              <a:rPr lang="en-US" sz="2200"/>
              <a:t>MODIFICATION DES PRIMES ET ALLOCATIONS POUR LE GRAND NORD LORS DE TÉLÉTRAVAIL</a:t>
            </a:r>
          </a:p>
          <a:p>
            <a:pPr marL="285750" indent="-228600">
              <a:lnSpc>
                <a:spcPct val="90000"/>
              </a:lnSpc>
              <a:spcAft>
                <a:spcPts val="600"/>
              </a:spcAft>
              <a:buFont typeface="Arial" panose="020B0604020202020204" pitchFamily="34" charset="0"/>
              <a:buChar char="•"/>
            </a:pPr>
            <a:r>
              <a:rPr lang="en-US" sz="2200"/>
              <a:t>MODIFICATION DES MESURES DE RÉORIENTATION DE CARRIÈRE</a:t>
            </a:r>
          </a:p>
          <a:p>
            <a:pPr marL="285750" indent="-228600">
              <a:lnSpc>
                <a:spcPct val="90000"/>
              </a:lnSpc>
              <a:spcAft>
                <a:spcPts val="600"/>
              </a:spcAft>
              <a:buFont typeface="Arial" panose="020B0604020202020204" pitchFamily="34" charset="0"/>
              <a:buChar char="•"/>
            </a:pPr>
            <a:r>
              <a:rPr lang="en-US" sz="2200" noProof="0"/>
              <a:t>MODIFICATIONS AU RÉGIME À TRAITEMENT DIFFÉRÉ</a:t>
            </a:r>
            <a:br>
              <a:rPr lang="en-US" sz="2200" noProof="0"/>
            </a:br>
            <a:r>
              <a:rPr lang="en-US" sz="2200" noProof="0"/>
              <a:t>                                       </a:t>
            </a:r>
          </a:p>
        </p:txBody>
      </p:sp>
    </p:spTree>
    <p:extLst>
      <p:ext uri="{BB962C8B-B14F-4D97-AF65-F5344CB8AC3E}">
        <p14:creationId xmlns:p14="http://schemas.microsoft.com/office/powerpoint/2010/main" val="5102047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34018B-BD73-AB94-C183-554BBF1A4272}"/>
            </a:ext>
          </a:extLst>
        </p:cNvPr>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1040" name="Freeform: Shape 1039">
            <a:extLst>
              <a:ext uri="{FF2B5EF4-FFF2-40B4-BE49-F238E27FC236}">
                <a16:creationId xmlns:a16="http://schemas.microsoft.com/office/drawing/2014/main" id="{DFCA2118-59A2-4310-A4B2-F2CBA821E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40492"/>
            <a:ext cx="12192000" cy="1924333"/>
          </a:xfrm>
          <a:custGeom>
            <a:avLst/>
            <a:gdLst>
              <a:gd name="connsiteX0" fmla="*/ 6189199 w 12192000"/>
              <a:gd name="connsiteY0" fmla="*/ 588 h 1924333"/>
              <a:gd name="connsiteX1" fmla="*/ 6207079 w 12192000"/>
              <a:gd name="connsiteY1" fmla="*/ 2850 h 1924333"/>
              <a:gd name="connsiteX2" fmla="*/ 6285610 w 12192000"/>
              <a:gd name="connsiteY2" fmla="*/ 18131 h 1924333"/>
              <a:gd name="connsiteX3" fmla="*/ 6378008 w 12192000"/>
              <a:gd name="connsiteY3" fmla="*/ 24625 h 1924333"/>
              <a:gd name="connsiteX4" fmla="*/ 6466340 w 12192000"/>
              <a:gd name="connsiteY4" fmla="*/ 21366 h 1924333"/>
              <a:gd name="connsiteX5" fmla="*/ 6553334 w 12192000"/>
              <a:gd name="connsiteY5" fmla="*/ 35307 h 1924333"/>
              <a:gd name="connsiteX6" fmla="*/ 6626068 w 12192000"/>
              <a:gd name="connsiteY6" fmla="*/ 58045 h 1924333"/>
              <a:gd name="connsiteX7" fmla="*/ 6692303 w 12192000"/>
              <a:gd name="connsiteY7" fmla="*/ 91487 h 1924333"/>
              <a:gd name="connsiteX8" fmla="*/ 6733670 w 12192000"/>
              <a:gd name="connsiteY8" fmla="*/ 118130 h 1924333"/>
              <a:gd name="connsiteX9" fmla="*/ 6798016 w 12192000"/>
              <a:gd name="connsiteY9" fmla="*/ 112271 h 1924333"/>
              <a:gd name="connsiteX10" fmla="*/ 6801081 w 12192000"/>
              <a:gd name="connsiteY10" fmla="*/ 114963 h 1924333"/>
              <a:gd name="connsiteX11" fmla="*/ 6819351 w 12192000"/>
              <a:gd name="connsiteY11" fmla="*/ 128825 h 1924333"/>
              <a:gd name="connsiteX12" fmla="*/ 6852732 w 12192000"/>
              <a:gd name="connsiteY12" fmla="*/ 123321 h 1924333"/>
              <a:gd name="connsiteX13" fmla="*/ 6865247 w 12192000"/>
              <a:gd name="connsiteY13" fmla="*/ 128836 h 1924333"/>
              <a:gd name="connsiteX14" fmla="*/ 6905517 w 12192000"/>
              <a:gd name="connsiteY14" fmla="*/ 129265 h 1924333"/>
              <a:gd name="connsiteX15" fmla="*/ 6950286 w 12192000"/>
              <a:gd name="connsiteY15" fmla="*/ 150104 h 1924333"/>
              <a:gd name="connsiteX16" fmla="*/ 7003442 w 12192000"/>
              <a:gd name="connsiteY16" fmla="*/ 136136 h 1924333"/>
              <a:gd name="connsiteX17" fmla="*/ 7160047 w 12192000"/>
              <a:gd name="connsiteY17" fmla="*/ 166721 h 1924333"/>
              <a:gd name="connsiteX18" fmla="*/ 7325604 w 12192000"/>
              <a:gd name="connsiteY18" fmla="*/ 215867 h 1924333"/>
              <a:gd name="connsiteX19" fmla="*/ 7540522 w 12192000"/>
              <a:gd name="connsiteY19" fmla="*/ 239374 h 1924333"/>
              <a:gd name="connsiteX20" fmla="*/ 7612071 w 12192000"/>
              <a:gd name="connsiteY20" fmla="*/ 229553 h 1924333"/>
              <a:gd name="connsiteX21" fmla="*/ 7651995 w 12192000"/>
              <a:gd name="connsiteY21" fmla="*/ 244567 h 1924333"/>
              <a:gd name="connsiteX22" fmla="*/ 7725761 w 12192000"/>
              <a:gd name="connsiteY22" fmla="*/ 258638 h 1924333"/>
              <a:gd name="connsiteX23" fmla="*/ 7823038 w 12192000"/>
              <a:gd name="connsiteY23" fmla="*/ 287078 h 1924333"/>
              <a:gd name="connsiteX24" fmla="*/ 7866405 w 12192000"/>
              <a:gd name="connsiteY24" fmla="*/ 287288 h 1924333"/>
              <a:gd name="connsiteX25" fmla="*/ 7875021 w 12192000"/>
              <a:gd name="connsiteY25" fmla="*/ 288224 h 1924333"/>
              <a:gd name="connsiteX26" fmla="*/ 7875146 w 12192000"/>
              <a:gd name="connsiteY26" fmla="*/ 288614 h 1924333"/>
              <a:gd name="connsiteX27" fmla="*/ 7907443 w 12192000"/>
              <a:gd name="connsiteY27" fmla="*/ 291752 h 1924333"/>
              <a:gd name="connsiteX28" fmla="*/ 7912892 w 12192000"/>
              <a:gd name="connsiteY28" fmla="*/ 294833 h 1924333"/>
              <a:gd name="connsiteX29" fmla="*/ 7946345 w 12192000"/>
              <a:gd name="connsiteY29" fmla="*/ 319359 h 1924333"/>
              <a:gd name="connsiteX30" fmla="*/ 8021238 w 12192000"/>
              <a:gd name="connsiteY30" fmla="*/ 315159 h 1924333"/>
              <a:gd name="connsiteX31" fmla="*/ 8094697 w 12192000"/>
              <a:gd name="connsiteY31" fmla="*/ 351819 h 1924333"/>
              <a:gd name="connsiteX32" fmla="*/ 8155208 w 12192000"/>
              <a:gd name="connsiteY32" fmla="*/ 371168 h 1924333"/>
              <a:gd name="connsiteX33" fmla="*/ 8248472 w 12192000"/>
              <a:gd name="connsiteY33" fmla="*/ 400489 h 1924333"/>
              <a:gd name="connsiteX34" fmla="*/ 8300068 w 12192000"/>
              <a:gd name="connsiteY34" fmla="*/ 405531 h 1924333"/>
              <a:gd name="connsiteX35" fmla="*/ 8356293 w 12192000"/>
              <a:gd name="connsiteY35" fmla="*/ 403328 h 1924333"/>
              <a:gd name="connsiteX36" fmla="*/ 8475838 w 12192000"/>
              <a:gd name="connsiteY36" fmla="*/ 435524 h 1924333"/>
              <a:gd name="connsiteX37" fmla="*/ 8575216 w 12192000"/>
              <a:gd name="connsiteY37" fmla="*/ 450198 h 1924333"/>
              <a:gd name="connsiteX38" fmla="*/ 8588650 w 12192000"/>
              <a:gd name="connsiteY38" fmla="*/ 447070 h 1924333"/>
              <a:gd name="connsiteX39" fmla="*/ 8612184 w 12192000"/>
              <a:gd name="connsiteY39" fmla="*/ 439577 h 1924333"/>
              <a:gd name="connsiteX40" fmla="*/ 8630713 w 12192000"/>
              <a:gd name="connsiteY40" fmla="*/ 433015 h 1924333"/>
              <a:gd name="connsiteX41" fmla="*/ 8704240 w 12192000"/>
              <a:gd name="connsiteY41" fmla="*/ 422865 h 1924333"/>
              <a:gd name="connsiteX42" fmla="*/ 8829513 w 12192000"/>
              <a:gd name="connsiteY42" fmla="*/ 429389 h 1924333"/>
              <a:gd name="connsiteX43" fmla="*/ 9083651 w 12192000"/>
              <a:gd name="connsiteY43" fmla="*/ 390744 h 1924333"/>
              <a:gd name="connsiteX44" fmla="*/ 9371402 w 12192000"/>
              <a:gd name="connsiteY44" fmla="*/ 371809 h 1924333"/>
              <a:gd name="connsiteX45" fmla="*/ 9429586 w 12192000"/>
              <a:gd name="connsiteY45" fmla="*/ 369213 h 1924333"/>
              <a:gd name="connsiteX46" fmla="*/ 9489757 w 12192000"/>
              <a:gd name="connsiteY46" fmla="*/ 377814 h 1924333"/>
              <a:gd name="connsiteX47" fmla="*/ 9516954 w 12192000"/>
              <a:gd name="connsiteY47" fmla="*/ 376991 h 1924333"/>
              <a:gd name="connsiteX48" fmla="*/ 9645588 w 12192000"/>
              <a:gd name="connsiteY48" fmla="*/ 363590 h 1924333"/>
              <a:gd name="connsiteX49" fmla="*/ 9722896 w 12192000"/>
              <a:gd name="connsiteY49" fmla="*/ 360983 h 1924333"/>
              <a:gd name="connsiteX50" fmla="*/ 9752803 w 12192000"/>
              <a:gd name="connsiteY50" fmla="*/ 368492 h 1924333"/>
              <a:gd name="connsiteX51" fmla="*/ 9890305 w 12192000"/>
              <a:gd name="connsiteY51" fmla="*/ 380736 h 1924333"/>
              <a:gd name="connsiteX52" fmla="*/ 9939767 w 12192000"/>
              <a:gd name="connsiteY52" fmla="*/ 377776 h 1924333"/>
              <a:gd name="connsiteX53" fmla="*/ 9944355 w 12192000"/>
              <a:gd name="connsiteY53" fmla="*/ 377352 h 1924333"/>
              <a:gd name="connsiteX54" fmla="*/ 9953719 w 12192000"/>
              <a:gd name="connsiteY54" fmla="*/ 375642 h 1924333"/>
              <a:gd name="connsiteX55" fmla="*/ 9955809 w 12192000"/>
              <a:gd name="connsiteY55" fmla="*/ 376294 h 1924333"/>
              <a:gd name="connsiteX56" fmla="*/ 10032710 w 12192000"/>
              <a:gd name="connsiteY56" fmla="*/ 394940 h 1924333"/>
              <a:gd name="connsiteX57" fmla="*/ 10049925 w 12192000"/>
              <a:gd name="connsiteY57" fmla="*/ 404971 h 1924333"/>
              <a:gd name="connsiteX58" fmla="*/ 10112671 w 12192000"/>
              <a:gd name="connsiteY58" fmla="*/ 414549 h 1924333"/>
              <a:gd name="connsiteX59" fmla="*/ 10170853 w 12192000"/>
              <a:gd name="connsiteY59" fmla="*/ 435168 h 1924333"/>
              <a:gd name="connsiteX60" fmla="*/ 10290184 w 12192000"/>
              <a:gd name="connsiteY60" fmla="*/ 448123 h 1924333"/>
              <a:gd name="connsiteX61" fmla="*/ 10320158 w 12192000"/>
              <a:gd name="connsiteY61" fmla="*/ 458352 h 1924333"/>
              <a:gd name="connsiteX62" fmla="*/ 10321815 w 12192000"/>
              <a:gd name="connsiteY62" fmla="*/ 463087 h 1924333"/>
              <a:gd name="connsiteX63" fmla="*/ 10373742 w 12192000"/>
              <a:gd name="connsiteY63" fmla="*/ 464538 h 1924333"/>
              <a:gd name="connsiteX64" fmla="*/ 10428532 w 12192000"/>
              <a:gd name="connsiteY64" fmla="*/ 492504 h 1924333"/>
              <a:gd name="connsiteX65" fmla="*/ 10466490 w 12192000"/>
              <a:gd name="connsiteY65" fmla="*/ 517759 h 1924333"/>
              <a:gd name="connsiteX66" fmla="*/ 10466675 w 12192000"/>
              <a:gd name="connsiteY66" fmla="*/ 522076 h 1924333"/>
              <a:gd name="connsiteX67" fmla="*/ 10470309 w 12192000"/>
              <a:gd name="connsiteY67" fmla="*/ 522792 h 1924333"/>
              <a:gd name="connsiteX68" fmla="*/ 10474138 w 12192000"/>
              <a:gd name="connsiteY68" fmla="*/ 519761 h 1924333"/>
              <a:gd name="connsiteX69" fmla="*/ 10501100 w 12192000"/>
              <a:gd name="connsiteY69" fmla="*/ 528263 h 1924333"/>
              <a:gd name="connsiteX70" fmla="*/ 10502395 w 12192000"/>
              <a:gd name="connsiteY70" fmla="*/ 536393 h 1924333"/>
              <a:gd name="connsiteX71" fmla="*/ 10689496 w 12192000"/>
              <a:gd name="connsiteY71" fmla="*/ 560233 h 1924333"/>
              <a:gd name="connsiteX72" fmla="*/ 10788736 w 12192000"/>
              <a:gd name="connsiteY72" fmla="*/ 613188 h 1924333"/>
              <a:gd name="connsiteX73" fmla="*/ 10819747 w 12192000"/>
              <a:gd name="connsiteY73" fmla="*/ 621351 h 1924333"/>
              <a:gd name="connsiteX74" fmla="*/ 10864632 w 12192000"/>
              <a:gd name="connsiteY74" fmla="*/ 644858 h 1924333"/>
              <a:gd name="connsiteX75" fmla="*/ 10929407 w 12192000"/>
              <a:gd name="connsiteY75" fmla="*/ 652945 h 1924333"/>
              <a:gd name="connsiteX76" fmla="*/ 10979412 w 12192000"/>
              <a:gd name="connsiteY76" fmla="*/ 654217 h 1924333"/>
              <a:gd name="connsiteX77" fmla="*/ 11006959 w 12192000"/>
              <a:gd name="connsiteY77" fmla="*/ 657017 h 1924333"/>
              <a:gd name="connsiteX78" fmla="*/ 11077038 w 12192000"/>
              <a:gd name="connsiteY78" fmla="*/ 668487 h 1924333"/>
              <a:gd name="connsiteX79" fmla="*/ 11157850 w 12192000"/>
              <a:gd name="connsiteY79" fmla="*/ 693164 h 1924333"/>
              <a:gd name="connsiteX80" fmla="*/ 11175276 w 12192000"/>
              <a:gd name="connsiteY80" fmla="*/ 697243 h 1924333"/>
              <a:gd name="connsiteX81" fmla="*/ 11191131 w 12192000"/>
              <a:gd name="connsiteY81" fmla="*/ 696085 h 1924333"/>
              <a:gd name="connsiteX82" fmla="*/ 11195573 w 12192000"/>
              <a:gd name="connsiteY82" fmla="*/ 691751 h 1924333"/>
              <a:gd name="connsiteX83" fmla="*/ 11205299 w 12192000"/>
              <a:gd name="connsiteY83" fmla="*/ 693247 h 1924333"/>
              <a:gd name="connsiteX84" fmla="*/ 11223770 w 12192000"/>
              <a:gd name="connsiteY84" fmla="*/ 690335 h 1924333"/>
              <a:gd name="connsiteX85" fmla="*/ 11292119 w 12192000"/>
              <a:gd name="connsiteY85" fmla="*/ 713311 h 1924333"/>
              <a:gd name="connsiteX86" fmla="*/ 11435379 w 12192000"/>
              <a:gd name="connsiteY86" fmla="*/ 758519 h 1924333"/>
              <a:gd name="connsiteX87" fmla="*/ 11604406 w 12192000"/>
              <a:gd name="connsiteY87" fmla="*/ 810476 h 1924333"/>
              <a:gd name="connsiteX88" fmla="*/ 11652155 w 12192000"/>
              <a:gd name="connsiteY88" fmla="*/ 825109 h 1924333"/>
              <a:gd name="connsiteX89" fmla="*/ 11654192 w 12192000"/>
              <a:gd name="connsiteY89" fmla="*/ 827301 h 1924333"/>
              <a:gd name="connsiteX90" fmla="*/ 11676599 w 12192000"/>
              <a:gd name="connsiteY90" fmla="*/ 846628 h 1924333"/>
              <a:gd name="connsiteX91" fmla="*/ 11775168 w 12192000"/>
              <a:gd name="connsiteY91" fmla="*/ 890664 h 1924333"/>
              <a:gd name="connsiteX92" fmla="*/ 11826341 w 12192000"/>
              <a:gd name="connsiteY92" fmla="*/ 877558 h 1924333"/>
              <a:gd name="connsiteX93" fmla="*/ 11879068 w 12192000"/>
              <a:gd name="connsiteY93" fmla="*/ 874038 h 1924333"/>
              <a:gd name="connsiteX94" fmla="*/ 11889563 w 12192000"/>
              <a:gd name="connsiteY94" fmla="*/ 878619 h 1924333"/>
              <a:gd name="connsiteX95" fmla="*/ 12016613 w 12192000"/>
              <a:gd name="connsiteY95" fmla="*/ 886111 h 1924333"/>
              <a:gd name="connsiteX96" fmla="*/ 12108292 w 12192000"/>
              <a:gd name="connsiteY96" fmla="*/ 868500 h 1924333"/>
              <a:gd name="connsiteX97" fmla="*/ 12182910 w 12192000"/>
              <a:gd name="connsiteY97" fmla="*/ 882003 h 1924333"/>
              <a:gd name="connsiteX98" fmla="*/ 12192000 w 12192000"/>
              <a:gd name="connsiteY98" fmla="*/ 884778 h 1924333"/>
              <a:gd name="connsiteX99" fmla="*/ 12192000 w 12192000"/>
              <a:gd name="connsiteY99" fmla="*/ 1610315 h 1924333"/>
              <a:gd name="connsiteX100" fmla="*/ 12191998 w 12192000"/>
              <a:gd name="connsiteY100" fmla="*/ 1610315 h 1924333"/>
              <a:gd name="connsiteX101" fmla="*/ 12191998 w 12192000"/>
              <a:gd name="connsiteY101" fmla="*/ 1924333 h 1924333"/>
              <a:gd name="connsiteX102" fmla="*/ 0 w 12192000"/>
              <a:gd name="connsiteY102" fmla="*/ 1924333 h 1924333"/>
              <a:gd name="connsiteX103" fmla="*/ 0 w 12192000"/>
              <a:gd name="connsiteY103" fmla="*/ 505159 h 1924333"/>
              <a:gd name="connsiteX104" fmla="*/ 5722 w 12192000"/>
              <a:gd name="connsiteY104" fmla="*/ 508889 h 1924333"/>
              <a:gd name="connsiteX105" fmla="*/ 38476 w 12192000"/>
              <a:gd name="connsiteY105" fmla="*/ 524137 h 1924333"/>
              <a:gd name="connsiteX106" fmla="*/ 192883 w 12192000"/>
              <a:gd name="connsiteY106" fmla="*/ 545272 h 1924333"/>
              <a:gd name="connsiteX107" fmla="*/ 343710 w 12192000"/>
              <a:gd name="connsiteY107" fmla="*/ 565029 h 1924333"/>
              <a:gd name="connsiteX108" fmla="*/ 471066 w 12192000"/>
              <a:gd name="connsiteY108" fmla="*/ 549837 h 1924333"/>
              <a:gd name="connsiteX109" fmla="*/ 617333 w 12192000"/>
              <a:gd name="connsiteY109" fmla="*/ 526428 h 1924333"/>
              <a:gd name="connsiteX110" fmla="*/ 725203 w 12192000"/>
              <a:gd name="connsiteY110" fmla="*/ 523793 h 1924333"/>
              <a:gd name="connsiteX111" fmla="*/ 788494 w 12192000"/>
              <a:gd name="connsiteY111" fmla="*/ 505799 h 1924333"/>
              <a:gd name="connsiteX112" fmla="*/ 885977 w 12192000"/>
              <a:gd name="connsiteY112" fmla="*/ 526585 h 1924333"/>
              <a:gd name="connsiteX113" fmla="*/ 932142 w 12192000"/>
              <a:gd name="connsiteY113" fmla="*/ 528005 h 1924333"/>
              <a:gd name="connsiteX114" fmla="*/ 1090404 w 12192000"/>
              <a:gd name="connsiteY114" fmla="*/ 498299 h 1924333"/>
              <a:gd name="connsiteX115" fmla="*/ 1188628 w 12192000"/>
              <a:gd name="connsiteY115" fmla="*/ 483151 h 1924333"/>
              <a:gd name="connsiteX116" fmla="*/ 1316247 w 12192000"/>
              <a:gd name="connsiteY116" fmla="*/ 425979 h 1924333"/>
              <a:gd name="connsiteX117" fmla="*/ 1357712 w 12192000"/>
              <a:gd name="connsiteY117" fmla="*/ 416549 h 1924333"/>
              <a:gd name="connsiteX118" fmla="*/ 1425921 w 12192000"/>
              <a:gd name="connsiteY118" fmla="*/ 413953 h 1924333"/>
              <a:gd name="connsiteX119" fmla="*/ 1503817 w 12192000"/>
              <a:gd name="connsiteY119" fmla="*/ 380457 h 1924333"/>
              <a:gd name="connsiteX120" fmla="*/ 1639196 w 12192000"/>
              <a:gd name="connsiteY120" fmla="*/ 372785 h 1924333"/>
              <a:gd name="connsiteX121" fmla="*/ 1705606 w 12192000"/>
              <a:gd name="connsiteY121" fmla="*/ 359023 h 1924333"/>
              <a:gd name="connsiteX122" fmla="*/ 1813011 w 12192000"/>
              <a:gd name="connsiteY122" fmla="*/ 331023 h 1924333"/>
              <a:gd name="connsiteX123" fmla="*/ 1831380 w 12192000"/>
              <a:gd name="connsiteY123" fmla="*/ 341307 h 1924333"/>
              <a:gd name="connsiteX124" fmla="*/ 1858612 w 12192000"/>
              <a:gd name="connsiteY124" fmla="*/ 326777 h 1924333"/>
              <a:gd name="connsiteX125" fmla="*/ 1880661 w 12192000"/>
              <a:gd name="connsiteY125" fmla="*/ 335987 h 1924333"/>
              <a:gd name="connsiteX126" fmla="*/ 1941495 w 12192000"/>
              <a:gd name="connsiteY126" fmla="*/ 310792 h 1924333"/>
              <a:gd name="connsiteX127" fmla="*/ 1995402 w 12192000"/>
              <a:gd name="connsiteY127" fmla="*/ 305480 h 1924333"/>
              <a:gd name="connsiteX128" fmla="*/ 2223864 w 12192000"/>
              <a:gd name="connsiteY128" fmla="*/ 266118 h 1924333"/>
              <a:gd name="connsiteX129" fmla="*/ 2418043 w 12192000"/>
              <a:gd name="connsiteY129" fmla="*/ 215314 h 1924333"/>
              <a:gd name="connsiteX130" fmla="*/ 2558461 w 12192000"/>
              <a:gd name="connsiteY130" fmla="*/ 168193 h 1924333"/>
              <a:gd name="connsiteX131" fmla="*/ 2595535 w 12192000"/>
              <a:gd name="connsiteY131" fmla="*/ 158548 h 1924333"/>
              <a:gd name="connsiteX132" fmla="*/ 2626942 w 12192000"/>
              <a:gd name="connsiteY132" fmla="*/ 130400 h 1924333"/>
              <a:gd name="connsiteX133" fmla="*/ 2632225 w 12192000"/>
              <a:gd name="connsiteY133" fmla="*/ 130446 h 1924333"/>
              <a:gd name="connsiteX134" fmla="*/ 2696856 w 12192000"/>
              <a:gd name="connsiteY134" fmla="*/ 128498 h 1924333"/>
              <a:gd name="connsiteX135" fmla="*/ 2759767 w 12192000"/>
              <a:gd name="connsiteY135" fmla="*/ 127784 h 1924333"/>
              <a:gd name="connsiteX136" fmla="*/ 2792685 w 12192000"/>
              <a:gd name="connsiteY136" fmla="*/ 115710 h 1924333"/>
              <a:gd name="connsiteX137" fmla="*/ 2799767 w 12192000"/>
              <a:gd name="connsiteY137" fmla="*/ 113754 h 1924333"/>
              <a:gd name="connsiteX138" fmla="*/ 2829799 w 12192000"/>
              <a:gd name="connsiteY138" fmla="*/ 120042 h 1924333"/>
              <a:gd name="connsiteX139" fmla="*/ 2890704 w 12192000"/>
              <a:gd name="connsiteY139" fmla="*/ 121493 h 1924333"/>
              <a:gd name="connsiteX140" fmla="*/ 3042646 w 12192000"/>
              <a:gd name="connsiteY140" fmla="*/ 112273 h 1924333"/>
              <a:gd name="connsiteX141" fmla="*/ 3146630 w 12192000"/>
              <a:gd name="connsiteY141" fmla="*/ 100898 h 1924333"/>
              <a:gd name="connsiteX142" fmla="*/ 3233163 w 12192000"/>
              <a:gd name="connsiteY142" fmla="*/ 120200 h 1924333"/>
              <a:gd name="connsiteX143" fmla="*/ 3372699 w 12192000"/>
              <a:gd name="connsiteY143" fmla="*/ 129394 h 1924333"/>
              <a:gd name="connsiteX144" fmla="*/ 3394352 w 12192000"/>
              <a:gd name="connsiteY144" fmla="*/ 131671 h 1924333"/>
              <a:gd name="connsiteX145" fmla="*/ 3448218 w 12192000"/>
              <a:gd name="connsiteY145" fmla="*/ 118229 h 1924333"/>
              <a:gd name="connsiteX146" fmla="*/ 3505047 w 12192000"/>
              <a:gd name="connsiteY146" fmla="*/ 115412 h 1924333"/>
              <a:gd name="connsiteX147" fmla="*/ 3521767 w 12192000"/>
              <a:gd name="connsiteY147" fmla="*/ 111071 h 1924333"/>
              <a:gd name="connsiteX148" fmla="*/ 3585137 w 12192000"/>
              <a:gd name="connsiteY148" fmla="*/ 114371 h 1924333"/>
              <a:gd name="connsiteX149" fmla="*/ 3690293 w 12192000"/>
              <a:gd name="connsiteY149" fmla="*/ 98301 h 1924333"/>
              <a:gd name="connsiteX150" fmla="*/ 3867818 w 12192000"/>
              <a:gd name="connsiteY150" fmla="*/ 88985 h 1924333"/>
              <a:gd name="connsiteX151" fmla="*/ 4091337 w 12192000"/>
              <a:gd name="connsiteY151" fmla="*/ 70813 h 1924333"/>
              <a:gd name="connsiteX152" fmla="*/ 4246332 w 12192000"/>
              <a:gd name="connsiteY152" fmla="*/ 41697 h 1924333"/>
              <a:gd name="connsiteX153" fmla="*/ 4266975 w 12192000"/>
              <a:gd name="connsiteY153" fmla="*/ 46592 h 1924333"/>
              <a:gd name="connsiteX154" fmla="*/ 4270566 w 12192000"/>
              <a:gd name="connsiteY154" fmla="*/ 47620 h 1924333"/>
              <a:gd name="connsiteX155" fmla="*/ 4288964 w 12192000"/>
              <a:gd name="connsiteY155" fmla="*/ 52766 h 1924333"/>
              <a:gd name="connsiteX156" fmla="*/ 4365137 w 12192000"/>
              <a:gd name="connsiteY156" fmla="*/ 51783 h 1924333"/>
              <a:gd name="connsiteX157" fmla="*/ 4430546 w 12192000"/>
              <a:gd name="connsiteY157" fmla="*/ 44555 h 1924333"/>
              <a:gd name="connsiteX158" fmla="*/ 4444136 w 12192000"/>
              <a:gd name="connsiteY158" fmla="*/ 39567 h 1924333"/>
              <a:gd name="connsiteX159" fmla="*/ 4534039 w 12192000"/>
              <a:gd name="connsiteY159" fmla="*/ 31604 h 1924333"/>
              <a:gd name="connsiteX160" fmla="*/ 4560448 w 12192000"/>
              <a:gd name="connsiteY160" fmla="*/ 25231 h 1924333"/>
              <a:gd name="connsiteX161" fmla="*/ 4568006 w 12192000"/>
              <a:gd name="connsiteY161" fmla="*/ 25970 h 1924333"/>
              <a:gd name="connsiteX162" fmla="*/ 4595497 w 12192000"/>
              <a:gd name="connsiteY162" fmla="*/ 22958 h 1924333"/>
              <a:gd name="connsiteX163" fmla="*/ 4608623 w 12192000"/>
              <a:gd name="connsiteY163" fmla="*/ 18108 h 1924333"/>
              <a:gd name="connsiteX164" fmla="*/ 4623942 w 12192000"/>
              <a:gd name="connsiteY164" fmla="*/ 22251 h 1924333"/>
              <a:gd name="connsiteX165" fmla="*/ 4664336 w 12192000"/>
              <a:gd name="connsiteY165" fmla="*/ 23306 h 1924333"/>
              <a:gd name="connsiteX166" fmla="*/ 4677385 w 12192000"/>
              <a:gd name="connsiteY166" fmla="*/ 18246 h 1924333"/>
              <a:gd name="connsiteX167" fmla="*/ 4698143 w 12192000"/>
              <a:gd name="connsiteY167" fmla="*/ 18036 h 1924333"/>
              <a:gd name="connsiteX168" fmla="*/ 4750609 w 12192000"/>
              <a:gd name="connsiteY168" fmla="*/ 23611 h 1924333"/>
              <a:gd name="connsiteX169" fmla="*/ 4784658 w 12192000"/>
              <a:gd name="connsiteY169" fmla="*/ 25057 h 1924333"/>
              <a:gd name="connsiteX170" fmla="*/ 4847558 w 12192000"/>
              <a:gd name="connsiteY170" fmla="*/ 38726 h 1924333"/>
              <a:gd name="connsiteX171" fmla="*/ 4909134 w 12192000"/>
              <a:gd name="connsiteY171" fmla="*/ 50659 h 1924333"/>
              <a:gd name="connsiteX172" fmla="*/ 5099219 w 12192000"/>
              <a:gd name="connsiteY172" fmla="*/ 55050 h 1924333"/>
              <a:gd name="connsiteX173" fmla="*/ 5184992 w 12192000"/>
              <a:gd name="connsiteY173" fmla="*/ 67596 h 1924333"/>
              <a:gd name="connsiteX174" fmla="*/ 5229637 w 12192000"/>
              <a:gd name="connsiteY174" fmla="*/ 67789 h 1924333"/>
              <a:gd name="connsiteX175" fmla="*/ 5389346 w 12192000"/>
              <a:gd name="connsiteY175" fmla="*/ 80211 h 1924333"/>
              <a:gd name="connsiteX176" fmla="*/ 5494414 w 12192000"/>
              <a:gd name="connsiteY176" fmla="*/ 75926 h 1924333"/>
              <a:gd name="connsiteX177" fmla="*/ 5528443 w 12192000"/>
              <a:gd name="connsiteY177" fmla="*/ 77206 h 1924333"/>
              <a:gd name="connsiteX178" fmla="*/ 5684939 w 12192000"/>
              <a:gd name="connsiteY178" fmla="*/ 50269 h 1924333"/>
              <a:gd name="connsiteX179" fmla="*/ 5765146 w 12192000"/>
              <a:gd name="connsiteY179" fmla="*/ 50414 h 1924333"/>
              <a:gd name="connsiteX180" fmla="*/ 5848655 w 12192000"/>
              <a:gd name="connsiteY180" fmla="*/ 35257 h 1924333"/>
              <a:gd name="connsiteX181" fmla="*/ 5930656 w 12192000"/>
              <a:gd name="connsiteY181" fmla="*/ 30131 h 1924333"/>
              <a:gd name="connsiteX182" fmla="*/ 6124150 w 12192000"/>
              <a:gd name="connsiteY182" fmla="*/ 31679 h 1924333"/>
              <a:gd name="connsiteX183" fmla="*/ 6189199 w 12192000"/>
              <a:gd name="connsiteY183" fmla="*/ 588 h 192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2192000" h="1924333">
                <a:moveTo>
                  <a:pt x="6189199" y="588"/>
                </a:moveTo>
                <a:cubicBezTo>
                  <a:pt x="6196356" y="-574"/>
                  <a:pt x="6202609" y="-108"/>
                  <a:pt x="6207079" y="2850"/>
                </a:cubicBezTo>
                <a:cubicBezTo>
                  <a:pt x="6222026" y="2749"/>
                  <a:pt x="6273489" y="3767"/>
                  <a:pt x="6285610" y="18131"/>
                </a:cubicBezTo>
                <a:cubicBezTo>
                  <a:pt x="6307255" y="18685"/>
                  <a:pt x="6357141" y="23793"/>
                  <a:pt x="6378008" y="24625"/>
                </a:cubicBezTo>
                <a:cubicBezTo>
                  <a:pt x="6409946" y="30645"/>
                  <a:pt x="6438307" y="10375"/>
                  <a:pt x="6466340" y="21366"/>
                </a:cubicBezTo>
                <a:cubicBezTo>
                  <a:pt x="6488276" y="31229"/>
                  <a:pt x="6529854" y="28110"/>
                  <a:pt x="6553334" y="35307"/>
                </a:cubicBezTo>
                <a:cubicBezTo>
                  <a:pt x="6561737" y="48059"/>
                  <a:pt x="6609188" y="62087"/>
                  <a:pt x="6626068" y="58045"/>
                </a:cubicBezTo>
                <a:cubicBezTo>
                  <a:pt x="6660952" y="66570"/>
                  <a:pt x="6666277" y="84716"/>
                  <a:pt x="6692303" y="91487"/>
                </a:cubicBezTo>
                <a:lnTo>
                  <a:pt x="6733670" y="118130"/>
                </a:lnTo>
                <a:lnTo>
                  <a:pt x="6798016" y="112271"/>
                </a:lnTo>
                <a:lnTo>
                  <a:pt x="6801081" y="114963"/>
                </a:lnTo>
                <a:cubicBezTo>
                  <a:pt x="6806919" y="120140"/>
                  <a:pt x="6812832" y="125016"/>
                  <a:pt x="6819351" y="128825"/>
                </a:cubicBezTo>
                <a:cubicBezTo>
                  <a:pt x="6825742" y="109997"/>
                  <a:pt x="6840132" y="116541"/>
                  <a:pt x="6852732" y="123321"/>
                </a:cubicBezTo>
                <a:lnTo>
                  <a:pt x="6865247" y="128836"/>
                </a:lnTo>
                <a:lnTo>
                  <a:pt x="6905517" y="129265"/>
                </a:lnTo>
                <a:cubicBezTo>
                  <a:pt x="6934052" y="140042"/>
                  <a:pt x="6939773" y="141556"/>
                  <a:pt x="6950286" y="150104"/>
                </a:cubicBezTo>
                <a:lnTo>
                  <a:pt x="7003442" y="136136"/>
                </a:lnTo>
                <a:lnTo>
                  <a:pt x="7160047" y="166721"/>
                </a:lnTo>
                <a:cubicBezTo>
                  <a:pt x="7207281" y="179911"/>
                  <a:pt x="7280644" y="210197"/>
                  <a:pt x="7325604" y="215867"/>
                </a:cubicBezTo>
                <a:cubicBezTo>
                  <a:pt x="7460113" y="233904"/>
                  <a:pt x="7393081" y="242880"/>
                  <a:pt x="7540522" y="239374"/>
                </a:cubicBezTo>
                <a:cubicBezTo>
                  <a:pt x="7545714" y="234872"/>
                  <a:pt x="7605972" y="231727"/>
                  <a:pt x="7612071" y="229553"/>
                </a:cubicBezTo>
                <a:lnTo>
                  <a:pt x="7651995" y="244567"/>
                </a:lnTo>
                <a:lnTo>
                  <a:pt x="7725761" y="258638"/>
                </a:lnTo>
                <a:lnTo>
                  <a:pt x="7823038" y="287078"/>
                </a:lnTo>
                <a:cubicBezTo>
                  <a:pt x="7837080" y="286482"/>
                  <a:pt x="7851647" y="286498"/>
                  <a:pt x="7866405" y="287288"/>
                </a:cubicBezTo>
                <a:lnTo>
                  <a:pt x="7875021" y="288224"/>
                </a:lnTo>
                <a:cubicBezTo>
                  <a:pt x="7875062" y="288354"/>
                  <a:pt x="7875105" y="288483"/>
                  <a:pt x="7875146" y="288614"/>
                </a:cubicBezTo>
                <a:cubicBezTo>
                  <a:pt x="7880550" y="289202"/>
                  <a:pt x="7901153" y="290716"/>
                  <a:pt x="7907443" y="291752"/>
                </a:cubicBezTo>
                <a:lnTo>
                  <a:pt x="7912892" y="294833"/>
                </a:lnTo>
                <a:lnTo>
                  <a:pt x="7946345" y="319359"/>
                </a:lnTo>
                <a:cubicBezTo>
                  <a:pt x="7958657" y="312776"/>
                  <a:pt x="7996513" y="309749"/>
                  <a:pt x="8021238" y="315159"/>
                </a:cubicBezTo>
                <a:cubicBezTo>
                  <a:pt x="8045964" y="320570"/>
                  <a:pt x="8058169" y="340462"/>
                  <a:pt x="8094697" y="351819"/>
                </a:cubicBezTo>
                <a:cubicBezTo>
                  <a:pt x="8129587" y="361154"/>
                  <a:pt x="8116181" y="360544"/>
                  <a:pt x="8155208" y="371168"/>
                </a:cubicBezTo>
                <a:cubicBezTo>
                  <a:pt x="8196217" y="383300"/>
                  <a:pt x="8205468" y="391801"/>
                  <a:pt x="8248472" y="400489"/>
                </a:cubicBezTo>
                <a:cubicBezTo>
                  <a:pt x="8283932" y="419791"/>
                  <a:pt x="8278617" y="392031"/>
                  <a:pt x="8300068" y="405531"/>
                </a:cubicBezTo>
                <a:lnTo>
                  <a:pt x="8356293" y="403328"/>
                </a:lnTo>
                <a:cubicBezTo>
                  <a:pt x="8377247" y="404463"/>
                  <a:pt x="8438442" y="433194"/>
                  <a:pt x="8475838" y="435524"/>
                </a:cubicBezTo>
                <a:cubicBezTo>
                  <a:pt x="8510241" y="438037"/>
                  <a:pt x="8545511" y="449840"/>
                  <a:pt x="8575216" y="450198"/>
                </a:cubicBezTo>
                <a:lnTo>
                  <a:pt x="8588650" y="447070"/>
                </a:lnTo>
                <a:lnTo>
                  <a:pt x="8612184" y="439577"/>
                </a:lnTo>
                <a:lnTo>
                  <a:pt x="8630713" y="433015"/>
                </a:lnTo>
                <a:cubicBezTo>
                  <a:pt x="8635870" y="429519"/>
                  <a:pt x="8700685" y="428411"/>
                  <a:pt x="8704240" y="422865"/>
                </a:cubicBezTo>
                <a:cubicBezTo>
                  <a:pt x="8761777" y="429549"/>
                  <a:pt x="8768302" y="427178"/>
                  <a:pt x="8829513" y="429389"/>
                </a:cubicBezTo>
                <a:cubicBezTo>
                  <a:pt x="8922895" y="444672"/>
                  <a:pt x="8924579" y="401507"/>
                  <a:pt x="9083651" y="390744"/>
                </a:cubicBezTo>
                <a:cubicBezTo>
                  <a:pt x="9138403" y="388032"/>
                  <a:pt x="9315003" y="378647"/>
                  <a:pt x="9371402" y="371809"/>
                </a:cubicBezTo>
                <a:cubicBezTo>
                  <a:pt x="9358632" y="337502"/>
                  <a:pt x="9402842" y="379364"/>
                  <a:pt x="9429586" y="369213"/>
                </a:cubicBezTo>
                <a:cubicBezTo>
                  <a:pt x="9449312" y="370213"/>
                  <a:pt x="9473938" y="373270"/>
                  <a:pt x="9489757" y="377814"/>
                </a:cubicBezTo>
                <a:cubicBezTo>
                  <a:pt x="9498164" y="379256"/>
                  <a:pt x="9507139" y="379272"/>
                  <a:pt x="9516954" y="376991"/>
                </a:cubicBezTo>
                <a:cubicBezTo>
                  <a:pt x="9548430" y="354766"/>
                  <a:pt x="9591874" y="370315"/>
                  <a:pt x="9645588" y="363590"/>
                </a:cubicBezTo>
                <a:cubicBezTo>
                  <a:pt x="9660487" y="368814"/>
                  <a:pt x="9710817" y="350550"/>
                  <a:pt x="9722896" y="360983"/>
                </a:cubicBezTo>
                <a:cubicBezTo>
                  <a:pt x="9733918" y="362239"/>
                  <a:pt x="9745201" y="356679"/>
                  <a:pt x="9752803" y="368492"/>
                </a:cubicBezTo>
                <a:cubicBezTo>
                  <a:pt x="9793268" y="374490"/>
                  <a:pt x="9843313" y="380978"/>
                  <a:pt x="9890305" y="380736"/>
                </a:cubicBezTo>
                <a:cubicBezTo>
                  <a:pt x="9912701" y="380083"/>
                  <a:pt x="9926523" y="379037"/>
                  <a:pt x="9939767" y="377776"/>
                </a:cubicBezTo>
                <a:lnTo>
                  <a:pt x="9944355" y="377352"/>
                </a:lnTo>
                <a:lnTo>
                  <a:pt x="9953719" y="375642"/>
                </a:lnTo>
                <a:lnTo>
                  <a:pt x="9955809" y="376294"/>
                </a:lnTo>
                <a:lnTo>
                  <a:pt x="10032710" y="394940"/>
                </a:lnTo>
                <a:lnTo>
                  <a:pt x="10049925" y="404971"/>
                </a:lnTo>
                <a:lnTo>
                  <a:pt x="10112671" y="414549"/>
                </a:lnTo>
                <a:cubicBezTo>
                  <a:pt x="10169643" y="412125"/>
                  <a:pt x="10132220" y="425358"/>
                  <a:pt x="10170853" y="435168"/>
                </a:cubicBezTo>
                <a:cubicBezTo>
                  <a:pt x="10206088" y="442020"/>
                  <a:pt x="10240809" y="454081"/>
                  <a:pt x="10290184" y="448123"/>
                </a:cubicBezTo>
                <a:cubicBezTo>
                  <a:pt x="10301813" y="444919"/>
                  <a:pt x="10315233" y="449499"/>
                  <a:pt x="10320158" y="458352"/>
                </a:cubicBezTo>
                <a:cubicBezTo>
                  <a:pt x="10321006" y="459876"/>
                  <a:pt x="10321565" y="461470"/>
                  <a:pt x="10321815" y="463087"/>
                </a:cubicBezTo>
                <a:cubicBezTo>
                  <a:pt x="10354058" y="457158"/>
                  <a:pt x="10355176" y="470634"/>
                  <a:pt x="10373742" y="464538"/>
                </a:cubicBezTo>
                <a:cubicBezTo>
                  <a:pt x="10403060" y="475292"/>
                  <a:pt x="10411841" y="497597"/>
                  <a:pt x="10428532" y="492504"/>
                </a:cubicBezTo>
                <a:cubicBezTo>
                  <a:pt x="10440561" y="500742"/>
                  <a:pt x="10446267" y="521930"/>
                  <a:pt x="10466490" y="517759"/>
                </a:cubicBezTo>
                <a:cubicBezTo>
                  <a:pt x="10464622" y="519986"/>
                  <a:pt x="10465013" y="521261"/>
                  <a:pt x="10466675" y="522076"/>
                </a:cubicBezTo>
                <a:lnTo>
                  <a:pt x="10470309" y="522792"/>
                </a:lnTo>
                <a:lnTo>
                  <a:pt x="10474138" y="519761"/>
                </a:lnTo>
                <a:cubicBezTo>
                  <a:pt x="10488888" y="509612"/>
                  <a:pt x="10484914" y="524734"/>
                  <a:pt x="10501100" y="528263"/>
                </a:cubicBezTo>
                <a:cubicBezTo>
                  <a:pt x="10508412" y="530705"/>
                  <a:pt x="10505426" y="533743"/>
                  <a:pt x="10502395" y="536393"/>
                </a:cubicBezTo>
                <a:lnTo>
                  <a:pt x="10689496" y="560233"/>
                </a:lnTo>
                <a:cubicBezTo>
                  <a:pt x="10721441" y="573640"/>
                  <a:pt x="10757547" y="582937"/>
                  <a:pt x="10788736" y="613188"/>
                </a:cubicBezTo>
                <a:cubicBezTo>
                  <a:pt x="10794510" y="621641"/>
                  <a:pt x="10807098" y="616073"/>
                  <a:pt x="10819747" y="621351"/>
                </a:cubicBezTo>
                <a:cubicBezTo>
                  <a:pt x="10832398" y="626630"/>
                  <a:pt x="10846356" y="639592"/>
                  <a:pt x="10864632" y="644858"/>
                </a:cubicBezTo>
                <a:cubicBezTo>
                  <a:pt x="10895617" y="652290"/>
                  <a:pt x="10921550" y="640451"/>
                  <a:pt x="10929407" y="652945"/>
                </a:cubicBezTo>
                <a:cubicBezTo>
                  <a:pt x="10945460" y="653176"/>
                  <a:pt x="10968148" y="640553"/>
                  <a:pt x="10979412" y="654217"/>
                </a:cubicBezTo>
                <a:cubicBezTo>
                  <a:pt x="10981679" y="643737"/>
                  <a:pt x="10997287" y="663414"/>
                  <a:pt x="11006959" y="657017"/>
                </a:cubicBezTo>
                <a:cubicBezTo>
                  <a:pt x="11023230" y="659396"/>
                  <a:pt x="11051890" y="662462"/>
                  <a:pt x="11077038" y="668487"/>
                </a:cubicBezTo>
                <a:cubicBezTo>
                  <a:pt x="11097000" y="690299"/>
                  <a:pt x="11141286" y="676399"/>
                  <a:pt x="11157850" y="693164"/>
                </a:cubicBezTo>
                <a:cubicBezTo>
                  <a:pt x="11163800" y="695757"/>
                  <a:pt x="11169599" y="696942"/>
                  <a:pt x="11175276" y="697243"/>
                </a:cubicBezTo>
                <a:lnTo>
                  <a:pt x="11191131" y="696085"/>
                </a:lnTo>
                <a:lnTo>
                  <a:pt x="11195573" y="691751"/>
                </a:lnTo>
                <a:lnTo>
                  <a:pt x="11205299" y="693247"/>
                </a:lnTo>
                <a:lnTo>
                  <a:pt x="11223770" y="690335"/>
                </a:lnTo>
                <a:cubicBezTo>
                  <a:pt x="11237778" y="693777"/>
                  <a:pt x="11256852" y="701947"/>
                  <a:pt x="11292119" y="713311"/>
                </a:cubicBezTo>
                <a:cubicBezTo>
                  <a:pt x="11334878" y="733451"/>
                  <a:pt x="11401662" y="729175"/>
                  <a:pt x="11435379" y="758519"/>
                </a:cubicBezTo>
                <a:lnTo>
                  <a:pt x="11604406" y="810476"/>
                </a:lnTo>
                <a:lnTo>
                  <a:pt x="11652155" y="825109"/>
                </a:lnTo>
                <a:lnTo>
                  <a:pt x="11654192" y="827301"/>
                </a:lnTo>
                <a:cubicBezTo>
                  <a:pt x="11661650" y="834729"/>
                  <a:pt x="11669215" y="841480"/>
                  <a:pt x="11676599" y="846628"/>
                </a:cubicBezTo>
                <a:cubicBezTo>
                  <a:pt x="11688258" y="861760"/>
                  <a:pt x="11752266" y="896888"/>
                  <a:pt x="11775168" y="890664"/>
                </a:cubicBezTo>
                <a:cubicBezTo>
                  <a:pt x="11790977" y="883819"/>
                  <a:pt x="11808364" y="879901"/>
                  <a:pt x="11826341" y="877558"/>
                </a:cubicBezTo>
                <a:lnTo>
                  <a:pt x="11879068" y="874038"/>
                </a:lnTo>
                <a:lnTo>
                  <a:pt x="11889563" y="878619"/>
                </a:lnTo>
                <a:lnTo>
                  <a:pt x="12016613" y="886111"/>
                </a:lnTo>
                <a:lnTo>
                  <a:pt x="12108292" y="868500"/>
                </a:lnTo>
                <a:cubicBezTo>
                  <a:pt x="12129725" y="867311"/>
                  <a:pt x="12157891" y="874537"/>
                  <a:pt x="12182910" y="882003"/>
                </a:cubicBezTo>
                <a:lnTo>
                  <a:pt x="12192000" y="884778"/>
                </a:lnTo>
                <a:lnTo>
                  <a:pt x="12192000" y="1610315"/>
                </a:lnTo>
                <a:lnTo>
                  <a:pt x="12191998" y="1610315"/>
                </a:lnTo>
                <a:lnTo>
                  <a:pt x="12191998" y="1924333"/>
                </a:lnTo>
                <a:lnTo>
                  <a:pt x="0" y="1924333"/>
                </a:lnTo>
                <a:lnTo>
                  <a:pt x="0" y="505159"/>
                </a:lnTo>
                <a:lnTo>
                  <a:pt x="5722" y="508889"/>
                </a:lnTo>
                <a:cubicBezTo>
                  <a:pt x="21614" y="518548"/>
                  <a:pt x="33814" y="524781"/>
                  <a:pt x="38476" y="524137"/>
                </a:cubicBezTo>
                <a:cubicBezTo>
                  <a:pt x="99229" y="544180"/>
                  <a:pt x="142010" y="538457"/>
                  <a:pt x="192883" y="545272"/>
                </a:cubicBezTo>
                <a:cubicBezTo>
                  <a:pt x="277629" y="525210"/>
                  <a:pt x="293434" y="558443"/>
                  <a:pt x="343710" y="565029"/>
                </a:cubicBezTo>
                <a:cubicBezTo>
                  <a:pt x="383094" y="555729"/>
                  <a:pt x="425462" y="556271"/>
                  <a:pt x="471066" y="549837"/>
                </a:cubicBezTo>
                <a:cubicBezTo>
                  <a:pt x="513583" y="544428"/>
                  <a:pt x="569194" y="531004"/>
                  <a:pt x="617333" y="526428"/>
                </a:cubicBezTo>
                <a:cubicBezTo>
                  <a:pt x="660031" y="520760"/>
                  <a:pt x="696675" y="523882"/>
                  <a:pt x="725203" y="523793"/>
                </a:cubicBezTo>
                <a:cubicBezTo>
                  <a:pt x="736650" y="521695"/>
                  <a:pt x="780513" y="502146"/>
                  <a:pt x="788494" y="505799"/>
                </a:cubicBezTo>
                <a:lnTo>
                  <a:pt x="885977" y="526585"/>
                </a:lnTo>
                <a:cubicBezTo>
                  <a:pt x="906140" y="522837"/>
                  <a:pt x="917203" y="532232"/>
                  <a:pt x="932142" y="528005"/>
                </a:cubicBezTo>
                <a:cubicBezTo>
                  <a:pt x="963701" y="524128"/>
                  <a:pt x="1061555" y="499582"/>
                  <a:pt x="1090404" y="498299"/>
                </a:cubicBezTo>
                <a:cubicBezTo>
                  <a:pt x="1132840" y="494057"/>
                  <a:pt x="1148476" y="496041"/>
                  <a:pt x="1188628" y="483151"/>
                </a:cubicBezTo>
                <a:cubicBezTo>
                  <a:pt x="1230397" y="468408"/>
                  <a:pt x="1278711" y="457638"/>
                  <a:pt x="1316247" y="425979"/>
                </a:cubicBezTo>
                <a:cubicBezTo>
                  <a:pt x="1322662" y="417251"/>
                  <a:pt x="1339433" y="418553"/>
                  <a:pt x="1357712" y="416549"/>
                </a:cubicBezTo>
                <a:cubicBezTo>
                  <a:pt x="1375991" y="414544"/>
                  <a:pt x="1423507" y="412949"/>
                  <a:pt x="1425921" y="413953"/>
                </a:cubicBezTo>
                <a:cubicBezTo>
                  <a:pt x="1450272" y="407937"/>
                  <a:pt x="1458223" y="388156"/>
                  <a:pt x="1503817" y="380457"/>
                </a:cubicBezTo>
                <a:cubicBezTo>
                  <a:pt x="1541095" y="377398"/>
                  <a:pt x="1605565" y="376357"/>
                  <a:pt x="1639196" y="372785"/>
                </a:cubicBezTo>
                <a:cubicBezTo>
                  <a:pt x="1653280" y="376736"/>
                  <a:pt x="1695289" y="365766"/>
                  <a:pt x="1705606" y="359023"/>
                </a:cubicBezTo>
                <a:cubicBezTo>
                  <a:pt x="1729169" y="336295"/>
                  <a:pt x="1793207" y="348537"/>
                  <a:pt x="1813011" y="331023"/>
                </a:cubicBezTo>
                <a:cubicBezTo>
                  <a:pt x="1820772" y="328179"/>
                  <a:pt x="1823566" y="341833"/>
                  <a:pt x="1831380" y="341307"/>
                </a:cubicBezTo>
                <a:lnTo>
                  <a:pt x="1858612" y="326777"/>
                </a:lnTo>
                <a:lnTo>
                  <a:pt x="1880661" y="335987"/>
                </a:lnTo>
                <a:lnTo>
                  <a:pt x="1941495" y="310792"/>
                </a:lnTo>
                <a:cubicBezTo>
                  <a:pt x="1978970" y="307223"/>
                  <a:pt x="1947391" y="291714"/>
                  <a:pt x="1995402" y="305480"/>
                </a:cubicBezTo>
                <a:cubicBezTo>
                  <a:pt x="2042464" y="298034"/>
                  <a:pt x="2153424" y="281146"/>
                  <a:pt x="2223864" y="266118"/>
                </a:cubicBezTo>
                <a:cubicBezTo>
                  <a:pt x="2261296" y="256300"/>
                  <a:pt x="2360518" y="238323"/>
                  <a:pt x="2418043" y="215314"/>
                </a:cubicBezTo>
                <a:cubicBezTo>
                  <a:pt x="2472088" y="206823"/>
                  <a:pt x="2499422" y="162612"/>
                  <a:pt x="2558461" y="168193"/>
                </a:cubicBezTo>
                <a:cubicBezTo>
                  <a:pt x="2559660" y="164506"/>
                  <a:pt x="2592244" y="161337"/>
                  <a:pt x="2595535" y="158548"/>
                </a:cubicBezTo>
                <a:lnTo>
                  <a:pt x="2626942" y="130400"/>
                </a:lnTo>
                <a:lnTo>
                  <a:pt x="2632225" y="130446"/>
                </a:lnTo>
                <a:lnTo>
                  <a:pt x="2696856" y="128498"/>
                </a:lnTo>
                <a:lnTo>
                  <a:pt x="2759767" y="127784"/>
                </a:lnTo>
                <a:cubicBezTo>
                  <a:pt x="2770024" y="123546"/>
                  <a:pt x="2781047" y="119463"/>
                  <a:pt x="2792685" y="115710"/>
                </a:cubicBezTo>
                <a:lnTo>
                  <a:pt x="2799767" y="113754"/>
                </a:lnTo>
                <a:lnTo>
                  <a:pt x="2829799" y="120042"/>
                </a:lnTo>
                <a:lnTo>
                  <a:pt x="2890704" y="121493"/>
                </a:lnTo>
                <a:cubicBezTo>
                  <a:pt x="2935390" y="121035"/>
                  <a:pt x="2990780" y="113193"/>
                  <a:pt x="3042646" y="112273"/>
                </a:cubicBezTo>
                <a:cubicBezTo>
                  <a:pt x="3077119" y="111474"/>
                  <a:pt x="3124089" y="100414"/>
                  <a:pt x="3146630" y="100898"/>
                </a:cubicBezTo>
                <a:cubicBezTo>
                  <a:pt x="3169381" y="117699"/>
                  <a:pt x="3224695" y="125864"/>
                  <a:pt x="3233163" y="120200"/>
                </a:cubicBezTo>
                <a:lnTo>
                  <a:pt x="3372699" y="129394"/>
                </a:lnTo>
                <a:cubicBezTo>
                  <a:pt x="3389020" y="126586"/>
                  <a:pt x="3397563" y="116804"/>
                  <a:pt x="3394352" y="131671"/>
                </a:cubicBezTo>
                <a:cubicBezTo>
                  <a:pt x="3406102" y="131485"/>
                  <a:pt x="3429770" y="120938"/>
                  <a:pt x="3448218" y="118229"/>
                </a:cubicBezTo>
                <a:lnTo>
                  <a:pt x="3505047" y="115412"/>
                </a:lnTo>
                <a:lnTo>
                  <a:pt x="3521767" y="111071"/>
                </a:lnTo>
                <a:cubicBezTo>
                  <a:pt x="3526335" y="108877"/>
                  <a:pt x="3582156" y="117732"/>
                  <a:pt x="3585137" y="114371"/>
                </a:cubicBezTo>
                <a:cubicBezTo>
                  <a:pt x="3638265" y="102098"/>
                  <a:pt x="3633789" y="98565"/>
                  <a:pt x="3690293" y="98301"/>
                </a:cubicBezTo>
                <a:cubicBezTo>
                  <a:pt x="3782197" y="112746"/>
                  <a:pt x="3826738" y="92943"/>
                  <a:pt x="3867818" y="88985"/>
                </a:cubicBezTo>
                <a:cubicBezTo>
                  <a:pt x="3943777" y="81477"/>
                  <a:pt x="3990501" y="75194"/>
                  <a:pt x="4091337" y="70813"/>
                </a:cubicBezTo>
                <a:cubicBezTo>
                  <a:pt x="4154422" y="62932"/>
                  <a:pt x="4217060" y="45734"/>
                  <a:pt x="4246332" y="41697"/>
                </a:cubicBezTo>
                <a:cubicBezTo>
                  <a:pt x="4253308" y="42804"/>
                  <a:pt x="4260125" y="44606"/>
                  <a:pt x="4266975" y="46592"/>
                </a:cubicBezTo>
                <a:lnTo>
                  <a:pt x="4270566" y="47620"/>
                </a:lnTo>
                <a:lnTo>
                  <a:pt x="4288964" y="52766"/>
                </a:lnTo>
                <a:lnTo>
                  <a:pt x="4365137" y="51783"/>
                </a:lnTo>
                <a:lnTo>
                  <a:pt x="4430546" y="44555"/>
                </a:lnTo>
                <a:lnTo>
                  <a:pt x="4444136" y="39567"/>
                </a:lnTo>
                <a:lnTo>
                  <a:pt x="4534039" y="31604"/>
                </a:lnTo>
                <a:lnTo>
                  <a:pt x="4560448" y="25231"/>
                </a:lnTo>
                <a:lnTo>
                  <a:pt x="4568006" y="25970"/>
                </a:lnTo>
                <a:cubicBezTo>
                  <a:pt x="4580278" y="23866"/>
                  <a:pt x="4594878" y="14904"/>
                  <a:pt x="4595497" y="22958"/>
                </a:cubicBezTo>
                <a:lnTo>
                  <a:pt x="4608623" y="18108"/>
                </a:lnTo>
                <a:lnTo>
                  <a:pt x="4623942" y="22251"/>
                </a:lnTo>
                <a:cubicBezTo>
                  <a:pt x="4633227" y="23117"/>
                  <a:pt x="4655429" y="23973"/>
                  <a:pt x="4664336" y="23306"/>
                </a:cubicBezTo>
                <a:lnTo>
                  <a:pt x="4677385" y="18246"/>
                </a:lnTo>
                <a:lnTo>
                  <a:pt x="4698143" y="18036"/>
                </a:lnTo>
                <a:cubicBezTo>
                  <a:pt x="4710347" y="18931"/>
                  <a:pt x="4736189" y="22441"/>
                  <a:pt x="4750609" y="23611"/>
                </a:cubicBezTo>
                <a:cubicBezTo>
                  <a:pt x="4764270" y="27424"/>
                  <a:pt x="4774858" y="29782"/>
                  <a:pt x="4784658" y="25057"/>
                </a:cubicBezTo>
                <a:cubicBezTo>
                  <a:pt x="4804708" y="29613"/>
                  <a:pt x="4822811" y="48263"/>
                  <a:pt x="4847558" y="38726"/>
                </a:cubicBezTo>
                <a:cubicBezTo>
                  <a:pt x="4868304" y="42993"/>
                  <a:pt x="4867190" y="47939"/>
                  <a:pt x="4909134" y="50659"/>
                </a:cubicBezTo>
                <a:cubicBezTo>
                  <a:pt x="4945026" y="52455"/>
                  <a:pt x="5063406" y="54096"/>
                  <a:pt x="5099219" y="55050"/>
                </a:cubicBezTo>
                <a:cubicBezTo>
                  <a:pt x="5145195" y="57873"/>
                  <a:pt x="5163254" y="65473"/>
                  <a:pt x="5184992" y="67596"/>
                </a:cubicBezTo>
                <a:cubicBezTo>
                  <a:pt x="5206728" y="69720"/>
                  <a:pt x="5195578" y="65687"/>
                  <a:pt x="5229637" y="67789"/>
                </a:cubicBezTo>
                <a:cubicBezTo>
                  <a:pt x="5263695" y="69892"/>
                  <a:pt x="5345217" y="78854"/>
                  <a:pt x="5389346" y="80211"/>
                </a:cubicBezTo>
                <a:cubicBezTo>
                  <a:pt x="5425889" y="83191"/>
                  <a:pt x="5461943" y="84751"/>
                  <a:pt x="5494414" y="75926"/>
                </a:cubicBezTo>
                <a:lnTo>
                  <a:pt x="5528443" y="77206"/>
                </a:lnTo>
                <a:cubicBezTo>
                  <a:pt x="5582723" y="71370"/>
                  <a:pt x="5638917" y="68385"/>
                  <a:pt x="5684939" y="50269"/>
                </a:cubicBezTo>
                <a:cubicBezTo>
                  <a:pt x="5724389" y="45804"/>
                  <a:pt x="5737860" y="52916"/>
                  <a:pt x="5765146" y="50414"/>
                </a:cubicBezTo>
                <a:cubicBezTo>
                  <a:pt x="5792695" y="43060"/>
                  <a:pt x="5827352" y="38097"/>
                  <a:pt x="5848655" y="35257"/>
                </a:cubicBezTo>
                <a:lnTo>
                  <a:pt x="5930656" y="30131"/>
                </a:lnTo>
                <a:lnTo>
                  <a:pt x="6124150" y="31679"/>
                </a:lnTo>
                <a:cubicBezTo>
                  <a:pt x="6138131" y="22216"/>
                  <a:pt x="6167730" y="4075"/>
                  <a:pt x="6189199" y="588"/>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2" name="Title 1">
            <a:extLst>
              <a:ext uri="{FF2B5EF4-FFF2-40B4-BE49-F238E27FC236}">
                <a16:creationId xmlns:a16="http://schemas.microsoft.com/office/drawing/2014/main" id="{AAD4B83D-632F-4A96-5BE8-992832D4F773}"/>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fr-CA" sz="3600" b="1" kern="1200" noProof="0" dirty="0">
                <a:solidFill>
                  <a:schemeClr val="tx1">
                    <a:lumMod val="85000"/>
                    <a:lumOff val="15000"/>
                  </a:schemeClr>
                </a:solidFill>
                <a:latin typeface="+mj-lt"/>
                <a:ea typeface="+mj-ea"/>
                <a:cs typeface="+mj-cs"/>
              </a:rPr>
              <a:t>LE RÉGIME D’ASSURANCE</a:t>
            </a:r>
          </a:p>
        </p:txBody>
      </p:sp>
      <p:pic>
        <p:nvPicPr>
          <p:cNvPr id="1026" name="Picture 2" descr="image being cropped">
            <a:extLst>
              <a:ext uri="{FF2B5EF4-FFF2-40B4-BE49-F238E27FC236}">
                <a16:creationId xmlns:a16="http://schemas.microsoft.com/office/drawing/2014/main" id="{476FCA44-35F3-2CD7-752F-B5FD93B38C9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168" r="8241" b="1"/>
          <a:stretch/>
        </p:blipFill>
        <p:spPr bwMode="auto">
          <a:xfrm>
            <a:off x="1218573" y="579473"/>
            <a:ext cx="9754853" cy="422449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981742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solidFill>
                <a:schemeClr val="bg1"/>
              </a:solidFill>
            </a:endParaRPr>
          </a:p>
        </p:txBody>
      </p:sp>
      <p:sp>
        <p:nvSpPr>
          <p:cNvPr id="2" name="Title 1">
            <a:extLst>
              <a:ext uri="{FF2B5EF4-FFF2-40B4-BE49-F238E27FC236}">
                <a16:creationId xmlns:a16="http://schemas.microsoft.com/office/drawing/2014/main" id="{38A8BE7E-A593-4EDC-9990-2BE77D26BD05}"/>
              </a:ext>
            </a:extLst>
          </p:cNvPr>
          <p:cNvSpPr>
            <a:spLocks noGrp="1"/>
          </p:cNvSpPr>
          <p:nvPr>
            <p:ph type="title"/>
          </p:nvPr>
        </p:nvSpPr>
        <p:spPr>
          <a:xfrm>
            <a:off x="1256522" y="591829"/>
            <a:ext cx="3939688" cy="5583126"/>
          </a:xfrm>
        </p:spPr>
        <p:txBody>
          <a:bodyPr vert="horz" lIns="91440" tIns="45720" rIns="91440" bIns="45720" rtlCol="0" anchor="ctr">
            <a:normAutofit/>
          </a:bodyPr>
          <a:lstStyle/>
          <a:p>
            <a:r>
              <a:rPr lang="fr-CA" sz="5000" b="1" kern="1200" noProof="0" dirty="0">
                <a:solidFill>
                  <a:schemeClr val="tx1"/>
                </a:solidFill>
                <a:latin typeface="+mj-lt"/>
                <a:ea typeface="+mj-ea"/>
                <a:cs typeface="+mj-cs"/>
              </a:rPr>
              <a:t>LE RÉGIME D’ASSURANCE</a:t>
            </a:r>
          </a:p>
        </p:txBody>
      </p:sp>
      <p:cxnSp>
        <p:nvCxnSpPr>
          <p:cNvPr id="12" name="Straight Connector 11">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4" name="Graphic 12">
            <a:extLst>
              <a:ext uri="{FF2B5EF4-FFF2-40B4-BE49-F238E27FC236}">
                <a16:creationId xmlns:a16="http://schemas.microsoft.com/office/drawing/2014/main" id="{58BDB0EE-D238-415B-9ED8-62AA6AB2A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3111" y="59182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fr-CA" noProof="0" dirty="0"/>
          </a:p>
        </p:txBody>
      </p:sp>
      <p:sp>
        <p:nvSpPr>
          <p:cNvPr id="16" name="Graphic 11">
            <a:extLst>
              <a:ext uri="{FF2B5EF4-FFF2-40B4-BE49-F238E27FC236}">
                <a16:creationId xmlns:a16="http://schemas.microsoft.com/office/drawing/2014/main" id="{C5B55FC3-961D-4325-82F1-DE92B0D04E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91891" y="82112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fr-CA" noProof="0" dirty="0"/>
          </a:p>
        </p:txBody>
      </p:sp>
      <p:sp>
        <p:nvSpPr>
          <p:cNvPr id="18" name="Graphic 13">
            <a:extLst>
              <a:ext uri="{FF2B5EF4-FFF2-40B4-BE49-F238E27FC236}">
                <a16:creationId xmlns:a16="http://schemas.microsoft.com/office/drawing/2014/main" id="{4C8AB332-D09E-4F28-943C-DABDD4716A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17571" y="1336268"/>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fr-CA" noProof="0" dirty="0"/>
          </a:p>
        </p:txBody>
      </p:sp>
      <p:sp>
        <p:nvSpPr>
          <p:cNvPr id="4" name="Rectangle 3">
            <a:extLst>
              <a:ext uri="{FF2B5EF4-FFF2-40B4-BE49-F238E27FC236}">
                <a16:creationId xmlns:a16="http://schemas.microsoft.com/office/drawing/2014/main" id="{C8FAEF1F-485F-497B-905C-E325FA9B13C7}"/>
              </a:ext>
            </a:extLst>
          </p:cNvPr>
          <p:cNvSpPr/>
          <p:nvPr/>
        </p:nvSpPr>
        <p:spPr>
          <a:xfrm>
            <a:off x="364991" y="1460429"/>
            <a:ext cx="11462017" cy="695575"/>
          </a:xfrm>
          <a:prstGeom prst="rect">
            <a:avLst/>
          </a:prstGeom>
        </p:spPr>
        <p:txBody>
          <a:bodyPr wrap="square">
            <a:spAutoFit/>
          </a:bodyPr>
          <a:lstStyle/>
          <a:p>
            <a:pPr>
              <a:lnSpc>
                <a:spcPct val="90000"/>
              </a:lnSpc>
              <a:spcAft>
                <a:spcPts val="600"/>
              </a:spcAft>
            </a:pPr>
            <a:endParaRPr lang="fr-CA" noProof="0" dirty="0">
              <a:latin typeface="Arial" panose="020B0604020202020204" pitchFamily="34" charset="0"/>
              <a:cs typeface="Arial" panose="020B0604020202020204" pitchFamily="34" charset="0"/>
            </a:endParaRPr>
          </a:p>
          <a:p>
            <a:pPr>
              <a:lnSpc>
                <a:spcPct val="90000"/>
              </a:lnSpc>
              <a:spcAft>
                <a:spcPts val="600"/>
              </a:spcAft>
            </a:pPr>
            <a:endParaRPr lang="fr-CA" sz="2000" b="1" noProof="0" dirty="0">
              <a:solidFill>
                <a:schemeClr val="accent5">
                  <a:lumMod val="75000"/>
                </a:schemeClr>
              </a:solidFill>
              <a:latin typeface="Arial" panose="020B0604020202020204" pitchFamily="34" charset="0"/>
              <a:cs typeface="Arial" panose="020B0604020202020204" pitchFamily="34" charset="0"/>
            </a:endParaRPr>
          </a:p>
        </p:txBody>
      </p:sp>
      <p:graphicFrame>
        <p:nvGraphicFramePr>
          <p:cNvPr id="6" name="ZoneTexte 2">
            <a:extLst>
              <a:ext uri="{FF2B5EF4-FFF2-40B4-BE49-F238E27FC236}">
                <a16:creationId xmlns:a16="http://schemas.microsoft.com/office/drawing/2014/main" id="{DA753EAB-407C-6B4A-8597-D75059726592}"/>
              </a:ext>
            </a:extLst>
          </p:cNvPr>
          <p:cNvGraphicFramePr/>
          <p:nvPr>
            <p:extLst>
              <p:ext uri="{D42A27DB-BD31-4B8C-83A1-F6EECF244321}">
                <p14:modId xmlns:p14="http://schemas.microsoft.com/office/powerpoint/2010/main" val="1197435136"/>
              </p:ext>
            </p:extLst>
          </p:nvPr>
        </p:nvGraphicFramePr>
        <p:xfrm>
          <a:off x="5492710" y="671805"/>
          <a:ext cx="5861090" cy="5503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3975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D64E91-0CF7-F3F1-AAB5-A6AC57EA0174}"/>
            </a:ext>
          </a:extLst>
        </p:cNvPr>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FBF6B4B5-5D32-00D7-92CE-3277C5572F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1040" name="Freeform: Shape 1039">
            <a:extLst>
              <a:ext uri="{FF2B5EF4-FFF2-40B4-BE49-F238E27FC236}">
                <a16:creationId xmlns:a16="http://schemas.microsoft.com/office/drawing/2014/main" id="{69B56933-A623-EE79-9DB6-C83AA1A045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40492"/>
            <a:ext cx="12192000" cy="1924333"/>
          </a:xfrm>
          <a:custGeom>
            <a:avLst/>
            <a:gdLst>
              <a:gd name="connsiteX0" fmla="*/ 6189199 w 12192000"/>
              <a:gd name="connsiteY0" fmla="*/ 588 h 1924333"/>
              <a:gd name="connsiteX1" fmla="*/ 6207079 w 12192000"/>
              <a:gd name="connsiteY1" fmla="*/ 2850 h 1924333"/>
              <a:gd name="connsiteX2" fmla="*/ 6285610 w 12192000"/>
              <a:gd name="connsiteY2" fmla="*/ 18131 h 1924333"/>
              <a:gd name="connsiteX3" fmla="*/ 6378008 w 12192000"/>
              <a:gd name="connsiteY3" fmla="*/ 24625 h 1924333"/>
              <a:gd name="connsiteX4" fmla="*/ 6466340 w 12192000"/>
              <a:gd name="connsiteY4" fmla="*/ 21366 h 1924333"/>
              <a:gd name="connsiteX5" fmla="*/ 6553334 w 12192000"/>
              <a:gd name="connsiteY5" fmla="*/ 35307 h 1924333"/>
              <a:gd name="connsiteX6" fmla="*/ 6626068 w 12192000"/>
              <a:gd name="connsiteY6" fmla="*/ 58045 h 1924333"/>
              <a:gd name="connsiteX7" fmla="*/ 6692303 w 12192000"/>
              <a:gd name="connsiteY7" fmla="*/ 91487 h 1924333"/>
              <a:gd name="connsiteX8" fmla="*/ 6733670 w 12192000"/>
              <a:gd name="connsiteY8" fmla="*/ 118130 h 1924333"/>
              <a:gd name="connsiteX9" fmla="*/ 6798016 w 12192000"/>
              <a:gd name="connsiteY9" fmla="*/ 112271 h 1924333"/>
              <a:gd name="connsiteX10" fmla="*/ 6801081 w 12192000"/>
              <a:gd name="connsiteY10" fmla="*/ 114963 h 1924333"/>
              <a:gd name="connsiteX11" fmla="*/ 6819351 w 12192000"/>
              <a:gd name="connsiteY11" fmla="*/ 128825 h 1924333"/>
              <a:gd name="connsiteX12" fmla="*/ 6852732 w 12192000"/>
              <a:gd name="connsiteY12" fmla="*/ 123321 h 1924333"/>
              <a:gd name="connsiteX13" fmla="*/ 6865247 w 12192000"/>
              <a:gd name="connsiteY13" fmla="*/ 128836 h 1924333"/>
              <a:gd name="connsiteX14" fmla="*/ 6905517 w 12192000"/>
              <a:gd name="connsiteY14" fmla="*/ 129265 h 1924333"/>
              <a:gd name="connsiteX15" fmla="*/ 6950286 w 12192000"/>
              <a:gd name="connsiteY15" fmla="*/ 150104 h 1924333"/>
              <a:gd name="connsiteX16" fmla="*/ 7003442 w 12192000"/>
              <a:gd name="connsiteY16" fmla="*/ 136136 h 1924333"/>
              <a:gd name="connsiteX17" fmla="*/ 7160047 w 12192000"/>
              <a:gd name="connsiteY17" fmla="*/ 166721 h 1924333"/>
              <a:gd name="connsiteX18" fmla="*/ 7325604 w 12192000"/>
              <a:gd name="connsiteY18" fmla="*/ 215867 h 1924333"/>
              <a:gd name="connsiteX19" fmla="*/ 7540522 w 12192000"/>
              <a:gd name="connsiteY19" fmla="*/ 239374 h 1924333"/>
              <a:gd name="connsiteX20" fmla="*/ 7612071 w 12192000"/>
              <a:gd name="connsiteY20" fmla="*/ 229553 h 1924333"/>
              <a:gd name="connsiteX21" fmla="*/ 7651995 w 12192000"/>
              <a:gd name="connsiteY21" fmla="*/ 244567 h 1924333"/>
              <a:gd name="connsiteX22" fmla="*/ 7725761 w 12192000"/>
              <a:gd name="connsiteY22" fmla="*/ 258638 h 1924333"/>
              <a:gd name="connsiteX23" fmla="*/ 7823038 w 12192000"/>
              <a:gd name="connsiteY23" fmla="*/ 287078 h 1924333"/>
              <a:gd name="connsiteX24" fmla="*/ 7866405 w 12192000"/>
              <a:gd name="connsiteY24" fmla="*/ 287288 h 1924333"/>
              <a:gd name="connsiteX25" fmla="*/ 7875021 w 12192000"/>
              <a:gd name="connsiteY25" fmla="*/ 288224 h 1924333"/>
              <a:gd name="connsiteX26" fmla="*/ 7875146 w 12192000"/>
              <a:gd name="connsiteY26" fmla="*/ 288614 h 1924333"/>
              <a:gd name="connsiteX27" fmla="*/ 7907443 w 12192000"/>
              <a:gd name="connsiteY27" fmla="*/ 291752 h 1924333"/>
              <a:gd name="connsiteX28" fmla="*/ 7912892 w 12192000"/>
              <a:gd name="connsiteY28" fmla="*/ 294833 h 1924333"/>
              <a:gd name="connsiteX29" fmla="*/ 7946345 w 12192000"/>
              <a:gd name="connsiteY29" fmla="*/ 319359 h 1924333"/>
              <a:gd name="connsiteX30" fmla="*/ 8021238 w 12192000"/>
              <a:gd name="connsiteY30" fmla="*/ 315159 h 1924333"/>
              <a:gd name="connsiteX31" fmla="*/ 8094697 w 12192000"/>
              <a:gd name="connsiteY31" fmla="*/ 351819 h 1924333"/>
              <a:gd name="connsiteX32" fmla="*/ 8155208 w 12192000"/>
              <a:gd name="connsiteY32" fmla="*/ 371168 h 1924333"/>
              <a:gd name="connsiteX33" fmla="*/ 8248472 w 12192000"/>
              <a:gd name="connsiteY33" fmla="*/ 400489 h 1924333"/>
              <a:gd name="connsiteX34" fmla="*/ 8300068 w 12192000"/>
              <a:gd name="connsiteY34" fmla="*/ 405531 h 1924333"/>
              <a:gd name="connsiteX35" fmla="*/ 8356293 w 12192000"/>
              <a:gd name="connsiteY35" fmla="*/ 403328 h 1924333"/>
              <a:gd name="connsiteX36" fmla="*/ 8475838 w 12192000"/>
              <a:gd name="connsiteY36" fmla="*/ 435524 h 1924333"/>
              <a:gd name="connsiteX37" fmla="*/ 8575216 w 12192000"/>
              <a:gd name="connsiteY37" fmla="*/ 450198 h 1924333"/>
              <a:gd name="connsiteX38" fmla="*/ 8588650 w 12192000"/>
              <a:gd name="connsiteY38" fmla="*/ 447070 h 1924333"/>
              <a:gd name="connsiteX39" fmla="*/ 8612184 w 12192000"/>
              <a:gd name="connsiteY39" fmla="*/ 439577 h 1924333"/>
              <a:gd name="connsiteX40" fmla="*/ 8630713 w 12192000"/>
              <a:gd name="connsiteY40" fmla="*/ 433015 h 1924333"/>
              <a:gd name="connsiteX41" fmla="*/ 8704240 w 12192000"/>
              <a:gd name="connsiteY41" fmla="*/ 422865 h 1924333"/>
              <a:gd name="connsiteX42" fmla="*/ 8829513 w 12192000"/>
              <a:gd name="connsiteY42" fmla="*/ 429389 h 1924333"/>
              <a:gd name="connsiteX43" fmla="*/ 9083651 w 12192000"/>
              <a:gd name="connsiteY43" fmla="*/ 390744 h 1924333"/>
              <a:gd name="connsiteX44" fmla="*/ 9371402 w 12192000"/>
              <a:gd name="connsiteY44" fmla="*/ 371809 h 1924333"/>
              <a:gd name="connsiteX45" fmla="*/ 9429586 w 12192000"/>
              <a:gd name="connsiteY45" fmla="*/ 369213 h 1924333"/>
              <a:gd name="connsiteX46" fmla="*/ 9489757 w 12192000"/>
              <a:gd name="connsiteY46" fmla="*/ 377814 h 1924333"/>
              <a:gd name="connsiteX47" fmla="*/ 9516954 w 12192000"/>
              <a:gd name="connsiteY47" fmla="*/ 376991 h 1924333"/>
              <a:gd name="connsiteX48" fmla="*/ 9645588 w 12192000"/>
              <a:gd name="connsiteY48" fmla="*/ 363590 h 1924333"/>
              <a:gd name="connsiteX49" fmla="*/ 9722896 w 12192000"/>
              <a:gd name="connsiteY49" fmla="*/ 360983 h 1924333"/>
              <a:gd name="connsiteX50" fmla="*/ 9752803 w 12192000"/>
              <a:gd name="connsiteY50" fmla="*/ 368492 h 1924333"/>
              <a:gd name="connsiteX51" fmla="*/ 9890305 w 12192000"/>
              <a:gd name="connsiteY51" fmla="*/ 380736 h 1924333"/>
              <a:gd name="connsiteX52" fmla="*/ 9939767 w 12192000"/>
              <a:gd name="connsiteY52" fmla="*/ 377776 h 1924333"/>
              <a:gd name="connsiteX53" fmla="*/ 9944355 w 12192000"/>
              <a:gd name="connsiteY53" fmla="*/ 377352 h 1924333"/>
              <a:gd name="connsiteX54" fmla="*/ 9953719 w 12192000"/>
              <a:gd name="connsiteY54" fmla="*/ 375642 h 1924333"/>
              <a:gd name="connsiteX55" fmla="*/ 9955809 w 12192000"/>
              <a:gd name="connsiteY55" fmla="*/ 376294 h 1924333"/>
              <a:gd name="connsiteX56" fmla="*/ 10032710 w 12192000"/>
              <a:gd name="connsiteY56" fmla="*/ 394940 h 1924333"/>
              <a:gd name="connsiteX57" fmla="*/ 10049925 w 12192000"/>
              <a:gd name="connsiteY57" fmla="*/ 404971 h 1924333"/>
              <a:gd name="connsiteX58" fmla="*/ 10112671 w 12192000"/>
              <a:gd name="connsiteY58" fmla="*/ 414549 h 1924333"/>
              <a:gd name="connsiteX59" fmla="*/ 10170853 w 12192000"/>
              <a:gd name="connsiteY59" fmla="*/ 435168 h 1924333"/>
              <a:gd name="connsiteX60" fmla="*/ 10290184 w 12192000"/>
              <a:gd name="connsiteY60" fmla="*/ 448123 h 1924333"/>
              <a:gd name="connsiteX61" fmla="*/ 10320158 w 12192000"/>
              <a:gd name="connsiteY61" fmla="*/ 458352 h 1924333"/>
              <a:gd name="connsiteX62" fmla="*/ 10321815 w 12192000"/>
              <a:gd name="connsiteY62" fmla="*/ 463087 h 1924333"/>
              <a:gd name="connsiteX63" fmla="*/ 10373742 w 12192000"/>
              <a:gd name="connsiteY63" fmla="*/ 464538 h 1924333"/>
              <a:gd name="connsiteX64" fmla="*/ 10428532 w 12192000"/>
              <a:gd name="connsiteY64" fmla="*/ 492504 h 1924333"/>
              <a:gd name="connsiteX65" fmla="*/ 10466490 w 12192000"/>
              <a:gd name="connsiteY65" fmla="*/ 517759 h 1924333"/>
              <a:gd name="connsiteX66" fmla="*/ 10466675 w 12192000"/>
              <a:gd name="connsiteY66" fmla="*/ 522076 h 1924333"/>
              <a:gd name="connsiteX67" fmla="*/ 10470309 w 12192000"/>
              <a:gd name="connsiteY67" fmla="*/ 522792 h 1924333"/>
              <a:gd name="connsiteX68" fmla="*/ 10474138 w 12192000"/>
              <a:gd name="connsiteY68" fmla="*/ 519761 h 1924333"/>
              <a:gd name="connsiteX69" fmla="*/ 10501100 w 12192000"/>
              <a:gd name="connsiteY69" fmla="*/ 528263 h 1924333"/>
              <a:gd name="connsiteX70" fmla="*/ 10502395 w 12192000"/>
              <a:gd name="connsiteY70" fmla="*/ 536393 h 1924333"/>
              <a:gd name="connsiteX71" fmla="*/ 10689496 w 12192000"/>
              <a:gd name="connsiteY71" fmla="*/ 560233 h 1924333"/>
              <a:gd name="connsiteX72" fmla="*/ 10788736 w 12192000"/>
              <a:gd name="connsiteY72" fmla="*/ 613188 h 1924333"/>
              <a:gd name="connsiteX73" fmla="*/ 10819747 w 12192000"/>
              <a:gd name="connsiteY73" fmla="*/ 621351 h 1924333"/>
              <a:gd name="connsiteX74" fmla="*/ 10864632 w 12192000"/>
              <a:gd name="connsiteY74" fmla="*/ 644858 h 1924333"/>
              <a:gd name="connsiteX75" fmla="*/ 10929407 w 12192000"/>
              <a:gd name="connsiteY75" fmla="*/ 652945 h 1924333"/>
              <a:gd name="connsiteX76" fmla="*/ 10979412 w 12192000"/>
              <a:gd name="connsiteY76" fmla="*/ 654217 h 1924333"/>
              <a:gd name="connsiteX77" fmla="*/ 11006959 w 12192000"/>
              <a:gd name="connsiteY77" fmla="*/ 657017 h 1924333"/>
              <a:gd name="connsiteX78" fmla="*/ 11077038 w 12192000"/>
              <a:gd name="connsiteY78" fmla="*/ 668487 h 1924333"/>
              <a:gd name="connsiteX79" fmla="*/ 11157850 w 12192000"/>
              <a:gd name="connsiteY79" fmla="*/ 693164 h 1924333"/>
              <a:gd name="connsiteX80" fmla="*/ 11175276 w 12192000"/>
              <a:gd name="connsiteY80" fmla="*/ 697243 h 1924333"/>
              <a:gd name="connsiteX81" fmla="*/ 11191131 w 12192000"/>
              <a:gd name="connsiteY81" fmla="*/ 696085 h 1924333"/>
              <a:gd name="connsiteX82" fmla="*/ 11195573 w 12192000"/>
              <a:gd name="connsiteY82" fmla="*/ 691751 h 1924333"/>
              <a:gd name="connsiteX83" fmla="*/ 11205299 w 12192000"/>
              <a:gd name="connsiteY83" fmla="*/ 693247 h 1924333"/>
              <a:gd name="connsiteX84" fmla="*/ 11223770 w 12192000"/>
              <a:gd name="connsiteY84" fmla="*/ 690335 h 1924333"/>
              <a:gd name="connsiteX85" fmla="*/ 11292119 w 12192000"/>
              <a:gd name="connsiteY85" fmla="*/ 713311 h 1924333"/>
              <a:gd name="connsiteX86" fmla="*/ 11435379 w 12192000"/>
              <a:gd name="connsiteY86" fmla="*/ 758519 h 1924333"/>
              <a:gd name="connsiteX87" fmla="*/ 11604406 w 12192000"/>
              <a:gd name="connsiteY87" fmla="*/ 810476 h 1924333"/>
              <a:gd name="connsiteX88" fmla="*/ 11652155 w 12192000"/>
              <a:gd name="connsiteY88" fmla="*/ 825109 h 1924333"/>
              <a:gd name="connsiteX89" fmla="*/ 11654192 w 12192000"/>
              <a:gd name="connsiteY89" fmla="*/ 827301 h 1924333"/>
              <a:gd name="connsiteX90" fmla="*/ 11676599 w 12192000"/>
              <a:gd name="connsiteY90" fmla="*/ 846628 h 1924333"/>
              <a:gd name="connsiteX91" fmla="*/ 11775168 w 12192000"/>
              <a:gd name="connsiteY91" fmla="*/ 890664 h 1924333"/>
              <a:gd name="connsiteX92" fmla="*/ 11826341 w 12192000"/>
              <a:gd name="connsiteY92" fmla="*/ 877558 h 1924333"/>
              <a:gd name="connsiteX93" fmla="*/ 11879068 w 12192000"/>
              <a:gd name="connsiteY93" fmla="*/ 874038 h 1924333"/>
              <a:gd name="connsiteX94" fmla="*/ 11889563 w 12192000"/>
              <a:gd name="connsiteY94" fmla="*/ 878619 h 1924333"/>
              <a:gd name="connsiteX95" fmla="*/ 12016613 w 12192000"/>
              <a:gd name="connsiteY95" fmla="*/ 886111 h 1924333"/>
              <a:gd name="connsiteX96" fmla="*/ 12108292 w 12192000"/>
              <a:gd name="connsiteY96" fmla="*/ 868500 h 1924333"/>
              <a:gd name="connsiteX97" fmla="*/ 12182910 w 12192000"/>
              <a:gd name="connsiteY97" fmla="*/ 882003 h 1924333"/>
              <a:gd name="connsiteX98" fmla="*/ 12192000 w 12192000"/>
              <a:gd name="connsiteY98" fmla="*/ 884778 h 1924333"/>
              <a:gd name="connsiteX99" fmla="*/ 12192000 w 12192000"/>
              <a:gd name="connsiteY99" fmla="*/ 1610315 h 1924333"/>
              <a:gd name="connsiteX100" fmla="*/ 12191998 w 12192000"/>
              <a:gd name="connsiteY100" fmla="*/ 1610315 h 1924333"/>
              <a:gd name="connsiteX101" fmla="*/ 12191998 w 12192000"/>
              <a:gd name="connsiteY101" fmla="*/ 1924333 h 1924333"/>
              <a:gd name="connsiteX102" fmla="*/ 0 w 12192000"/>
              <a:gd name="connsiteY102" fmla="*/ 1924333 h 1924333"/>
              <a:gd name="connsiteX103" fmla="*/ 0 w 12192000"/>
              <a:gd name="connsiteY103" fmla="*/ 505159 h 1924333"/>
              <a:gd name="connsiteX104" fmla="*/ 5722 w 12192000"/>
              <a:gd name="connsiteY104" fmla="*/ 508889 h 1924333"/>
              <a:gd name="connsiteX105" fmla="*/ 38476 w 12192000"/>
              <a:gd name="connsiteY105" fmla="*/ 524137 h 1924333"/>
              <a:gd name="connsiteX106" fmla="*/ 192883 w 12192000"/>
              <a:gd name="connsiteY106" fmla="*/ 545272 h 1924333"/>
              <a:gd name="connsiteX107" fmla="*/ 343710 w 12192000"/>
              <a:gd name="connsiteY107" fmla="*/ 565029 h 1924333"/>
              <a:gd name="connsiteX108" fmla="*/ 471066 w 12192000"/>
              <a:gd name="connsiteY108" fmla="*/ 549837 h 1924333"/>
              <a:gd name="connsiteX109" fmla="*/ 617333 w 12192000"/>
              <a:gd name="connsiteY109" fmla="*/ 526428 h 1924333"/>
              <a:gd name="connsiteX110" fmla="*/ 725203 w 12192000"/>
              <a:gd name="connsiteY110" fmla="*/ 523793 h 1924333"/>
              <a:gd name="connsiteX111" fmla="*/ 788494 w 12192000"/>
              <a:gd name="connsiteY111" fmla="*/ 505799 h 1924333"/>
              <a:gd name="connsiteX112" fmla="*/ 885977 w 12192000"/>
              <a:gd name="connsiteY112" fmla="*/ 526585 h 1924333"/>
              <a:gd name="connsiteX113" fmla="*/ 932142 w 12192000"/>
              <a:gd name="connsiteY113" fmla="*/ 528005 h 1924333"/>
              <a:gd name="connsiteX114" fmla="*/ 1090404 w 12192000"/>
              <a:gd name="connsiteY114" fmla="*/ 498299 h 1924333"/>
              <a:gd name="connsiteX115" fmla="*/ 1188628 w 12192000"/>
              <a:gd name="connsiteY115" fmla="*/ 483151 h 1924333"/>
              <a:gd name="connsiteX116" fmla="*/ 1316247 w 12192000"/>
              <a:gd name="connsiteY116" fmla="*/ 425979 h 1924333"/>
              <a:gd name="connsiteX117" fmla="*/ 1357712 w 12192000"/>
              <a:gd name="connsiteY117" fmla="*/ 416549 h 1924333"/>
              <a:gd name="connsiteX118" fmla="*/ 1425921 w 12192000"/>
              <a:gd name="connsiteY118" fmla="*/ 413953 h 1924333"/>
              <a:gd name="connsiteX119" fmla="*/ 1503817 w 12192000"/>
              <a:gd name="connsiteY119" fmla="*/ 380457 h 1924333"/>
              <a:gd name="connsiteX120" fmla="*/ 1639196 w 12192000"/>
              <a:gd name="connsiteY120" fmla="*/ 372785 h 1924333"/>
              <a:gd name="connsiteX121" fmla="*/ 1705606 w 12192000"/>
              <a:gd name="connsiteY121" fmla="*/ 359023 h 1924333"/>
              <a:gd name="connsiteX122" fmla="*/ 1813011 w 12192000"/>
              <a:gd name="connsiteY122" fmla="*/ 331023 h 1924333"/>
              <a:gd name="connsiteX123" fmla="*/ 1831380 w 12192000"/>
              <a:gd name="connsiteY123" fmla="*/ 341307 h 1924333"/>
              <a:gd name="connsiteX124" fmla="*/ 1858612 w 12192000"/>
              <a:gd name="connsiteY124" fmla="*/ 326777 h 1924333"/>
              <a:gd name="connsiteX125" fmla="*/ 1880661 w 12192000"/>
              <a:gd name="connsiteY125" fmla="*/ 335987 h 1924333"/>
              <a:gd name="connsiteX126" fmla="*/ 1941495 w 12192000"/>
              <a:gd name="connsiteY126" fmla="*/ 310792 h 1924333"/>
              <a:gd name="connsiteX127" fmla="*/ 1995402 w 12192000"/>
              <a:gd name="connsiteY127" fmla="*/ 305480 h 1924333"/>
              <a:gd name="connsiteX128" fmla="*/ 2223864 w 12192000"/>
              <a:gd name="connsiteY128" fmla="*/ 266118 h 1924333"/>
              <a:gd name="connsiteX129" fmla="*/ 2418043 w 12192000"/>
              <a:gd name="connsiteY129" fmla="*/ 215314 h 1924333"/>
              <a:gd name="connsiteX130" fmla="*/ 2558461 w 12192000"/>
              <a:gd name="connsiteY130" fmla="*/ 168193 h 1924333"/>
              <a:gd name="connsiteX131" fmla="*/ 2595535 w 12192000"/>
              <a:gd name="connsiteY131" fmla="*/ 158548 h 1924333"/>
              <a:gd name="connsiteX132" fmla="*/ 2626942 w 12192000"/>
              <a:gd name="connsiteY132" fmla="*/ 130400 h 1924333"/>
              <a:gd name="connsiteX133" fmla="*/ 2632225 w 12192000"/>
              <a:gd name="connsiteY133" fmla="*/ 130446 h 1924333"/>
              <a:gd name="connsiteX134" fmla="*/ 2696856 w 12192000"/>
              <a:gd name="connsiteY134" fmla="*/ 128498 h 1924333"/>
              <a:gd name="connsiteX135" fmla="*/ 2759767 w 12192000"/>
              <a:gd name="connsiteY135" fmla="*/ 127784 h 1924333"/>
              <a:gd name="connsiteX136" fmla="*/ 2792685 w 12192000"/>
              <a:gd name="connsiteY136" fmla="*/ 115710 h 1924333"/>
              <a:gd name="connsiteX137" fmla="*/ 2799767 w 12192000"/>
              <a:gd name="connsiteY137" fmla="*/ 113754 h 1924333"/>
              <a:gd name="connsiteX138" fmla="*/ 2829799 w 12192000"/>
              <a:gd name="connsiteY138" fmla="*/ 120042 h 1924333"/>
              <a:gd name="connsiteX139" fmla="*/ 2890704 w 12192000"/>
              <a:gd name="connsiteY139" fmla="*/ 121493 h 1924333"/>
              <a:gd name="connsiteX140" fmla="*/ 3042646 w 12192000"/>
              <a:gd name="connsiteY140" fmla="*/ 112273 h 1924333"/>
              <a:gd name="connsiteX141" fmla="*/ 3146630 w 12192000"/>
              <a:gd name="connsiteY141" fmla="*/ 100898 h 1924333"/>
              <a:gd name="connsiteX142" fmla="*/ 3233163 w 12192000"/>
              <a:gd name="connsiteY142" fmla="*/ 120200 h 1924333"/>
              <a:gd name="connsiteX143" fmla="*/ 3372699 w 12192000"/>
              <a:gd name="connsiteY143" fmla="*/ 129394 h 1924333"/>
              <a:gd name="connsiteX144" fmla="*/ 3394352 w 12192000"/>
              <a:gd name="connsiteY144" fmla="*/ 131671 h 1924333"/>
              <a:gd name="connsiteX145" fmla="*/ 3448218 w 12192000"/>
              <a:gd name="connsiteY145" fmla="*/ 118229 h 1924333"/>
              <a:gd name="connsiteX146" fmla="*/ 3505047 w 12192000"/>
              <a:gd name="connsiteY146" fmla="*/ 115412 h 1924333"/>
              <a:gd name="connsiteX147" fmla="*/ 3521767 w 12192000"/>
              <a:gd name="connsiteY147" fmla="*/ 111071 h 1924333"/>
              <a:gd name="connsiteX148" fmla="*/ 3585137 w 12192000"/>
              <a:gd name="connsiteY148" fmla="*/ 114371 h 1924333"/>
              <a:gd name="connsiteX149" fmla="*/ 3690293 w 12192000"/>
              <a:gd name="connsiteY149" fmla="*/ 98301 h 1924333"/>
              <a:gd name="connsiteX150" fmla="*/ 3867818 w 12192000"/>
              <a:gd name="connsiteY150" fmla="*/ 88985 h 1924333"/>
              <a:gd name="connsiteX151" fmla="*/ 4091337 w 12192000"/>
              <a:gd name="connsiteY151" fmla="*/ 70813 h 1924333"/>
              <a:gd name="connsiteX152" fmla="*/ 4246332 w 12192000"/>
              <a:gd name="connsiteY152" fmla="*/ 41697 h 1924333"/>
              <a:gd name="connsiteX153" fmla="*/ 4266975 w 12192000"/>
              <a:gd name="connsiteY153" fmla="*/ 46592 h 1924333"/>
              <a:gd name="connsiteX154" fmla="*/ 4270566 w 12192000"/>
              <a:gd name="connsiteY154" fmla="*/ 47620 h 1924333"/>
              <a:gd name="connsiteX155" fmla="*/ 4288964 w 12192000"/>
              <a:gd name="connsiteY155" fmla="*/ 52766 h 1924333"/>
              <a:gd name="connsiteX156" fmla="*/ 4365137 w 12192000"/>
              <a:gd name="connsiteY156" fmla="*/ 51783 h 1924333"/>
              <a:gd name="connsiteX157" fmla="*/ 4430546 w 12192000"/>
              <a:gd name="connsiteY157" fmla="*/ 44555 h 1924333"/>
              <a:gd name="connsiteX158" fmla="*/ 4444136 w 12192000"/>
              <a:gd name="connsiteY158" fmla="*/ 39567 h 1924333"/>
              <a:gd name="connsiteX159" fmla="*/ 4534039 w 12192000"/>
              <a:gd name="connsiteY159" fmla="*/ 31604 h 1924333"/>
              <a:gd name="connsiteX160" fmla="*/ 4560448 w 12192000"/>
              <a:gd name="connsiteY160" fmla="*/ 25231 h 1924333"/>
              <a:gd name="connsiteX161" fmla="*/ 4568006 w 12192000"/>
              <a:gd name="connsiteY161" fmla="*/ 25970 h 1924333"/>
              <a:gd name="connsiteX162" fmla="*/ 4595497 w 12192000"/>
              <a:gd name="connsiteY162" fmla="*/ 22958 h 1924333"/>
              <a:gd name="connsiteX163" fmla="*/ 4608623 w 12192000"/>
              <a:gd name="connsiteY163" fmla="*/ 18108 h 1924333"/>
              <a:gd name="connsiteX164" fmla="*/ 4623942 w 12192000"/>
              <a:gd name="connsiteY164" fmla="*/ 22251 h 1924333"/>
              <a:gd name="connsiteX165" fmla="*/ 4664336 w 12192000"/>
              <a:gd name="connsiteY165" fmla="*/ 23306 h 1924333"/>
              <a:gd name="connsiteX166" fmla="*/ 4677385 w 12192000"/>
              <a:gd name="connsiteY166" fmla="*/ 18246 h 1924333"/>
              <a:gd name="connsiteX167" fmla="*/ 4698143 w 12192000"/>
              <a:gd name="connsiteY167" fmla="*/ 18036 h 1924333"/>
              <a:gd name="connsiteX168" fmla="*/ 4750609 w 12192000"/>
              <a:gd name="connsiteY168" fmla="*/ 23611 h 1924333"/>
              <a:gd name="connsiteX169" fmla="*/ 4784658 w 12192000"/>
              <a:gd name="connsiteY169" fmla="*/ 25057 h 1924333"/>
              <a:gd name="connsiteX170" fmla="*/ 4847558 w 12192000"/>
              <a:gd name="connsiteY170" fmla="*/ 38726 h 1924333"/>
              <a:gd name="connsiteX171" fmla="*/ 4909134 w 12192000"/>
              <a:gd name="connsiteY171" fmla="*/ 50659 h 1924333"/>
              <a:gd name="connsiteX172" fmla="*/ 5099219 w 12192000"/>
              <a:gd name="connsiteY172" fmla="*/ 55050 h 1924333"/>
              <a:gd name="connsiteX173" fmla="*/ 5184992 w 12192000"/>
              <a:gd name="connsiteY173" fmla="*/ 67596 h 1924333"/>
              <a:gd name="connsiteX174" fmla="*/ 5229637 w 12192000"/>
              <a:gd name="connsiteY174" fmla="*/ 67789 h 1924333"/>
              <a:gd name="connsiteX175" fmla="*/ 5389346 w 12192000"/>
              <a:gd name="connsiteY175" fmla="*/ 80211 h 1924333"/>
              <a:gd name="connsiteX176" fmla="*/ 5494414 w 12192000"/>
              <a:gd name="connsiteY176" fmla="*/ 75926 h 1924333"/>
              <a:gd name="connsiteX177" fmla="*/ 5528443 w 12192000"/>
              <a:gd name="connsiteY177" fmla="*/ 77206 h 1924333"/>
              <a:gd name="connsiteX178" fmla="*/ 5684939 w 12192000"/>
              <a:gd name="connsiteY178" fmla="*/ 50269 h 1924333"/>
              <a:gd name="connsiteX179" fmla="*/ 5765146 w 12192000"/>
              <a:gd name="connsiteY179" fmla="*/ 50414 h 1924333"/>
              <a:gd name="connsiteX180" fmla="*/ 5848655 w 12192000"/>
              <a:gd name="connsiteY180" fmla="*/ 35257 h 1924333"/>
              <a:gd name="connsiteX181" fmla="*/ 5930656 w 12192000"/>
              <a:gd name="connsiteY181" fmla="*/ 30131 h 1924333"/>
              <a:gd name="connsiteX182" fmla="*/ 6124150 w 12192000"/>
              <a:gd name="connsiteY182" fmla="*/ 31679 h 1924333"/>
              <a:gd name="connsiteX183" fmla="*/ 6189199 w 12192000"/>
              <a:gd name="connsiteY183" fmla="*/ 588 h 192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2192000" h="1924333">
                <a:moveTo>
                  <a:pt x="6189199" y="588"/>
                </a:moveTo>
                <a:cubicBezTo>
                  <a:pt x="6196356" y="-574"/>
                  <a:pt x="6202609" y="-108"/>
                  <a:pt x="6207079" y="2850"/>
                </a:cubicBezTo>
                <a:cubicBezTo>
                  <a:pt x="6222026" y="2749"/>
                  <a:pt x="6273489" y="3767"/>
                  <a:pt x="6285610" y="18131"/>
                </a:cubicBezTo>
                <a:cubicBezTo>
                  <a:pt x="6307255" y="18685"/>
                  <a:pt x="6357141" y="23793"/>
                  <a:pt x="6378008" y="24625"/>
                </a:cubicBezTo>
                <a:cubicBezTo>
                  <a:pt x="6409946" y="30645"/>
                  <a:pt x="6438307" y="10375"/>
                  <a:pt x="6466340" y="21366"/>
                </a:cubicBezTo>
                <a:cubicBezTo>
                  <a:pt x="6488276" y="31229"/>
                  <a:pt x="6529854" y="28110"/>
                  <a:pt x="6553334" y="35307"/>
                </a:cubicBezTo>
                <a:cubicBezTo>
                  <a:pt x="6561737" y="48059"/>
                  <a:pt x="6609188" y="62087"/>
                  <a:pt x="6626068" y="58045"/>
                </a:cubicBezTo>
                <a:cubicBezTo>
                  <a:pt x="6660952" y="66570"/>
                  <a:pt x="6666277" y="84716"/>
                  <a:pt x="6692303" y="91487"/>
                </a:cubicBezTo>
                <a:lnTo>
                  <a:pt x="6733670" y="118130"/>
                </a:lnTo>
                <a:lnTo>
                  <a:pt x="6798016" y="112271"/>
                </a:lnTo>
                <a:lnTo>
                  <a:pt x="6801081" y="114963"/>
                </a:lnTo>
                <a:cubicBezTo>
                  <a:pt x="6806919" y="120140"/>
                  <a:pt x="6812832" y="125016"/>
                  <a:pt x="6819351" y="128825"/>
                </a:cubicBezTo>
                <a:cubicBezTo>
                  <a:pt x="6825742" y="109997"/>
                  <a:pt x="6840132" y="116541"/>
                  <a:pt x="6852732" y="123321"/>
                </a:cubicBezTo>
                <a:lnTo>
                  <a:pt x="6865247" y="128836"/>
                </a:lnTo>
                <a:lnTo>
                  <a:pt x="6905517" y="129265"/>
                </a:lnTo>
                <a:cubicBezTo>
                  <a:pt x="6934052" y="140042"/>
                  <a:pt x="6939773" y="141556"/>
                  <a:pt x="6950286" y="150104"/>
                </a:cubicBezTo>
                <a:lnTo>
                  <a:pt x="7003442" y="136136"/>
                </a:lnTo>
                <a:lnTo>
                  <a:pt x="7160047" y="166721"/>
                </a:lnTo>
                <a:cubicBezTo>
                  <a:pt x="7207281" y="179911"/>
                  <a:pt x="7280644" y="210197"/>
                  <a:pt x="7325604" y="215867"/>
                </a:cubicBezTo>
                <a:cubicBezTo>
                  <a:pt x="7460113" y="233904"/>
                  <a:pt x="7393081" y="242880"/>
                  <a:pt x="7540522" y="239374"/>
                </a:cubicBezTo>
                <a:cubicBezTo>
                  <a:pt x="7545714" y="234872"/>
                  <a:pt x="7605972" y="231727"/>
                  <a:pt x="7612071" y="229553"/>
                </a:cubicBezTo>
                <a:lnTo>
                  <a:pt x="7651995" y="244567"/>
                </a:lnTo>
                <a:lnTo>
                  <a:pt x="7725761" y="258638"/>
                </a:lnTo>
                <a:lnTo>
                  <a:pt x="7823038" y="287078"/>
                </a:lnTo>
                <a:cubicBezTo>
                  <a:pt x="7837080" y="286482"/>
                  <a:pt x="7851647" y="286498"/>
                  <a:pt x="7866405" y="287288"/>
                </a:cubicBezTo>
                <a:lnTo>
                  <a:pt x="7875021" y="288224"/>
                </a:lnTo>
                <a:cubicBezTo>
                  <a:pt x="7875062" y="288354"/>
                  <a:pt x="7875105" y="288483"/>
                  <a:pt x="7875146" y="288614"/>
                </a:cubicBezTo>
                <a:cubicBezTo>
                  <a:pt x="7880550" y="289202"/>
                  <a:pt x="7901153" y="290716"/>
                  <a:pt x="7907443" y="291752"/>
                </a:cubicBezTo>
                <a:lnTo>
                  <a:pt x="7912892" y="294833"/>
                </a:lnTo>
                <a:lnTo>
                  <a:pt x="7946345" y="319359"/>
                </a:lnTo>
                <a:cubicBezTo>
                  <a:pt x="7958657" y="312776"/>
                  <a:pt x="7996513" y="309749"/>
                  <a:pt x="8021238" y="315159"/>
                </a:cubicBezTo>
                <a:cubicBezTo>
                  <a:pt x="8045964" y="320570"/>
                  <a:pt x="8058169" y="340462"/>
                  <a:pt x="8094697" y="351819"/>
                </a:cubicBezTo>
                <a:cubicBezTo>
                  <a:pt x="8129587" y="361154"/>
                  <a:pt x="8116181" y="360544"/>
                  <a:pt x="8155208" y="371168"/>
                </a:cubicBezTo>
                <a:cubicBezTo>
                  <a:pt x="8196217" y="383300"/>
                  <a:pt x="8205468" y="391801"/>
                  <a:pt x="8248472" y="400489"/>
                </a:cubicBezTo>
                <a:cubicBezTo>
                  <a:pt x="8283932" y="419791"/>
                  <a:pt x="8278617" y="392031"/>
                  <a:pt x="8300068" y="405531"/>
                </a:cubicBezTo>
                <a:lnTo>
                  <a:pt x="8356293" y="403328"/>
                </a:lnTo>
                <a:cubicBezTo>
                  <a:pt x="8377247" y="404463"/>
                  <a:pt x="8438442" y="433194"/>
                  <a:pt x="8475838" y="435524"/>
                </a:cubicBezTo>
                <a:cubicBezTo>
                  <a:pt x="8510241" y="438037"/>
                  <a:pt x="8545511" y="449840"/>
                  <a:pt x="8575216" y="450198"/>
                </a:cubicBezTo>
                <a:lnTo>
                  <a:pt x="8588650" y="447070"/>
                </a:lnTo>
                <a:lnTo>
                  <a:pt x="8612184" y="439577"/>
                </a:lnTo>
                <a:lnTo>
                  <a:pt x="8630713" y="433015"/>
                </a:lnTo>
                <a:cubicBezTo>
                  <a:pt x="8635870" y="429519"/>
                  <a:pt x="8700685" y="428411"/>
                  <a:pt x="8704240" y="422865"/>
                </a:cubicBezTo>
                <a:cubicBezTo>
                  <a:pt x="8761777" y="429549"/>
                  <a:pt x="8768302" y="427178"/>
                  <a:pt x="8829513" y="429389"/>
                </a:cubicBezTo>
                <a:cubicBezTo>
                  <a:pt x="8922895" y="444672"/>
                  <a:pt x="8924579" y="401507"/>
                  <a:pt x="9083651" y="390744"/>
                </a:cubicBezTo>
                <a:cubicBezTo>
                  <a:pt x="9138403" y="388032"/>
                  <a:pt x="9315003" y="378647"/>
                  <a:pt x="9371402" y="371809"/>
                </a:cubicBezTo>
                <a:cubicBezTo>
                  <a:pt x="9358632" y="337502"/>
                  <a:pt x="9402842" y="379364"/>
                  <a:pt x="9429586" y="369213"/>
                </a:cubicBezTo>
                <a:cubicBezTo>
                  <a:pt x="9449312" y="370213"/>
                  <a:pt x="9473938" y="373270"/>
                  <a:pt x="9489757" y="377814"/>
                </a:cubicBezTo>
                <a:cubicBezTo>
                  <a:pt x="9498164" y="379256"/>
                  <a:pt x="9507139" y="379272"/>
                  <a:pt x="9516954" y="376991"/>
                </a:cubicBezTo>
                <a:cubicBezTo>
                  <a:pt x="9548430" y="354766"/>
                  <a:pt x="9591874" y="370315"/>
                  <a:pt x="9645588" y="363590"/>
                </a:cubicBezTo>
                <a:cubicBezTo>
                  <a:pt x="9660487" y="368814"/>
                  <a:pt x="9710817" y="350550"/>
                  <a:pt x="9722896" y="360983"/>
                </a:cubicBezTo>
                <a:cubicBezTo>
                  <a:pt x="9733918" y="362239"/>
                  <a:pt x="9745201" y="356679"/>
                  <a:pt x="9752803" y="368492"/>
                </a:cubicBezTo>
                <a:cubicBezTo>
                  <a:pt x="9793268" y="374490"/>
                  <a:pt x="9843313" y="380978"/>
                  <a:pt x="9890305" y="380736"/>
                </a:cubicBezTo>
                <a:cubicBezTo>
                  <a:pt x="9912701" y="380083"/>
                  <a:pt x="9926523" y="379037"/>
                  <a:pt x="9939767" y="377776"/>
                </a:cubicBezTo>
                <a:lnTo>
                  <a:pt x="9944355" y="377352"/>
                </a:lnTo>
                <a:lnTo>
                  <a:pt x="9953719" y="375642"/>
                </a:lnTo>
                <a:lnTo>
                  <a:pt x="9955809" y="376294"/>
                </a:lnTo>
                <a:lnTo>
                  <a:pt x="10032710" y="394940"/>
                </a:lnTo>
                <a:lnTo>
                  <a:pt x="10049925" y="404971"/>
                </a:lnTo>
                <a:lnTo>
                  <a:pt x="10112671" y="414549"/>
                </a:lnTo>
                <a:cubicBezTo>
                  <a:pt x="10169643" y="412125"/>
                  <a:pt x="10132220" y="425358"/>
                  <a:pt x="10170853" y="435168"/>
                </a:cubicBezTo>
                <a:cubicBezTo>
                  <a:pt x="10206088" y="442020"/>
                  <a:pt x="10240809" y="454081"/>
                  <a:pt x="10290184" y="448123"/>
                </a:cubicBezTo>
                <a:cubicBezTo>
                  <a:pt x="10301813" y="444919"/>
                  <a:pt x="10315233" y="449499"/>
                  <a:pt x="10320158" y="458352"/>
                </a:cubicBezTo>
                <a:cubicBezTo>
                  <a:pt x="10321006" y="459876"/>
                  <a:pt x="10321565" y="461470"/>
                  <a:pt x="10321815" y="463087"/>
                </a:cubicBezTo>
                <a:cubicBezTo>
                  <a:pt x="10354058" y="457158"/>
                  <a:pt x="10355176" y="470634"/>
                  <a:pt x="10373742" y="464538"/>
                </a:cubicBezTo>
                <a:cubicBezTo>
                  <a:pt x="10403060" y="475292"/>
                  <a:pt x="10411841" y="497597"/>
                  <a:pt x="10428532" y="492504"/>
                </a:cubicBezTo>
                <a:cubicBezTo>
                  <a:pt x="10440561" y="500742"/>
                  <a:pt x="10446267" y="521930"/>
                  <a:pt x="10466490" y="517759"/>
                </a:cubicBezTo>
                <a:cubicBezTo>
                  <a:pt x="10464622" y="519986"/>
                  <a:pt x="10465013" y="521261"/>
                  <a:pt x="10466675" y="522076"/>
                </a:cubicBezTo>
                <a:lnTo>
                  <a:pt x="10470309" y="522792"/>
                </a:lnTo>
                <a:lnTo>
                  <a:pt x="10474138" y="519761"/>
                </a:lnTo>
                <a:cubicBezTo>
                  <a:pt x="10488888" y="509612"/>
                  <a:pt x="10484914" y="524734"/>
                  <a:pt x="10501100" y="528263"/>
                </a:cubicBezTo>
                <a:cubicBezTo>
                  <a:pt x="10508412" y="530705"/>
                  <a:pt x="10505426" y="533743"/>
                  <a:pt x="10502395" y="536393"/>
                </a:cubicBezTo>
                <a:lnTo>
                  <a:pt x="10689496" y="560233"/>
                </a:lnTo>
                <a:cubicBezTo>
                  <a:pt x="10721441" y="573640"/>
                  <a:pt x="10757547" y="582937"/>
                  <a:pt x="10788736" y="613188"/>
                </a:cubicBezTo>
                <a:cubicBezTo>
                  <a:pt x="10794510" y="621641"/>
                  <a:pt x="10807098" y="616073"/>
                  <a:pt x="10819747" y="621351"/>
                </a:cubicBezTo>
                <a:cubicBezTo>
                  <a:pt x="10832398" y="626630"/>
                  <a:pt x="10846356" y="639592"/>
                  <a:pt x="10864632" y="644858"/>
                </a:cubicBezTo>
                <a:cubicBezTo>
                  <a:pt x="10895617" y="652290"/>
                  <a:pt x="10921550" y="640451"/>
                  <a:pt x="10929407" y="652945"/>
                </a:cubicBezTo>
                <a:cubicBezTo>
                  <a:pt x="10945460" y="653176"/>
                  <a:pt x="10968148" y="640553"/>
                  <a:pt x="10979412" y="654217"/>
                </a:cubicBezTo>
                <a:cubicBezTo>
                  <a:pt x="10981679" y="643737"/>
                  <a:pt x="10997287" y="663414"/>
                  <a:pt x="11006959" y="657017"/>
                </a:cubicBezTo>
                <a:cubicBezTo>
                  <a:pt x="11023230" y="659396"/>
                  <a:pt x="11051890" y="662462"/>
                  <a:pt x="11077038" y="668487"/>
                </a:cubicBezTo>
                <a:cubicBezTo>
                  <a:pt x="11097000" y="690299"/>
                  <a:pt x="11141286" y="676399"/>
                  <a:pt x="11157850" y="693164"/>
                </a:cubicBezTo>
                <a:cubicBezTo>
                  <a:pt x="11163800" y="695757"/>
                  <a:pt x="11169599" y="696942"/>
                  <a:pt x="11175276" y="697243"/>
                </a:cubicBezTo>
                <a:lnTo>
                  <a:pt x="11191131" y="696085"/>
                </a:lnTo>
                <a:lnTo>
                  <a:pt x="11195573" y="691751"/>
                </a:lnTo>
                <a:lnTo>
                  <a:pt x="11205299" y="693247"/>
                </a:lnTo>
                <a:lnTo>
                  <a:pt x="11223770" y="690335"/>
                </a:lnTo>
                <a:cubicBezTo>
                  <a:pt x="11237778" y="693777"/>
                  <a:pt x="11256852" y="701947"/>
                  <a:pt x="11292119" y="713311"/>
                </a:cubicBezTo>
                <a:cubicBezTo>
                  <a:pt x="11334878" y="733451"/>
                  <a:pt x="11401662" y="729175"/>
                  <a:pt x="11435379" y="758519"/>
                </a:cubicBezTo>
                <a:lnTo>
                  <a:pt x="11604406" y="810476"/>
                </a:lnTo>
                <a:lnTo>
                  <a:pt x="11652155" y="825109"/>
                </a:lnTo>
                <a:lnTo>
                  <a:pt x="11654192" y="827301"/>
                </a:lnTo>
                <a:cubicBezTo>
                  <a:pt x="11661650" y="834729"/>
                  <a:pt x="11669215" y="841480"/>
                  <a:pt x="11676599" y="846628"/>
                </a:cubicBezTo>
                <a:cubicBezTo>
                  <a:pt x="11688258" y="861760"/>
                  <a:pt x="11752266" y="896888"/>
                  <a:pt x="11775168" y="890664"/>
                </a:cubicBezTo>
                <a:cubicBezTo>
                  <a:pt x="11790977" y="883819"/>
                  <a:pt x="11808364" y="879901"/>
                  <a:pt x="11826341" y="877558"/>
                </a:cubicBezTo>
                <a:lnTo>
                  <a:pt x="11879068" y="874038"/>
                </a:lnTo>
                <a:lnTo>
                  <a:pt x="11889563" y="878619"/>
                </a:lnTo>
                <a:lnTo>
                  <a:pt x="12016613" y="886111"/>
                </a:lnTo>
                <a:lnTo>
                  <a:pt x="12108292" y="868500"/>
                </a:lnTo>
                <a:cubicBezTo>
                  <a:pt x="12129725" y="867311"/>
                  <a:pt x="12157891" y="874537"/>
                  <a:pt x="12182910" y="882003"/>
                </a:cubicBezTo>
                <a:lnTo>
                  <a:pt x="12192000" y="884778"/>
                </a:lnTo>
                <a:lnTo>
                  <a:pt x="12192000" y="1610315"/>
                </a:lnTo>
                <a:lnTo>
                  <a:pt x="12191998" y="1610315"/>
                </a:lnTo>
                <a:lnTo>
                  <a:pt x="12191998" y="1924333"/>
                </a:lnTo>
                <a:lnTo>
                  <a:pt x="0" y="1924333"/>
                </a:lnTo>
                <a:lnTo>
                  <a:pt x="0" y="505159"/>
                </a:lnTo>
                <a:lnTo>
                  <a:pt x="5722" y="508889"/>
                </a:lnTo>
                <a:cubicBezTo>
                  <a:pt x="21614" y="518548"/>
                  <a:pt x="33814" y="524781"/>
                  <a:pt x="38476" y="524137"/>
                </a:cubicBezTo>
                <a:cubicBezTo>
                  <a:pt x="99229" y="544180"/>
                  <a:pt x="142010" y="538457"/>
                  <a:pt x="192883" y="545272"/>
                </a:cubicBezTo>
                <a:cubicBezTo>
                  <a:pt x="277629" y="525210"/>
                  <a:pt x="293434" y="558443"/>
                  <a:pt x="343710" y="565029"/>
                </a:cubicBezTo>
                <a:cubicBezTo>
                  <a:pt x="383094" y="555729"/>
                  <a:pt x="425462" y="556271"/>
                  <a:pt x="471066" y="549837"/>
                </a:cubicBezTo>
                <a:cubicBezTo>
                  <a:pt x="513583" y="544428"/>
                  <a:pt x="569194" y="531004"/>
                  <a:pt x="617333" y="526428"/>
                </a:cubicBezTo>
                <a:cubicBezTo>
                  <a:pt x="660031" y="520760"/>
                  <a:pt x="696675" y="523882"/>
                  <a:pt x="725203" y="523793"/>
                </a:cubicBezTo>
                <a:cubicBezTo>
                  <a:pt x="736650" y="521695"/>
                  <a:pt x="780513" y="502146"/>
                  <a:pt x="788494" y="505799"/>
                </a:cubicBezTo>
                <a:lnTo>
                  <a:pt x="885977" y="526585"/>
                </a:lnTo>
                <a:cubicBezTo>
                  <a:pt x="906140" y="522837"/>
                  <a:pt x="917203" y="532232"/>
                  <a:pt x="932142" y="528005"/>
                </a:cubicBezTo>
                <a:cubicBezTo>
                  <a:pt x="963701" y="524128"/>
                  <a:pt x="1061555" y="499582"/>
                  <a:pt x="1090404" y="498299"/>
                </a:cubicBezTo>
                <a:cubicBezTo>
                  <a:pt x="1132840" y="494057"/>
                  <a:pt x="1148476" y="496041"/>
                  <a:pt x="1188628" y="483151"/>
                </a:cubicBezTo>
                <a:cubicBezTo>
                  <a:pt x="1230397" y="468408"/>
                  <a:pt x="1278711" y="457638"/>
                  <a:pt x="1316247" y="425979"/>
                </a:cubicBezTo>
                <a:cubicBezTo>
                  <a:pt x="1322662" y="417251"/>
                  <a:pt x="1339433" y="418553"/>
                  <a:pt x="1357712" y="416549"/>
                </a:cubicBezTo>
                <a:cubicBezTo>
                  <a:pt x="1375991" y="414544"/>
                  <a:pt x="1423507" y="412949"/>
                  <a:pt x="1425921" y="413953"/>
                </a:cubicBezTo>
                <a:cubicBezTo>
                  <a:pt x="1450272" y="407937"/>
                  <a:pt x="1458223" y="388156"/>
                  <a:pt x="1503817" y="380457"/>
                </a:cubicBezTo>
                <a:cubicBezTo>
                  <a:pt x="1541095" y="377398"/>
                  <a:pt x="1605565" y="376357"/>
                  <a:pt x="1639196" y="372785"/>
                </a:cubicBezTo>
                <a:cubicBezTo>
                  <a:pt x="1653280" y="376736"/>
                  <a:pt x="1695289" y="365766"/>
                  <a:pt x="1705606" y="359023"/>
                </a:cubicBezTo>
                <a:cubicBezTo>
                  <a:pt x="1729169" y="336295"/>
                  <a:pt x="1793207" y="348537"/>
                  <a:pt x="1813011" y="331023"/>
                </a:cubicBezTo>
                <a:cubicBezTo>
                  <a:pt x="1820772" y="328179"/>
                  <a:pt x="1823566" y="341833"/>
                  <a:pt x="1831380" y="341307"/>
                </a:cubicBezTo>
                <a:lnTo>
                  <a:pt x="1858612" y="326777"/>
                </a:lnTo>
                <a:lnTo>
                  <a:pt x="1880661" y="335987"/>
                </a:lnTo>
                <a:lnTo>
                  <a:pt x="1941495" y="310792"/>
                </a:lnTo>
                <a:cubicBezTo>
                  <a:pt x="1978970" y="307223"/>
                  <a:pt x="1947391" y="291714"/>
                  <a:pt x="1995402" y="305480"/>
                </a:cubicBezTo>
                <a:cubicBezTo>
                  <a:pt x="2042464" y="298034"/>
                  <a:pt x="2153424" y="281146"/>
                  <a:pt x="2223864" y="266118"/>
                </a:cubicBezTo>
                <a:cubicBezTo>
                  <a:pt x="2261296" y="256300"/>
                  <a:pt x="2360518" y="238323"/>
                  <a:pt x="2418043" y="215314"/>
                </a:cubicBezTo>
                <a:cubicBezTo>
                  <a:pt x="2472088" y="206823"/>
                  <a:pt x="2499422" y="162612"/>
                  <a:pt x="2558461" y="168193"/>
                </a:cubicBezTo>
                <a:cubicBezTo>
                  <a:pt x="2559660" y="164506"/>
                  <a:pt x="2592244" y="161337"/>
                  <a:pt x="2595535" y="158548"/>
                </a:cubicBezTo>
                <a:lnTo>
                  <a:pt x="2626942" y="130400"/>
                </a:lnTo>
                <a:lnTo>
                  <a:pt x="2632225" y="130446"/>
                </a:lnTo>
                <a:lnTo>
                  <a:pt x="2696856" y="128498"/>
                </a:lnTo>
                <a:lnTo>
                  <a:pt x="2759767" y="127784"/>
                </a:lnTo>
                <a:cubicBezTo>
                  <a:pt x="2770024" y="123546"/>
                  <a:pt x="2781047" y="119463"/>
                  <a:pt x="2792685" y="115710"/>
                </a:cubicBezTo>
                <a:lnTo>
                  <a:pt x="2799767" y="113754"/>
                </a:lnTo>
                <a:lnTo>
                  <a:pt x="2829799" y="120042"/>
                </a:lnTo>
                <a:lnTo>
                  <a:pt x="2890704" y="121493"/>
                </a:lnTo>
                <a:cubicBezTo>
                  <a:pt x="2935390" y="121035"/>
                  <a:pt x="2990780" y="113193"/>
                  <a:pt x="3042646" y="112273"/>
                </a:cubicBezTo>
                <a:cubicBezTo>
                  <a:pt x="3077119" y="111474"/>
                  <a:pt x="3124089" y="100414"/>
                  <a:pt x="3146630" y="100898"/>
                </a:cubicBezTo>
                <a:cubicBezTo>
                  <a:pt x="3169381" y="117699"/>
                  <a:pt x="3224695" y="125864"/>
                  <a:pt x="3233163" y="120200"/>
                </a:cubicBezTo>
                <a:lnTo>
                  <a:pt x="3372699" y="129394"/>
                </a:lnTo>
                <a:cubicBezTo>
                  <a:pt x="3389020" y="126586"/>
                  <a:pt x="3397563" y="116804"/>
                  <a:pt x="3394352" y="131671"/>
                </a:cubicBezTo>
                <a:cubicBezTo>
                  <a:pt x="3406102" y="131485"/>
                  <a:pt x="3429770" y="120938"/>
                  <a:pt x="3448218" y="118229"/>
                </a:cubicBezTo>
                <a:lnTo>
                  <a:pt x="3505047" y="115412"/>
                </a:lnTo>
                <a:lnTo>
                  <a:pt x="3521767" y="111071"/>
                </a:lnTo>
                <a:cubicBezTo>
                  <a:pt x="3526335" y="108877"/>
                  <a:pt x="3582156" y="117732"/>
                  <a:pt x="3585137" y="114371"/>
                </a:cubicBezTo>
                <a:cubicBezTo>
                  <a:pt x="3638265" y="102098"/>
                  <a:pt x="3633789" y="98565"/>
                  <a:pt x="3690293" y="98301"/>
                </a:cubicBezTo>
                <a:cubicBezTo>
                  <a:pt x="3782197" y="112746"/>
                  <a:pt x="3826738" y="92943"/>
                  <a:pt x="3867818" y="88985"/>
                </a:cubicBezTo>
                <a:cubicBezTo>
                  <a:pt x="3943777" y="81477"/>
                  <a:pt x="3990501" y="75194"/>
                  <a:pt x="4091337" y="70813"/>
                </a:cubicBezTo>
                <a:cubicBezTo>
                  <a:pt x="4154422" y="62932"/>
                  <a:pt x="4217060" y="45734"/>
                  <a:pt x="4246332" y="41697"/>
                </a:cubicBezTo>
                <a:cubicBezTo>
                  <a:pt x="4253308" y="42804"/>
                  <a:pt x="4260125" y="44606"/>
                  <a:pt x="4266975" y="46592"/>
                </a:cubicBezTo>
                <a:lnTo>
                  <a:pt x="4270566" y="47620"/>
                </a:lnTo>
                <a:lnTo>
                  <a:pt x="4288964" y="52766"/>
                </a:lnTo>
                <a:lnTo>
                  <a:pt x="4365137" y="51783"/>
                </a:lnTo>
                <a:lnTo>
                  <a:pt x="4430546" y="44555"/>
                </a:lnTo>
                <a:lnTo>
                  <a:pt x="4444136" y="39567"/>
                </a:lnTo>
                <a:lnTo>
                  <a:pt x="4534039" y="31604"/>
                </a:lnTo>
                <a:lnTo>
                  <a:pt x="4560448" y="25231"/>
                </a:lnTo>
                <a:lnTo>
                  <a:pt x="4568006" y="25970"/>
                </a:lnTo>
                <a:cubicBezTo>
                  <a:pt x="4580278" y="23866"/>
                  <a:pt x="4594878" y="14904"/>
                  <a:pt x="4595497" y="22958"/>
                </a:cubicBezTo>
                <a:lnTo>
                  <a:pt x="4608623" y="18108"/>
                </a:lnTo>
                <a:lnTo>
                  <a:pt x="4623942" y="22251"/>
                </a:lnTo>
                <a:cubicBezTo>
                  <a:pt x="4633227" y="23117"/>
                  <a:pt x="4655429" y="23973"/>
                  <a:pt x="4664336" y="23306"/>
                </a:cubicBezTo>
                <a:lnTo>
                  <a:pt x="4677385" y="18246"/>
                </a:lnTo>
                <a:lnTo>
                  <a:pt x="4698143" y="18036"/>
                </a:lnTo>
                <a:cubicBezTo>
                  <a:pt x="4710347" y="18931"/>
                  <a:pt x="4736189" y="22441"/>
                  <a:pt x="4750609" y="23611"/>
                </a:cubicBezTo>
                <a:cubicBezTo>
                  <a:pt x="4764270" y="27424"/>
                  <a:pt x="4774858" y="29782"/>
                  <a:pt x="4784658" y="25057"/>
                </a:cubicBezTo>
                <a:cubicBezTo>
                  <a:pt x="4804708" y="29613"/>
                  <a:pt x="4822811" y="48263"/>
                  <a:pt x="4847558" y="38726"/>
                </a:cubicBezTo>
                <a:cubicBezTo>
                  <a:pt x="4868304" y="42993"/>
                  <a:pt x="4867190" y="47939"/>
                  <a:pt x="4909134" y="50659"/>
                </a:cubicBezTo>
                <a:cubicBezTo>
                  <a:pt x="4945026" y="52455"/>
                  <a:pt x="5063406" y="54096"/>
                  <a:pt x="5099219" y="55050"/>
                </a:cubicBezTo>
                <a:cubicBezTo>
                  <a:pt x="5145195" y="57873"/>
                  <a:pt x="5163254" y="65473"/>
                  <a:pt x="5184992" y="67596"/>
                </a:cubicBezTo>
                <a:cubicBezTo>
                  <a:pt x="5206728" y="69720"/>
                  <a:pt x="5195578" y="65687"/>
                  <a:pt x="5229637" y="67789"/>
                </a:cubicBezTo>
                <a:cubicBezTo>
                  <a:pt x="5263695" y="69892"/>
                  <a:pt x="5345217" y="78854"/>
                  <a:pt x="5389346" y="80211"/>
                </a:cubicBezTo>
                <a:cubicBezTo>
                  <a:pt x="5425889" y="83191"/>
                  <a:pt x="5461943" y="84751"/>
                  <a:pt x="5494414" y="75926"/>
                </a:cubicBezTo>
                <a:lnTo>
                  <a:pt x="5528443" y="77206"/>
                </a:lnTo>
                <a:cubicBezTo>
                  <a:pt x="5582723" y="71370"/>
                  <a:pt x="5638917" y="68385"/>
                  <a:pt x="5684939" y="50269"/>
                </a:cubicBezTo>
                <a:cubicBezTo>
                  <a:pt x="5724389" y="45804"/>
                  <a:pt x="5737860" y="52916"/>
                  <a:pt x="5765146" y="50414"/>
                </a:cubicBezTo>
                <a:cubicBezTo>
                  <a:pt x="5792695" y="43060"/>
                  <a:pt x="5827352" y="38097"/>
                  <a:pt x="5848655" y="35257"/>
                </a:cubicBezTo>
                <a:lnTo>
                  <a:pt x="5930656" y="30131"/>
                </a:lnTo>
                <a:lnTo>
                  <a:pt x="6124150" y="31679"/>
                </a:lnTo>
                <a:cubicBezTo>
                  <a:pt x="6138131" y="22216"/>
                  <a:pt x="6167730" y="4075"/>
                  <a:pt x="6189199" y="588"/>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2" name="Title 1">
            <a:extLst>
              <a:ext uri="{FF2B5EF4-FFF2-40B4-BE49-F238E27FC236}">
                <a16:creationId xmlns:a16="http://schemas.microsoft.com/office/drawing/2014/main" id="{7EFE54E1-94F7-1A37-AAF3-82028CFC8834}"/>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fr-CA" sz="3600" b="1" kern="1200" noProof="0" dirty="0">
                <a:solidFill>
                  <a:schemeClr val="tx1">
                    <a:lumMod val="85000"/>
                    <a:lumOff val="15000"/>
                  </a:schemeClr>
                </a:solidFill>
                <a:latin typeface="+mj-lt"/>
                <a:ea typeface="+mj-ea"/>
                <a:cs typeface="+mj-cs"/>
              </a:rPr>
              <a:t>LE RÉGIME DE RETRAITE</a:t>
            </a:r>
          </a:p>
        </p:txBody>
      </p:sp>
      <p:pic>
        <p:nvPicPr>
          <p:cNvPr id="1026" name="Picture 2" descr="image being cropped">
            <a:extLst>
              <a:ext uri="{FF2B5EF4-FFF2-40B4-BE49-F238E27FC236}">
                <a16:creationId xmlns:a16="http://schemas.microsoft.com/office/drawing/2014/main" id="{E6960AE5-0761-10A1-DD4E-71025F5063C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168" r="8241" b="1"/>
          <a:stretch/>
        </p:blipFill>
        <p:spPr bwMode="auto">
          <a:xfrm>
            <a:off x="1218573" y="579473"/>
            <a:ext cx="9754853" cy="422449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6875283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12" name="Rectangle 11">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pic>
        <p:nvPicPr>
          <p:cNvPr id="6" name="Picture 5" descr="Two people holding each other's hands">
            <a:extLst>
              <a:ext uri="{FF2B5EF4-FFF2-40B4-BE49-F238E27FC236}">
                <a16:creationId xmlns:a16="http://schemas.microsoft.com/office/drawing/2014/main" id="{28846852-1BA8-9E79-3A26-9177492D9065}"/>
              </a:ext>
            </a:extLst>
          </p:cNvPr>
          <p:cNvPicPr>
            <a:picLocks noChangeAspect="1"/>
          </p:cNvPicPr>
          <p:nvPr/>
        </p:nvPicPr>
        <p:blipFill>
          <a:blip r:embed="rId2"/>
          <a:srcRect l="26391" r="32498" b="-1"/>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itle 1">
            <a:extLst>
              <a:ext uri="{FF2B5EF4-FFF2-40B4-BE49-F238E27FC236}">
                <a16:creationId xmlns:a16="http://schemas.microsoft.com/office/drawing/2014/main" id="{595687B5-0AE2-425E-8A0F-ED13FA986352}"/>
              </a:ext>
            </a:extLst>
          </p:cNvPr>
          <p:cNvSpPr>
            <a:spLocks noGrp="1"/>
          </p:cNvSpPr>
          <p:nvPr>
            <p:ph type="title"/>
          </p:nvPr>
        </p:nvSpPr>
        <p:spPr>
          <a:xfrm>
            <a:off x="1137034" y="609600"/>
            <a:ext cx="6831188" cy="1322887"/>
          </a:xfrm>
        </p:spPr>
        <p:txBody>
          <a:bodyPr vert="horz" lIns="91440" tIns="45720" rIns="91440" bIns="45720" rtlCol="0" anchor="ctr">
            <a:normAutofit/>
          </a:bodyPr>
          <a:lstStyle/>
          <a:p>
            <a:r>
              <a:rPr lang="fr-CA" b="1" noProof="0" dirty="0"/>
              <a:t>LE RÉGIME DE RETRAITE (RRPE)</a:t>
            </a:r>
          </a:p>
        </p:txBody>
      </p:sp>
      <p:sp>
        <p:nvSpPr>
          <p:cNvPr id="4" name="Rectangle 3">
            <a:extLst>
              <a:ext uri="{FF2B5EF4-FFF2-40B4-BE49-F238E27FC236}">
                <a16:creationId xmlns:a16="http://schemas.microsoft.com/office/drawing/2014/main" id="{FC03E2D1-2224-4597-8A76-2CE935E38DC3}"/>
              </a:ext>
            </a:extLst>
          </p:cNvPr>
          <p:cNvSpPr/>
          <p:nvPr/>
        </p:nvSpPr>
        <p:spPr>
          <a:xfrm>
            <a:off x="1137035" y="2194102"/>
            <a:ext cx="6516216" cy="3908585"/>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fr-CA" sz="1700" noProof="0" dirty="0"/>
              <a:t>À l’heure actuelle, il y a toujours des discussions concernant le RRPE à la table du BNG.</a:t>
            </a:r>
          </a:p>
          <a:p>
            <a:pPr indent="-228600">
              <a:lnSpc>
                <a:spcPct val="90000"/>
              </a:lnSpc>
              <a:spcAft>
                <a:spcPts val="600"/>
              </a:spcAft>
              <a:buFont typeface="Arial" panose="020B0604020202020204" pitchFamily="34" charset="0"/>
              <a:buChar char="•"/>
            </a:pPr>
            <a:r>
              <a:rPr lang="fr-CA" sz="1700" noProof="0" dirty="0"/>
              <a:t>Nous avions initialement travaillé pendant des années sur une solution permettant de régler les coûts de transfert entre le RREGOP et le RRPE afin de pérenniser le RRPE.</a:t>
            </a:r>
          </a:p>
          <a:p>
            <a:pPr indent="-228600">
              <a:lnSpc>
                <a:spcPct val="90000"/>
              </a:lnSpc>
              <a:spcAft>
                <a:spcPts val="600"/>
              </a:spcAft>
              <a:buFont typeface="Arial" panose="020B0604020202020204" pitchFamily="34" charset="0"/>
              <a:buChar char="•"/>
            </a:pPr>
            <a:r>
              <a:rPr lang="fr-CA" sz="1700" noProof="0" dirty="0"/>
              <a:t>Une proposition a donc été soumise au gouvernement par la CERA et le RACAR, mais le gouvernement était </a:t>
            </a:r>
            <a:r>
              <a:rPr lang="fr-CA" sz="1700" noProof="0"/>
              <a:t>trop gourmand, </a:t>
            </a:r>
            <a:r>
              <a:rPr lang="fr-CA" sz="1700" noProof="0" dirty="0"/>
              <a:t>il voulait plus que la proposition, il voulait le portefeuille au complet (12 milliards de votre argent) et le contrôle du régime et de sa politique de placement…ce que nous ne pouvions accepter.</a:t>
            </a:r>
          </a:p>
          <a:p>
            <a:pPr indent="-228600">
              <a:lnSpc>
                <a:spcPct val="90000"/>
              </a:lnSpc>
              <a:spcAft>
                <a:spcPts val="600"/>
              </a:spcAft>
              <a:buFont typeface="Arial" panose="020B0604020202020204" pitchFamily="34" charset="0"/>
              <a:buChar char="•"/>
            </a:pPr>
            <a:endParaRPr lang="fr-CA" sz="1700" noProof="0" dirty="0"/>
          </a:p>
          <a:p>
            <a:pPr indent="-228600">
              <a:lnSpc>
                <a:spcPct val="90000"/>
              </a:lnSpc>
              <a:spcAft>
                <a:spcPts val="600"/>
              </a:spcAft>
              <a:buFont typeface="Arial" panose="020B0604020202020204" pitchFamily="34" charset="0"/>
              <a:buChar char="•"/>
            </a:pPr>
            <a:r>
              <a:rPr lang="fr-CA" sz="1700" noProof="0" dirty="0"/>
              <a:t>Selon nous, nous reviendrons au statu quo avec le régime de retraite.</a:t>
            </a:r>
          </a:p>
        </p:txBody>
      </p:sp>
    </p:spTree>
    <p:extLst>
      <p:ext uri="{BB962C8B-B14F-4D97-AF65-F5344CB8AC3E}">
        <p14:creationId xmlns:p14="http://schemas.microsoft.com/office/powerpoint/2010/main" val="11644691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3B92A7-0619-722A-91BB-31DD6BF849AA}"/>
            </a:ext>
          </a:extLst>
        </p:cNvPr>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B60BE876-CFDB-9931-604F-ECA0B4828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1040" name="Freeform: Shape 1039">
            <a:extLst>
              <a:ext uri="{FF2B5EF4-FFF2-40B4-BE49-F238E27FC236}">
                <a16:creationId xmlns:a16="http://schemas.microsoft.com/office/drawing/2014/main" id="{E705CC47-DCCF-8978-DAA9-B2C98D24D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40492"/>
            <a:ext cx="12192000" cy="1924333"/>
          </a:xfrm>
          <a:custGeom>
            <a:avLst/>
            <a:gdLst>
              <a:gd name="connsiteX0" fmla="*/ 6189199 w 12192000"/>
              <a:gd name="connsiteY0" fmla="*/ 588 h 1924333"/>
              <a:gd name="connsiteX1" fmla="*/ 6207079 w 12192000"/>
              <a:gd name="connsiteY1" fmla="*/ 2850 h 1924333"/>
              <a:gd name="connsiteX2" fmla="*/ 6285610 w 12192000"/>
              <a:gd name="connsiteY2" fmla="*/ 18131 h 1924333"/>
              <a:gd name="connsiteX3" fmla="*/ 6378008 w 12192000"/>
              <a:gd name="connsiteY3" fmla="*/ 24625 h 1924333"/>
              <a:gd name="connsiteX4" fmla="*/ 6466340 w 12192000"/>
              <a:gd name="connsiteY4" fmla="*/ 21366 h 1924333"/>
              <a:gd name="connsiteX5" fmla="*/ 6553334 w 12192000"/>
              <a:gd name="connsiteY5" fmla="*/ 35307 h 1924333"/>
              <a:gd name="connsiteX6" fmla="*/ 6626068 w 12192000"/>
              <a:gd name="connsiteY6" fmla="*/ 58045 h 1924333"/>
              <a:gd name="connsiteX7" fmla="*/ 6692303 w 12192000"/>
              <a:gd name="connsiteY7" fmla="*/ 91487 h 1924333"/>
              <a:gd name="connsiteX8" fmla="*/ 6733670 w 12192000"/>
              <a:gd name="connsiteY8" fmla="*/ 118130 h 1924333"/>
              <a:gd name="connsiteX9" fmla="*/ 6798016 w 12192000"/>
              <a:gd name="connsiteY9" fmla="*/ 112271 h 1924333"/>
              <a:gd name="connsiteX10" fmla="*/ 6801081 w 12192000"/>
              <a:gd name="connsiteY10" fmla="*/ 114963 h 1924333"/>
              <a:gd name="connsiteX11" fmla="*/ 6819351 w 12192000"/>
              <a:gd name="connsiteY11" fmla="*/ 128825 h 1924333"/>
              <a:gd name="connsiteX12" fmla="*/ 6852732 w 12192000"/>
              <a:gd name="connsiteY12" fmla="*/ 123321 h 1924333"/>
              <a:gd name="connsiteX13" fmla="*/ 6865247 w 12192000"/>
              <a:gd name="connsiteY13" fmla="*/ 128836 h 1924333"/>
              <a:gd name="connsiteX14" fmla="*/ 6905517 w 12192000"/>
              <a:gd name="connsiteY14" fmla="*/ 129265 h 1924333"/>
              <a:gd name="connsiteX15" fmla="*/ 6950286 w 12192000"/>
              <a:gd name="connsiteY15" fmla="*/ 150104 h 1924333"/>
              <a:gd name="connsiteX16" fmla="*/ 7003442 w 12192000"/>
              <a:gd name="connsiteY16" fmla="*/ 136136 h 1924333"/>
              <a:gd name="connsiteX17" fmla="*/ 7160047 w 12192000"/>
              <a:gd name="connsiteY17" fmla="*/ 166721 h 1924333"/>
              <a:gd name="connsiteX18" fmla="*/ 7325604 w 12192000"/>
              <a:gd name="connsiteY18" fmla="*/ 215867 h 1924333"/>
              <a:gd name="connsiteX19" fmla="*/ 7540522 w 12192000"/>
              <a:gd name="connsiteY19" fmla="*/ 239374 h 1924333"/>
              <a:gd name="connsiteX20" fmla="*/ 7612071 w 12192000"/>
              <a:gd name="connsiteY20" fmla="*/ 229553 h 1924333"/>
              <a:gd name="connsiteX21" fmla="*/ 7651995 w 12192000"/>
              <a:gd name="connsiteY21" fmla="*/ 244567 h 1924333"/>
              <a:gd name="connsiteX22" fmla="*/ 7725761 w 12192000"/>
              <a:gd name="connsiteY22" fmla="*/ 258638 h 1924333"/>
              <a:gd name="connsiteX23" fmla="*/ 7823038 w 12192000"/>
              <a:gd name="connsiteY23" fmla="*/ 287078 h 1924333"/>
              <a:gd name="connsiteX24" fmla="*/ 7866405 w 12192000"/>
              <a:gd name="connsiteY24" fmla="*/ 287288 h 1924333"/>
              <a:gd name="connsiteX25" fmla="*/ 7875021 w 12192000"/>
              <a:gd name="connsiteY25" fmla="*/ 288224 h 1924333"/>
              <a:gd name="connsiteX26" fmla="*/ 7875146 w 12192000"/>
              <a:gd name="connsiteY26" fmla="*/ 288614 h 1924333"/>
              <a:gd name="connsiteX27" fmla="*/ 7907443 w 12192000"/>
              <a:gd name="connsiteY27" fmla="*/ 291752 h 1924333"/>
              <a:gd name="connsiteX28" fmla="*/ 7912892 w 12192000"/>
              <a:gd name="connsiteY28" fmla="*/ 294833 h 1924333"/>
              <a:gd name="connsiteX29" fmla="*/ 7946345 w 12192000"/>
              <a:gd name="connsiteY29" fmla="*/ 319359 h 1924333"/>
              <a:gd name="connsiteX30" fmla="*/ 8021238 w 12192000"/>
              <a:gd name="connsiteY30" fmla="*/ 315159 h 1924333"/>
              <a:gd name="connsiteX31" fmla="*/ 8094697 w 12192000"/>
              <a:gd name="connsiteY31" fmla="*/ 351819 h 1924333"/>
              <a:gd name="connsiteX32" fmla="*/ 8155208 w 12192000"/>
              <a:gd name="connsiteY32" fmla="*/ 371168 h 1924333"/>
              <a:gd name="connsiteX33" fmla="*/ 8248472 w 12192000"/>
              <a:gd name="connsiteY33" fmla="*/ 400489 h 1924333"/>
              <a:gd name="connsiteX34" fmla="*/ 8300068 w 12192000"/>
              <a:gd name="connsiteY34" fmla="*/ 405531 h 1924333"/>
              <a:gd name="connsiteX35" fmla="*/ 8356293 w 12192000"/>
              <a:gd name="connsiteY35" fmla="*/ 403328 h 1924333"/>
              <a:gd name="connsiteX36" fmla="*/ 8475838 w 12192000"/>
              <a:gd name="connsiteY36" fmla="*/ 435524 h 1924333"/>
              <a:gd name="connsiteX37" fmla="*/ 8575216 w 12192000"/>
              <a:gd name="connsiteY37" fmla="*/ 450198 h 1924333"/>
              <a:gd name="connsiteX38" fmla="*/ 8588650 w 12192000"/>
              <a:gd name="connsiteY38" fmla="*/ 447070 h 1924333"/>
              <a:gd name="connsiteX39" fmla="*/ 8612184 w 12192000"/>
              <a:gd name="connsiteY39" fmla="*/ 439577 h 1924333"/>
              <a:gd name="connsiteX40" fmla="*/ 8630713 w 12192000"/>
              <a:gd name="connsiteY40" fmla="*/ 433015 h 1924333"/>
              <a:gd name="connsiteX41" fmla="*/ 8704240 w 12192000"/>
              <a:gd name="connsiteY41" fmla="*/ 422865 h 1924333"/>
              <a:gd name="connsiteX42" fmla="*/ 8829513 w 12192000"/>
              <a:gd name="connsiteY42" fmla="*/ 429389 h 1924333"/>
              <a:gd name="connsiteX43" fmla="*/ 9083651 w 12192000"/>
              <a:gd name="connsiteY43" fmla="*/ 390744 h 1924333"/>
              <a:gd name="connsiteX44" fmla="*/ 9371402 w 12192000"/>
              <a:gd name="connsiteY44" fmla="*/ 371809 h 1924333"/>
              <a:gd name="connsiteX45" fmla="*/ 9429586 w 12192000"/>
              <a:gd name="connsiteY45" fmla="*/ 369213 h 1924333"/>
              <a:gd name="connsiteX46" fmla="*/ 9489757 w 12192000"/>
              <a:gd name="connsiteY46" fmla="*/ 377814 h 1924333"/>
              <a:gd name="connsiteX47" fmla="*/ 9516954 w 12192000"/>
              <a:gd name="connsiteY47" fmla="*/ 376991 h 1924333"/>
              <a:gd name="connsiteX48" fmla="*/ 9645588 w 12192000"/>
              <a:gd name="connsiteY48" fmla="*/ 363590 h 1924333"/>
              <a:gd name="connsiteX49" fmla="*/ 9722896 w 12192000"/>
              <a:gd name="connsiteY49" fmla="*/ 360983 h 1924333"/>
              <a:gd name="connsiteX50" fmla="*/ 9752803 w 12192000"/>
              <a:gd name="connsiteY50" fmla="*/ 368492 h 1924333"/>
              <a:gd name="connsiteX51" fmla="*/ 9890305 w 12192000"/>
              <a:gd name="connsiteY51" fmla="*/ 380736 h 1924333"/>
              <a:gd name="connsiteX52" fmla="*/ 9939767 w 12192000"/>
              <a:gd name="connsiteY52" fmla="*/ 377776 h 1924333"/>
              <a:gd name="connsiteX53" fmla="*/ 9944355 w 12192000"/>
              <a:gd name="connsiteY53" fmla="*/ 377352 h 1924333"/>
              <a:gd name="connsiteX54" fmla="*/ 9953719 w 12192000"/>
              <a:gd name="connsiteY54" fmla="*/ 375642 h 1924333"/>
              <a:gd name="connsiteX55" fmla="*/ 9955809 w 12192000"/>
              <a:gd name="connsiteY55" fmla="*/ 376294 h 1924333"/>
              <a:gd name="connsiteX56" fmla="*/ 10032710 w 12192000"/>
              <a:gd name="connsiteY56" fmla="*/ 394940 h 1924333"/>
              <a:gd name="connsiteX57" fmla="*/ 10049925 w 12192000"/>
              <a:gd name="connsiteY57" fmla="*/ 404971 h 1924333"/>
              <a:gd name="connsiteX58" fmla="*/ 10112671 w 12192000"/>
              <a:gd name="connsiteY58" fmla="*/ 414549 h 1924333"/>
              <a:gd name="connsiteX59" fmla="*/ 10170853 w 12192000"/>
              <a:gd name="connsiteY59" fmla="*/ 435168 h 1924333"/>
              <a:gd name="connsiteX60" fmla="*/ 10290184 w 12192000"/>
              <a:gd name="connsiteY60" fmla="*/ 448123 h 1924333"/>
              <a:gd name="connsiteX61" fmla="*/ 10320158 w 12192000"/>
              <a:gd name="connsiteY61" fmla="*/ 458352 h 1924333"/>
              <a:gd name="connsiteX62" fmla="*/ 10321815 w 12192000"/>
              <a:gd name="connsiteY62" fmla="*/ 463087 h 1924333"/>
              <a:gd name="connsiteX63" fmla="*/ 10373742 w 12192000"/>
              <a:gd name="connsiteY63" fmla="*/ 464538 h 1924333"/>
              <a:gd name="connsiteX64" fmla="*/ 10428532 w 12192000"/>
              <a:gd name="connsiteY64" fmla="*/ 492504 h 1924333"/>
              <a:gd name="connsiteX65" fmla="*/ 10466490 w 12192000"/>
              <a:gd name="connsiteY65" fmla="*/ 517759 h 1924333"/>
              <a:gd name="connsiteX66" fmla="*/ 10466675 w 12192000"/>
              <a:gd name="connsiteY66" fmla="*/ 522076 h 1924333"/>
              <a:gd name="connsiteX67" fmla="*/ 10470309 w 12192000"/>
              <a:gd name="connsiteY67" fmla="*/ 522792 h 1924333"/>
              <a:gd name="connsiteX68" fmla="*/ 10474138 w 12192000"/>
              <a:gd name="connsiteY68" fmla="*/ 519761 h 1924333"/>
              <a:gd name="connsiteX69" fmla="*/ 10501100 w 12192000"/>
              <a:gd name="connsiteY69" fmla="*/ 528263 h 1924333"/>
              <a:gd name="connsiteX70" fmla="*/ 10502395 w 12192000"/>
              <a:gd name="connsiteY70" fmla="*/ 536393 h 1924333"/>
              <a:gd name="connsiteX71" fmla="*/ 10689496 w 12192000"/>
              <a:gd name="connsiteY71" fmla="*/ 560233 h 1924333"/>
              <a:gd name="connsiteX72" fmla="*/ 10788736 w 12192000"/>
              <a:gd name="connsiteY72" fmla="*/ 613188 h 1924333"/>
              <a:gd name="connsiteX73" fmla="*/ 10819747 w 12192000"/>
              <a:gd name="connsiteY73" fmla="*/ 621351 h 1924333"/>
              <a:gd name="connsiteX74" fmla="*/ 10864632 w 12192000"/>
              <a:gd name="connsiteY74" fmla="*/ 644858 h 1924333"/>
              <a:gd name="connsiteX75" fmla="*/ 10929407 w 12192000"/>
              <a:gd name="connsiteY75" fmla="*/ 652945 h 1924333"/>
              <a:gd name="connsiteX76" fmla="*/ 10979412 w 12192000"/>
              <a:gd name="connsiteY76" fmla="*/ 654217 h 1924333"/>
              <a:gd name="connsiteX77" fmla="*/ 11006959 w 12192000"/>
              <a:gd name="connsiteY77" fmla="*/ 657017 h 1924333"/>
              <a:gd name="connsiteX78" fmla="*/ 11077038 w 12192000"/>
              <a:gd name="connsiteY78" fmla="*/ 668487 h 1924333"/>
              <a:gd name="connsiteX79" fmla="*/ 11157850 w 12192000"/>
              <a:gd name="connsiteY79" fmla="*/ 693164 h 1924333"/>
              <a:gd name="connsiteX80" fmla="*/ 11175276 w 12192000"/>
              <a:gd name="connsiteY80" fmla="*/ 697243 h 1924333"/>
              <a:gd name="connsiteX81" fmla="*/ 11191131 w 12192000"/>
              <a:gd name="connsiteY81" fmla="*/ 696085 h 1924333"/>
              <a:gd name="connsiteX82" fmla="*/ 11195573 w 12192000"/>
              <a:gd name="connsiteY82" fmla="*/ 691751 h 1924333"/>
              <a:gd name="connsiteX83" fmla="*/ 11205299 w 12192000"/>
              <a:gd name="connsiteY83" fmla="*/ 693247 h 1924333"/>
              <a:gd name="connsiteX84" fmla="*/ 11223770 w 12192000"/>
              <a:gd name="connsiteY84" fmla="*/ 690335 h 1924333"/>
              <a:gd name="connsiteX85" fmla="*/ 11292119 w 12192000"/>
              <a:gd name="connsiteY85" fmla="*/ 713311 h 1924333"/>
              <a:gd name="connsiteX86" fmla="*/ 11435379 w 12192000"/>
              <a:gd name="connsiteY86" fmla="*/ 758519 h 1924333"/>
              <a:gd name="connsiteX87" fmla="*/ 11604406 w 12192000"/>
              <a:gd name="connsiteY87" fmla="*/ 810476 h 1924333"/>
              <a:gd name="connsiteX88" fmla="*/ 11652155 w 12192000"/>
              <a:gd name="connsiteY88" fmla="*/ 825109 h 1924333"/>
              <a:gd name="connsiteX89" fmla="*/ 11654192 w 12192000"/>
              <a:gd name="connsiteY89" fmla="*/ 827301 h 1924333"/>
              <a:gd name="connsiteX90" fmla="*/ 11676599 w 12192000"/>
              <a:gd name="connsiteY90" fmla="*/ 846628 h 1924333"/>
              <a:gd name="connsiteX91" fmla="*/ 11775168 w 12192000"/>
              <a:gd name="connsiteY91" fmla="*/ 890664 h 1924333"/>
              <a:gd name="connsiteX92" fmla="*/ 11826341 w 12192000"/>
              <a:gd name="connsiteY92" fmla="*/ 877558 h 1924333"/>
              <a:gd name="connsiteX93" fmla="*/ 11879068 w 12192000"/>
              <a:gd name="connsiteY93" fmla="*/ 874038 h 1924333"/>
              <a:gd name="connsiteX94" fmla="*/ 11889563 w 12192000"/>
              <a:gd name="connsiteY94" fmla="*/ 878619 h 1924333"/>
              <a:gd name="connsiteX95" fmla="*/ 12016613 w 12192000"/>
              <a:gd name="connsiteY95" fmla="*/ 886111 h 1924333"/>
              <a:gd name="connsiteX96" fmla="*/ 12108292 w 12192000"/>
              <a:gd name="connsiteY96" fmla="*/ 868500 h 1924333"/>
              <a:gd name="connsiteX97" fmla="*/ 12182910 w 12192000"/>
              <a:gd name="connsiteY97" fmla="*/ 882003 h 1924333"/>
              <a:gd name="connsiteX98" fmla="*/ 12192000 w 12192000"/>
              <a:gd name="connsiteY98" fmla="*/ 884778 h 1924333"/>
              <a:gd name="connsiteX99" fmla="*/ 12192000 w 12192000"/>
              <a:gd name="connsiteY99" fmla="*/ 1610315 h 1924333"/>
              <a:gd name="connsiteX100" fmla="*/ 12191998 w 12192000"/>
              <a:gd name="connsiteY100" fmla="*/ 1610315 h 1924333"/>
              <a:gd name="connsiteX101" fmla="*/ 12191998 w 12192000"/>
              <a:gd name="connsiteY101" fmla="*/ 1924333 h 1924333"/>
              <a:gd name="connsiteX102" fmla="*/ 0 w 12192000"/>
              <a:gd name="connsiteY102" fmla="*/ 1924333 h 1924333"/>
              <a:gd name="connsiteX103" fmla="*/ 0 w 12192000"/>
              <a:gd name="connsiteY103" fmla="*/ 505159 h 1924333"/>
              <a:gd name="connsiteX104" fmla="*/ 5722 w 12192000"/>
              <a:gd name="connsiteY104" fmla="*/ 508889 h 1924333"/>
              <a:gd name="connsiteX105" fmla="*/ 38476 w 12192000"/>
              <a:gd name="connsiteY105" fmla="*/ 524137 h 1924333"/>
              <a:gd name="connsiteX106" fmla="*/ 192883 w 12192000"/>
              <a:gd name="connsiteY106" fmla="*/ 545272 h 1924333"/>
              <a:gd name="connsiteX107" fmla="*/ 343710 w 12192000"/>
              <a:gd name="connsiteY107" fmla="*/ 565029 h 1924333"/>
              <a:gd name="connsiteX108" fmla="*/ 471066 w 12192000"/>
              <a:gd name="connsiteY108" fmla="*/ 549837 h 1924333"/>
              <a:gd name="connsiteX109" fmla="*/ 617333 w 12192000"/>
              <a:gd name="connsiteY109" fmla="*/ 526428 h 1924333"/>
              <a:gd name="connsiteX110" fmla="*/ 725203 w 12192000"/>
              <a:gd name="connsiteY110" fmla="*/ 523793 h 1924333"/>
              <a:gd name="connsiteX111" fmla="*/ 788494 w 12192000"/>
              <a:gd name="connsiteY111" fmla="*/ 505799 h 1924333"/>
              <a:gd name="connsiteX112" fmla="*/ 885977 w 12192000"/>
              <a:gd name="connsiteY112" fmla="*/ 526585 h 1924333"/>
              <a:gd name="connsiteX113" fmla="*/ 932142 w 12192000"/>
              <a:gd name="connsiteY113" fmla="*/ 528005 h 1924333"/>
              <a:gd name="connsiteX114" fmla="*/ 1090404 w 12192000"/>
              <a:gd name="connsiteY114" fmla="*/ 498299 h 1924333"/>
              <a:gd name="connsiteX115" fmla="*/ 1188628 w 12192000"/>
              <a:gd name="connsiteY115" fmla="*/ 483151 h 1924333"/>
              <a:gd name="connsiteX116" fmla="*/ 1316247 w 12192000"/>
              <a:gd name="connsiteY116" fmla="*/ 425979 h 1924333"/>
              <a:gd name="connsiteX117" fmla="*/ 1357712 w 12192000"/>
              <a:gd name="connsiteY117" fmla="*/ 416549 h 1924333"/>
              <a:gd name="connsiteX118" fmla="*/ 1425921 w 12192000"/>
              <a:gd name="connsiteY118" fmla="*/ 413953 h 1924333"/>
              <a:gd name="connsiteX119" fmla="*/ 1503817 w 12192000"/>
              <a:gd name="connsiteY119" fmla="*/ 380457 h 1924333"/>
              <a:gd name="connsiteX120" fmla="*/ 1639196 w 12192000"/>
              <a:gd name="connsiteY120" fmla="*/ 372785 h 1924333"/>
              <a:gd name="connsiteX121" fmla="*/ 1705606 w 12192000"/>
              <a:gd name="connsiteY121" fmla="*/ 359023 h 1924333"/>
              <a:gd name="connsiteX122" fmla="*/ 1813011 w 12192000"/>
              <a:gd name="connsiteY122" fmla="*/ 331023 h 1924333"/>
              <a:gd name="connsiteX123" fmla="*/ 1831380 w 12192000"/>
              <a:gd name="connsiteY123" fmla="*/ 341307 h 1924333"/>
              <a:gd name="connsiteX124" fmla="*/ 1858612 w 12192000"/>
              <a:gd name="connsiteY124" fmla="*/ 326777 h 1924333"/>
              <a:gd name="connsiteX125" fmla="*/ 1880661 w 12192000"/>
              <a:gd name="connsiteY125" fmla="*/ 335987 h 1924333"/>
              <a:gd name="connsiteX126" fmla="*/ 1941495 w 12192000"/>
              <a:gd name="connsiteY126" fmla="*/ 310792 h 1924333"/>
              <a:gd name="connsiteX127" fmla="*/ 1995402 w 12192000"/>
              <a:gd name="connsiteY127" fmla="*/ 305480 h 1924333"/>
              <a:gd name="connsiteX128" fmla="*/ 2223864 w 12192000"/>
              <a:gd name="connsiteY128" fmla="*/ 266118 h 1924333"/>
              <a:gd name="connsiteX129" fmla="*/ 2418043 w 12192000"/>
              <a:gd name="connsiteY129" fmla="*/ 215314 h 1924333"/>
              <a:gd name="connsiteX130" fmla="*/ 2558461 w 12192000"/>
              <a:gd name="connsiteY130" fmla="*/ 168193 h 1924333"/>
              <a:gd name="connsiteX131" fmla="*/ 2595535 w 12192000"/>
              <a:gd name="connsiteY131" fmla="*/ 158548 h 1924333"/>
              <a:gd name="connsiteX132" fmla="*/ 2626942 w 12192000"/>
              <a:gd name="connsiteY132" fmla="*/ 130400 h 1924333"/>
              <a:gd name="connsiteX133" fmla="*/ 2632225 w 12192000"/>
              <a:gd name="connsiteY133" fmla="*/ 130446 h 1924333"/>
              <a:gd name="connsiteX134" fmla="*/ 2696856 w 12192000"/>
              <a:gd name="connsiteY134" fmla="*/ 128498 h 1924333"/>
              <a:gd name="connsiteX135" fmla="*/ 2759767 w 12192000"/>
              <a:gd name="connsiteY135" fmla="*/ 127784 h 1924333"/>
              <a:gd name="connsiteX136" fmla="*/ 2792685 w 12192000"/>
              <a:gd name="connsiteY136" fmla="*/ 115710 h 1924333"/>
              <a:gd name="connsiteX137" fmla="*/ 2799767 w 12192000"/>
              <a:gd name="connsiteY137" fmla="*/ 113754 h 1924333"/>
              <a:gd name="connsiteX138" fmla="*/ 2829799 w 12192000"/>
              <a:gd name="connsiteY138" fmla="*/ 120042 h 1924333"/>
              <a:gd name="connsiteX139" fmla="*/ 2890704 w 12192000"/>
              <a:gd name="connsiteY139" fmla="*/ 121493 h 1924333"/>
              <a:gd name="connsiteX140" fmla="*/ 3042646 w 12192000"/>
              <a:gd name="connsiteY140" fmla="*/ 112273 h 1924333"/>
              <a:gd name="connsiteX141" fmla="*/ 3146630 w 12192000"/>
              <a:gd name="connsiteY141" fmla="*/ 100898 h 1924333"/>
              <a:gd name="connsiteX142" fmla="*/ 3233163 w 12192000"/>
              <a:gd name="connsiteY142" fmla="*/ 120200 h 1924333"/>
              <a:gd name="connsiteX143" fmla="*/ 3372699 w 12192000"/>
              <a:gd name="connsiteY143" fmla="*/ 129394 h 1924333"/>
              <a:gd name="connsiteX144" fmla="*/ 3394352 w 12192000"/>
              <a:gd name="connsiteY144" fmla="*/ 131671 h 1924333"/>
              <a:gd name="connsiteX145" fmla="*/ 3448218 w 12192000"/>
              <a:gd name="connsiteY145" fmla="*/ 118229 h 1924333"/>
              <a:gd name="connsiteX146" fmla="*/ 3505047 w 12192000"/>
              <a:gd name="connsiteY146" fmla="*/ 115412 h 1924333"/>
              <a:gd name="connsiteX147" fmla="*/ 3521767 w 12192000"/>
              <a:gd name="connsiteY147" fmla="*/ 111071 h 1924333"/>
              <a:gd name="connsiteX148" fmla="*/ 3585137 w 12192000"/>
              <a:gd name="connsiteY148" fmla="*/ 114371 h 1924333"/>
              <a:gd name="connsiteX149" fmla="*/ 3690293 w 12192000"/>
              <a:gd name="connsiteY149" fmla="*/ 98301 h 1924333"/>
              <a:gd name="connsiteX150" fmla="*/ 3867818 w 12192000"/>
              <a:gd name="connsiteY150" fmla="*/ 88985 h 1924333"/>
              <a:gd name="connsiteX151" fmla="*/ 4091337 w 12192000"/>
              <a:gd name="connsiteY151" fmla="*/ 70813 h 1924333"/>
              <a:gd name="connsiteX152" fmla="*/ 4246332 w 12192000"/>
              <a:gd name="connsiteY152" fmla="*/ 41697 h 1924333"/>
              <a:gd name="connsiteX153" fmla="*/ 4266975 w 12192000"/>
              <a:gd name="connsiteY153" fmla="*/ 46592 h 1924333"/>
              <a:gd name="connsiteX154" fmla="*/ 4270566 w 12192000"/>
              <a:gd name="connsiteY154" fmla="*/ 47620 h 1924333"/>
              <a:gd name="connsiteX155" fmla="*/ 4288964 w 12192000"/>
              <a:gd name="connsiteY155" fmla="*/ 52766 h 1924333"/>
              <a:gd name="connsiteX156" fmla="*/ 4365137 w 12192000"/>
              <a:gd name="connsiteY156" fmla="*/ 51783 h 1924333"/>
              <a:gd name="connsiteX157" fmla="*/ 4430546 w 12192000"/>
              <a:gd name="connsiteY157" fmla="*/ 44555 h 1924333"/>
              <a:gd name="connsiteX158" fmla="*/ 4444136 w 12192000"/>
              <a:gd name="connsiteY158" fmla="*/ 39567 h 1924333"/>
              <a:gd name="connsiteX159" fmla="*/ 4534039 w 12192000"/>
              <a:gd name="connsiteY159" fmla="*/ 31604 h 1924333"/>
              <a:gd name="connsiteX160" fmla="*/ 4560448 w 12192000"/>
              <a:gd name="connsiteY160" fmla="*/ 25231 h 1924333"/>
              <a:gd name="connsiteX161" fmla="*/ 4568006 w 12192000"/>
              <a:gd name="connsiteY161" fmla="*/ 25970 h 1924333"/>
              <a:gd name="connsiteX162" fmla="*/ 4595497 w 12192000"/>
              <a:gd name="connsiteY162" fmla="*/ 22958 h 1924333"/>
              <a:gd name="connsiteX163" fmla="*/ 4608623 w 12192000"/>
              <a:gd name="connsiteY163" fmla="*/ 18108 h 1924333"/>
              <a:gd name="connsiteX164" fmla="*/ 4623942 w 12192000"/>
              <a:gd name="connsiteY164" fmla="*/ 22251 h 1924333"/>
              <a:gd name="connsiteX165" fmla="*/ 4664336 w 12192000"/>
              <a:gd name="connsiteY165" fmla="*/ 23306 h 1924333"/>
              <a:gd name="connsiteX166" fmla="*/ 4677385 w 12192000"/>
              <a:gd name="connsiteY166" fmla="*/ 18246 h 1924333"/>
              <a:gd name="connsiteX167" fmla="*/ 4698143 w 12192000"/>
              <a:gd name="connsiteY167" fmla="*/ 18036 h 1924333"/>
              <a:gd name="connsiteX168" fmla="*/ 4750609 w 12192000"/>
              <a:gd name="connsiteY168" fmla="*/ 23611 h 1924333"/>
              <a:gd name="connsiteX169" fmla="*/ 4784658 w 12192000"/>
              <a:gd name="connsiteY169" fmla="*/ 25057 h 1924333"/>
              <a:gd name="connsiteX170" fmla="*/ 4847558 w 12192000"/>
              <a:gd name="connsiteY170" fmla="*/ 38726 h 1924333"/>
              <a:gd name="connsiteX171" fmla="*/ 4909134 w 12192000"/>
              <a:gd name="connsiteY171" fmla="*/ 50659 h 1924333"/>
              <a:gd name="connsiteX172" fmla="*/ 5099219 w 12192000"/>
              <a:gd name="connsiteY172" fmla="*/ 55050 h 1924333"/>
              <a:gd name="connsiteX173" fmla="*/ 5184992 w 12192000"/>
              <a:gd name="connsiteY173" fmla="*/ 67596 h 1924333"/>
              <a:gd name="connsiteX174" fmla="*/ 5229637 w 12192000"/>
              <a:gd name="connsiteY174" fmla="*/ 67789 h 1924333"/>
              <a:gd name="connsiteX175" fmla="*/ 5389346 w 12192000"/>
              <a:gd name="connsiteY175" fmla="*/ 80211 h 1924333"/>
              <a:gd name="connsiteX176" fmla="*/ 5494414 w 12192000"/>
              <a:gd name="connsiteY176" fmla="*/ 75926 h 1924333"/>
              <a:gd name="connsiteX177" fmla="*/ 5528443 w 12192000"/>
              <a:gd name="connsiteY177" fmla="*/ 77206 h 1924333"/>
              <a:gd name="connsiteX178" fmla="*/ 5684939 w 12192000"/>
              <a:gd name="connsiteY178" fmla="*/ 50269 h 1924333"/>
              <a:gd name="connsiteX179" fmla="*/ 5765146 w 12192000"/>
              <a:gd name="connsiteY179" fmla="*/ 50414 h 1924333"/>
              <a:gd name="connsiteX180" fmla="*/ 5848655 w 12192000"/>
              <a:gd name="connsiteY180" fmla="*/ 35257 h 1924333"/>
              <a:gd name="connsiteX181" fmla="*/ 5930656 w 12192000"/>
              <a:gd name="connsiteY181" fmla="*/ 30131 h 1924333"/>
              <a:gd name="connsiteX182" fmla="*/ 6124150 w 12192000"/>
              <a:gd name="connsiteY182" fmla="*/ 31679 h 1924333"/>
              <a:gd name="connsiteX183" fmla="*/ 6189199 w 12192000"/>
              <a:gd name="connsiteY183" fmla="*/ 588 h 192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2192000" h="1924333">
                <a:moveTo>
                  <a:pt x="6189199" y="588"/>
                </a:moveTo>
                <a:cubicBezTo>
                  <a:pt x="6196356" y="-574"/>
                  <a:pt x="6202609" y="-108"/>
                  <a:pt x="6207079" y="2850"/>
                </a:cubicBezTo>
                <a:cubicBezTo>
                  <a:pt x="6222026" y="2749"/>
                  <a:pt x="6273489" y="3767"/>
                  <a:pt x="6285610" y="18131"/>
                </a:cubicBezTo>
                <a:cubicBezTo>
                  <a:pt x="6307255" y="18685"/>
                  <a:pt x="6357141" y="23793"/>
                  <a:pt x="6378008" y="24625"/>
                </a:cubicBezTo>
                <a:cubicBezTo>
                  <a:pt x="6409946" y="30645"/>
                  <a:pt x="6438307" y="10375"/>
                  <a:pt x="6466340" y="21366"/>
                </a:cubicBezTo>
                <a:cubicBezTo>
                  <a:pt x="6488276" y="31229"/>
                  <a:pt x="6529854" y="28110"/>
                  <a:pt x="6553334" y="35307"/>
                </a:cubicBezTo>
                <a:cubicBezTo>
                  <a:pt x="6561737" y="48059"/>
                  <a:pt x="6609188" y="62087"/>
                  <a:pt x="6626068" y="58045"/>
                </a:cubicBezTo>
                <a:cubicBezTo>
                  <a:pt x="6660952" y="66570"/>
                  <a:pt x="6666277" y="84716"/>
                  <a:pt x="6692303" y="91487"/>
                </a:cubicBezTo>
                <a:lnTo>
                  <a:pt x="6733670" y="118130"/>
                </a:lnTo>
                <a:lnTo>
                  <a:pt x="6798016" y="112271"/>
                </a:lnTo>
                <a:lnTo>
                  <a:pt x="6801081" y="114963"/>
                </a:lnTo>
                <a:cubicBezTo>
                  <a:pt x="6806919" y="120140"/>
                  <a:pt x="6812832" y="125016"/>
                  <a:pt x="6819351" y="128825"/>
                </a:cubicBezTo>
                <a:cubicBezTo>
                  <a:pt x="6825742" y="109997"/>
                  <a:pt x="6840132" y="116541"/>
                  <a:pt x="6852732" y="123321"/>
                </a:cubicBezTo>
                <a:lnTo>
                  <a:pt x="6865247" y="128836"/>
                </a:lnTo>
                <a:lnTo>
                  <a:pt x="6905517" y="129265"/>
                </a:lnTo>
                <a:cubicBezTo>
                  <a:pt x="6934052" y="140042"/>
                  <a:pt x="6939773" y="141556"/>
                  <a:pt x="6950286" y="150104"/>
                </a:cubicBezTo>
                <a:lnTo>
                  <a:pt x="7003442" y="136136"/>
                </a:lnTo>
                <a:lnTo>
                  <a:pt x="7160047" y="166721"/>
                </a:lnTo>
                <a:cubicBezTo>
                  <a:pt x="7207281" y="179911"/>
                  <a:pt x="7280644" y="210197"/>
                  <a:pt x="7325604" y="215867"/>
                </a:cubicBezTo>
                <a:cubicBezTo>
                  <a:pt x="7460113" y="233904"/>
                  <a:pt x="7393081" y="242880"/>
                  <a:pt x="7540522" y="239374"/>
                </a:cubicBezTo>
                <a:cubicBezTo>
                  <a:pt x="7545714" y="234872"/>
                  <a:pt x="7605972" y="231727"/>
                  <a:pt x="7612071" y="229553"/>
                </a:cubicBezTo>
                <a:lnTo>
                  <a:pt x="7651995" y="244567"/>
                </a:lnTo>
                <a:lnTo>
                  <a:pt x="7725761" y="258638"/>
                </a:lnTo>
                <a:lnTo>
                  <a:pt x="7823038" y="287078"/>
                </a:lnTo>
                <a:cubicBezTo>
                  <a:pt x="7837080" y="286482"/>
                  <a:pt x="7851647" y="286498"/>
                  <a:pt x="7866405" y="287288"/>
                </a:cubicBezTo>
                <a:lnTo>
                  <a:pt x="7875021" y="288224"/>
                </a:lnTo>
                <a:cubicBezTo>
                  <a:pt x="7875062" y="288354"/>
                  <a:pt x="7875105" y="288483"/>
                  <a:pt x="7875146" y="288614"/>
                </a:cubicBezTo>
                <a:cubicBezTo>
                  <a:pt x="7880550" y="289202"/>
                  <a:pt x="7901153" y="290716"/>
                  <a:pt x="7907443" y="291752"/>
                </a:cubicBezTo>
                <a:lnTo>
                  <a:pt x="7912892" y="294833"/>
                </a:lnTo>
                <a:lnTo>
                  <a:pt x="7946345" y="319359"/>
                </a:lnTo>
                <a:cubicBezTo>
                  <a:pt x="7958657" y="312776"/>
                  <a:pt x="7996513" y="309749"/>
                  <a:pt x="8021238" y="315159"/>
                </a:cubicBezTo>
                <a:cubicBezTo>
                  <a:pt x="8045964" y="320570"/>
                  <a:pt x="8058169" y="340462"/>
                  <a:pt x="8094697" y="351819"/>
                </a:cubicBezTo>
                <a:cubicBezTo>
                  <a:pt x="8129587" y="361154"/>
                  <a:pt x="8116181" y="360544"/>
                  <a:pt x="8155208" y="371168"/>
                </a:cubicBezTo>
                <a:cubicBezTo>
                  <a:pt x="8196217" y="383300"/>
                  <a:pt x="8205468" y="391801"/>
                  <a:pt x="8248472" y="400489"/>
                </a:cubicBezTo>
                <a:cubicBezTo>
                  <a:pt x="8283932" y="419791"/>
                  <a:pt x="8278617" y="392031"/>
                  <a:pt x="8300068" y="405531"/>
                </a:cubicBezTo>
                <a:lnTo>
                  <a:pt x="8356293" y="403328"/>
                </a:lnTo>
                <a:cubicBezTo>
                  <a:pt x="8377247" y="404463"/>
                  <a:pt x="8438442" y="433194"/>
                  <a:pt x="8475838" y="435524"/>
                </a:cubicBezTo>
                <a:cubicBezTo>
                  <a:pt x="8510241" y="438037"/>
                  <a:pt x="8545511" y="449840"/>
                  <a:pt x="8575216" y="450198"/>
                </a:cubicBezTo>
                <a:lnTo>
                  <a:pt x="8588650" y="447070"/>
                </a:lnTo>
                <a:lnTo>
                  <a:pt x="8612184" y="439577"/>
                </a:lnTo>
                <a:lnTo>
                  <a:pt x="8630713" y="433015"/>
                </a:lnTo>
                <a:cubicBezTo>
                  <a:pt x="8635870" y="429519"/>
                  <a:pt x="8700685" y="428411"/>
                  <a:pt x="8704240" y="422865"/>
                </a:cubicBezTo>
                <a:cubicBezTo>
                  <a:pt x="8761777" y="429549"/>
                  <a:pt x="8768302" y="427178"/>
                  <a:pt x="8829513" y="429389"/>
                </a:cubicBezTo>
                <a:cubicBezTo>
                  <a:pt x="8922895" y="444672"/>
                  <a:pt x="8924579" y="401507"/>
                  <a:pt x="9083651" y="390744"/>
                </a:cubicBezTo>
                <a:cubicBezTo>
                  <a:pt x="9138403" y="388032"/>
                  <a:pt x="9315003" y="378647"/>
                  <a:pt x="9371402" y="371809"/>
                </a:cubicBezTo>
                <a:cubicBezTo>
                  <a:pt x="9358632" y="337502"/>
                  <a:pt x="9402842" y="379364"/>
                  <a:pt x="9429586" y="369213"/>
                </a:cubicBezTo>
                <a:cubicBezTo>
                  <a:pt x="9449312" y="370213"/>
                  <a:pt x="9473938" y="373270"/>
                  <a:pt x="9489757" y="377814"/>
                </a:cubicBezTo>
                <a:cubicBezTo>
                  <a:pt x="9498164" y="379256"/>
                  <a:pt x="9507139" y="379272"/>
                  <a:pt x="9516954" y="376991"/>
                </a:cubicBezTo>
                <a:cubicBezTo>
                  <a:pt x="9548430" y="354766"/>
                  <a:pt x="9591874" y="370315"/>
                  <a:pt x="9645588" y="363590"/>
                </a:cubicBezTo>
                <a:cubicBezTo>
                  <a:pt x="9660487" y="368814"/>
                  <a:pt x="9710817" y="350550"/>
                  <a:pt x="9722896" y="360983"/>
                </a:cubicBezTo>
                <a:cubicBezTo>
                  <a:pt x="9733918" y="362239"/>
                  <a:pt x="9745201" y="356679"/>
                  <a:pt x="9752803" y="368492"/>
                </a:cubicBezTo>
                <a:cubicBezTo>
                  <a:pt x="9793268" y="374490"/>
                  <a:pt x="9843313" y="380978"/>
                  <a:pt x="9890305" y="380736"/>
                </a:cubicBezTo>
                <a:cubicBezTo>
                  <a:pt x="9912701" y="380083"/>
                  <a:pt x="9926523" y="379037"/>
                  <a:pt x="9939767" y="377776"/>
                </a:cubicBezTo>
                <a:lnTo>
                  <a:pt x="9944355" y="377352"/>
                </a:lnTo>
                <a:lnTo>
                  <a:pt x="9953719" y="375642"/>
                </a:lnTo>
                <a:lnTo>
                  <a:pt x="9955809" y="376294"/>
                </a:lnTo>
                <a:lnTo>
                  <a:pt x="10032710" y="394940"/>
                </a:lnTo>
                <a:lnTo>
                  <a:pt x="10049925" y="404971"/>
                </a:lnTo>
                <a:lnTo>
                  <a:pt x="10112671" y="414549"/>
                </a:lnTo>
                <a:cubicBezTo>
                  <a:pt x="10169643" y="412125"/>
                  <a:pt x="10132220" y="425358"/>
                  <a:pt x="10170853" y="435168"/>
                </a:cubicBezTo>
                <a:cubicBezTo>
                  <a:pt x="10206088" y="442020"/>
                  <a:pt x="10240809" y="454081"/>
                  <a:pt x="10290184" y="448123"/>
                </a:cubicBezTo>
                <a:cubicBezTo>
                  <a:pt x="10301813" y="444919"/>
                  <a:pt x="10315233" y="449499"/>
                  <a:pt x="10320158" y="458352"/>
                </a:cubicBezTo>
                <a:cubicBezTo>
                  <a:pt x="10321006" y="459876"/>
                  <a:pt x="10321565" y="461470"/>
                  <a:pt x="10321815" y="463087"/>
                </a:cubicBezTo>
                <a:cubicBezTo>
                  <a:pt x="10354058" y="457158"/>
                  <a:pt x="10355176" y="470634"/>
                  <a:pt x="10373742" y="464538"/>
                </a:cubicBezTo>
                <a:cubicBezTo>
                  <a:pt x="10403060" y="475292"/>
                  <a:pt x="10411841" y="497597"/>
                  <a:pt x="10428532" y="492504"/>
                </a:cubicBezTo>
                <a:cubicBezTo>
                  <a:pt x="10440561" y="500742"/>
                  <a:pt x="10446267" y="521930"/>
                  <a:pt x="10466490" y="517759"/>
                </a:cubicBezTo>
                <a:cubicBezTo>
                  <a:pt x="10464622" y="519986"/>
                  <a:pt x="10465013" y="521261"/>
                  <a:pt x="10466675" y="522076"/>
                </a:cubicBezTo>
                <a:lnTo>
                  <a:pt x="10470309" y="522792"/>
                </a:lnTo>
                <a:lnTo>
                  <a:pt x="10474138" y="519761"/>
                </a:lnTo>
                <a:cubicBezTo>
                  <a:pt x="10488888" y="509612"/>
                  <a:pt x="10484914" y="524734"/>
                  <a:pt x="10501100" y="528263"/>
                </a:cubicBezTo>
                <a:cubicBezTo>
                  <a:pt x="10508412" y="530705"/>
                  <a:pt x="10505426" y="533743"/>
                  <a:pt x="10502395" y="536393"/>
                </a:cubicBezTo>
                <a:lnTo>
                  <a:pt x="10689496" y="560233"/>
                </a:lnTo>
                <a:cubicBezTo>
                  <a:pt x="10721441" y="573640"/>
                  <a:pt x="10757547" y="582937"/>
                  <a:pt x="10788736" y="613188"/>
                </a:cubicBezTo>
                <a:cubicBezTo>
                  <a:pt x="10794510" y="621641"/>
                  <a:pt x="10807098" y="616073"/>
                  <a:pt x="10819747" y="621351"/>
                </a:cubicBezTo>
                <a:cubicBezTo>
                  <a:pt x="10832398" y="626630"/>
                  <a:pt x="10846356" y="639592"/>
                  <a:pt x="10864632" y="644858"/>
                </a:cubicBezTo>
                <a:cubicBezTo>
                  <a:pt x="10895617" y="652290"/>
                  <a:pt x="10921550" y="640451"/>
                  <a:pt x="10929407" y="652945"/>
                </a:cubicBezTo>
                <a:cubicBezTo>
                  <a:pt x="10945460" y="653176"/>
                  <a:pt x="10968148" y="640553"/>
                  <a:pt x="10979412" y="654217"/>
                </a:cubicBezTo>
                <a:cubicBezTo>
                  <a:pt x="10981679" y="643737"/>
                  <a:pt x="10997287" y="663414"/>
                  <a:pt x="11006959" y="657017"/>
                </a:cubicBezTo>
                <a:cubicBezTo>
                  <a:pt x="11023230" y="659396"/>
                  <a:pt x="11051890" y="662462"/>
                  <a:pt x="11077038" y="668487"/>
                </a:cubicBezTo>
                <a:cubicBezTo>
                  <a:pt x="11097000" y="690299"/>
                  <a:pt x="11141286" y="676399"/>
                  <a:pt x="11157850" y="693164"/>
                </a:cubicBezTo>
                <a:cubicBezTo>
                  <a:pt x="11163800" y="695757"/>
                  <a:pt x="11169599" y="696942"/>
                  <a:pt x="11175276" y="697243"/>
                </a:cubicBezTo>
                <a:lnTo>
                  <a:pt x="11191131" y="696085"/>
                </a:lnTo>
                <a:lnTo>
                  <a:pt x="11195573" y="691751"/>
                </a:lnTo>
                <a:lnTo>
                  <a:pt x="11205299" y="693247"/>
                </a:lnTo>
                <a:lnTo>
                  <a:pt x="11223770" y="690335"/>
                </a:lnTo>
                <a:cubicBezTo>
                  <a:pt x="11237778" y="693777"/>
                  <a:pt x="11256852" y="701947"/>
                  <a:pt x="11292119" y="713311"/>
                </a:cubicBezTo>
                <a:cubicBezTo>
                  <a:pt x="11334878" y="733451"/>
                  <a:pt x="11401662" y="729175"/>
                  <a:pt x="11435379" y="758519"/>
                </a:cubicBezTo>
                <a:lnTo>
                  <a:pt x="11604406" y="810476"/>
                </a:lnTo>
                <a:lnTo>
                  <a:pt x="11652155" y="825109"/>
                </a:lnTo>
                <a:lnTo>
                  <a:pt x="11654192" y="827301"/>
                </a:lnTo>
                <a:cubicBezTo>
                  <a:pt x="11661650" y="834729"/>
                  <a:pt x="11669215" y="841480"/>
                  <a:pt x="11676599" y="846628"/>
                </a:cubicBezTo>
                <a:cubicBezTo>
                  <a:pt x="11688258" y="861760"/>
                  <a:pt x="11752266" y="896888"/>
                  <a:pt x="11775168" y="890664"/>
                </a:cubicBezTo>
                <a:cubicBezTo>
                  <a:pt x="11790977" y="883819"/>
                  <a:pt x="11808364" y="879901"/>
                  <a:pt x="11826341" y="877558"/>
                </a:cubicBezTo>
                <a:lnTo>
                  <a:pt x="11879068" y="874038"/>
                </a:lnTo>
                <a:lnTo>
                  <a:pt x="11889563" y="878619"/>
                </a:lnTo>
                <a:lnTo>
                  <a:pt x="12016613" y="886111"/>
                </a:lnTo>
                <a:lnTo>
                  <a:pt x="12108292" y="868500"/>
                </a:lnTo>
                <a:cubicBezTo>
                  <a:pt x="12129725" y="867311"/>
                  <a:pt x="12157891" y="874537"/>
                  <a:pt x="12182910" y="882003"/>
                </a:cubicBezTo>
                <a:lnTo>
                  <a:pt x="12192000" y="884778"/>
                </a:lnTo>
                <a:lnTo>
                  <a:pt x="12192000" y="1610315"/>
                </a:lnTo>
                <a:lnTo>
                  <a:pt x="12191998" y="1610315"/>
                </a:lnTo>
                <a:lnTo>
                  <a:pt x="12191998" y="1924333"/>
                </a:lnTo>
                <a:lnTo>
                  <a:pt x="0" y="1924333"/>
                </a:lnTo>
                <a:lnTo>
                  <a:pt x="0" y="505159"/>
                </a:lnTo>
                <a:lnTo>
                  <a:pt x="5722" y="508889"/>
                </a:lnTo>
                <a:cubicBezTo>
                  <a:pt x="21614" y="518548"/>
                  <a:pt x="33814" y="524781"/>
                  <a:pt x="38476" y="524137"/>
                </a:cubicBezTo>
                <a:cubicBezTo>
                  <a:pt x="99229" y="544180"/>
                  <a:pt x="142010" y="538457"/>
                  <a:pt x="192883" y="545272"/>
                </a:cubicBezTo>
                <a:cubicBezTo>
                  <a:pt x="277629" y="525210"/>
                  <a:pt x="293434" y="558443"/>
                  <a:pt x="343710" y="565029"/>
                </a:cubicBezTo>
                <a:cubicBezTo>
                  <a:pt x="383094" y="555729"/>
                  <a:pt x="425462" y="556271"/>
                  <a:pt x="471066" y="549837"/>
                </a:cubicBezTo>
                <a:cubicBezTo>
                  <a:pt x="513583" y="544428"/>
                  <a:pt x="569194" y="531004"/>
                  <a:pt x="617333" y="526428"/>
                </a:cubicBezTo>
                <a:cubicBezTo>
                  <a:pt x="660031" y="520760"/>
                  <a:pt x="696675" y="523882"/>
                  <a:pt x="725203" y="523793"/>
                </a:cubicBezTo>
                <a:cubicBezTo>
                  <a:pt x="736650" y="521695"/>
                  <a:pt x="780513" y="502146"/>
                  <a:pt x="788494" y="505799"/>
                </a:cubicBezTo>
                <a:lnTo>
                  <a:pt x="885977" y="526585"/>
                </a:lnTo>
                <a:cubicBezTo>
                  <a:pt x="906140" y="522837"/>
                  <a:pt x="917203" y="532232"/>
                  <a:pt x="932142" y="528005"/>
                </a:cubicBezTo>
                <a:cubicBezTo>
                  <a:pt x="963701" y="524128"/>
                  <a:pt x="1061555" y="499582"/>
                  <a:pt x="1090404" y="498299"/>
                </a:cubicBezTo>
                <a:cubicBezTo>
                  <a:pt x="1132840" y="494057"/>
                  <a:pt x="1148476" y="496041"/>
                  <a:pt x="1188628" y="483151"/>
                </a:cubicBezTo>
                <a:cubicBezTo>
                  <a:pt x="1230397" y="468408"/>
                  <a:pt x="1278711" y="457638"/>
                  <a:pt x="1316247" y="425979"/>
                </a:cubicBezTo>
                <a:cubicBezTo>
                  <a:pt x="1322662" y="417251"/>
                  <a:pt x="1339433" y="418553"/>
                  <a:pt x="1357712" y="416549"/>
                </a:cubicBezTo>
                <a:cubicBezTo>
                  <a:pt x="1375991" y="414544"/>
                  <a:pt x="1423507" y="412949"/>
                  <a:pt x="1425921" y="413953"/>
                </a:cubicBezTo>
                <a:cubicBezTo>
                  <a:pt x="1450272" y="407937"/>
                  <a:pt x="1458223" y="388156"/>
                  <a:pt x="1503817" y="380457"/>
                </a:cubicBezTo>
                <a:cubicBezTo>
                  <a:pt x="1541095" y="377398"/>
                  <a:pt x="1605565" y="376357"/>
                  <a:pt x="1639196" y="372785"/>
                </a:cubicBezTo>
                <a:cubicBezTo>
                  <a:pt x="1653280" y="376736"/>
                  <a:pt x="1695289" y="365766"/>
                  <a:pt x="1705606" y="359023"/>
                </a:cubicBezTo>
                <a:cubicBezTo>
                  <a:pt x="1729169" y="336295"/>
                  <a:pt x="1793207" y="348537"/>
                  <a:pt x="1813011" y="331023"/>
                </a:cubicBezTo>
                <a:cubicBezTo>
                  <a:pt x="1820772" y="328179"/>
                  <a:pt x="1823566" y="341833"/>
                  <a:pt x="1831380" y="341307"/>
                </a:cubicBezTo>
                <a:lnTo>
                  <a:pt x="1858612" y="326777"/>
                </a:lnTo>
                <a:lnTo>
                  <a:pt x="1880661" y="335987"/>
                </a:lnTo>
                <a:lnTo>
                  <a:pt x="1941495" y="310792"/>
                </a:lnTo>
                <a:cubicBezTo>
                  <a:pt x="1978970" y="307223"/>
                  <a:pt x="1947391" y="291714"/>
                  <a:pt x="1995402" y="305480"/>
                </a:cubicBezTo>
                <a:cubicBezTo>
                  <a:pt x="2042464" y="298034"/>
                  <a:pt x="2153424" y="281146"/>
                  <a:pt x="2223864" y="266118"/>
                </a:cubicBezTo>
                <a:cubicBezTo>
                  <a:pt x="2261296" y="256300"/>
                  <a:pt x="2360518" y="238323"/>
                  <a:pt x="2418043" y="215314"/>
                </a:cubicBezTo>
                <a:cubicBezTo>
                  <a:pt x="2472088" y="206823"/>
                  <a:pt x="2499422" y="162612"/>
                  <a:pt x="2558461" y="168193"/>
                </a:cubicBezTo>
                <a:cubicBezTo>
                  <a:pt x="2559660" y="164506"/>
                  <a:pt x="2592244" y="161337"/>
                  <a:pt x="2595535" y="158548"/>
                </a:cubicBezTo>
                <a:lnTo>
                  <a:pt x="2626942" y="130400"/>
                </a:lnTo>
                <a:lnTo>
                  <a:pt x="2632225" y="130446"/>
                </a:lnTo>
                <a:lnTo>
                  <a:pt x="2696856" y="128498"/>
                </a:lnTo>
                <a:lnTo>
                  <a:pt x="2759767" y="127784"/>
                </a:lnTo>
                <a:cubicBezTo>
                  <a:pt x="2770024" y="123546"/>
                  <a:pt x="2781047" y="119463"/>
                  <a:pt x="2792685" y="115710"/>
                </a:cubicBezTo>
                <a:lnTo>
                  <a:pt x="2799767" y="113754"/>
                </a:lnTo>
                <a:lnTo>
                  <a:pt x="2829799" y="120042"/>
                </a:lnTo>
                <a:lnTo>
                  <a:pt x="2890704" y="121493"/>
                </a:lnTo>
                <a:cubicBezTo>
                  <a:pt x="2935390" y="121035"/>
                  <a:pt x="2990780" y="113193"/>
                  <a:pt x="3042646" y="112273"/>
                </a:cubicBezTo>
                <a:cubicBezTo>
                  <a:pt x="3077119" y="111474"/>
                  <a:pt x="3124089" y="100414"/>
                  <a:pt x="3146630" y="100898"/>
                </a:cubicBezTo>
                <a:cubicBezTo>
                  <a:pt x="3169381" y="117699"/>
                  <a:pt x="3224695" y="125864"/>
                  <a:pt x="3233163" y="120200"/>
                </a:cubicBezTo>
                <a:lnTo>
                  <a:pt x="3372699" y="129394"/>
                </a:lnTo>
                <a:cubicBezTo>
                  <a:pt x="3389020" y="126586"/>
                  <a:pt x="3397563" y="116804"/>
                  <a:pt x="3394352" y="131671"/>
                </a:cubicBezTo>
                <a:cubicBezTo>
                  <a:pt x="3406102" y="131485"/>
                  <a:pt x="3429770" y="120938"/>
                  <a:pt x="3448218" y="118229"/>
                </a:cubicBezTo>
                <a:lnTo>
                  <a:pt x="3505047" y="115412"/>
                </a:lnTo>
                <a:lnTo>
                  <a:pt x="3521767" y="111071"/>
                </a:lnTo>
                <a:cubicBezTo>
                  <a:pt x="3526335" y="108877"/>
                  <a:pt x="3582156" y="117732"/>
                  <a:pt x="3585137" y="114371"/>
                </a:cubicBezTo>
                <a:cubicBezTo>
                  <a:pt x="3638265" y="102098"/>
                  <a:pt x="3633789" y="98565"/>
                  <a:pt x="3690293" y="98301"/>
                </a:cubicBezTo>
                <a:cubicBezTo>
                  <a:pt x="3782197" y="112746"/>
                  <a:pt x="3826738" y="92943"/>
                  <a:pt x="3867818" y="88985"/>
                </a:cubicBezTo>
                <a:cubicBezTo>
                  <a:pt x="3943777" y="81477"/>
                  <a:pt x="3990501" y="75194"/>
                  <a:pt x="4091337" y="70813"/>
                </a:cubicBezTo>
                <a:cubicBezTo>
                  <a:pt x="4154422" y="62932"/>
                  <a:pt x="4217060" y="45734"/>
                  <a:pt x="4246332" y="41697"/>
                </a:cubicBezTo>
                <a:cubicBezTo>
                  <a:pt x="4253308" y="42804"/>
                  <a:pt x="4260125" y="44606"/>
                  <a:pt x="4266975" y="46592"/>
                </a:cubicBezTo>
                <a:lnTo>
                  <a:pt x="4270566" y="47620"/>
                </a:lnTo>
                <a:lnTo>
                  <a:pt x="4288964" y="52766"/>
                </a:lnTo>
                <a:lnTo>
                  <a:pt x="4365137" y="51783"/>
                </a:lnTo>
                <a:lnTo>
                  <a:pt x="4430546" y="44555"/>
                </a:lnTo>
                <a:lnTo>
                  <a:pt x="4444136" y="39567"/>
                </a:lnTo>
                <a:lnTo>
                  <a:pt x="4534039" y="31604"/>
                </a:lnTo>
                <a:lnTo>
                  <a:pt x="4560448" y="25231"/>
                </a:lnTo>
                <a:lnTo>
                  <a:pt x="4568006" y="25970"/>
                </a:lnTo>
                <a:cubicBezTo>
                  <a:pt x="4580278" y="23866"/>
                  <a:pt x="4594878" y="14904"/>
                  <a:pt x="4595497" y="22958"/>
                </a:cubicBezTo>
                <a:lnTo>
                  <a:pt x="4608623" y="18108"/>
                </a:lnTo>
                <a:lnTo>
                  <a:pt x="4623942" y="22251"/>
                </a:lnTo>
                <a:cubicBezTo>
                  <a:pt x="4633227" y="23117"/>
                  <a:pt x="4655429" y="23973"/>
                  <a:pt x="4664336" y="23306"/>
                </a:cubicBezTo>
                <a:lnTo>
                  <a:pt x="4677385" y="18246"/>
                </a:lnTo>
                <a:lnTo>
                  <a:pt x="4698143" y="18036"/>
                </a:lnTo>
                <a:cubicBezTo>
                  <a:pt x="4710347" y="18931"/>
                  <a:pt x="4736189" y="22441"/>
                  <a:pt x="4750609" y="23611"/>
                </a:cubicBezTo>
                <a:cubicBezTo>
                  <a:pt x="4764270" y="27424"/>
                  <a:pt x="4774858" y="29782"/>
                  <a:pt x="4784658" y="25057"/>
                </a:cubicBezTo>
                <a:cubicBezTo>
                  <a:pt x="4804708" y="29613"/>
                  <a:pt x="4822811" y="48263"/>
                  <a:pt x="4847558" y="38726"/>
                </a:cubicBezTo>
                <a:cubicBezTo>
                  <a:pt x="4868304" y="42993"/>
                  <a:pt x="4867190" y="47939"/>
                  <a:pt x="4909134" y="50659"/>
                </a:cubicBezTo>
                <a:cubicBezTo>
                  <a:pt x="4945026" y="52455"/>
                  <a:pt x="5063406" y="54096"/>
                  <a:pt x="5099219" y="55050"/>
                </a:cubicBezTo>
                <a:cubicBezTo>
                  <a:pt x="5145195" y="57873"/>
                  <a:pt x="5163254" y="65473"/>
                  <a:pt x="5184992" y="67596"/>
                </a:cubicBezTo>
                <a:cubicBezTo>
                  <a:pt x="5206728" y="69720"/>
                  <a:pt x="5195578" y="65687"/>
                  <a:pt x="5229637" y="67789"/>
                </a:cubicBezTo>
                <a:cubicBezTo>
                  <a:pt x="5263695" y="69892"/>
                  <a:pt x="5345217" y="78854"/>
                  <a:pt x="5389346" y="80211"/>
                </a:cubicBezTo>
                <a:cubicBezTo>
                  <a:pt x="5425889" y="83191"/>
                  <a:pt x="5461943" y="84751"/>
                  <a:pt x="5494414" y="75926"/>
                </a:cubicBezTo>
                <a:lnTo>
                  <a:pt x="5528443" y="77206"/>
                </a:lnTo>
                <a:cubicBezTo>
                  <a:pt x="5582723" y="71370"/>
                  <a:pt x="5638917" y="68385"/>
                  <a:pt x="5684939" y="50269"/>
                </a:cubicBezTo>
                <a:cubicBezTo>
                  <a:pt x="5724389" y="45804"/>
                  <a:pt x="5737860" y="52916"/>
                  <a:pt x="5765146" y="50414"/>
                </a:cubicBezTo>
                <a:cubicBezTo>
                  <a:pt x="5792695" y="43060"/>
                  <a:pt x="5827352" y="38097"/>
                  <a:pt x="5848655" y="35257"/>
                </a:cubicBezTo>
                <a:lnTo>
                  <a:pt x="5930656" y="30131"/>
                </a:lnTo>
                <a:lnTo>
                  <a:pt x="6124150" y="31679"/>
                </a:lnTo>
                <a:cubicBezTo>
                  <a:pt x="6138131" y="22216"/>
                  <a:pt x="6167730" y="4075"/>
                  <a:pt x="6189199" y="588"/>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2" name="Title 1">
            <a:extLst>
              <a:ext uri="{FF2B5EF4-FFF2-40B4-BE49-F238E27FC236}">
                <a16:creationId xmlns:a16="http://schemas.microsoft.com/office/drawing/2014/main" id="{F81141A2-E92C-A12B-5AA0-DE4FBC17492A}"/>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fr-CA" sz="3600" b="1" kern="1200" noProof="0" dirty="0">
                <a:solidFill>
                  <a:schemeClr val="tx1">
                    <a:lumMod val="85000"/>
                    <a:lumOff val="15000"/>
                  </a:schemeClr>
                </a:solidFill>
                <a:latin typeface="+mj-lt"/>
                <a:ea typeface="+mj-ea"/>
                <a:cs typeface="+mj-cs"/>
              </a:rPr>
              <a:t>LES PROCHAINES ÉTAPES ET LA PROCÉDURE</a:t>
            </a:r>
          </a:p>
        </p:txBody>
      </p:sp>
      <p:pic>
        <p:nvPicPr>
          <p:cNvPr id="1026" name="Picture 2" descr="image being cropped">
            <a:extLst>
              <a:ext uri="{FF2B5EF4-FFF2-40B4-BE49-F238E27FC236}">
                <a16:creationId xmlns:a16="http://schemas.microsoft.com/office/drawing/2014/main" id="{4CAC07C0-9E62-2222-5FE3-9ACAC72E361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168" r="8241" b="1"/>
          <a:stretch/>
        </p:blipFill>
        <p:spPr bwMode="auto">
          <a:xfrm>
            <a:off x="1218573" y="579473"/>
            <a:ext cx="9754853" cy="422449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5335903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D502B2-3AAB-5B9E-8F2F-6FFA05152FE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E0779B0-0697-64E2-DEA3-55C00BEB32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solidFill>
                <a:schemeClr val="bg1"/>
              </a:solidFill>
            </a:endParaRPr>
          </a:p>
        </p:txBody>
      </p:sp>
      <p:sp>
        <p:nvSpPr>
          <p:cNvPr id="2" name="Title 1">
            <a:extLst>
              <a:ext uri="{FF2B5EF4-FFF2-40B4-BE49-F238E27FC236}">
                <a16:creationId xmlns:a16="http://schemas.microsoft.com/office/drawing/2014/main" id="{236C45EC-680A-D1D7-4357-762B9011637E}"/>
              </a:ext>
            </a:extLst>
          </p:cNvPr>
          <p:cNvSpPr>
            <a:spLocks noGrp="1"/>
          </p:cNvSpPr>
          <p:nvPr>
            <p:ph type="title"/>
          </p:nvPr>
        </p:nvSpPr>
        <p:spPr>
          <a:xfrm>
            <a:off x="1256522" y="591829"/>
            <a:ext cx="3939688" cy="5583126"/>
          </a:xfrm>
        </p:spPr>
        <p:txBody>
          <a:bodyPr vert="horz" lIns="91440" tIns="45720" rIns="91440" bIns="45720" rtlCol="0" anchor="ctr">
            <a:normAutofit/>
          </a:bodyPr>
          <a:lstStyle/>
          <a:p>
            <a:r>
              <a:rPr lang="fr-CA" sz="5000" b="1" kern="1200" noProof="0" dirty="0">
                <a:solidFill>
                  <a:schemeClr val="tx1"/>
                </a:solidFill>
                <a:latin typeface="+mj-lt"/>
                <a:ea typeface="+mj-ea"/>
                <a:cs typeface="+mj-cs"/>
              </a:rPr>
              <a:t>LES PROCHAINES ÉTAPES ET LA PROCÉDURE</a:t>
            </a:r>
          </a:p>
        </p:txBody>
      </p:sp>
      <p:cxnSp>
        <p:nvCxnSpPr>
          <p:cNvPr id="12" name="Straight Connector 11">
            <a:extLst>
              <a:ext uri="{FF2B5EF4-FFF2-40B4-BE49-F238E27FC236}">
                <a16:creationId xmlns:a16="http://schemas.microsoft.com/office/drawing/2014/main" id="{0C27158B-3F33-B1A6-D3F8-664C393285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4" name="Graphic 12">
            <a:extLst>
              <a:ext uri="{FF2B5EF4-FFF2-40B4-BE49-F238E27FC236}">
                <a16:creationId xmlns:a16="http://schemas.microsoft.com/office/drawing/2014/main" id="{C4B5D99F-6B73-0E76-3BE8-8432CB0B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3111" y="59182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fr-CA" noProof="0" dirty="0"/>
          </a:p>
        </p:txBody>
      </p:sp>
      <p:sp>
        <p:nvSpPr>
          <p:cNvPr id="16" name="Graphic 11">
            <a:extLst>
              <a:ext uri="{FF2B5EF4-FFF2-40B4-BE49-F238E27FC236}">
                <a16:creationId xmlns:a16="http://schemas.microsoft.com/office/drawing/2014/main" id="{6F1D84BD-413E-5A3F-644E-95E1D5F6B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91891" y="82112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fr-CA" noProof="0" dirty="0"/>
          </a:p>
        </p:txBody>
      </p:sp>
      <p:sp>
        <p:nvSpPr>
          <p:cNvPr id="18" name="Graphic 13">
            <a:extLst>
              <a:ext uri="{FF2B5EF4-FFF2-40B4-BE49-F238E27FC236}">
                <a16:creationId xmlns:a16="http://schemas.microsoft.com/office/drawing/2014/main" id="{CB943363-29E9-F274-5856-07EFA3A178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17571" y="1336268"/>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fr-CA" noProof="0" dirty="0"/>
          </a:p>
        </p:txBody>
      </p:sp>
      <p:sp>
        <p:nvSpPr>
          <p:cNvPr id="4" name="Rectangle 3">
            <a:extLst>
              <a:ext uri="{FF2B5EF4-FFF2-40B4-BE49-F238E27FC236}">
                <a16:creationId xmlns:a16="http://schemas.microsoft.com/office/drawing/2014/main" id="{4F7E4C85-0F37-C48F-AD00-628AE21B47CF}"/>
              </a:ext>
            </a:extLst>
          </p:cNvPr>
          <p:cNvSpPr/>
          <p:nvPr/>
        </p:nvSpPr>
        <p:spPr>
          <a:xfrm>
            <a:off x="364991" y="1460429"/>
            <a:ext cx="11462017" cy="695575"/>
          </a:xfrm>
          <a:prstGeom prst="rect">
            <a:avLst/>
          </a:prstGeom>
        </p:spPr>
        <p:txBody>
          <a:bodyPr wrap="square">
            <a:spAutoFit/>
          </a:bodyPr>
          <a:lstStyle/>
          <a:p>
            <a:pPr>
              <a:lnSpc>
                <a:spcPct val="90000"/>
              </a:lnSpc>
              <a:spcAft>
                <a:spcPts val="600"/>
              </a:spcAft>
            </a:pPr>
            <a:endParaRPr lang="fr-CA" noProof="0" dirty="0">
              <a:latin typeface="Arial" panose="020B0604020202020204" pitchFamily="34" charset="0"/>
              <a:cs typeface="Arial" panose="020B0604020202020204" pitchFamily="34" charset="0"/>
            </a:endParaRPr>
          </a:p>
          <a:p>
            <a:pPr>
              <a:lnSpc>
                <a:spcPct val="90000"/>
              </a:lnSpc>
              <a:spcAft>
                <a:spcPts val="600"/>
              </a:spcAft>
            </a:pPr>
            <a:endParaRPr lang="fr-CA" sz="2000" b="1" noProof="0" dirty="0">
              <a:solidFill>
                <a:schemeClr val="accent5">
                  <a:lumMod val="75000"/>
                </a:schemeClr>
              </a:solidFill>
              <a:latin typeface="Arial" panose="020B0604020202020204" pitchFamily="34" charset="0"/>
              <a:cs typeface="Arial" panose="020B0604020202020204" pitchFamily="34" charset="0"/>
            </a:endParaRPr>
          </a:p>
        </p:txBody>
      </p:sp>
      <p:graphicFrame>
        <p:nvGraphicFramePr>
          <p:cNvPr id="6" name="ZoneTexte 2">
            <a:extLst>
              <a:ext uri="{FF2B5EF4-FFF2-40B4-BE49-F238E27FC236}">
                <a16:creationId xmlns:a16="http://schemas.microsoft.com/office/drawing/2014/main" id="{91B5F094-A1E3-1D96-E20E-6C86A0347868}"/>
              </a:ext>
            </a:extLst>
          </p:cNvPr>
          <p:cNvGraphicFramePr/>
          <p:nvPr>
            <p:extLst>
              <p:ext uri="{D42A27DB-BD31-4B8C-83A1-F6EECF244321}">
                <p14:modId xmlns:p14="http://schemas.microsoft.com/office/powerpoint/2010/main" val="2287588691"/>
              </p:ext>
            </p:extLst>
          </p:nvPr>
        </p:nvGraphicFramePr>
        <p:xfrm>
          <a:off x="5492710" y="671805"/>
          <a:ext cx="5861090" cy="5503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84768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B6BEF-8DA0-468F-93C1-1C14C0B16EBE}"/>
              </a:ext>
            </a:extLst>
          </p:cNvPr>
          <p:cNvSpPr>
            <a:spLocks noGrp="1"/>
          </p:cNvSpPr>
          <p:nvPr>
            <p:ph type="title"/>
          </p:nvPr>
        </p:nvSpPr>
        <p:spPr>
          <a:xfrm>
            <a:off x="4965430" y="629268"/>
            <a:ext cx="6586491" cy="1286160"/>
          </a:xfrm>
        </p:spPr>
        <p:txBody>
          <a:bodyPr vert="horz" lIns="91440" tIns="45720" rIns="91440" bIns="45720" rtlCol="0" anchor="b">
            <a:normAutofit/>
          </a:bodyPr>
          <a:lstStyle/>
          <a:p>
            <a:pPr algn="ctr"/>
            <a:r>
              <a:rPr lang="fr-CA" sz="5400" b="1" noProof="0" dirty="0">
                <a:solidFill>
                  <a:srgbClr val="588894"/>
                </a:solidFill>
                <a:latin typeface="Arial" panose="020B0604020202020204" pitchFamily="34" charset="0"/>
                <a:cs typeface="Arial" panose="020B0604020202020204" pitchFamily="34" charset="0"/>
              </a:rPr>
              <a:t>Conclusion</a:t>
            </a:r>
          </a:p>
        </p:txBody>
      </p:sp>
      <p:pic>
        <p:nvPicPr>
          <p:cNvPr id="4" name="Picture 3" descr="A picture containing indoor&#10;&#10;Description automatically generated">
            <a:extLst>
              <a:ext uri="{FF2B5EF4-FFF2-40B4-BE49-F238E27FC236}">
                <a16:creationId xmlns:a16="http://schemas.microsoft.com/office/drawing/2014/main" id="{072DCE82-1CCD-4607-B9A0-A1C44F62D453}"/>
              </a:ext>
            </a:extLst>
          </p:cNvPr>
          <p:cNvPicPr>
            <a:picLocks noChangeAspect="1"/>
          </p:cNvPicPr>
          <p:nvPr/>
        </p:nvPicPr>
        <p:blipFill rotWithShape="1">
          <a:blip r:embed="rId2"/>
          <a:srcRect l="23282" r="26023"/>
          <a:stretch/>
        </p:blipFill>
        <p:spPr>
          <a:xfrm>
            <a:off x="20" y="10"/>
            <a:ext cx="4635571" cy="6857990"/>
          </a:xfrm>
          <a:prstGeom prst="rect">
            <a:avLst/>
          </a:prstGeom>
          <a:effectLst/>
        </p:spPr>
      </p:pic>
      <p:cxnSp>
        <p:nvCxnSpPr>
          <p:cNvPr id="18" name="Straight Connector 17">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DF339"/>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F3C0E420-8A4D-40B5-9517-F34E451F401F}"/>
              </a:ext>
            </a:extLst>
          </p:cNvPr>
          <p:cNvSpPr/>
          <p:nvPr/>
        </p:nvSpPr>
        <p:spPr>
          <a:xfrm>
            <a:off x="4965431" y="2438400"/>
            <a:ext cx="6586489" cy="3785419"/>
          </a:xfrm>
          <a:prstGeom prst="rect">
            <a:avLst/>
          </a:prstGeom>
        </p:spPr>
        <p:txBody>
          <a:bodyPr vert="horz" lIns="91440" tIns="45720" rIns="91440" bIns="45720" rtlCol="0">
            <a:normAutofit/>
          </a:bodyPr>
          <a:lstStyle/>
          <a:p>
            <a:pPr>
              <a:lnSpc>
                <a:spcPct val="90000"/>
              </a:lnSpc>
              <a:spcAft>
                <a:spcPts val="600"/>
              </a:spcAft>
            </a:pPr>
            <a:endParaRPr lang="fr-CA" sz="2800" noProof="0" dirty="0">
              <a:solidFill>
                <a:srgbClr val="588894"/>
              </a:solidFill>
              <a:latin typeface="Arial" panose="020B0604020202020204" pitchFamily="34" charset="0"/>
              <a:cs typeface="Arial" panose="020B0604020202020204" pitchFamily="34" charset="0"/>
            </a:endParaRPr>
          </a:p>
          <a:p>
            <a:pPr algn="ctr">
              <a:lnSpc>
                <a:spcPct val="90000"/>
              </a:lnSpc>
              <a:spcAft>
                <a:spcPts val="600"/>
              </a:spcAft>
            </a:pPr>
            <a:r>
              <a:rPr lang="fr-CA" sz="2800" b="1" noProof="0" dirty="0">
                <a:solidFill>
                  <a:schemeClr val="accent6">
                    <a:lumMod val="75000"/>
                  </a:schemeClr>
                </a:solidFill>
                <a:latin typeface="Arial" panose="020B0604020202020204" pitchFamily="34" charset="0"/>
                <a:cs typeface="Arial" panose="020B0604020202020204" pitchFamily="34" charset="0"/>
              </a:rPr>
              <a:t>C’est un nouveau chapitre salarial qui commence pour les cadres…il était temps !</a:t>
            </a:r>
            <a:r>
              <a:rPr lang="fr-CA" sz="2000" b="1" noProof="0" dirty="0">
                <a:solidFill>
                  <a:schemeClr val="accent6">
                    <a:lumMod val="75000"/>
                  </a:schemeClr>
                </a:solidFill>
              </a:rPr>
              <a:t> </a:t>
            </a:r>
            <a:endParaRPr lang="fr-CA" sz="2000" b="1" dirty="0">
              <a:solidFill>
                <a:schemeClr val="accent6">
                  <a:lumMod val="75000"/>
                </a:schemeClr>
              </a:solidFill>
            </a:endParaRPr>
          </a:p>
          <a:p>
            <a:pPr algn="ctr">
              <a:lnSpc>
                <a:spcPct val="90000"/>
              </a:lnSpc>
              <a:spcAft>
                <a:spcPts val="600"/>
              </a:spcAft>
            </a:pPr>
            <a:endParaRPr lang="fr-CA" sz="2000" b="1" noProof="0" dirty="0">
              <a:solidFill>
                <a:schemeClr val="accent6">
                  <a:lumMod val="75000"/>
                </a:schemeClr>
              </a:solidFill>
            </a:endParaRPr>
          </a:p>
          <a:p>
            <a:pPr algn="ctr">
              <a:lnSpc>
                <a:spcPct val="90000"/>
              </a:lnSpc>
              <a:spcAft>
                <a:spcPts val="600"/>
              </a:spcAft>
            </a:pPr>
            <a:r>
              <a:rPr lang="fr-CA" sz="3200" b="1" noProof="0" dirty="0">
                <a:solidFill>
                  <a:schemeClr val="accent6">
                    <a:lumMod val="75000"/>
                  </a:schemeClr>
                </a:solidFill>
              </a:rPr>
              <a:t>QUESTIONS?</a:t>
            </a:r>
          </a:p>
          <a:p>
            <a:pPr algn="ctr">
              <a:lnSpc>
                <a:spcPct val="90000"/>
              </a:lnSpc>
              <a:spcAft>
                <a:spcPts val="600"/>
              </a:spcAft>
            </a:pPr>
            <a:endParaRPr lang="fr-CA" sz="2000" b="1" dirty="0">
              <a:solidFill>
                <a:schemeClr val="accent6">
                  <a:lumMod val="75000"/>
                </a:schemeClr>
              </a:solidFill>
              <a:effectLst/>
            </a:endParaRPr>
          </a:p>
          <a:p>
            <a:pPr algn="ctr">
              <a:lnSpc>
                <a:spcPct val="90000"/>
              </a:lnSpc>
              <a:spcAft>
                <a:spcPts val="600"/>
              </a:spcAft>
            </a:pPr>
            <a:endParaRPr lang="fr-CA" sz="2000" b="1" noProof="0" dirty="0">
              <a:solidFill>
                <a:schemeClr val="accent6">
                  <a:lumMod val="75000"/>
                </a:schemeClr>
              </a:solidFill>
              <a:effectLst/>
            </a:endParaRPr>
          </a:p>
        </p:txBody>
      </p:sp>
      <p:cxnSp>
        <p:nvCxnSpPr>
          <p:cNvPr id="6" name="Straight Connector 5">
            <a:extLst>
              <a:ext uri="{FF2B5EF4-FFF2-40B4-BE49-F238E27FC236}">
                <a16:creationId xmlns:a16="http://schemas.microsoft.com/office/drawing/2014/main" id="{293CD112-6AD0-4E5C-AA5C-2CE0040EAEED}"/>
              </a:ext>
            </a:extLst>
          </p:cNvPr>
          <p:cNvCxnSpPr/>
          <p:nvPr/>
        </p:nvCxnSpPr>
        <p:spPr>
          <a:xfrm>
            <a:off x="4965431" y="2115117"/>
            <a:ext cx="6424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0191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04D2AD-C52B-481E-86CE-A8D33C3FEBB8}"/>
              </a:ext>
            </a:extLst>
          </p:cNvPr>
          <p:cNvSpPr/>
          <p:nvPr/>
        </p:nvSpPr>
        <p:spPr>
          <a:xfrm>
            <a:off x="0" y="0"/>
            <a:ext cx="12192000" cy="6858000"/>
          </a:xfrm>
          <a:prstGeom prst="rect">
            <a:avLst/>
          </a:prstGeom>
          <a:solidFill>
            <a:srgbClr val="58889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0" dirty="0"/>
          </a:p>
        </p:txBody>
      </p:sp>
      <p:sp>
        <p:nvSpPr>
          <p:cNvPr id="139" name="Freeform: Shape 13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126" name="Picture 6" descr="Image result for 3d stick figure thank you">
            <a:extLst>
              <a:ext uri="{FF2B5EF4-FFF2-40B4-BE49-F238E27FC236}">
                <a16:creationId xmlns:a16="http://schemas.microsoft.com/office/drawing/2014/main" id="{16EF7DF4-3409-40F5-906A-6B8E8FCD54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766" b="-2"/>
          <a:stretch/>
        </p:blipFill>
        <p:spPr bwMode="auto">
          <a:xfrm>
            <a:off x="6758406" y="-2008"/>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xmlns="">
                <a:solidFill>
                  <a:srgbClr val="FFFFFF"/>
                </a:solidFill>
              </a14:hiddenFill>
            </a:ext>
          </a:extLst>
        </p:spPr>
      </p:pic>
      <p:sp>
        <p:nvSpPr>
          <p:cNvPr id="6" name="Content Placeholder 5">
            <a:extLst>
              <a:ext uri="{FF2B5EF4-FFF2-40B4-BE49-F238E27FC236}">
                <a16:creationId xmlns:a16="http://schemas.microsoft.com/office/drawing/2014/main" id="{E2D8A050-99B6-4921-86FE-4038B4DEC495}"/>
              </a:ext>
            </a:extLst>
          </p:cNvPr>
          <p:cNvSpPr>
            <a:spLocks noGrp="1"/>
          </p:cNvSpPr>
          <p:nvPr>
            <p:ph idx="1"/>
          </p:nvPr>
        </p:nvSpPr>
        <p:spPr>
          <a:xfrm>
            <a:off x="391329" y="1761969"/>
            <a:ext cx="5795543" cy="3890963"/>
          </a:xfrm>
        </p:spPr>
        <p:txBody>
          <a:bodyPr>
            <a:normAutofit/>
          </a:bodyPr>
          <a:lstStyle/>
          <a:p>
            <a:pPr marL="0" indent="0">
              <a:buNone/>
            </a:pPr>
            <a:r>
              <a:rPr lang="fr-CA" sz="3600" b="1" noProof="0" dirty="0">
                <a:latin typeface="Arial" panose="020B0604020202020204" pitchFamily="34" charset="0"/>
                <a:cs typeface="Arial" panose="020B0604020202020204" pitchFamily="34" charset="0"/>
              </a:rPr>
              <a:t>APER </a:t>
            </a:r>
          </a:p>
          <a:p>
            <a:pPr marL="0" indent="0">
              <a:buNone/>
            </a:pPr>
            <a:endParaRPr lang="fr-CA" dirty="0">
              <a:latin typeface="Arial" panose="020B0604020202020204" pitchFamily="34" charset="0"/>
              <a:cs typeface="Arial" panose="020B0604020202020204" pitchFamily="34" charset="0"/>
            </a:endParaRPr>
          </a:p>
          <a:p>
            <a:pPr marL="0" indent="0">
              <a:buNone/>
            </a:pPr>
            <a:r>
              <a:rPr lang="fr-CA" noProof="0" dirty="0">
                <a:latin typeface="Arial" panose="020B0604020202020204" pitchFamily="34" charset="0"/>
                <a:cs typeface="Arial" panose="020B0604020202020204" pitchFamily="34" charset="0"/>
              </a:rPr>
              <a:t>Téléphone: (514) 933-4118</a:t>
            </a:r>
          </a:p>
          <a:p>
            <a:pPr marL="0" indent="0">
              <a:buNone/>
            </a:pPr>
            <a:r>
              <a:rPr lang="fr-CA" noProof="0" dirty="0">
                <a:solidFill>
                  <a:srgbClr val="FFFFFF"/>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association@aper.qc.ca</a:t>
            </a:r>
            <a:endParaRPr lang="fr-CA" noProof="0" dirty="0">
              <a:solidFill>
                <a:srgbClr val="FFFFFF"/>
              </a:solidFill>
              <a:latin typeface="Arial" panose="020B0604020202020204" pitchFamily="34" charset="0"/>
              <a:cs typeface="Arial" panose="020B0604020202020204" pitchFamily="34" charset="0"/>
            </a:endParaRPr>
          </a:p>
          <a:p>
            <a:pPr marL="0" indent="0">
              <a:buNone/>
            </a:pPr>
            <a:r>
              <a:rPr lang="fr-CA" noProof="0" dirty="0">
                <a:solidFill>
                  <a:srgbClr val="FFFF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www.aper.qc.ca</a:t>
            </a:r>
            <a:endParaRPr lang="fr-CA" noProof="0" dirty="0">
              <a:solidFill>
                <a:srgbClr val="FFFFFF"/>
              </a:solidFill>
              <a:latin typeface="Arial" panose="020B0604020202020204" pitchFamily="34" charset="0"/>
              <a:cs typeface="Arial" panose="020B0604020202020204" pitchFamily="34" charset="0"/>
            </a:endParaRPr>
          </a:p>
          <a:p>
            <a:pPr marL="0" indent="0">
              <a:buNone/>
            </a:pPr>
            <a:endParaRPr lang="fr-CA" sz="2200" noProof="0" dirty="0"/>
          </a:p>
          <a:p>
            <a:pPr marL="0" indent="0">
              <a:buNone/>
            </a:pPr>
            <a:endParaRPr lang="fr-CA" sz="4400" noProof="0" dirty="0"/>
          </a:p>
          <a:p>
            <a:pPr marL="0" indent="0">
              <a:buNone/>
            </a:pPr>
            <a:endParaRPr lang="fr-CA" sz="4400" noProof="0" dirty="0"/>
          </a:p>
        </p:txBody>
      </p:sp>
      <p:pic>
        <p:nvPicPr>
          <p:cNvPr id="8" name="Picture 7">
            <a:extLst>
              <a:ext uri="{FF2B5EF4-FFF2-40B4-BE49-F238E27FC236}">
                <a16:creationId xmlns:a16="http://schemas.microsoft.com/office/drawing/2014/main" id="{D21E9E7B-F634-42A6-B5D7-FB51ED2733BF}"/>
              </a:ext>
            </a:extLst>
          </p:cNvPr>
          <p:cNvPicPr>
            <a:picLocks noChangeAspect="1"/>
          </p:cNvPicPr>
          <p:nvPr/>
        </p:nvPicPr>
        <p:blipFill rotWithShape="1">
          <a:blip r:embed="rId5"/>
          <a:srcRect l="7380" b="339"/>
          <a:stretch/>
        </p:blipFill>
        <p:spPr>
          <a:xfrm>
            <a:off x="7723163" y="556914"/>
            <a:ext cx="3908163" cy="3986951"/>
          </a:xfrm>
          <a:prstGeom prst="rect">
            <a:avLst/>
          </a:prstGeom>
        </p:spPr>
      </p:pic>
      <p:sp>
        <p:nvSpPr>
          <p:cNvPr id="5" name="Rectangle 4">
            <a:extLst>
              <a:ext uri="{FF2B5EF4-FFF2-40B4-BE49-F238E27FC236}">
                <a16:creationId xmlns:a16="http://schemas.microsoft.com/office/drawing/2014/main" id="{511FA3FC-FD89-439C-9D4C-DCA4C3C75FAE}"/>
              </a:ext>
            </a:extLst>
          </p:cNvPr>
          <p:cNvSpPr/>
          <p:nvPr/>
        </p:nvSpPr>
        <p:spPr>
          <a:xfrm>
            <a:off x="8397228" y="2400194"/>
            <a:ext cx="2064732" cy="923330"/>
          </a:xfrm>
          <a:prstGeom prst="rect">
            <a:avLst/>
          </a:prstGeom>
          <a:noFill/>
        </p:spPr>
        <p:txBody>
          <a:bodyPr wrap="none" lIns="91440" tIns="45720" rIns="91440" bIns="45720">
            <a:spAutoFit/>
          </a:bodyPr>
          <a:lstStyle/>
          <a:p>
            <a:pPr algn="ctr"/>
            <a:r>
              <a:rPr lang="fr-CA" sz="5400" b="1" noProof="0" dirty="0">
                <a:ln w="0"/>
                <a:effectLst>
                  <a:outerShdw blurRad="38100" dist="38100" dir="2700000" algn="tl">
                    <a:srgbClr val="000000">
                      <a:alpha val="43137"/>
                    </a:srgbClr>
                  </a:outerShdw>
                </a:effectLst>
              </a:rPr>
              <a:t>MERCI</a:t>
            </a:r>
            <a:endParaRPr lang="fr-CA" sz="5400" b="1" cap="none" spc="0" noProof="0" dirty="0">
              <a:ln w="13462">
                <a:solidFill>
                  <a:schemeClr val="bg1"/>
                </a:solidFill>
                <a:prstDash val="solid"/>
              </a:ln>
              <a:solidFill>
                <a:schemeClr val="tx1">
                  <a:lumMod val="85000"/>
                  <a:lumOff val="1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272981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3021</TotalTime>
  <Words>1442</Words>
  <Application>Microsoft Office PowerPoint</Application>
  <PresentationFormat>Grand écran</PresentationFormat>
  <Paragraphs>124</Paragraphs>
  <Slides>25</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25</vt:i4>
      </vt:variant>
    </vt:vector>
  </HeadingPairs>
  <TitlesOfParts>
    <vt:vector size="30" baseType="lpstr">
      <vt:lpstr>Arial</vt:lpstr>
      <vt:lpstr>Calibri</vt:lpstr>
      <vt:lpstr>Calibri Light</vt:lpstr>
      <vt:lpstr>Candara</vt:lpstr>
      <vt:lpstr>Office Theme</vt:lpstr>
      <vt:lpstr>NOUVEAUTÉS SALARIALES EXPLICATIONS</vt:lpstr>
      <vt:lpstr>Ordre du jour</vt:lpstr>
      <vt:lpstr>INTRODUCTION</vt:lpstr>
      <vt:lpstr>INTRODUCTION</vt:lpstr>
      <vt:lpstr>LES DIFFÉRENTES TABLES</vt:lpstr>
      <vt:lpstr>LES DIFFÉRENTES TABLES DIVISER POUR MIEUX RÉGNER</vt:lpstr>
      <vt:lpstr>LES DIFFÉRENTES TABLES DIVISER POUR MIEUX RÉGNER</vt:lpstr>
      <vt:lpstr>LES DIFFÉRENTES TABLES DIVISER POUR MIEUX RÉGNER</vt:lpstr>
      <vt:lpstr>LES DIFFÉRENTES TABLES DIVISER POUR MIEUX RÉGNER</vt:lpstr>
      <vt:lpstr>LES DIFFÉRENTES TABLES DIVISER POUR MIEUX RÉGNER</vt:lpstr>
      <vt:lpstr>LES DIFFÉRENTS ENJEUX</vt:lpstr>
      <vt:lpstr>LES DIFFÉRENTS ENJEUX</vt:lpstr>
      <vt:lpstr>LA CONTREPARTIE GOUVERNEMENTALE</vt:lpstr>
      <vt:lpstr>LA CONTREPARTIE GOUVERNEMENTALE OU LES RÉSULTATS</vt:lpstr>
      <vt:lpstr>LA CONTREPARTIE GOUVERNEMENTALE OU LES RÉSULTATS</vt:lpstr>
      <vt:lpstr>LA CONTREPARTIE GOUVERNEMENTALE OU LES RÉSULTATS</vt:lpstr>
      <vt:lpstr>QU’AVONS-NOUS PERDU EN RETOUR?</vt:lpstr>
      <vt:lpstr>LE RÉGIME D’ASSURANCE</vt:lpstr>
      <vt:lpstr>LE RÉGIME D’ASSURANCE</vt:lpstr>
      <vt:lpstr>LE RÉGIME DE RETRAITE</vt:lpstr>
      <vt:lpstr>LE RÉGIME DE RETRAITE (RRPE)</vt:lpstr>
      <vt:lpstr>LES PROCHAINES ÉTAPES ET LA PROCÉDURE</vt:lpstr>
      <vt:lpstr>LES PROCHAINES ÉTAPES ET LA PROCÉDURE</vt:lpstr>
      <vt:lpstr>Conclusion</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PAY EQUITY &amp; MINISTERIAL SALARY MONDIFICATIONS</dc:title>
  <dc:creator>Felicia Tiseo</dc:creator>
  <cp:lastModifiedBy>Association</cp:lastModifiedBy>
  <cp:revision>77</cp:revision>
  <cp:lastPrinted>2019-12-09T16:04:40Z</cp:lastPrinted>
  <dcterms:created xsi:type="dcterms:W3CDTF">2019-09-17T13:36:34Z</dcterms:created>
  <dcterms:modified xsi:type="dcterms:W3CDTF">2025-04-07T17:57:59Z</dcterms:modified>
</cp:coreProperties>
</file>