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9" r:id="rId5"/>
    <p:sldId id="355" r:id="rId6"/>
    <p:sldId id="310" r:id="rId7"/>
    <p:sldId id="351" r:id="rId8"/>
    <p:sldId id="352" r:id="rId9"/>
    <p:sldId id="353" r:id="rId10"/>
    <p:sldId id="354" r:id="rId11"/>
    <p:sldId id="312" r:id="rId12"/>
    <p:sldId id="261" r:id="rId13"/>
    <p:sldId id="356" r:id="rId14"/>
    <p:sldId id="313" r:id="rId15"/>
    <p:sldId id="357" r:id="rId16"/>
    <p:sldId id="358" r:id="rId17"/>
    <p:sldId id="363" r:id="rId18"/>
    <p:sldId id="359" r:id="rId19"/>
    <p:sldId id="339" r:id="rId20"/>
    <p:sldId id="360" r:id="rId21"/>
    <p:sldId id="348" r:id="rId22"/>
    <p:sldId id="361" r:id="rId23"/>
    <p:sldId id="362" r:id="rId24"/>
    <p:sldId id="333" r:id="rId25"/>
    <p:sldId id="285"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EFE403-6DDE-4194-9321-95548DF87EA0}">
          <p14:sldIdLst>
            <p14:sldId id="256"/>
            <p14:sldId id="257"/>
            <p14:sldId id="258"/>
            <p14:sldId id="309"/>
            <p14:sldId id="355"/>
            <p14:sldId id="310"/>
            <p14:sldId id="351"/>
            <p14:sldId id="352"/>
            <p14:sldId id="353"/>
            <p14:sldId id="354"/>
            <p14:sldId id="312"/>
            <p14:sldId id="261"/>
            <p14:sldId id="356"/>
            <p14:sldId id="313"/>
            <p14:sldId id="357"/>
            <p14:sldId id="358"/>
            <p14:sldId id="363"/>
            <p14:sldId id="359"/>
            <p14:sldId id="339"/>
            <p14:sldId id="360"/>
            <p14:sldId id="348"/>
            <p14:sldId id="361"/>
            <p14:sldId id="362"/>
            <p14:sldId id="333"/>
            <p14:sldId id="28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894"/>
    <a:srgbClr val="FFFFFF"/>
    <a:srgbClr val="646464"/>
    <a:srgbClr val="3A99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0" autoAdjust="0"/>
    <p:restoredTop sz="94218" autoAdjust="0"/>
  </p:normalViewPr>
  <p:slideViewPr>
    <p:cSldViewPr snapToGrid="0">
      <p:cViewPr varScale="1">
        <p:scale>
          <a:sx n="83" d="100"/>
          <a:sy n="83" d="100"/>
        </p:scale>
        <p:origin x="504" y="77"/>
      </p:cViewPr>
      <p:guideLst>
        <p:guide orient="horz" pos="2160"/>
        <p:guide pos="3840"/>
      </p:guideLst>
    </p:cSldViewPr>
  </p:slideViewPr>
  <p:outlineViewPr>
    <p:cViewPr>
      <p:scale>
        <a:sx n="33" d="100"/>
        <a:sy n="33" d="100"/>
      </p:scale>
      <p:origin x="0" y="-28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8BF605-A627-44FB-AC2B-7AB5610DC605}"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69412091-8814-4A17-B80C-C548149CD165}">
      <dgm:prSet/>
      <dgm:spPr/>
      <dgm:t>
        <a:bodyPr/>
        <a:lstStyle/>
        <a:p>
          <a:r>
            <a:rPr lang="fr-CA" noProof="0" dirty="0"/>
            <a:t>Une première table intersectorielle où l’on retrouvait l’ensemble des associations de cadres des 4 secteurs: </a:t>
          </a:r>
          <a:r>
            <a:rPr lang="fr-CA" noProof="0" dirty="0" err="1"/>
            <a:t>sss</a:t>
          </a:r>
          <a:r>
            <a:rPr lang="fr-CA" noProof="0" dirty="0"/>
            <a:t>, éducation, CÉGEP et fonction publique, ainsi que les représentants du Secrétariat du conseil du trésor.</a:t>
          </a:r>
        </a:p>
      </dgm:t>
    </dgm:pt>
    <dgm:pt modelId="{4CB1BCA9-9E3E-4818-A5C6-AB8775812007}" type="parTrans" cxnId="{0FB096BF-D40D-4743-B660-44319CA59815}">
      <dgm:prSet/>
      <dgm:spPr/>
      <dgm:t>
        <a:bodyPr/>
        <a:lstStyle/>
        <a:p>
          <a:endParaRPr lang="en-US"/>
        </a:p>
      </dgm:t>
    </dgm:pt>
    <dgm:pt modelId="{BC286BD2-F85F-4CB1-8BE1-D0765F673E74}" type="sibTrans" cxnId="{0FB096BF-D40D-4743-B660-44319CA59815}">
      <dgm:prSet/>
      <dgm:spPr/>
      <dgm:t>
        <a:bodyPr/>
        <a:lstStyle/>
        <a:p>
          <a:endParaRPr lang="fr-CA" noProof="0" dirty="0"/>
        </a:p>
      </dgm:t>
    </dgm:pt>
    <dgm:pt modelId="{95BB256D-73D1-4F4D-81B2-BFC832239E2B}">
      <dgm:prSet/>
      <dgm:spPr/>
      <dgm:t>
        <a:bodyPr/>
        <a:lstStyle/>
        <a:p>
          <a:r>
            <a:rPr lang="fr-CA" noProof="0" dirty="0"/>
            <a:t>La 1</a:t>
          </a:r>
          <a:r>
            <a:rPr lang="fr-CA" baseline="30000" noProof="0" dirty="0"/>
            <a:t>ière</a:t>
          </a:r>
          <a:r>
            <a:rPr lang="fr-CA" noProof="0" dirty="0"/>
            <a:t> rencontre a eu lieu le 11 décembre dernier et le SCT nous faisait la proposition suivante: </a:t>
          </a:r>
        </a:p>
      </dgm:t>
    </dgm:pt>
    <dgm:pt modelId="{36FFD3EA-DDB0-43F9-94A0-D9A38079E60F}" type="parTrans" cxnId="{F30F0541-750B-4B19-BA45-50E05C282E00}">
      <dgm:prSet/>
      <dgm:spPr/>
      <dgm:t>
        <a:bodyPr/>
        <a:lstStyle/>
        <a:p>
          <a:endParaRPr lang="en-US"/>
        </a:p>
      </dgm:t>
    </dgm:pt>
    <dgm:pt modelId="{54E414CA-F4CB-476A-88F3-40F828EDED51}" type="sibTrans" cxnId="{F30F0541-750B-4B19-BA45-50E05C282E00}">
      <dgm:prSet/>
      <dgm:spPr/>
      <dgm:t>
        <a:bodyPr/>
        <a:lstStyle/>
        <a:p>
          <a:endParaRPr lang="en-US"/>
        </a:p>
      </dgm:t>
    </dgm:pt>
    <dgm:pt modelId="{DB702495-8F16-3243-92A9-26493F1F4A04}" type="pres">
      <dgm:prSet presAssocID="{E78BF605-A627-44FB-AC2B-7AB5610DC605}" presName="outerComposite" presStyleCnt="0">
        <dgm:presLayoutVars>
          <dgm:chMax val="5"/>
          <dgm:dir/>
          <dgm:resizeHandles val="exact"/>
        </dgm:presLayoutVars>
      </dgm:prSet>
      <dgm:spPr/>
    </dgm:pt>
    <dgm:pt modelId="{55CB1CCC-E682-5841-A481-5B7430435504}" type="pres">
      <dgm:prSet presAssocID="{E78BF605-A627-44FB-AC2B-7AB5610DC605}" presName="dummyMaxCanvas" presStyleCnt="0">
        <dgm:presLayoutVars/>
      </dgm:prSet>
      <dgm:spPr/>
    </dgm:pt>
    <dgm:pt modelId="{76A89BD2-C21A-9C45-977B-25052F6009CC}" type="pres">
      <dgm:prSet presAssocID="{E78BF605-A627-44FB-AC2B-7AB5610DC605}" presName="TwoNodes_1" presStyleLbl="node1" presStyleIdx="0" presStyleCnt="2">
        <dgm:presLayoutVars>
          <dgm:bulletEnabled val="1"/>
        </dgm:presLayoutVars>
      </dgm:prSet>
      <dgm:spPr/>
    </dgm:pt>
    <dgm:pt modelId="{742C498C-10E8-5746-9900-F3F722639584}" type="pres">
      <dgm:prSet presAssocID="{E78BF605-A627-44FB-AC2B-7AB5610DC605}" presName="TwoNodes_2" presStyleLbl="node1" presStyleIdx="1" presStyleCnt="2">
        <dgm:presLayoutVars>
          <dgm:bulletEnabled val="1"/>
        </dgm:presLayoutVars>
      </dgm:prSet>
      <dgm:spPr/>
    </dgm:pt>
    <dgm:pt modelId="{E3BEA234-97D8-B14B-A998-576C1E6D7B9D}" type="pres">
      <dgm:prSet presAssocID="{E78BF605-A627-44FB-AC2B-7AB5610DC605}" presName="TwoConn_1-2" presStyleLbl="fgAccFollowNode1" presStyleIdx="0" presStyleCnt="1">
        <dgm:presLayoutVars>
          <dgm:bulletEnabled val="1"/>
        </dgm:presLayoutVars>
      </dgm:prSet>
      <dgm:spPr/>
    </dgm:pt>
    <dgm:pt modelId="{F6F6B31D-8418-284F-98E2-7E5CEBF418C8}" type="pres">
      <dgm:prSet presAssocID="{E78BF605-A627-44FB-AC2B-7AB5610DC605}" presName="TwoNodes_1_text" presStyleLbl="node1" presStyleIdx="1" presStyleCnt="2">
        <dgm:presLayoutVars>
          <dgm:bulletEnabled val="1"/>
        </dgm:presLayoutVars>
      </dgm:prSet>
      <dgm:spPr/>
    </dgm:pt>
    <dgm:pt modelId="{BBC73570-69C5-DD43-A1B1-B45E18D9B464}" type="pres">
      <dgm:prSet presAssocID="{E78BF605-A627-44FB-AC2B-7AB5610DC605}" presName="TwoNodes_2_text" presStyleLbl="node1" presStyleIdx="1" presStyleCnt="2">
        <dgm:presLayoutVars>
          <dgm:bulletEnabled val="1"/>
        </dgm:presLayoutVars>
      </dgm:prSet>
      <dgm:spPr/>
    </dgm:pt>
  </dgm:ptLst>
  <dgm:cxnLst>
    <dgm:cxn modelId="{9619500B-B8DA-AF4B-9846-24AE704DE276}" type="presOf" srcId="{E78BF605-A627-44FB-AC2B-7AB5610DC605}" destId="{DB702495-8F16-3243-92A9-26493F1F4A04}" srcOrd="0" destOrd="0" presId="urn:microsoft.com/office/officeart/2005/8/layout/vProcess5"/>
    <dgm:cxn modelId="{3F257832-CB90-4647-9C78-6919E2CA2364}" type="presOf" srcId="{95BB256D-73D1-4F4D-81B2-BFC832239E2B}" destId="{742C498C-10E8-5746-9900-F3F722639584}" srcOrd="0" destOrd="0" presId="urn:microsoft.com/office/officeart/2005/8/layout/vProcess5"/>
    <dgm:cxn modelId="{E24B393B-4C43-4643-A81C-1483465C725B}" type="presOf" srcId="{BC286BD2-F85F-4CB1-8BE1-D0765F673E74}" destId="{E3BEA234-97D8-B14B-A998-576C1E6D7B9D}" srcOrd="0" destOrd="0" presId="urn:microsoft.com/office/officeart/2005/8/layout/vProcess5"/>
    <dgm:cxn modelId="{F30F0541-750B-4B19-BA45-50E05C282E00}" srcId="{E78BF605-A627-44FB-AC2B-7AB5610DC605}" destId="{95BB256D-73D1-4F4D-81B2-BFC832239E2B}" srcOrd="1" destOrd="0" parTransId="{36FFD3EA-DDB0-43F9-94A0-D9A38079E60F}" sibTransId="{54E414CA-F4CB-476A-88F3-40F828EDED51}"/>
    <dgm:cxn modelId="{93A97464-C32F-9D4F-8A41-51A04E9C7FB8}" type="presOf" srcId="{69412091-8814-4A17-B80C-C548149CD165}" destId="{F6F6B31D-8418-284F-98E2-7E5CEBF418C8}" srcOrd="1" destOrd="0" presId="urn:microsoft.com/office/officeart/2005/8/layout/vProcess5"/>
    <dgm:cxn modelId="{0FB096BF-D40D-4743-B660-44319CA59815}" srcId="{E78BF605-A627-44FB-AC2B-7AB5610DC605}" destId="{69412091-8814-4A17-B80C-C548149CD165}" srcOrd="0" destOrd="0" parTransId="{4CB1BCA9-9E3E-4818-A5C6-AB8775812007}" sibTransId="{BC286BD2-F85F-4CB1-8BE1-D0765F673E74}"/>
    <dgm:cxn modelId="{94BEA1CB-D4B4-574A-9392-FB2E1E8FB630}" type="presOf" srcId="{69412091-8814-4A17-B80C-C548149CD165}" destId="{76A89BD2-C21A-9C45-977B-25052F6009CC}" srcOrd="0" destOrd="0" presId="urn:microsoft.com/office/officeart/2005/8/layout/vProcess5"/>
    <dgm:cxn modelId="{99557BFB-15DD-814C-883F-6F6E198734D5}" type="presOf" srcId="{95BB256D-73D1-4F4D-81B2-BFC832239E2B}" destId="{BBC73570-69C5-DD43-A1B1-B45E18D9B464}" srcOrd="1" destOrd="0" presId="urn:microsoft.com/office/officeart/2005/8/layout/vProcess5"/>
    <dgm:cxn modelId="{926BF3F2-6D44-6241-A3AD-69D772C3E140}" type="presParOf" srcId="{DB702495-8F16-3243-92A9-26493F1F4A04}" destId="{55CB1CCC-E682-5841-A481-5B7430435504}" srcOrd="0" destOrd="0" presId="urn:microsoft.com/office/officeart/2005/8/layout/vProcess5"/>
    <dgm:cxn modelId="{B9DFF7D1-546A-9848-B67F-06DE607EEBC6}" type="presParOf" srcId="{DB702495-8F16-3243-92A9-26493F1F4A04}" destId="{76A89BD2-C21A-9C45-977B-25052F6009CC}" srcOrd="1" destOrd="0" presId="urn:microsoft.com/office/officeart/2005/8/layout/vProcess5"/>
    <dgm:cxn modelId="{4D96BEDC-D961-8F46-AA45-6AE252D31EF1}" type="presParOf" srcId="{DB702495-8F16-3243-92A9-26493F1F4A04}" destId="{742C498C-10E8-5746-9900-F3F722639584}" srcOrd="2" destOrd="0" presId="urn:microsoft.com/office/officeart/2005/8/layout/vProcess5"/>
    <dgm:cxn modelId="{A39B25B0-E767-6042-BF9D-95F6D4FAFCE9}" type="presParOf" srcId="{DB702495-8F16-3243-92A9-26493F1F4A04}" destId="{E3BEA234-97D8-B14B-A998-576C1E6D7B9D}" srcOrd="3" destOrd="0" presId="urn:microsoft.com/office/officeart/2005/8/layout/vProcess5"/>
    <dgm:cxn modelId="{1E7924B0-5365-D945-B81F-1D791EAFEBE9}" type="presParOf" srcId="{DB702495-8F16-3243-92A9-26493F1F4A04}" destId="{F6F6B31D-8418-284F-98E2-7E5CEBF418C8}" srcOrd="4" destOrd="0" presId="urn:microsoft.com/office/officeart/2005/8/layout/vProcess5"/>
    <dgm:cxn modelId="{7595F6BA-4014-B94B-9BF8-A05B80A1C4BB}" type="presParOf" srcId="{DB702495-8F16-3243-92A9-26493F1F4A04}" destId="{BBC73570-69C5-DD43-A1B1-B45E18D9B464}"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83A752-3A7C-4841-BB81-91BC61A4E49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A313BCF-736E-4632-9BA9-BD73D35949A9}">
      <dgm:prSet/>
      <dgm:spPr/>
      <dgm:t>
        <a:bodyPr/>
        <a:lstStyle/>
        <a:p>
          <a:pPr>
            <a:lnSpc>
              <a:spcPct val="100000"/>
            </a:lnSpc>
          </a:pPr>
          <a:r>
            <a:rPr lang="fr-CA" noProof="0" dirty="0"/>
            <a:t>La Table sectorielle, c’est-à-dire la table du réseau de la santé et des services sociaux où se retrouvaient des représentants du SCT, de Santé Québec, du MSSS, de l’ACSSSS, de l’AGESSS et de l’APER.</a:t>
          </a:r>
        </a:p>
      </dgm:t>
    </dgm:pt>
    <dgm:pt modelId="{F53DB32A-8FAE-4487-AA2C-D774C07DB3D4}" type="parTrans" cxnId="{E66F80EE-BCE3-4C7A-8D9A-88DA373EEE6C}">
      <dgm:prSet/>
      <dgm:spPr/>
      <dgm:t>
        <a:bodyPr/>
        <a:lstStyle/>
        <a:p>
          <a:endParaRPr lang="en-US"/>
        </a:p>
      </dgm:t>
    </dgm:pt>
    <dgm:pt modelId="{006541A5-EF99-4C79-B1A0-900495BC7826}" type="sibTrans" cxnId="{E66F80EE-BCE3-4C7A-8D9A-88DA373EEE6C}">
      <dgm:prSet/>
      <dgm:spPr/>
      <dgm:t>
        <a:bodyPr/>
        <a:lstStyle/>
        <a:p>
          <a:endParaRPr lang="en-US"/>
        </a:p>
      </dgm:t>
    </dgm:pt>
    <dgm:pt modelId="{DCB3BFEE-EC41-46E5-85D3-0DC2DDD82DF7}">
      <dgm:prSet/>
      <dgm:spPr/>
      <dgm:t>
        <a:bodyPr/>
        <a:lstStyle/>
        <a:p>
          <a:pPr>
            <a:lnSpc>
              <a:spcPct val="100000"/>
            </a:lnSpc>
          </a:pPr>
          <a:r>
            <a:rPr lang="fr-CA" noProof="0" dirty="0"/>
            <a:t>La 1ière rencontre s’est tenue le 16 janvier dernier et nous avions des rencontres à toutes les 2 semaines.</a:t>
          </a:r>
        </a:p>
      </dgm:t>
    </dgm:pt>
    <dgm:pt modelId="{1C511978-AE70-45ED-8683-455BEEDE2C8A}" type="parTrans" cxnId="{239C2713-2EED-42CB-A3DE-48D69AEC91F6}">
      <dgm:prSet/>
      <dgm:spPr/>
      <dgm:t>
        <a:bodyPr/>
        <a:lstStyle/>
        <a:p>
          <a:endParaRPr lang="en-US"/>
        </a:p>
      </dgm:t>
    </dgm:pt>
    <dgm:pt modelId="{2C6D6619-BC78-4EAE-B8C9-BB52C628B8D3}" type="sibTrans" cxnId="{239C2713-2EED-42CB-A3DE-48D69AEC91F6}">
      <dgm:prSet/>
      <dgm:spPr/>
      <dgm:t>
        <a:bodyPr/>
        <a:lstStyle/>
        <a:p>
          <a:endParaRPr lang="en-US"/>
        </a:p>
      </dgm:t>
    </dgm:pt>
    <dgm:pt modelId="{919DF60C-52FE-4A34-96AA-46FB5A966BD3}">
      <dgm:prSet/>
      <dgm:spPr/>
      <dgm:t>
        <a:bodyPr/>
        <a:lstStyle/>
        <a:p>
          <a:pPr>
            <a:lnSpc>
              <a:spcPct val="100000"/>
            </a:lnSpc>
          </a:pPr>
          <a:r>
            <a:rPr lang="fr-CA" noProof="0" dirty="0"/>
            <a:t>Les 3 associations ont travaillé en collaboration afin de limiter les modifications à la baisse du règlement de conditions de travail.</a:t>
          </a:r>
        </a:p>
      </dgm:t>
    </dgm:pt>
    <dgm:pt modelId="{F56171BF-406D-4E95-85C8-5B30195252AA}" type="parTrans" cxnId="{E79622A6-0888-4D48-87EE-F92463FFB847}">
      <dgm:prSet/>
      <dgm:spPr/>
      <dgm:t>
        <a:bodyPr/>
        <a:lstStyle/>
        <a:p>
          <a:endParaRPr lang="en-US"/>
        </a:p>
      </dgm:t>
    </dgm:pt>
    <dgm:pt modelId="{5C415009-5641-4BA4-B216-CC66DD911E06}" type="sibTrans" cxnId="{E79622A6-0888-4D48-87EE-F92463FFB847}">
      <dgm:prSet/>
      <dgm:spPr/>
      <dgm:t>
        <a:bodyPr/>
        <a:lstStyle/>
        <a:p>
          <a:endParaRPr lang="en-US"/>
        </a:p>
      </dgm:t>
    </dgm:pt>
    <dgm:pt modelId="{A1540FA1-8BF0-4DF9-9792-5D3CD8C14439}" type="pres">
      <dgm:prSet presAssocID="{5383A752-3A7C-4841-BB81-91BC61A4E495}" presName="root" presStyleCnt="0">
        <dgm:presLayoutVars>
          <dgm:dir/>
          <dgm:resizeHandles val="exact"/>
        </dgm:presLayoutVars>
      </dgm:prSet>
      <dgm:spPr/>
    </dgm:pt>
    <dgm:pt modelId="{D95726AD-7093-4F37-9AFF-31B1CC7B964F}" type="pres">
      <dgm:prSet presAssocID="{9A313BCF-736E-4632-9BA9-BD73D35949A9}" presName="compNode" presStyleCnt="0"/>
      <dgm:spPr/>
    </dgm:pt>
    <dgm:pt modelId="{461BC594-D7C5-4735-BAD2-72719B0CE663}" type="pres">
      <dgm:prSet presAssocID="{9A313BCF-736E-4632-9BA9-BD73D35949A9}" presName="bgRect" presStyleLbl="bgShp" presStyleIdx="0" presStyleCnt="3"/>
      <dgm:spPr/>
    </dgm:pt>
    <dgm:pt modelId="{E84D1F39-CF25-43D8-A265-A560AF536FD5}" type="pres">
      <dgm:prSet presAssocID="{9A313BCF-736E-4632-9BA9-BD73D35949A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ivats"/>
        </a:ext>
      </dgm:extLst>
    </dgm:pt>
    <dgm:pt modelId="{E75417AB-8460-407C-9CB7-AB8A6F8F7452}" type="pres">
      <dgm:prSet presAssocID="{9A313BCF-736E-4632-9BA9-BD73D35949A9}" presName="spaceRect" presStyleCnt="0"/>
      <dgm:spPr/>
    </dgm:pt>
    <dgm:pt modelId="{64B52F80-D9B0-4FB2-A240-269AA466612F}" type="pres">
      <dgm:prSet presAssocID="{9A313BCF-736E-4632-9BA9-BD73D35949A9}" presName="parTx" presStyleLbl="revTx" presStyleIdx="0" presStyleCnt="3">
        <dgm:presLayoutVars>
          <dgm:chMax val="0"/>
          <dgm:chPref val="0"/>
        </dgm:presLayoutVars>
      </dgm:prSet>
      <dgm:spPr/>
    </dgm:pt>
    <dgm:pt modelId="{708ECAD2-07B1-4F04-818C-3E3FA927395B}" type="pres">
      <dgm:prSet presAssocID="{006541A5-EF99-4C79-B1A0-900495BC7826}" presName="sibTrans" presStyleCnt="0"/>
      <dgm:spPr/>
    </dgm:pt>
    <dgm:pt modelId="{1F88B41B-5E77-43B8-B648-97C732C4CFDC}" type="pres">
      <dgm:prSet presAssocID="{DCB3BFEE-EC41-46E5-85D3-0DC2DDD82DF7}" presName="compNode" presStyleCnt="0"/>
      <dgm:spPr/>
    </dgm:pt>
    <dgm:pt modelId="{49216F30-4B10-46EF-AEF1-9C272EC7464D}" type="pres">
      <dgm:prSet presAssocID="{DCB3BFEE-EC41-46E5-85D3-0DC2DDD82DF7}" presName="bgRect" presStyleLbl="bgShp" presStyleIdx="1" presStyleCnt="3"/>
      <dgm:spPr/>
    </dgm:pt>
    <dgm:pt modelId="{F902508E-6AC0-40C5-BA3F-8A71619CBF86}" type="pres">
      <dgm:prSet presAssocID="{DCB3BFEE-EC41-46E5-85D3-0DC2DDD82DF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vion"/>
        </a:ext>
      </dgm:extLst>
    </dgm:pt>
    <dgm:pt modelId="{186A0EC5-37D9-44B6-8ADD-951E598DA213}" type="pres">
      <dgm:prSet presAssocID="{DCB3BFEE-EC41-46E5-85D3-0DC2DDD82DF7}" presName="spaceRect" presStyleCnt="0"/>
      <dgm:spPr/>
    </dgm:pt>
    <dgm:pt modelId="{9931C73C-6ECE-44F5-941C-283E4B833DD8}" type="pres">
      <dgm:prSet presAssocID="{DCB3BFEE-EC41-46E5-85D3-0DC2DDD82DF7}" presName="parTx" presStyleLbl="revTx" presStyleIdx="1" presStyleCnt="3">
        <dgm:presLayoutVars>
          <dgm:chMax val="0"/>
          <dgm:chPref val="0"/>
        </dgm:presLayoutVars>
      </dgm:prSet>
      <dgm:spPr/>
    </dgm:pt>
    <dgm:pt modelId="{D892A743-DD6B-4728-B892-9CA7D3F0076B}" type="pres">
      <dgm:prSet presAssocID="{2C6D6619-BC78-4EAE-B8C9-BB52C628B8D3}" presName="sibTrans" presStyleCnt="0"/>
      <dgm:spPr/>
    </dgm:pt>
    <dgm:pt modelId="{271661CA-C960-4317-8C3C-F7D40A7586A5}" type="pres">
      <dgm:prSet presAssocID="{919DF60C-52FE-4A34-96AA-46FB5A966BD3}" presName="compNode" presStyleCnt="0"/>
      <dgm:spPr/>
    </dgm:pt>
    <dgm:pt modelId="{BC2607AC-21C5-4F74-9D25-13AA4CA99F03}" type="pres">
      <dgm:prSet presAssocID="{919DF60C-52FE-4A34-96AA-46FB5A966BD3}" presName="bgRect" presStyleLbl="bgShp" presStyleIdx="2" presStyleCnt="3"/>
      <dgm:spPr/>
    </dgm:pt>
    <dgm:pt modelId="{8A43D1FA-3B72-4323-9D13-FC40E358223B}" type="pres">
      <dgm:prSet presAssocID="{919DF60C-52FE-4A34-96AA-46FB5A966BD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che"/>
        </a:ext>
      </dgm:extLst>
    </dgm:pt>
    <dgm:pt modelId="{BFED91CB-B867-4805-B398-AD86A6C9587F}" type="pres">
      <dgm:prSet presAssocID="{919DF60C-52FE-4A34-96AA-46FB5A966BD3}" presName="spaceRect" presStyleCnt="0"/>
      <dgm:spPr/>
    </dgm:pt>
    <dgm:pt modelId="{9D5F514C-573D-4A59-A59F-23C6BC7298E8}" type="pres">
      <dgm:prSet presAssocID="{919DF60C-52FE-4A34-96AA-46FB5A966BD3}" presName="parTx" presStyleLbl="revTx" presStyleIdx="2" presStyleCnt="3">
        <dgm:presLayoutVars>
          <dgm:chMax val="0"/>
          <dgm:chPref val="0"/>
        </dgm:presLayoutVars>
      </dgm:prSet>
      <dgm:spPr/>
    </dgm:pt>
  </dgm:ptLst>
  <dgm:cxnLst>
    <dgm:cxn modelId="{9BE04512-B56E-48B2-A88F-B9C0452B7784}" type="presOf" srcId="{DCB3BFEE-EC41-46E5-85D3-0DC2DDD82DF7}" destId="{9931C73C-6ECE-44F5-941C-283E4B833DD8}" srcOrd="0" destOrd="0" presId="urn:microsoft.com/office/officeart/2018/2/layout/IconVerticalSolidList"/>
    <dgm:cxn modelId="{239C2713-2EED-42CB-A3DE-48D69AEC91F6}" srcId="{5383A752-3A7C-4841-BB81-91BC61A4E495}" destId="{DCB3BFEE-EC41-46E5-85D3-0DC2DDD82DF7}" srcOrd="1" destOrd="0" parTransId="{1C511978-AE70-45ED-8683-455BEEDE2C8A}" sibTransId="{2C6D6619-BC78-4EAE-B8C9-BB52C628B8D3}"/>
    <dgm:cxn modelId="{B5C4C01F-F4EB-4F3D-AB10-590EEF1ED54B}" type="presOf" srcId="{5383A752-3A7C-4841-BB81-91BC61A4E495}" destId="{A1540FA1-8BF0-4DF9-9792-5D3CD8C14439}" srcOrd="0" destOrd="0" presId="urn:microsoft.com/office/officeart/2018/2/layout/IconVerticalSolidList"/>
    <dgm:cxn modelId="{60487333-84A9-43B0-8BC0-BF1271318C71}" type="presOf" srcId="{919DF60C-52FE-4A34-96AA-46FB5A966BD3}" destId="{9D5F514C-573D-4A59-A59F-23C6BC7298E8}" srcOrd="0" destOrd="0" presId="urn:microsoft.com/office/officeart/2018/2/layout/IconVerticalSolidList"/>
    <dgm:cxn modelId="{69E3E682-87C5-4FA1-9065-7150490CC16B}" type="presOf" srcId="{9A313BCF-736E-4632-9BA9-BD73D35949A9}" destId="{64B52F80-D9B0-4FB2-A240-269AA466612F}" srcOrd="0" destOrd="0" presId="urn:microsoft.com/office/officeart/2018/2/layout/IconVerticalSolidList"/>
    <dgm:cxn modelId="{E79622A6-0888-4D48-87EE-F92463FFB847}" srcId="{5383A752-3A7C-4841-BB81-91BC61A4E495}" destId="{919DF60C-52FE-4A34-96AA-46FB5A966BD3}" srcOrd="2" destOrd="0" parTransId="{F56171BF-406D-4E95-85C8-5B30195252AA}" sibTransId="{5C415009-5641-4BA4-B216-CC66DD911E06}"/>
    <dgm:cxn modelId="{E66F80EE-BCE3-4C7A-8D9A-88DA373EEE6C}" srcId="{5383A752-3A7C-4841-BB81-91BC61A4E495}" destId="{9A313BCF-736E-4632-9BA9-BD73D35949A9}" srcOrd="0" destOrd="0" parTransId="{F53DB32A-8FAE-4487-AA2C-D774C07DB3D4}" sibTransId="{006541A5-EF99-4C79-B1A0-900495BC7826}"/>
    <dgm:cxn modelId="{9F9F8D5A-153E-4455-A3D0-0B13F12DE41E}" type="presParOf" srcId="{A1540FA1-8BF0-4DF9-9792-5D3CD8C14439}" destId="{D95726AD-7093-4F37-9AFF-31B1CC7B964F}" srcOrd="0" destOrd="0" presId="urn:microsoft.com/office/officeart/2018/2/layout/IconVerticalSolidList"/>
    <dgm:cxn modelId="{91B1BF85-9BE6-43BE-8360-71EFD5289FCB}" type="presParOf" srcId="{D95726AD-7093-4F37-9AFF-31B1CC7B964F}" destId="{461BC594-D7C5-4735-BAD2-72719B0CE663}" srcOrd="0" destOrd="0" presId="urn:microsoft.com/office/officeart/2018/2/layout/IconVerticalSolidList"/>
    <dgm:cxn modelId="{EFEB7A85-B20B-43A7-9FCC-35466F7C157C}" type="presParOf" srcId="{D95726AD-7093-4F37-9AFF-31B1CC7B964F}" destId="{E84D1F39-CF25-43D8-A265-A560AF536FD5}" srcOrd="1" destOrd="0" presId="urn:microsoft.com/office/officeart/2018/2/layout/IconVerticalSolidList"/>
    <dgm:cxn modelId="{3E31C7F5-ADC3-4551-8239-57E47C42D836}" type="presParOf" srcId="{D95726AD-7093-4F37-9AFF-31B1CC7B964F}" destId="{E75417AB-8460-407C-9CB7-AB8A6F8F7452}" srcOrd="2" destOrd="0" presId="urn:microsoft.com/office/officeart/2018/2/layout/IconVerticalSolidList"/>
    <dgm:cxn modelId="{78DF97D8-01AB-41A0-8A4B-8E424BF591BE}" type="presParOf" srcId="{D95726AD-7093-4F37-9AFF-31B1CC7B964F}" destId="{64B52F80-D9B0-4FB2-A240-269AA466612F}" srcOrd="3" destOrd="0" presId="urn:microsoft.com/office/officeart/2018/2/layout/IconVerticalSolidList"/>
    <dgm:cxn modelId="{F80A4E9A-838E-450A-AEA0-51DAE7CAFE6E}" type="presParOf" srcId="{A1540FA1-8BF0-4DF9-9792-5D3CD8C14439}" destId="{708ECAD2-07B1-4F04-818C-3E3FA927395B}" srcOrd="1" destOrd="0" presId="urn:microsoft.com/office/officeart/2018/2/layout/IconVerticalSolidList"/>
    <dgm:cxn modelId="{500D98E5-0FD8-46EA-99ED-8818C22E57E8}" type="presParOf" srcId="{A1540FA1-8BF0-4DF9-9792-5D3CD8C14439}" destId="{1F88B41B-5E77-43B8-B648-97C732C4CFDC}" srcOrd="2" destOrd="0" presId="urn:microsoft.com/office/officeart/2018/2/layout/IconVerticalSolidList"/>
    <dgm:cxn modelId="{F94AC5FC-A3B9-4317-9322-E6F937CD6F9F}" type="presParOf" srcId="{1F88B41B-5E77-43B8-B648-97C732C4CFDC}" destId="{49216F30-4B10-46EF-AEF1-9C272EC7464D}" srcOrd="0" destOrd="0" presId="urn:microsoft.com/office/officeart/2018/2/layout/IconVerticalSolidList"/>
    <dgm:cxn modelId="{43BD122D-FD89-452A-9E5C-C095125312EE}" type="presParOf" srcId="{1F88B41B-5E77-43B8-B648-97C732C4CFDC}" destId="{F902508E-6AC0-40C5-BA3F-8A71619CBF86}" srcOrd="1" destOrd="0" presId="urn:microsoft.com/office/officeart/2018/2/layout/IconVerticalSolidList"/>
    <dgm:cxn modelId="{C681AECA-C102-42FD-80A1-2EC225B048B4}" type="presParOf" srcId="{1F88B41B-5E77-43B8-B648-97C732C4CFDC}" destId="{186A0EC5-37D9-44B6-8ADD-951E598DA213}" srcOrd="2" destOrd="0" presId="urn:microsoft.com/office/officeart/2018/2/layout/IconVerticalSolidList"/>
    <dgm:cxn modelId="{DB702EB6-F533-495B-9467-E7E0AA948008}" type="presParOf" srcId="{1F88B41B-5E77-43B8-B648-97C732C4CFDC}" destId="{9931C73C-6ECE-44F5-941C-283E4B833DD8}" srcOrd="3" destOrd="0" presId="urn:microsoft.com/office/officeart/2018/2/layout/IconVerticalSolidList"/>
    <dgm:cxn modelId="{0F3D3A06-C243-41BF-9662-BE4EDCA26735}" type="presParOf" srcId="{A1540FA1-8BF0-4DF9-9792-5D3CD8C14439}" destId="{D892A743-DD6B-4728-B892-9CA7D3F0076B}" srcOrd="3" destOrd="0" presId="urn:microsoft.com/office/officeart/2018/2/layout/IconVerticalSolidList"/>
    <dgm:cxn modelId="{9C39B7AC-AF44-4BD7-A732-989C9CD917E4}" type="presParOf" srcId="{A1540FA1-8BF0-4DF9-9792-5D3CD8C14439}" destId="{271661CA-C960-4317-8C3C-F7D40A7586A5}" srcOrd="4" destOrd="0" presId="urn:microsoft.com/office/officeart/2018/2/layout/IconVerticalSolidList"/>
    <dgm:cxn modelId="{83A34B3A-A753-4E6F-8A6A-A4C8B83FE762}" type="presParOf" srcId="{271661CA-C960-4317-8C3C-F7D40A7586A5}" destId="{BC2607AC-21C5-4F74-9D25-13AA4CA99F03}" srcOrd="0" destOrd="0" presId="urn:microsoft.com/office/officeart/2018/2/layout/IconVerticalSolidList"/>
    <dgm:cxn modelId="{F5E45C04-1DFA-44B2-8AEC-FA36281C04CB}" type="presParOf" srcId="{271661CA-C960-4317-8C3C-F7D40A7586A5}" destId="{8A43D1FA-3B72-4323-9D13-FC40E358223B}" srcOrd="1" destOrd="0" presId="urn:microsoft.com/office/officeart/2018/2/layout/IconVerticalSolidList"/>
    <dgm:cxn modelId="{AE09CF16-C3E7-450A-AC41-2FBA71E279B3}" type="presParOf" srcId="{271661CA-C960-4317-8C3C-F7D40A7586A5}" destId="{BFED91CB-B867-4805-B398-AD86A6C9587F}" srcOrd="2" destOrd="0" presId="urn:microsoft.com/office/officeart/2018/2/layout/IconVerticalSolidList"/>
    <dgm:cxn modelId="{61BFBBCB-5EF6-47F7-A6A9-C46CFC7AD2B8}" type="presParOf" srcId="{271661CA-C960-4317-8C3C-F7D40A7586A5}" destId="{9D5F514C-573D-4A59-A59F-23C6BC7298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7DCFAC-98DA-45AC-A2E5-73C3FDC1F75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2B76BC2-AD26-42B1-944B-7F2C47E38BE0}">
      <dgm:prSet/>
      <dgm:spPr/>
      <dgm:t>
        <a:bodyPr/>
        <a:lstStyle/>
        <a:p>
          <a:r>
            <a:rPr lang="fr-CA" noProof="0" dirty="0"/>
            <a:t>À l’heure actuelle, les négociations ont toujours lieu à la table du BNG concernant le régime d’assurance.</a:t>
          </a:r>
        </a:p>
      </dgm:t>
    </dgm:pt>
    <dgm:pt modelId="{C7E8D5DA-6176-4543-9DBF-79503DFE7DDA}" type="parTrans" cxnId="{97C3E46A-6CCE-4185-8252-9E6877BCEDF1}">
      <dgm:prSet/>
      <dgm:spPr/>
      <dgm:t>
        <a:bodyPr/>
        <a:lstStyle/>
        <a:p>
          <a:endParaRPr lang="en-US"/>
        </a:p>
      </dgm:t>
    </dgm:pt>
    <dgm:pt modelId="{9572F618-FDE6-423A-8187-EB729AB5F636}" type="sibTrans" cxnId="{97C3E46A-6CCE-4185-8252-9E6877BCEDF1}">
      <dgm:prSet/>
      <dgm:spPr/>
      <dgm:t>
        <a:bodyPr/>
        <a:lstStyle/>
        <a:p>
          <a:endParaRPr lang="en-US"/>
        </a:p>
      </dgm:t>
    </dgm:pt>
    <dgm:pt modelId="{3E7DE189-E331-432F-8BF3-CF805F2B88A2}">
      <dgm:prSet/>
      <dgm:spPr/>
      <dgm:t>
        <a:bodyPr/>
        <a:lstStyle/>
        <a:p>
          <a:r>
            <a:rPr lang="fr-CA" noProof="0" dirty="0"/>
            <a:t>Ce qui est actuellement sur la table est une augmentation de 500 000$ au régime d’assurance afin d’augmenter </a:t>
          </a:r>
        </a:p>
      </dgm:t>
    </dgm:pt>
    <dgm:pt modelId="{8E9F9842-3866-40FA-9FA0-639FF13F571F}" type="parTrans" cxnId="{E14B7792-9AC2-4E71-A085-BDFBF2290738}">
      <dgm:prSet/>
      <dgm:spPr/>
      <dgm:t>
        <a:bodyPr/>
        <a:lstStyle/>
        <a:p>
          <a:endParaRPr lang="en-US"/>
        </a:p>
      </dgm:t>
    </dgm:pt>
    <dgm:pt modelId="{DDB8363B-CCC2-493A-A45F-3612FE2CEC83}" type="sibTrans" cxnId="{E14B7792-9AC2-4E71-A085-BDFBF2290738}">
      <dgm:prSet/>
      <dgm:spPr/>
      <dgm:t>
        <a:bodyPr/>
        <a:lstStyle/>
        <a:p>
          <a:endParaRPr lang="en-US"/>
        </a:p>
      </dgm:t>
    </dgm:pt>
    <dgm:pt modelId="{1FFA56A5-DEAC-4E79-8BAF-D2D12EC9870C}">
      <dgm:prSet/>
      <dgm:spPr/>
      <dgm:t>
        <a:bodyPr/>
        <a:lstStyle/>
        <a:p>
          <a:r>
            <a:rPr lang="fr-CA" noProof="0" dirty="0"/>
            <a:t>le montant de remboursement pour les services professionnels.</a:t>
          </a:r>
        </a:p>
      </dgm:t>
    </dgm:pt>
    <dgm:pt modelId="{9568C231-4691-4F96-92A0-86447248B642}" type="parTrans" cxnId="{81877BDB-6639-43D7-A7C0-4B4DF0E82AE0}">
      <dgm:prSet/>
      <dgm:spPr/>
      <dgm:t>
        <a:bodyPr/>
        <a:lstStyle/>
        <a:p>
          <a:endParaRPr lang="en-US"/>
        </a:p>
      </dgm:t>
    </dgm:pt>
    <dgm:pt modelId="{393F05DA-A575-4CF2-8B26-48423CDDA3A8}" type="sibTrans" cxnId="{81877BDB-6639-43D7-A7C0-4B4DF0E82AE0}">
      <dgm:prSet/>
      <dgm:spPr/>
      <dgm:t>
        <a:bodyPr/>
        <a:lstStyle/>
        <a:p>
          <a:endParaRPr lang="en-US"/>
        </a:p>
      </dgm:t>
    </dgm:pt>
    <dgm:pt modelId="{45BDFAA5-C9C2-49EF-B0A0-B5EC0AD71DC5}">
      <dgm:prSet/>
      <dgm:spPr/>
      <dgm:t>
        <a:bodyPr/>
        <a:lstStyle/>
        <a:p>
          <a:r>
            <a:rPr lang="fr-CA" noProof="0" dirty="0"/>
            <a:t>Un remboursement à hauteur de 50% des coûts pour les médicaments en injection contre l’obésité.</a:t>
          </a:r>
        </a:p>
      </dgm:t>
    </dgm:pt>
    <dgm:pt modelId="{452F2966-687D-4EA0-8950-CCDA0A8F2F94}" type="parTrans" cxnId="{3E126A0A-F594-4185-B78F-9287194906AA}">
      <dgm:prSet/>
      <dgm:spPr/>
      <dgm:t>
        <a:bodyPr/>
        <a:lstStyle/>
        <a:p>
          <a:endParaRPr lang="en-US"/>
        </a:p>
      </dgm:t>
    </dgm:pt>
    <dgm:pt modelId="{3570972E-5940-4453-9C33-F85DD35BA9E8}" type="sibTrans" cxnId="{3E126A0A-F594-4185-B78F-9287194906AA}">
      <dgm:prSet/>
      <dgm:spPr/>
      <dgm:t>
        <a:bodyPr/>
        <a:lstStyle/>
        <a:p>
          <a:endParaRPr lang="en-US"/>
        </a:p>
      </dgm:t>
    </dgm:pt>
    <dgm:pt modelId="{429F2CF9-46E0-4AB4-9481-69FEB7C2C30E}" type="pres">
      <dgm:prSet presAssocID="{B07DCFAC-98DA-45AC-A2E5-73C3FDC1F755}" presName="root" presStyleCnt="0">
        <dgm:presLayoutVars>
          <dgm:dir/>
          <dgm:resizeHandles val="exact"/>
        </dgm:presLayoutVars>
      </dgm:prSet>
      <dgm:spPr/>
    </dgm:pt>
    <dgm:pt modelId="{17FFCCFD-D809-4B94-AAA9-7BFD0597A60F}" type="pres">
      <dgm:prSet presAssocID="{C2B76BC2-AD26-42B1-944B-7F2C47E38BE0}" presName="compNode" presStyleCnt="0"/>
      <dgm:spPr/>
    </dgm:pt>
    <dgm:pt modelId="{65603135-C466-4DFD-A263-275C599FE387}" type="pres">
      <dgm:prSet presAssocID="{C2B76BC2-AD26-42B1-944B-7F2C47E38BE0}" presName="bgRect" presStyleLbl="bgShp" presStyleIdx="0" presStyleCnt="4"/>
      <dgm:spPr/>
    </dgm:pt>
    <dgm:pt modelId="{4E6220E8-07CC-46A3-A698-7CC1BF6C77E2}" type="pres">
      <dgm:prSet presAssocID="{C2B76BC2-AD26-42B1-944B-7F2C47E38BE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ignée de main"/>
        </a:ext>
      </dgm:extLst>
    </dgm:pt>
    <dgm:pt modelId="{B83FB17F-2F95-4F6C-AE69-5F68FEA6F486}" type="pres">
      <dgm:prSet presAssocID="{C2B76BC2-AD26-42B1-944B-7F2C47E38BE0}" presName="spaceRect" presStyleCnt="0"/>
      <dgm:spPr/>
    </dgm:pt>
    <dgm:pt modelId="{D0D66ADC-5256-4508-9970-1E674D19F3A9}" type="pres">
      <dgm:prSet presAssocID="{C2B76BC2-AD26-42B1-944B-7F2C47E38BE0}" presName="parTx" presStyleLbl="revTx" presStyleIdx="0" presStyleCnt="4">
        <dgm:presLayoutVars>
          <dgm:chMax val="0"/>
          <dgm:chPref val="0"/>
        </dgm:presLayoutVars>
      </dgm:prSet>
      <dgm:spPr/>
    </dgm:pt>
    <dgm:pt modelId="{1FA2FD7F-D494-462C-B3F5-1425E9AE791D}" type="pres">
      <dgm:prSet presAssocID="{9572F618-FDE6-423A-8187-EB729AB5F636}" presName="sibTrans" presStyleCnt="0"/>
      <dgm:spPr/>
    </dgm:pt>
    <dgm:pt modelId="{52FB08A2-34D6-429B-96ED-6A395E9F4B30}" type="pres">
      <dgm:prSet presAssocID="{3E7DE189-E331-432F-8BF3-CF805F2B88A2}" presName="compNode" presStyleCnt="0"/>
      <dgm:spPr/>
    </dgm:pt>
    <dgm:pt modelId="{EE30DB51-B089-416F-A570-4BF5C15F5AD7}" type="pres">
      <dgm:prSet presAssocID="{3E7DE189-E331-432F-8BF3-CF805F2B88A2}" presName="bgRect" presStyleLbl="bgShp" presStyleIdx="1" presStyleCnt="4"/>
      <dgm:spPr/>
    </dgm:pt>
    <dgm:pt modelId="{8A20F6C3-4E1C-496C-8D39-4651557FEA0D}" type="pres">
      <dgm:prSet presAssocID="{3E7DE189-E331-432F-8BF3-CF805F2B88A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sins"/>
        </a:ext>
      </dgm:extLst>
    </dgm:pt>
    <dgm:pt modelId="{143B904B-882B-45A8-BF01-50DDB3344BDB}" type="pres">
      <dgm:prSet presAssocID="{3E7DE189-E331-432F-8BF3-CF805F2B88A2}" presName="spaceRect" presStyleCnt="0"/>
      <dgm:spPr/>
    </dgm:pt>
    <dgm:pt modelId="{BD3B9158-581E-4D1E-A41B-D2D02F795D6F}" type="pres">
      <dgm:prSet presAssocID="{3E7DE189-E331-432F-8BF3-CF805F2B88A2}" presName="parTx" presStyleLbl="revTx" presStyleIdx="1" presStyleCnt="4">
        <dgm:presLayoutVars>
          <dgm:chMax val="0"/>
          <dgm:chPref val="0"/>
        </dgm:presLayoutVars>
      </dgm:prSet>
      <dgm:spPr/>
    </dgm:pt>
    <dgm:pt modelId="{71C49064-4109-4490-AAEC-B6504BEEC566}" type="pres">
      <dgm:prSet presAssocID="{DDB8363B-CCC2-493A-A45F-3612FE2CEC83}" presName="sibTrans" presStyleCnt="0"/>
      <dgm:spPr/>
    </dgm:pt>
    <dgm:pt modelId="{138F6172-EE4B-435D-97CB-3B12E7805EE7}" type="pres">
      <dgm:prSet presAssocID="{1FFA56A5-DEAC-4E79-8BAF-D2D12EC9870C}" presName="compNode" presStyleCnt="0"/>
      <dgm:spPr/>
    </dgm:pt>
    <dgm:pt modelId="{5D8A93AE-4C76-4BD0-8FB0-CC38074A412C}" type="pres">
      <dgm:prSet presAssocID="{1FFA56A5-DEAC-4E79-8BAF-D2D12EC9870C}" presName="bgRect" presStyleLbl="bgShp" presStyleIdx="2" presStyleCnt="4"/>
      <dgm:spPr/>
    </dgm:pt>
    <dgm:pt modelId="{635C4449-D291-4FBC-BEAC-FFBE52BD0B7C}" type="pres">
      <dgm:prSet presAssocID="{1FFA56A5-DEAC-4E79-8BAF-D2D12EC9870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57887B09-D9F8-4D95-8CB1-567406FD2558}" type="pres">
      <dgm:prSet presAssocID="{1FFA56A5-DEAC-4E79-8BAF-D2D12EC9870C}" presName="spaceRect" presStyleCnt="0"/>
      <dgm:spPr/>
    </dgm:pt>
    <dgm:pt modelId="{54E23687-87BC-4360-82DC-B88112D77BFE}" type="pres">
      <dgm:prSet presAssocID="{1FFA56A5-DEAC-4E79-8BAF-D2D12EC9870C}" presName="parTx" presStyleLbl="revTx" presStyleIdx="2" presStyleCnt="4">
        <dgm:presLayoutVars>
          <dgm:chMax val="0"/>
          <dgm:chPref val="0"/>
        </dgm:presLayoutVars>
      </dgm:prSet>
      <dgm:spPr/>
    </dgm:pt>
    <dgm:pt modelId="{775D8E8B-EFB1-472E-87D3-0F61068056E2}" type="pres">
      <dgm:prSet presAssocID="{393F05DA-A575-4CF2-8B26-48423CDDA3A8}" presName="sibTrans" presStyleCnt="0"/>
      <dgm:spPr/>
    </dgm:pt>
    <dgm:pt modelId="{E25A3D42-3974-41E0-B101-8D3D9B4C5D6B}" type="pres">
      <dgm:prSet presAssocID="{45BDFAA5-C9C2-49EF-B0A0-B5EC0AD71DC5}" presName="compNode" presStyleCnt="0"/>
      <dgm:spPr/>
    </dgm:pt>
    <dgm:pt modelId="{0694BFE8-9749-44A5-8693-B25E468512ED}" type="pres">
      <dgm:prSet presAssocID="{45BDFAA5-C9C2-49EF-B0A0-B5EC0AD71DC5}" presName="bgRect" presStyleLbl="bgShp" presStyleIdx="3" presStyleCnt="4"/>
      <dgm:spPr/>
    </dgm:pt>
    <dgm:pt modelId="{4DC5CBB4-C53E-4228-AD03-0D3DFB2D47F2}" type="pres">
      <dgm:prSet presAssocID="{45BDFAA5-C9C2-49EF-B0A0-B5EC0AD71D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rgent"/>
        </a:ext>
      </dgm:extLst>
    </dgm:pt>
    <dgm:pt modelId="{B93D3660-A5AE-48D5-8A2E-7E2DEC01F827}" type="pres">
      <dgm:prSet presAssocID="{45BDFAA5-C9C2-49EF-B0A0-B5EC0AD71DC5}" presName="spaceRect" presStyleCnt="0"/>
      <dgm:spPr/>
    </dgm:pt>
    <dgm:pt modelId="{1CE6DB3C-6148-4386-BCBD-706EE6E14F29}" type="pres">
      <dgm:prSet presAssocID="{45BDFAA5-C9C2-49EF-B0A0-B5EC0AD71DC5}" presName="parTx" presStyleLbl="revTx" presStyleIdx="3" presStyleCnt="4">
        <dgm:presLayoutVars>
          <dgm:chMax val="0"/>
          <dgm:chPref val="0"/>
        </dgm:presLayoutVars>
      </dgm:prSet>
      <dgm:spPr/>
    </dgm:pt>
  </dgm:ptLst>
  <dgm:cxnLst>
    <dgm:cxn modelId="{AEB88808-7827-4F56-BFC9-741C34608AC7}" type="presOf" srcId="{B07DCFAC-98DA-45AC-A2E5-73C3FDC1F755}" destId="{429F2CF9-46E0-4AB4-9481-69FEB7C2C30E}" srcOrd="0" destOrd="0" presId="urn:microsoft.com/office/officeart/2018/2/layout/IconVerticalSolidList"/>
    <dgm:cxn modelId="{3E126A0A-F594-4185-B78F-9287194906AA}" srcId="{B07DCFAC-98DA-45AC-A2E5-73C3FDC1F755}" destId="{45BDFAA5-C9C2-49EF-B0A0-B5EC0AD71DC5}" srcOrd="3" destOrd="0" parTransId="{452F2966-687D-4EA0-8950-CCDA0A8F2F94}" sibTransId="{3570972E-5940-4453-9C33-F85DD35BA9E8}"/>
    <dgm:cxn modelId="{942A541E-99B3-4DA6-8FC2-E2031106C3E9}" type="presOf" srcId="{1FFA56A5-DEAC-4E79-8BAF-D2D12EC9870C}" destId="{54E23687-87BC-4360-82DC-B88112D77BFE}" srcOrd="0" destOrd="0" presId="urn:microsoft.com/office/officeart/2018/2/layout/IconVerticalSolidList"/>
    <dgm:cxn modelId="{E053E92B-D766-4861-BEF9-E039762CF673}" type="presOf" srcId="{3E7DE189-E331-432F-8BF3-CF805F2B88A2}" destId="{BD3B9158-581E-4D1E-A41B-D2D02F795D6F}" srcOrd="0" destOrd="0" presId="urn:microsoft.com/office/officeart/2018/2/layout/IconVerticalSolidList"/>
    <dgm:cxn modelId="{DFE7A35F-3266-4039-B6B8-5707574643FC}" type="presOf" srcId="{C2B76BC2-AD26-42B1-944B-7F2C47E38BE0}" destId="{D0D66ADC-5256-4508-9970-1E674D19F3A9}" srcOrd="0" destOrd="0" presId="urn:microsoft.com/office/officeart/2018/2/layout/IconVerticalSolidList"/>
    <dgm:cxn modelId="{97C3E46A-6CCE-4185-8252-9E6877BCEDF1}" srcId="{B07DCFAC-98DA-45AC-A2E5-73C3FDC1F755}" destId="{C2B76BC2-AD26-42B1-944B-7F2C47E38BE0}" srcOrd="0" destOrd="0" parTransId="{C7E8D5DA-6176-4543-9DBF-79503DFE7DDA}" sibTransId="{9572F618-FDE6-423A-8187-EB729AB5F636}"/>
    <dgm:cxn modelId="{82706775-C89A-418C-858D-4B23F643D57B}" type="presOf" srcId="{45BDFAA5-C9C2-49EF-B0A0-B5EC0AD71DC5}" destId="{1CE6DB3C-6148-4386-BCBD-706EE6E14F29}" srcOrd="0" destOrd="0" presId="urn:microsoft.com/office/officeart/2018/2/layout/IconVerticalSolidList"/>
    <dgm:cxn modelId="{E14B7792-9AC2-4E71-A085-BDFBF2290738}" srcId="{B07DCFAC-98DA-45AC-A2E5-73C3FDC1F755}" destId="{3E7DE189-E331-432F-8BF3-CF805F2B88A2}" srcOrd="1" destOrd="0" parTransId="{8E9F9842-3866-40FA-9FA0-639FF13F571F}" sibTransId="{DDB8363B-CCC2-493A-A45F-3612FE2CEC83}"/>
    <dgm:cxn modelId="{81877BDB-6639-43D7-A7C0-4B4DF0E82AE0}" srcId="{B07DCFAC-98DA-45AC-A2E5-73C3FDC1F755}" destId="{1FFA56A5-DEAC-4E79-8BAF-D2D12EC9870C}" srcOrd="2" destOrd="0" parTransId="{9568C231-4691-4F96-92A0-86447248B642}" sibTransId="{393F05DA-A575-4CF2-8B26-48423CDDA3A8}"/>
    <dgm:cxn modelId="{509130D1-1BD3-410F-B60E-C8D39BC69E2E}" type="presParOf" srcId="{429F2CF9-46E0-4AB4-9481-69FEB7C2C30E}" destId="{17FFCCFD-D809-4B94-AAA9-7BFD0597A60F}" srcOrd="0" destOrd="0" presId="urn:microsoft.com/office/officeart/2018/2/layout/IconVerticalSolidList"/>
    <dgm:cxn modelId="{376B546B-7F4D-48F2-AE2C-40990D3CA38F}" type="presParOf" srcId="{17FFCCFD-D809-4B94-AAA9-7BFD0597A60F}" destId="{65603135-C466-4DFD-A263-275C599FE387}" srcOrd="0" destOrd="0" presId="urn:microsoft.com/office/officeart/2018/2/layout/IconVerticalSolidList"/>
    <dgm:cxn modelId="{F6C84398-335A-4F10-A7D2-7F3F0E58BA2E}" type="presParOf" srcId="{17FFCCFD-D809-4B94-AAA9-7BFD0597A60F}" destId="{4E6220E8-07CC-46A3-A698-7CC1BF6C77E2}" srcOrd="1" destOrd="0" presId="urn:microsoft.com/office/officeart/2018/2/layout/IconVerticalSolidList"/>
    <dgm:cxn modelId="{1C4EBA34-5DF8-41E7-B8D1-0A9DEEBC6BE2}" type="presParOf" srcId="{17FFCCFD-D809-4B94-AAA9-7BFD0597A60F}" destId="{B83FB17F-2F95-4F6C-AE69-5F68FEA6F486}" srcOrd="2" destOrd="0" presId="urn:microsoft.com/office/officeart/2018/2/layout/IconVerticalSolidList"/>
    <dgm:cxn modelId="{F6B0E66A-4282-42FD-B383-65D3DF3EEF85}" type="presParOf" srcId="{17FFCCFD-D809-4B94-AAA9-7BFD0597A60F}" destId="{D0D66ADC-5256-4508-9970-1E674D19F3A9}" srcOrd="3" destOrd="0" presId="urn:microsoft.com/office/officeart/2018/2/layout/IconVerticalSolidList"/>
    <dgm:cxn modelId="{5C01F109-3FE9-44F6-942F-DAB9DB59A75E}" type="presParOf" srcId="{429F2CF9-46E0-4AB4-9481-69FEB7C2C30E}" destId="{1FA2FD7F-D494-462C-B3F5-1425E9AE791D}" srcOrd="1" destOrd="0" presId="urn:microsoft.com/office/officeart/2018/2/layout/IconVerticalSolidList"/>
    <dgm:cxn modelId="{DA14DB90-B75E-4598-9510-E1ABBB84734D}" type="presParOf" srcId="{429F2CF9-46E0-4AB4-9481-69FEB7C2C30E}" destId="{52FB08A2-34D6-429B-96ED-6A395E9F4B30}" srcOrd="2" destOrd="0" presId="urn:microsoft.com/office/officeart/2018/2/layout/IconVerticalSolidList"/>
    <dgm:cxn modelId="{CDFF3B32-F08E-4363-9D5C-D2A83B25117F}" type="presParOf" srcId="{52FB08A2-34D6-429B-96ED-6A395E9F4B30}" destId="{EE30DB51-B089-416F-A570-4BF5C15F5AD7}" srcOrd="0" destOrd="0" presId="urn:microsoft.com/office/officeart/2018/2/layout/IconVerticalSolidList"/>
    <dgm:cxn modelId="{54F7E516-541D-4401-82E6-AD47731B5451}" type="presParOf" srcId="{52FB08A2-34D6-429B-96ED-6A395E9F4B30}" destId="{8A20F6C3-4E1C-496C-8D39-4651557FEA0D}" srcOrd="1" destOrd="0" presId="urn:microsoft.com/office/officeart/2018/2/layout/IconVerticalSolidList"/>
    <dgm:cxn modelId="{2C15F62A-DACB-41FA-A775-AA3FD3934CD8}" type="presParOf" srcId="{52FB08A2-34D6-429B-96ED-6A395E9F4B30}" destId="{143B904B-882B-45A8-BF01-50DDB3344BDB}" srcOrd="2" destOrd="0" presId="urn:microsoft.com/office/officeart/2018/2/layout/IconVerticalSolidList"/>
    <dgm:cxn modelId="{F5F95812-1DDD-46E3-B424-CFD6F04626AF}" type="presParOf" srcId="{52FB08A2-34D6-429B-96ED-6A395E9F4B30}" destId="{BD3B9158-581E-4D1E-A41B-D2D02F795D6F}" srcOrd="3" destOrd="0" presId="urn:microsoft.com/office/officeart/2018/2/layout/IconVerticalSolidList"/>
    <dgm:cxn modelId="{4E2A0A88-C154-4601-BD59-B5BE065B5BF7}" type="presParOf" srcId="{429F2CF9-46E0-4AB4-9481-69FEB7C2C30E}" destId="{71C49064-4109-4490-AAEC-B6504BEEC566}" srcOrd="3" destOrd="0" presId="urn:microsoft.com/office/officeart/2018/2/layout/IconVerticalSolidList"/>
    <dgm:cxn modelId="{9B6D6A4A-DB53-4CA1-8509-CFEBE8D3CD9A}" type="presParOf" srcId="{429F2CF9-46E0-4AB4-9481-69FEB7C2C30E}" destId="{138F6172-EE4B-435D-97CB-3B12E7805EE7}" srcOrd="4" destOrd="0" presId="urn:microsoft.com/office/officeart/2018/2/layout/IconVerticalSolidList"/>
    <dgm:cxn modelId="{9F859599-48CB-4C36-A71B-FCCA7C7A2012}" type="presParOf" srcId="{138F6172-EE4B-435D-97CB-3B12E7805EE7}" destId="{5D8A93AE-4C76-4BD0-8FB0-CC38074A412C}" srcOrd="0" destOrd="0" presId="urn:microsoft.com/office/officeart/2018/2/layout/IconVerticalSolidList"/>
    <dgm:cxn modelId="{0A67867C-23F9-41B4-976E-1E338A386EC5}" type="presParOf" srcId="{138F6172-EE4B-435D-97CB-3B12E7805EE7}" destId="{635C4449-D291-4FBC-BEAC-FFBE52BD0B7C}" srcOrd="1" destOrd="0" presId="urn:microsoft.com/office/officeart/2018/2/layout/IconVerticalSolidList"/>
    <dgm:cxn modelId="{37593C87-D82A-4E6A-8569-825E63A81CC2}" type="presParOf" srcId="{138F6172-EE4B-435D-97CB-3B12E7805EE7}" destId="{57887B09-D9F8-4D95-8CB1-567406FD2558}" srcOrd="2" destOrd="0" presId="urn:microsoft.com/office/officeart/2018/2/layout/IconVerticalSolidList"/>
    <dgm:cxn modelId="{68E4ED7F-E2C8-4C1B-B621-E90F6D86ECEF}" type="presParOf" srcId="{138F6172-EE4B-435D-97CB-3B12E7805EE7}" destId="{54E23687-87BC-4360-82DC-B88112D77BFE}" srcOrd="3" destOrd="0" presId="urn:microsoft.com/office/officeart/2018/2/layout/IconVerticalSolidList"/>
    <dgm:cxn modelId="{CA807C30-D028-4C62-A97A-3C549DC80FE7}" type="presParOf" srcId="{429F2CF9-46E0-4AB4-9481-69FEB7C2C30E}" destId="{775D8E8B-EFB1-472E-87D3-0F61068056E2}" srcOrd="5" destOrd="0" presId="urn:microsoft.com/office/officeart/2018/2/layout/IconVerticalSolidList"/>
    <dgm:cxn modelId="{A18E48B3-0B06-426B-9A78-26BFC809BCFF}" type="presParOf" srcId="{429F2CF9-46E0-4AB4-9481-69FEB7C2C30E}" destId="{E25A3D42-3974-41E0-B101-8D3D9B4C5D6B}" srcOrd="6" destOrd="0" presId="urn:microsoft.com/office/officeart/2018/2/layout/IconVerticalSolidList"/>
    <dgm:cxn modelId="{FEDA5C04-E905-461F-AA93-23C632A283C2}" type="presParOf" srcId="{E25A3D42-3974-41E0-B101-8D3D9B4C5D6B}" destId="{0694BFE8-9749-44A5-8693-B25E468512ED}" srcOrd="0" destOrd="0" presId="urn:microsoft.com/office/officeart/2018/2/layout/IconVerticalSolidList"/>
    <dgm:cxn modelId="{3EDBEAD2-D8CF-4ACA-9CC1-234ACA696AC8}" type="presParOf" srcId="{E25A3D42-3974-41E0-B101-8D3D9B4C5D6B}" destId="{4DC5CBB4-C53E-4228-AD03-0D3DFB2D47F2}" srcOrd="1" destOrd="0" presId="urn:microsoft.com/office/officeart/2018/2/layout/IconVerticalSolidList"/>
    <dgm:cxn modelId="{EFBD9FDC-3B8F-4E8C-83A3-B1768F069BA2}" type="presParOf" srcId="{E25A3D42-3974-41E0-B101-8D3D9B4C5D6B}" destId="{B93D3660-A5AE-48D5-8A2E-7E2DEC01F827}" srcOrd="2" destOrd="0" presId="urn:microsoft.com/office/officeart/2018/2/layout/IconVerticalSolidList"/>
    <dgm:cxn modelId="{63B1640C-12A8-4841-9365-E964BEE359B4}" type="presParOf" srcId="{E25A3D42-3974-41E0-B101-8D3D9B4C5D6B}" destId="{1CE6DB3C-6148-4386-BCBD-706EE6E14F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7DCFAC-98DA-45AC-A2E5-73C3FDC1F75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2B76BC2-AD26-42B1-944B-7F2C47E38BE0}">
      <dgm:prSet/>
      <dgm:spPr/>
      <dgm:t>
        <a:bodyPr/>
        <a:lstStyle/>
        <a:p>
          <a:r>
            <a:rPr lang="fr-CA" noProof="0" dirty="0"/>
            <a:t>Adoption</a:t>
          </a:r>
          <a:r>
            <a:rPr lang="fr-CA" baseline="0" noProof="0" dirty="0"/>
            <a:t> des augmentations salariales et allocations par arrêté ministériel</a:t>
          </a:r>
          <a:endParaRPr lang="fr-CA" noProof="0" dirty="0"/>
        </a:p>
      </dgm:t>
    </dgm:pt>
    <dgm:pt modelId="{C7E8D5DA-6176-4543-9DBF-79503DFE7DDA}" type="parTrans" cxnId="{97C3E46A-6CCE-4185-8252-9E6877BCEDF1}">
      <dgm:prSet/>
      <dgm:spPr/>
      <dgm:t>
        <a:bodyPr/>
        <a:lstStyle/>
        <a:p>
          <a:endParaRPr lang="en-US"/>
        </a:p>
      </dgm:t>
    </dgm:pt>
    <dgm:pt modelId="{9572F618-FDE6-423A-8187-EB729AB5F636}" type="sibTrans" cxnId="{97C3E46A-6CCE-4185-8252-9E6877BCEDF1}">
      <dgm:prSet/>
      <dgm:spPr/>
      <dgm:t>
        <a:bodyPr/>
        <a:lstStyle/>
        <a:p>
          <a:endParaRPr lang="en-US"/>
        </a:p>
      </dgm:t>
    </dgm:pt>
    <dgm:pt modelId="{3E7DE189-E331-432F-8BF3-CF805F2B88A2}">
      <dgm:prSet/>
      <dgm:spPr/>
      <dgm:t>
        <a:bodyPr/>
        <a:lstStyle/>
        <a:p>
          <a:r>
            <a:rPr lang="fr-CA" noProof="0" dirty="0"/>
            <a:t>Avis sera donné aux employeurs de procéder aux changements du salaire i.e. une augmentation de 11.4% de votre salaire</a:t>
          </a:r>
        </a:p>
      </dgm:t>
    </dgm:pt>
    <dgm:pt modelId="{8E9F9842-3866-40FA-9FA0-639FF13F571F}" type="parTrans" cxnId="{E14B7792-9AC2-4E71-A085-BDFBF2290738}">
      <dgm:prSet/>
      <dgm:spPr/>
      <dgm:t>
        <a:bodyPr/>
        <a:lstStyle/>
        <a:p>
          <a:endParaRPr lang="en-US"/>
        </a:p>
      </dgm:t>
    </dgm:pt>
    <dgm:pt modelId="{DDB8363B-CCC2-493A-A45F-3612FE2CEC83}" type="sibTrans" cxnId="{E14B7792-9AC2-4E71-A085-BDFBF2290738}">
      <dgm:prSet/>
      <dgm:spPr/>
      <dgm:t>
        <a:bodyPr/>
        <a:lstStyle/>
        <a:p>
          <a:endParaRPr lang="en-US"/>
        </a:p>
      </dgm:t>
    </dgm:pt>
    <dgm:pt modelId="{1FFA56A5-DEAC-4E79-8BAF-D2D12EC9870C}">
      <dgm:prSet/>
      <dgm:spPr/>
      <dgm:t>
        <a:bodyPr/>
        <a:lstStyle/>
        <a:p>
          <a:r>
            <a:rPr lang="fr-CA" noProof="0" dirty="0"/>
            <a:t>Par</a:t>
          </a:r>
          <a:r>
            <a:rPr lang="fr-CA" baseline="0" noProof="0" dirty="0"/>
            <a:t> la suite, les employeurs verseront les rétroactivités au 1</a:t>
          </a:r>
          <a:r>
            <a:rPr lang="fr-CA" baseline="30000" noProof="0" dirty="0"/>
            <a:t>er</a:t>
          </a:r>
          <a:r>
            <a:rPr lang="fr-CA" baseline="0" noProof="0" dirty="0"/>
            <a:t> avril 2023</a:t>
          </a:r>
          <a:endParaRPr lang="fr-CA" noProof="0" dirty="0"/>
        </a:p>
      </dgm:t>
    </dgm:pt>
    <dgm:pt modelId="{9568C231-4691-4F96-92A0-86447248B642}" type="parTrans" cxnId="{81877BDB-6639-43D7-A7C0-4B4DF0E82AE0}">
      <dgm:prSet/>
      <dgm:spPr/>
      <dgm:t>
        <a:bodyPr/>
        <a:lstStyle/>
        <a:p>
          <a:endParaRPr lang="en-US"/>
        </a:p>
      </dgm:t>
    </dgm:pt>
    <dgm:pt modelId="{393F05DA-A575-4CF2-8B26-48423CDDA3A8}" type="sibTrans" cxnId="{81877BDB-6639-43D7-A7C0-4B4DF0E82AE0}">
      <dgm:prSet/>
      <dgm:spPr/>
      <dgm:t>
        <a:bodyPr/>
        <a:lstStyle/>
        <a:p>
          <a:endParaRPr lang="en-US"/>
        </a:p>
      </dgm:t>
    </dgm:pt>
    <dgm:pt modelId="{45BDFAA5-C9C2-49EF-B0A0-B5EC0AD71DC5}">
      <dgm:prSet/>
      <dgm:spPr/>
      <dgm:t>
        <a:bodyPr/>
        <a:lstStyle/>
        <a:p>
          <a:r>
            <a:rPr lang="fr-CA" noProof="0" dirty="0"/>
            <a:t>Un formulaire sera joint à ce </a:t>
          </a:r>
          <a:r>
            <a:rPr lang="fr-CA" noProof="0" dirty="0" err="1"/>
            <a:t>powerpoint</a:t>
          </a:r>
          <a:r>
            <a:rPr lang="fr-CA" noProof="0" dirty="0"/>
            <a:t> à compléter pour que l’APER vérifie votre salaire et votre rétroactivité</a:t>
          </a:r>
        </a:p>
      </dgm:t>
    </dgm:pt>
    <dgm:pt modelId="{452F2966-687D-4EA0-8950-CCDA0A8F2F94}" type="parTrans" cxnId="{3E126A0A-F594-4185-B78F-9287194906AA}">
      <dgm:prSet/>
      <dgm:spPr/>
      <dgm:t>
        <a:bodyPr/>
        <a:lstStyle/>
        <a:p>
          <a:endParaRPr lang="en-US"/>
        </a:p>
      </dgm:t>
    </dgm:pt>
    <dgm:pt modelId="{3570972E-5940-4453-9C33-F85DD35BA9E8}" type="sibTrans" cxnId="{3E126A0A-F594-4185-B78F-9287194906AA}">
      <dgm:prSet/>
      <dgm:spPr/>
      <dgm:t>
        <a:bodyPr/>
        <a:lstStyle/>
        <a:p>
          <a:endParaRPr lang="en-US"/>
        </a:p>
      </dgm:t>
    </dgm:pt>
    <dgm:pt modelId="{429F2CF9-46E0-4AB4-9481-69FEB7C2C30E}" type="pres">
      <dgm:prSet presAssocID="{B07DCFAC-98DA-45AC-A2E5-73C3FDC1F755}" presName="root" presStyleCnt="0">
        <dgm:presLayoutVars>
          <dgm:dir/>
          <dgm:resizeHandles val="exact"/>
        </dgm:presLayoutVars>
      </dgm:prSet>
      <dgm:spPr/>
    </dgm:pt>
    <dgm:pt modelId="{17FFCCFD-D809-4B94-AAA9-7BFD0597A60F}" type="pres">
      <dgm:prSet presAssocID="{C2B76BC2-AD26-42B1-944B-7F2C47E38BE0}" presName="compNode" presStyleCnt="0"/>
      <dgm:spPr/>
    </dgm:pt>
    <dgm:pt modelId="{65603135-C466-4DFD-A263-275C599FE387}" type="pres">
      <dgm:prSet presAssocID="{C2B76BC2-AD26-42B1-944B-7F2C47E38BE0}" presName="bgRect" presStyleLbl="bgShp" presStyleIdx="0" presStyleCnt="4"/>
      <dgm:spPr/>
    </dgm:pt>
    <dgm:pt modelId="{4E6220E8-07CC-46A3-A698-7CC1BF6C77E2}" type="pres">
      <dgm:prSet presAssocID="{C2B76BC2-AD26-42B1-944B-7F2C47E38BE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ignée de main"/>
        </a:ext>
      </dgm:extLst>
    </dgm:pt>
    <dgm:pt modelId="{B83FB17F-2F95-4F6C-AE69-5F68FEA6F486}" type="pres">
      <dgm:prSet presAssocID="{C2B76BC2-AD26-42B1-944B-7F2C47E38BE0}" presName="spaceRect" presStyleCnt="0"/>
      <dgm:spPr/>
    </dgm:pt>
    <dgm:pt modelId="{D0D66ADC-5256-4508-9970-1E674D19F3A9}" type="pres">
      <dgm:prSet presAssocID="{C2B76BC2-AD26-42B1-944B-7F2C47E38BE0}" presName="parTx" presStyleLbl="revTx" presStyleIdx="0" presStyleCnt="4">
        <dgm:presLayoutVars>
          <dgm:chMax val="0"/>
          <dgm:chPref val="0"/>
        </dgm:presLayoutVars>
      </dgm:prSet>
      <dgm:spPr/>
    </dgm:pt>
    <dgm:pt modelId="{1FA2FD7F-D494-462C-B3F5-1425E9AE791D}" type="pres">
      <dgm:prSet presAssocID="{9572F618-FDE6-423A-8187-EB729AB5F636}" presName="sibTrans" presStyleCnt="0"/>
      <dgm:spPr/>
    </dgm:pt>
    <dgm:pt modelId="{52FB08A2-34D6-429B-96ED-6A395E9F4B30}" type="pres">
      <dgm:prSet presAssocID="{3E7DE189-E331-432F-8BF3-CF805F2B88A2}" presName="compNode" presStyleCnt="0"/>
      <dgm:spPr/>
    </dgm:pt>
    <dgm:pt modelId="{EE30DB51-B089-416F-A570-4BF5C15F5AD7}" type="pres">
      <dgm:prSet presAssocID="{3E7DE189-E331-432F-8BF3-CF805F2B88A2}" presName="bgRect" presStyleLbl="bgShp" presStyleIdx="1" presStyleCnt="4"/>
      <dgm:spPr/>
    </dgm:pt>
    <dgm:pt modelId="{8A20F6C3-4E1C-496C-8D39-4651557FEA0D}" type="pres">
      <dgm:prSet presAssocID="{3E7DE189-E331-432F-8BF3-CF805F2B88A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sins"/>
        </a:ext>
      </dgm:extLst>
    </dgm:pt>
    <dgm:pt modelId="{143B904B-882B-45A8-BF01-50DDB3344BDB}" type="pres">
      <dgm:prSet presAssocID="{3E7DE189-E331-432F-8BF3-CF805F2B88A2}" presName="spaceRect" presStyleCnt="0"/>
      <dgm:spPr/>
    </dgm:pt>
    <dgm:pt modelId="{BD3B9158-581E-4D1E-A41B-D2D02F795D6F}" type="pres">
      <dgm:prSet presAssocID="{3E7DE189-E331-432F-8BF3-CF805F2B88A2}" presName="parTx" presStyleLbl="revTx" presStyleIdx="1" presStyleCnt="4">
        <dgm:presLayoutVars>
          <dgm:chMax val="0"/>
          <dgm:chPref val="0"/>
        </dgm:presLayoutVars>
      </dgm:prSet>
      <dgm:spPr/>
    </dgm:pt>
    <dgm:pt modelId="{71C49064-4109-4490-AAEC-B6504BEEC566}" type="pres">
      <dgm:prSet presAssocID="{DDB8363B-CCC2-493A-A45F-3612FE2CEC83}" presName="sibTrans" presStyleCnt="0"/>
      <dgm:spPr/>
    </dgm:pt>
    <dgm:pt modelId="{138F6172-EE4B-435D-97CB-3B12E7805EE7}" type="pres">
      <dgm:prSet presAssocID="{1FFA56A5-DEAC-4E79-8BAF-D2D12EC9870C}" presName="compNode" presStyleCnt="0"/>
      <dgm:spPr/>
    </dgm:pt>
    <dgm:pt modelId="{5D8A93AE-4C76-4BD0-8FB0-CC38074A412C}" type="pres">
      <dgm:prSet presAssocID="{1FFA56A5-DEAC-4E79-8BAF-D2D12EC9870C}" presName="bgRect" presStyleLbl="bgShp" presStyleIdx="2" presStyleCnt="4"/>
      <dgm:spPr/>
    </dgm:pt>
    <dgm:pt modelId="{635C4449-D291-4FBC-BEAC-FFBE52BD0B7C}" type="pres">
      <dgm:prSet presAssocID="{1FFA56A5-DEAC-4E79-8BAF-D2D12EC9870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57887B09-D9F8-4D95-8CB1-567406FD2558}" type="pres">
      <dgm:prSet presAssocID="{1FFA56A5-DEAC-4E79-8BAF-D2D12EC9870C}" presName="spaceRect" presStyleCnt="0"/>
      <dgm:spPr/>
    </dgm:pt>
    <dgm:pt modelId="{54E23687-87BC-4360-82DC-B88112D77BFE}" type="pres">
      <dgm:prSet presAssocID="{1FFA56A5-DEAC-4E79-8BAF-D2D12EC9870C}" presName="parTx" presStyleLbl="revTx" presStyleIdx="2" presStyleCnt="4">
        <dgm:presLayoutVars>
          <dgm:chMax val="0"/>
          <dgm:chPref val="0"/>
        </dgm:presLayoutVars>
      </dgm:prSet>
      <dgm:spPr/>
    </dgm:pt>
    <dgm:pt modelId="{775D8E8B-EFB1-472E-87D3-0F61068056E2}" type="pres">
      <dgm:prSet presAssocID="{393F05DA-A575-4CF2-8B26-48423CDDA3A8}" presName="sibTrans" presStyleCnt="0"/>
      <dgm:spPr/>
    </dgm:pt>
    <dgm:pt modelId="{E25A3D42-3974-41E0-B101-8D3D9B4C5D6B}" type="pres">
      <dgm:prSet presAssocID="{45BDFAA5-C9C2-49EF-B0A0-B5EC0AD71DC5}" presName="compNode" presStyleCnt="0"/>
      <dgm:spPr/>
    </dgm:pt>
    <dgm:pt modelId="{0694BFE8-9749-44A5-8693-B25E468512ED}" type="pres">
      <dgm:prSet presAssocID="{45BDFAA5-C9C2-49EF-B0A0-B5EC0AD71DC5}" presName="bgRect" presStyleLbl="bgShp" presStyleIdx="3" presStyleCnt="4"/>
      <dgm:spPr/>
    </dgm:pt>
    <dgm:pt modelId="{4DC5CBB4-C53E-4228-AD03-0D3DFB2D47F2}" type="pres">
      <dgm:prSet presAssocID="{45BDFAA5-C9C2-49EF-B0A0-B5EC0AD71D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rgent"/>
        </a:ext>
      </dgm:extLst>
    </dgm:pt>
    <dgm:pt modelId="{B93D3660-A5AE-48D5-8A2E-7E2DEC01F827}" type="pres">
      <dgm:prSet presAssocID="{45BDFAA5-C9C2-49EF-B0A0-B5EC0AD71DC5}" presName="spaceRect" presStyleCnt="0"/>
      <dgm:spPr/>
    </dgm:pt>
    <dgm:pt modelId="{1CE6DB3C-6148-4386-BCBD-706EE6E14F29}" type="pres">
      <dgm:prSet presAssocID="{45BDFAA5-C9C2-49EF-B0A0-B5EC0AD71DC5}" presName="parTx" presStyleLbl="revTx" presStyleIdx="3" presStyleCnt="4">
        <dgm:presLayoutVars>
          <dgm:chMax val="0"/>
          <dgm:chPref val="0"/>
        </dgm:presLayoutVars>
      </dgm:prSet>
      <dgm:spPr/>
    </dgm:pt>
  </dgm:ptLst>
  <dgm:cxnLst>
    <dgm:cxn modelId="{AEB88808-7827-4F56-BFC9-741C34608AC7}" type="presOf" srcId="{B07DCFAC-98DA-45AC-A2E5-73C3FDC1F755}" destId="{429F2CF9-46E0-4AB4-9481-69FEB7C2C30E}" srcOrd="0" destOrd="0" presId="urn:microsoft.com/office/officeart/2018/2/layout/IconVerticalSolidList"/>
    <dgm:cxn modelId="{3E126A0A-F594-4185-B78F-9287194906AA}" srcId="{B07DCFAC-98DA-45AC-A2E5-73C3FDC1F755}" destId="{45BDFAA5-C9C2-49EF-B0A0-B5EC0AD71DC5}" srcOrd="3" destOrd="0" parTransId="{452F2966-687D-4EA0-8950-CCDA0A8F2F94}" sibTransId="{3570972E-5940-4453-9C33-F85DD35BA9E8}"/>
    <dgm:cxn modelId="{942A541E-99B3-4DA6-8FC2-E2031106C3E9}" type="presOf" srcId="{1FFA56A5-DEAC-4E79-8BAF-D2D12EC9870C}" destId="{54E23687-87BC-4360-82DC-B88112D77BFE}" srcOrd="0" destOrd="0" presId="urn:microsoft.com/office/officeart/2018/2/layout/IconVerticalSolidList"/>
    <dgm:cxn modelId="{E053E92B-D766-4861-BEF9-E039762CF673}" type="presOf" srcId="{3E7DE189-E331-432F-8BF3-CF805F2B88A2}" destId="{BD3B9158-581E-4D1E-A41B-D2D02F795D6F}" srcOrd="0" destOrd="0" presId="urn:microsoft.com/office/officeart/2018/2/layout/IconVerticalSolidList"/>
    <dgm:cxn modelId="{DFE7A35F-3266-4039-B6B8-5707574643FC}" type="presOf" srcId="{C2B76BC2-AD26-42B1-944B-7F2C47E38BE0}" destId="{D0D66ADC-5256-4508-9970-1E674D19F3A9}" srcOrd="0" destOrd="0" presId="urn:microsoft.com/office/officeart/2018/2/layout/IconVerticalSolidList"/>
    <dgm:cxn modelId="{97C3E46A-6CCE-4185-8252-9E6877BCEDF1}" srcId="{B07DCFAC-98DA-45AC-A2E5-73C3FDC1F755}" destId="{C2B76BC2-AD26-42B1-944B-7F2C47E38BE0}" srcOrd="0" destOrd="0" parTransId="{C7E8D5DA-6176-4543-9DBF-79503DFE7DDA}" sibTransId="{9572F618-FDE6-423A-8187-EB729AB5F636}"/>
    <dgm:cxn modelId="{82706775-C89A-418C-858D-4B23F643D57B}" type="presOf" srcId="{45BDFAA5-C9C2-49EF-B0A0-B5EC0AD71DC5}" destId="{1CE6DB3C-6148-4386-BCBD-706EE6E14F29}" srcOrd="0" destOrd="0" presId="urn:microsoft.com/office/officeart/2018/2/layout/IconVerticalSolidList"/>
    <dgm:cxn modelId="{E14B7792-9AC2-4E71-A085-BDFBF2290738}" srcId="{B07DCFAC-98DA-45AC-A2E5-73C3FDC1F755}" destId="{3E7DE189-E331-432F-8BF3-CF805F2B88A2}" srcOrd="1" destOrd="0" parTransId="{8E9F9842-3866-40FA-9FA0-639FF13F571F}" sibTransId="{DDB8363B-CCC2-493A-A45F-3612FE2CEC83}"/>
    <dgm:cxn modelId="{81877BDB-6639-43D7-A7C0-4B4DF0E82AE0}" srcId="{B07DCFAC-98DA-45AC-A2E5-73C3FDC1F755}" destId="{1FFA56A5-DEAC-4E79-8BAF-D2D12EC9870C}" srcOrd="2" destOrd="0" parTransId="{9568C231-4691-4F96-92A0-86447248B642}" sibTransId="{393F05DA-A575-4CF2-8B26-48423CDDA3A8}"/>
    <dgm:cxn modelId="{509130D1-1BD3-410F-B60E-C8D39BC69E2E}" type="presParOf" srcId="{429F2CF9-46E0-4AB4-9481-69FEB7C2C30E}" destId="{17FFCCFD-D809-4B94-AAA9-7BFD0597A60F}" srcOrd="0" destOrd="0" presId="urn:microsoft.com/office/officeart/2018/2/layout/IconVerticalSolidList"/>
    <dgm:cxn modelId="{376B546B-7F4D-48F2-AE2C-40990D3CA38F}" type="presParOf" srcId="{17FFCCFD-D809-4B94-AAA9-7BFD0597A60F}" destId="{65603135-C466-4DFD-A263-275C599FE387}" srcOrd="0" destOrd="0" presId="urn:microsoft.com/office/officeart/2018/2/layout/IconVerticalSolidList"/>
    <dgm:cxn modelId="{F6C84398-335A-4F10-A7D2-7F3F0E58BA2E}" type="presParOf" srcId="{17FFCCFD-D809-4B94-AAA9-7BFD0597A60F}" destId="{4E6220E8-07CC-46A3-A698-7CC1BF6C77E2}" srcOrd="1" destOrd="0" presId="urn:microsoft.com/office/officeart/2018/2/layout/IconVerticalSolidList"/>
    <dgm:cxn modelId="{1C4EBA34-5DF8-41E7-B8D1-0A9DEEBC6BE2}" type="presParOf" srcId="{17FFCCFD-D809-4B94-AAA9-7BFD0597A60F}" destId="{B83FB17F-2F95-4F6C-AE69-5F68FEA6F486}" srcOrd="2" destOrd="0" presId="urn:microsoft.com/office/officeart/2018/2/layout/IconVerticalSolidList"/>
    <dgm:cxn modelId="{F6B0E66A-4282-42FD-B383-65D3DF3EEF85}" type="presParOf" srcId="{17FFCCFD-D809-4B94-AAA9-7BFD0597A60F}" destId="{D0D66ADC-5256-4508-9970-1E674D19F3A9}" srcOrd="3" destOrd="0" presId="urn:microsoft.com/office/officeart/2018/2/layout/IconVerticalSolidList"/>
    <dgm:cxn modelId="{5C01F109-3FE9-44F6-942F-DAB9DB59A75E}" type="presParOf" srcId="{429F2CF9-46E0-4AB4-9481-69FEB7C2C30E}" destId="{1FA2FD7F-D494-462C-B3F5-1425E9AE791D}" srcOrd="1" destOrd="0" presId="urn:microsoft.com/office/officeart/2018/2/layout/IconVerticalSolidList"/>
    <dgm:cxn modelId="{DA14DB90-B75E-4598-9510-E1ABBB84734D}" type="presParOf" srcId="{429F2CF9-46E0-4AB4-9481-69FEB7C2C30E}" destId="{52FB08A2-34D6-429B-96ED-6A395E9F4B30}" srcOrd="2" destOrd="0" presId="urn:microsoft.com/office/officeart/2018/2/layout/IconVerticalSolidList"/>
    <dgm:cxn modelId="{CDFF3B32-F08E-4363-9D5C-D2A83B25117F}" type="presParOf" srcId="{52FB08A2-34D6-429B-96ED-6A395E9F4B30}" destId="{EE30DB51-B089-416F-A570-4BF5C15F5AD7}" srcOrd="0" destOrd="0" presId="urn:microsoft.com/office/officeart/2018/2/layout/IconVerticalSolidList"/>
    <dgm:cxn modelId="{54F7E516-541D-4401-82E6-AD47731B5451}" type="presParOf" srcId="{52FB08A2-34D6-429B-96ED-6A395E9F4B30}" destId="{8A20F6C3-4E1C-496C-8D39-4651557FEA0D}" srcOrd="1" destOrd="0" presId="urn:microsoft.com/office/officeart/2018/2/layout/IconVerticalSolidList"/>
    <dgm:cxn modelId="{2C15F62A-DACB-41FA-A775-AA3FD3934CD8}" type="presParOf" srcId="{52FB08A2-34D6-429B-96ED-6A395E9F4B30}" destId="{143B904B-882B-45A8-BF01-50DDB3344BDB}" srcOrd="2" destOrd="0" presId="urn:microsoft.com/office/officeart/2018/2/layout/IconVerticalSolidList"/>
    <dgm:cxn modelId="{F5F95812-1DDD-46E3-B424-CFD6F04626AF}" type="presParOf" srcId="{52FB08A2-34D6-429B-96ED-6A395E9F4B30}" destId="{BD3B9158-581E-4D1E-A41B-D2D02F795D6F}" srcOrd="3" destOrd="0" presId="urn:microsoft.com/office/officeart/2018/2/layout/IconVerticalSolidList"/>
    <dgm:cxn modelId="{4E2A0A88-C154-4601-BD59-B5BE065B5BF7}" type="presParOf" srcId="{429F2CF9-46E0-4AB4-9481-69FEB7C2C30E}" destId="{71C49064-4109-4490-AAEC-B6504BEEC566}" srcOrd="3" destOrd="0" presId="urn:microsoft.com/office/officeart/2018/2/layout/IconVerticalSolidList"/>
    <dgm:cxn modelId="{9B6D6A4A-DB53-4CA1-8509-CFEBE8D3CD9A}" type="presParOf" srcId="{429F2CF9-46E0-4AB4-9481-69FEB7C2C30E}" destId="{138F6172-EE4B-435D-97CB-3B12E7805EE7}" srcOrd="4" destOrd="0" presId="urn:microsoft.com/office/officeart/2018/2/layout/IconVerticalSolidList"/>
    <dgm:cxn modelId="{9F859599-48CB-4C36-A71B-FCCA7C7A2012}" type="presParOf" srcId="{138F6172-EE4B-435D-97CB-3B12E7805EE7}" destId="{5D8A93AE-4C76-4BD0-8FB0-CC38074A412C}" srcOrd="0" destOrd="0" presId="urn:microsoft.com/office/officeart/2018/2/layout/IconVerticalSolidList"/>
    <dgm:cxn modelId="{0A67867C-23F9-41B4-976E-1E338A386EC5}" type="presParOf" srcId="{138F6172-EE4B-435D-97CB-3B12E7805EE7}" destId="{635C4449-D291-4FBC-BEAC-FFBE52BD0B7C}" srcOrd="1" destOrd="0" presId="urn:microsoft.com/office/officeart/2018/2/layout/IconVerticalSolidList"/>
    <dgm:cxn modelId="{37593C87-D82A-4E6A-8569-825E63A81CC2}" type="presParOf" srcId="{138F6172-EE4B-435D-97CB-3B12E7805EE7}" destId="{57887B09-D9F8-4D95-8CB1-567406FD2558}" srcOrd="2" destOrd="0" presId="urn:microsoft.com/office/officeart/2018/2/layout/IconVerticalSolidList"/>
    <dgm:cxn modelId="{68E4ED7F-E2C8-4C1B-B621-E90F6D86ECEF}" type="presParOf" srcId="{138F6172-EE4B-435D-97CB-3B12E7805EE7}" destId="{54E23687-87BC-4360-82DC-B88112D77BFE}" srcOrd="3" destOrd="0" presId="urn:microsoft.com/office/officeart/2018/2/layout/IconVerticalSolidList"/>
    <dgm:cxn modelId="{CA807C30-D028-4C62-A97A-3C549DC80FE7}" type="presParOf" srcId="{429F2CF9-46E0-4AB4-9481-69FEB7C2C30E}" destId="{775D8E8B-EFB1-472E-87D3-0F61068056E2}" srcOrd="5" destOrd="0" presId="urn:microsoft.com/office/officeart/2018/2/layout/IconVerticalSolidList"/>
    <dgm:cxn modelId="{A18E48B3-0B06-426B-9A78-26BFC809BCFF}" type="presParOf" srcId="{429F2CF9-46E0-4AB4-9481-69FEB7C2C30E}" destId="{E25A3D42-3974-41E0-B101-8D3D9B4C5D6B}" srcOrd="6" destOrd="0" presId="urn:microsoft.com/office/officeart/2018/2/layout/IconVerticalSolidList"/>
    <dgm:cxn modelId="{FEDA5C04-E905-461F-AA93-23C632A283C2}" type="presParOf" srcId="{E25A3D42-3974-41E0-B101-8D3D9B4C5D6B}" destId="{0694BFE8-9749-44A5-8693-B25E468512ED}" srcOrd="0" destOrd="0" presId="urn:microsoft.com/office/officeart/2018/2/layout/IconVerticalSolidList"/>
    <dgm:cxn modelId="{3EDBEAD2-D8CF-4ACA-9CC1-234ACA696AC8}" type="presParOf" srcId="{E25A3D42-3974-41E0-B101-8D3D9B4C5D6B}" destId="{4DC5CBB4-C53E-4228-AD03-0D3DFB2D47F2}" srcOrd="1" destOrd="0" presId="urn:microsoft.com/office/officeart/2018/2/layout/IconVerticalSolidList"/>
    <dgm:cxn modelId="{EFBD9FDC-3B8F-4E8C-83A3-B1768F069BA2}" type="presParOf" srcId="{E25A3D42-3974-41E0-B101-8D3D9B4C5D6B}" destId="{B93D3660-A5AE-48D5-8A2E-7E2DEC01F827}" srcOrd="2" destOrd="0" presId="urn:microsoft.com/office/officeart/2018/2/layout/IconVerticalSolidList"/>
    <dgm:cxn modelId="{63B1640C-12A8-4841-9365-E964BEE359B4}" type="presParOf" srcId="{E25A3D42-3974-41E0-B101-8D3D9B4C5D6B}" destId="{1CE6DB3C-6148-4386-BCBD-706EE6E14F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89BD2-C21A-9C45-977B-25052F6009CC}">
      <dsp:nvSpPr>
        <dsp:cNvPr id="0" name=""/>
        <dsp:cNvSpPr/>
      </dsp:nvSpPr>
      <dsp:spPr>
        <a:xfrm>
          <a:off x="0" y="0"/>
          <a:ext cx="8938260" cy="19581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A" sz="2400" kern="1200" noProof="0" dirty="0"/>
            <a:t>Une première table intersectorielle où l’on retrouvait l’ensemble des associations de cadres des 4 secteurs: </a:t>
          </a:r>
          <a:r>
            <a:rPr lang="fr-CA" sz="2400" kern="1200" noProof="0" dirty="0" err="1"/>
            <a:t>sss</a:t>
          </a:r>
          <a:r>
            <a:rPr lang="fr-CA" sz="2400" kern="1200" noProof="0" dirty="0"/>
            <a:t>, éducation, CÉGEP et fonction publique, ainsi que les représentants du Secrétariat du conseil du trésor.</a:t>
          </a:r>
        </a:p>
      </dsp:txBody>
      <dsp:txXfrm>
        <a:off x="57351" y="57351"/>
        <a:ext cx="6914408" cy="1843400"/>
      </dsp:txXfrm>
    </dsp:sp>
    <dsp:sp modelId="{742C498C-10E8-5746-9900-F3F722639584}">
      <dsp:nvSpPr>
        <dsp:cNvPr id="0" name=""/>
        <dsp:cNvSpPr/>
      </dsp:nvSpPr>
      <dsp:spPr>
        <a:xfrm>
          <a:off x="1577340" y="2393235"/>
          <a:ext cx="8938260" cy="19581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A" sz="2400" kern="1200" noProof="0" dirty="0"/>
            <a:t>La 1</a:t>
          </a:r>
          <a:r>
            <a:rPr lang="fr-CA" sz="2400" kern="1200" baseline="30000" noProof="0" dirty="0"/>
            <a:t>ière</a:t>
          </a:r>
          <a:r>
            <a:rPr lang="fr-CA" sz="2400" kern="1200" noProof="0" dirty="0"/>
            <a:t> rencontre a eu lieu le 11 décembre dernier et le SCT nous faisait la proposition suivante: </a:t>
          </a:r>
        </a:p>
      </dsp:txBody>
      <dsp:txXfrm>
        <a:off x="1634691" y="2450586"/>
        <a:ext cx="5973451" cy="1843400"/>
      </dsp:txXfrm>
    </dsp:sp>
    <dsp:sp modelId="{E3BEA234-97D8-B14B-A998-576C1E6D7B9D}">
      <dsp:nvSpPr>
        <dsp:cNvPr id="0" name=""/>
        <dsp:cNvSpPr/>
      </dsp:nvSpPr>
      <dsp:spPr>
        <a:xfrm>
          <a:off x="7665493" y="1539285"/>
          <a:ext cx="1272766" cy="127276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r-CA" sz="3600" kern="1200" noProof="0" dirty="0"/>
        </a:p>
      </dsp:txBody>
      <dsp:txXfrm>
        <a:off x="7951865" y="1539285"/>
        <a:ext cx="700022" cy="957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BC594-D7C5-4735-BAD2-72719B0CE663}">
      <dsp:nvSpPr>
        <dsp:cNvPr id="0" name=""/>
        <dsp:cNvSpPr/>
      </dsp:nvSpPr>
      <dsp:spPr>
        <a:xfrm>
          <a:off x="0" y="502"/>
          <a:ext cx="6713552" cy="11766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4D1F39-CF25-43D8-A265-A560AF536FD5}">
      <dsp:nvSpPr>
        <dsp:cNvPr id="0" name=""/>
        <dsp:cNvSpPr/>
      </dsp:nvSpPr>
      <dsp:spPr>
        <a:xfrm>
          <a:off x="355927" y="265242"/>
          <a:ext cx="647140" cy="6471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B52F80-D9B0-4FB2-A240-269AA466612F}">
      <dsp:nvSpPr>
        <dsp:cNvPr id="0" name=""/>
        <dsp:cNvSpPr/>
      </dsp:nvSpPr>
      <dsp:spPr>
        <a:xfrm>
          <a:off x="1358994" y="502"/>
          <a:ext cx="5354557" cy="117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26" tIns="124526" rIns="124526" bIns="124526" numCol="1" spcCol="1270" anchor="ctr" anchorCtr="0">
          <a:noAutofit/>
        </a:bodyPr>
        <a:lstStyle/>
        <a:p>
          <a:pPr marL="0" lvl="0" indent="0" algn="l" defTabSz="666750">
            <a:lnSpc>
              <a:spcPct val="100000"/>
            </a:lnSpc>
            <a:spcBef>
              <a:spcPct val="0"/>
            </a:spcBef>
            <a:spcAft>
              <a:spcPct val="35000"/>
            </a:spcAft>
            <a:buNone/>
          </a:pPr>
          <a:r>
            <a:rPr lang="fr-CA" sz="1500" kern="1200" noProof="0" dirty="0"/>
            <a:t>La Table sectorielle, c’est-à-dire la table du réseau de la santé et des services sociaux où se retrouvaient des représentants du SCT, de Santé Québec, du MSSS, de l’ACSSSS, de l’AGESSS et de l’APER.</a:t>
          </a:r>
        </a:p>
      </dsp:txBody>
      <dsp:txXfrm>
        <a:off x="1358994" y="502"/>
        <a:ext cx="5354557" cy="1176618"/>
      </dsp:txXfrm>
    </dsp:sp>
    <dsp:sp modelId="{49216F30-4B10-46EF-AEF1-9C272EC7464D}">
      <dsp:nvSpPr>
        <dsp:cNvPr id="0" name=""/>
        <dsp:cNvSpPr/>
      </dsp:nvSpPr>
      <dsp:spPr>
        <a:xfrm>
          <a:off x="0" y="1471276"/>
          <a:ext cx="6713552" cy="11766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02508E-6AC0-40C5-BA3F-8A71619CBF86}">
      <dsp:nvSpPr>
        <dsp:cNvPr id="0" name=""/>
        <dsp:cNvSpPr/>
      </dsp:nvSpPr>
      <dsp:spPr>
        <a:xfrm>
          <a:off x="355927" y="1736015"/>
          <a:ext cx="647140" cy="647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31C73C-6ECE-44F5-941C-283E4B833DD8}">
      <dsp:nvSpPr>
        <dsp:cNvPr id="0" name=""/>
        <dsp:cNvSpPr/>
      </dsp:nvSpPr>
      <dsp:spPr>
        <a:xfrm>
          <a:off x="1358994" y="1471276"/>
          <a:ext cx="5354557" cy="117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26" tIns="124526" rIns="124526" bIns="124526" numCol="1" spcCol="1270" anchor="ctr" anchorCtr="0">
          <a:noAutofit/>
        </a:bodyPr>
        <a:lstStyle/>
        <a:p>
          <a:pPr marL="0" lvl="0" indent="0" algn="l" defTabSz="666750">
            <a:lnSpc>
              <a:spcPct val="100000"/>
            </a:lnSpc>
            <a:spcBef>
              <a:spcPct val="0"/>
            </a:spcBef>
            <a:spcAft>
              <a:spcPct val="35000"/>
            </a:spcAft>
            <a:buNone/>
          </a:pPr>
          <a:r>
            <a:rPr lang="fr-CA" sz="1500" kern="1200" noProof="0" dirty="0"/>
            <a:t>La 1ière rencontre s’est tenue le 16 janvier dernier et nous avions des rencontres à toutes les 2 semaines.</a:t>
          </a:r>
        </a:p>
      </dsp:txBody>
      <dsp:txXfrm>
        <a:off x="1358994" y="1471276"/>
        <a:ext cx="5354557" cy="1176618"/>
      </dsp:txXfrm>
    </dsp:sp>
    <dsp:sp modelId="{BC2607AC-21C5-4F74-9D25-13AA4CA99F03}">
      <dsp:nvSpPr>
        <dsp:cNvPr id="0" name=""/>
        <dsp:cNvSpPr/>
      </dsp:nvSpPr>
      <dsp:spPr>
        <a:xfrm>
          <a:off x="0" y="2942050"/>
          <a:ext cx="6713552" cy="11766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43D1FA-3B72-4323-9D13-FC40E358223B}">
      <dsp:nvSpPr>
        <dsp:cNvPr id="0" name=""/>
        <dsp:cNvSpPr/>
      </dsp:nvSpPr>
      <dsp:spPr>
        <a:xfrm>
          <a:off x="355927" y="3206789"/>
          <a:ext cx="647140" cy="6471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F514C-573D-4A59-A59F-23C6BC7298E8}">
      <dsp:nvSpPr>
        <dsp:cNvPr id="0" name=""/>
        <dsp:cNvSpPr/>
      </dsp:nvSpPr>
      <dsp:spPr>
        <a:xfrm>
          <a:off x="1358994" y="2942050"/>
          <a:ext cx="5354557" cy="117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26" tIns="124526" rIns="124526" bIns="124526" numCol="1" spcCol="1270" anchor="ctr" anchorCtr="0">
          <a:noAutofit/>
        </a:bodyPr>
        <a:lstStyle/>
        <a:p>
          <a:pPr marL="0" lvl="0" indent="0" algn="l" defTabSz="666750">
            <a:lnSpc>
              <a:spcPct val="100000"/>
            </a:lnSpc>
            <a:spcBef>
              <a:spcPct val="0"/>
            </a:spcBef>
            <a:spcAft>
              <a:spcPct val="35000"/>
            </a:spcAft>
            <a:buNone/>
          </a:pPr>
          <a:r>
            <a:rPr lang="fr-CA" sz="1500" kern="1200" noProof="0" dirty="0"/>
            <a:t>Les 3 associations ont travaillé en collaboration afin de limiter les modifications à la baisse du règlement de conditions de travail.</a:t>
          </a:r>
        </a:p>
      </dsp:txBody>
      <dsp:txXfrm>
        <a:off x="1358994" y="2942050"/>
        <a:ext cx="5354557" cy="1176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03135-C466-4DFD-A263-275C599FE387}">
      <dsp:nvSpPr>
        <dsp:cNvPr id="0" name=""/>
        <dsp:cNvSpPr/>
      </dsp:nvSpPr>
      <dsp:spPr>
        <a:xfrm>
          <a:off x="0" y="228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220E8-07CC-46A3-A698-7CC1BF6C77E2}">
      <dsp:nvSpPr>
        <dsp:cNvPr id="0" name=""/>
        <dsp:cNvSpPr/>
      </dsp:nvSpPr>
      <dsp:spPr>
        <a:xfrm>
          <a:off x="350172" y="262743"/>
          <a:ext cx="636677" cy="6366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D66ADC-5256-4508-9970-1E674D19F3A9}">
      <dsp:nvSpPr>
        <dsp:cNvPr id="0" name=""/>
        <dsp:cNvSpPr/>
      </dsp:nvSpPr>
      <dsp:spPr>
        <a:xfrm>
          <a:off x="1337023" y="228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33450">
            <a:lnSpc>
              <a:spcPct val="90000"/>
            </a:lnSpc>
            <a:spcBef>
              <a:spcPct val="0"/>
            </a:spcBef>
            <a:spcAft>
              <a:spcPct val="35000"/>
            </a:spcAft>
            <a:buNone/>
          </a:pPr>
          <a:r>
            <a:rPr lang="fr-CA" sz="2100" kern="1200" noProof="0" dirty="0"/>
            <a:t>À l’heure actuelle, les négociations ont toujours lieu à la table du BNG concernant le régime d’assurance.</a:t>
          </a:r>
        </a:p>
      </dsp:txBody>
      <dsp:txXfrm>
        <a:off x="1337023" y="2284"/>
        <a:ext cx="4524066" cy="1157596"/>
      </dsp:txXfrm>
    </dsp:sp>
    <dsp:sp modelId="{EE30DB51-B089-416F-A570-4BF5C15F5AD7}">
      <dsp:nvSpPr>
        <dsp:cNvPr id="0" name=""/>
        <dsp:cNvSpPr/>
      </dsp:nvSpPr>
      <dsp:spPr>
        <a:xfrm>
          <a:off x="0" y="144927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0F6C3-4E1C-496C-8D39-4651557FEA0D}">
      <dsp:nvSpPr>
        <dsp:cNvPr id="0" name=""/>
        <dsp:cNvSpPr/>
      </dsp:nvSpPr>
      <dsp:spPr>
        <a:xfrm>
          <a:off x="350172" y="1709738"/>
          <a:ext cx="636677" cy="6366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3B9158-581E-4D1E-A41B-D2D02F795D6F}">
      <dsp:nvSpPr>
        <dsp:cNvPr id="0" name=""/>
        <dsp:cNvSpPr/>
      </dsp:nvSpPr>
      <dsp:spPr>
        <a:xfrm>
          <a:off x="1337023" y="144927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33450">
            <a:lnSpc>
              <a:spcPct val="90000"/>
            </a:lnSpc>
            <a:spcBef>
              <a:spcPct val="0"/>
            </a:spcBef>
            <a:spcAft>
              <a:spcPct val="35000"/>
            </a:spcAft>
            <a:buNone/>
          </a:pPr>
          <a:r>
            <a:rPr lang="fr-CA" sz="2100" kern="1200" noProof="0" dirty="0"/>
            <a:t>Ce qui est actuellement sur la table est une augmentation de 500 000$ au régime d’assurance afin d’augmenter </a:t>
          </a:r>
        </a:p>
      </dsp:txBody>
      <dsp:txXfrm>
        <a:off x="1337023" y="1449279"/>
        <a:ext cx="4524066" cy="1157596"/>
      </dsp:txXfrm>
    </dsp:sp>
    <dsp:sp modelId="{5D8A93AE-4C76-4BD0-8FB0-CC38074A412C}">
      <dsp:nvSpPr>
        <dsp:cNvPr id="0" name=""/>
        <dsp:cNvSpPr/>
      </dsp:nvSpPr>
      <dsp:spPr>
        <a:xfrm>
          <a:off x="0" y="289627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5C4449-D291-4FBC-BEAC-FFBE52BD0B7C}">
      <dsp:nvSpPr>
        <dsp:cNvPr id="0" name=""/>
        <dsp:cNvSpPr/>
      </dsp:nvSpPr>
      <dsp:spPr>
        <a:xfrm>
          <a:off x="350172" y="3156733"/>
          <a:ext cx="636677" cy="6366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E23687-87BC-4360-82DC-B88112D77BFE}">
      <dsp:nvSpPr>
        <dsp:cNvPr id="0" name=""/>
        <dsp:cNvSpPr/>
      </dsp:nvSpPr>
      <dsp:spPr>
        <a:xfrm>
          <a:off x="1337023" y="289627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33450">
            <a:lnSpc>
              <a:spcPct val="90000"/>
            </a:lnSpc>
            <a:spcBef>
              <a:spcPct val="0"/>
            </a:spcBef>
            <a:spcAft>
              <a:spcPct val="35000"/>
            </a:spcAft>
            <a:buNone/>
          </a:pPr>
          <a:r>
            <a:rPr lang="fr-CA" sz="2100" kern="1200" noProof="0" dirty="0"/>
            <a:t>le montant de remboursement pour les services professionnels.</a:t>
          </a:r>
        </a:p>
      </dsp:txBody>
      <dsp:txXfrm>
        <a:off x="1337023" y="2896274"/>
        <a:ext cx="4524066" cy="1157596"/>
      </dsp:txXfrm>
    </dsp:sp>
    <dsp:sp modelId="{0694BFE8-9749-44A5-8693-B25E468512ED}">
      <dsp:nvSpPr>
        <dsp:cNvPr id="0" name=""/>
        <dsp:cNvSpPr/>
      </dsp:nvSpPr>
      <dsp:spPr>
        <a:xfrm>
          <a:off x="0" y="434326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C5CBB4-C53E-4228-AD03-0D3DFB2D47F2}">
      <dsp:nvSpPr>
        <dsp:cNvPr id="0" name=""/>
        <dsp:cNvSpPr/>
      </dsp:nvSpPr>
      <dsp:spPr>
        <a:xfrm>
          <a:off x="350172" y="4603728"/>
          <a:ext cx="636677" cy="6366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E6DB3C-6148-4386-BCBD-706EE6E14F29}">
      <dsp:nvSpPr>
        <dsp:cNvPr id="0" name=""/>
        <dsp:cNvSpPr/>
      </dsp:nvSpPr>
      <dsp:spPr>
        <a:xfrm>
          <a:off x="1337023" y="434326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33450">
            <a:lnSpc>
              <a:spcPct val="90000"/>
            </a:lnSpc>
            <a:spcBef>
              <a:spcPct val="0"/>
            </a:spcBef>
            <a:spcAft>
              <a:spcPct val="35000"/>
            </a:spcAft>
            <a:buNone/>
          </a:pPr>
          <a:r>
            <a:rPr lang="fr-CA" sz="2100" kern="1200" noProof="0" dirty="0"/>
            <a:t>Un remboursement à hauteur de 50% des coûts pour les médicaments en injection contre l’obésité.</a:t>
          </a:r>
        </a:p>
      </dsp:txBody>
      <dsp:txXfrm>
        <a:off x="1337023" y="4343269"/>
        <a:ext cx="4524066" cy="11575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03135-C466-4DFD-A263-275C599FE387}">
      <dsp:nvSpPr>
        <dsp:cNvPr id="0" name=""/>
        <dsp:cNvSpPr/>
      </dsp:nvSpPr>
      <dsp:spPr>
        <a:xfrm>
          <a:off x="0" y="228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220E8-07CC-46A3-A698-7CC1BF6C77E2}">
      <dsp:nvSpPr>
        <dsp:cNvPr id="0" name=""/>
        <dsp:cNvSpPr/>
      </dsp:nvSpPr>
      <dsp:spPr>
        <a:xfrm>
          <a:off x="350172" y="262743"/>
          <a:ext cx="636677" cy="6366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D66ADC-5256-4508-9970-1E674D19F3A9}">
      <dsp:nvSpPr>
        <dsp:cNvPr id="0" name=""/>
        <dsp:cNvSpPr/>
      </dsp:nvSpPr>
      <dsp:spPr>
        <a:xfrm>
          <a:off x="1337023" y="228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00100">
            <a:lnSpc>
              <a:spcPct val="90000"/>
            </a:lnSpc>
            <a:spcBef>
              <a:spcPct val="0"/>
            </a:spcBef>
            <a:spcAft>
              <a:spcPct val="35000"/>
            </a:spcAft>
            <a:buNone/>
          </a:pPr>
          <a:r>
            <a:rPr lang="fr-CA" sz="1800" kern="1200" noProof="0" dirty="0"/>
            <a:t>Adoption</a:t>
          </a:r>
          <a:r>
            <a:rPr lang="fr-CA" sz="1800" kern="1200" baseline="0" noProof="0" dirty="0"/>
            <a:t> des augmentations salariales et allocations par arrêté ministériel</a:t>
          </a:r>
          <a:endParaRPr lang="fr-CA" sz="1800" kern="1200" noProof="0" dirty="0"/>
        </a:p>
      </dsp:txBody>
      <dsp:txXfrm>
        <a:off x="1337023" y="2284"/>
        <a:ext cx="4524066" cy="1157596"/>
      </dsp:txXfrm>
    </dsp:sp>
    <dsp:sp modelId="{EE30DB51-B089-416F-A570-4BF5C15F5AD7}">
      <dsp:nvSpPr>
        <dsp:cNvPr id="0" name=""/>
        <dsp:cNvSpPr/>
      </dsp:nvSpPr>
      <dsp:spPr>
        <a:xfrm>
          <a:off x="0" y="144927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0F6C3-4E1C-496C-8D39-4651557FEA0D}">
      <dsp:nvSpPr>
        <dsp:cNvPr id="0" name=""/>
        <dsp:cNvSpPr/>
      </dsp:nvSpPr>
      <dsp:spPr>
        <a:xfrm>
          <a:off x="350172" y="1709738"/>
          <a:ext cx="636677" cy="6366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3B9158-581E-4D1E-A41B-D2D02F795D6F}">
      <dsp:nvSpPr>
        <dsp:cNvPr id="0" name=""/>
        <dsp:cNvSpPr/>
      </dsp:nvSpPr>
      <dsp:spPr>
        <a:xfrm>
          <a:off x="1337023" y="144927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00100">
            <a:lnSpc>
              <a:spcPct val="90000"/>
            </a:lnSpc>
            <a:spcBef>
              <a:spcPct val="0"/>
            </a:spcBef>
            <a:spcAft>
              <a:spcPct val="35000"/>
            </a:spcAft>
            <a:buNone/>
          </a:pPr>
          <a:r>
            <a:rPr lang="fr-CA" sz="1800" kern="1200" noProof="0" dirty="0"/>
            <a:t>Avis sera donné aux employeurs de procéder aux changements du salaire i.e. une augmentation de 11.4% de votre salaire</a:t>
          </a:r>
        </a:p>
      </dsp:txBody>
      <dsp:txXfrm>
        <a:off x="1337023" y="1449279"/>
        <a:ext cx="4524066" cy="1157596"/>
      </dsp:txXfrm>
    </dsp:sp>
    <dsp:sp modelId="{5D8A93AE-4C76-4BD0-8FB0-CC38074A412C}">
      <dsp:nvSpPr>
        <dsp:cNvPr id="0" name=""/>
        <dsp:cNvSpPr/>
      </dsp:nvSpPr>
      <dsp:spPr>
        <a:xfrm>
          <a:off x="0" y="289627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5C4449-D291-4FBC-BEAC-FFBE52BD0B7C}">
      <dsp:nvSpPr>
        <dsp:cNvPr id="0" name=""/>
        <dsp:cNvSpPr/>
      </dsp:nvSpPr>
      <dsp:spPr>
        <a:xfrm>
          <a:off x="350172" y="3156733"/>
          <a:ext cx="636677" cy="6366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E23687-87BC-4360-82DC-B88112D77BFE}">
      <dsp:nvSpPr>
        <dsp:cNvPr id="0" name=""/>
        <dsp:cNvSpPr/>
      </dsp:nvSpPr>
      <dsp:spPr>
        <a:xfrm>
          <a:off x="1337023" y="289627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00100">
            <a:lnSpc>
              <a:spcPct val="90000"/>
            </a:lnSpc>
            <a:spcBef>
              <a:spcPct val="0"/>
            </a:spcBef>
            <a:spcAft>
              <a:spcPct val="35000"/>
            </a:spcAft>
            <a:buNone/>
          </a:pPr>
          <a:r>
            <a:rPr lang="fr-CA" sz="1800" kern="1200" noProof="0" dirty="0"/>
            <a:t>Par</a:t>
          </a:r>
          <a:r>
            <a:rPr lang="fr-CA" sz="1800" kern="1200" baseline="0" noProof="0" dirty="0"/>
            <a:t> la suite, les employeurs verseront les rétroactivités au 1</a:t>
          </a:r>
          <a:r>
            <a:rPr lang="fr-CA" sz="1800" kern="1200" baseline="30000" noProof="0" dirty="0"/>
            <a:t>er</a:t>
          </a:r>
          <a:r>
            <a:rPr lang="fr-CA" sz="1800" kern="1200" baseline="0" noProof="0" dirty="0"/>
            <a:t> avril 2023</a:t>
          </a:r>
          <a:endParaRPr lang="fr-CA" sz="1800" kern="1200" noProof="0" dirty="0"/>
        </a:p>
      </dsp:txBody>
      <dsp:txXfrm>
        <a:off x="1337023" y="2896274"/>
        <a:ext cx="4524066" cy="1157596"/>
      </dsp:txXfrm>
    </dsp:sp>
    <dsp:sp modelId="{0694BFE8-9749-44A5-8693-B25E468512ED}">
      <dsp:nvSpPr>
        <dsp:cNvPr id="0" name=""/>
        <dsp:cNvSpPr/>
      </dsp:nvSpPr>
      <dsp:spPr>
        <a:xfrm>
          <a:off x="0" y="434326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C5CBB4-C53E-4228-AD03-0D3DFB2D47F2}">
      <dsp:nvSpPr>
        <dsp:cNvPr id="0" name=""/>
        <dsp:cNvSpPr/>
      </dsp:nvSpPr>
      <dsp:spPr>
        <a:xfrm>
          <a:off x="350172" y="4603728"/>
          <a:ext cx="636677" cy="6366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E6DB3C-6148-4386-BCBD-706EE6E14F29}">
      <dsp:nvSpPr>
        <dsp:cNvPr id="0" name=""/>
        <dsp:cNvSpPr/>
      </dsp:nvSpPr>
      <dsp:spPr>
        <a:xfrm>
          <a:off x="1337023" y="434326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00100">
            <a:lnSpc>
              <a:spcPct val="90000"/>
            </a:lnSpc>
            <a:spcBef>
              <a:spcPct val="0"/>
            </a:spcBef>
            <a:spcAft>
              <a:spcPct val="35000"/>
            </a:spcAft>
            <a:buNone/>
          </a:pPr>
          <a:r>
            <a:rPr lang="fr-CA" sz="1800" kern="1200" noProof="0" dirty="0"/>
            <a:t>Un formulaire sera joint à ce </a:t>
          </a:r>
          <a:r>
            <a:rPr lang="fr-CA" sz="1800" kern="1200" noProof="0" dirty="0" err="1"/>
            <a:t>powerpoint</a:t>
          </a:r>
          <a:r>
            <a:rPr lang="fr-CA" sz="1800" kern="1200" noProof="0" dirty="0"/>
            <a:t> à compléter pour que l’APER vérifie votre salaire et votre rétroactivité</a:t>
          </a:r>
        </a:p>
      </dsp:txBody>
      <dsp:txXfrm>
        <a:off x="1337023" y="4343269"/>
        <a:ext cx="4524066" cy="115759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5F83-8632-4F1D-97CA-953AEA89C342}"/>
              </a:ext>
            </a:extLst>
          </p:cNvPr>
          <p:cNvSpPr>
            <a:spLocks noGrp="1"/>
          </p:cNvSpPr>
          <p:nvPr>
            <p:ph type="ctrTitle"/>
          </p:nvPr>
        </p:nvSpPr>
        <p:spPr>
          <a:xfrm>
            <a:off x="1524000" y="1122363"/>
            <a:ext cx="9144000" cy="2387600"/>
          </a:xfrm>
        </p:spPr>
        <p:txBody>
          <a:bodyPr anchor="b"/>
          <a:lstStyle>
            <a:lvl1pPr algn="ctr">
              <a:defRPr sz="6000">
                <a:latin typeface="+mj-lt"/>
              </a:defRPr>
            </a:lvl1pPr>
          </a:lstStyle>
          <a:p>
            <a:r>
              <a:rPr lang="en-US"/>
              <a:t>Click to edit Master title style</a:t>
            </a:r>
            <a:endParaRPr lang="fr-CA"/>
          </a:p>
        </p:txBody>
      </p:sp>
      <p:sp>
        <p:nvSpPr>
          <p:cNvPr id="3" name="Subtitle 2">
            <a:extLst>
              <a:ext uri="{FF2B5EF4-FFF2-40B4-BE49-F238E27FC236}">
                <a16:creationId xmlns:a16="http://schemas.microsoft.com/office/drawing/2014/main" id="{7FB29544-6462-4740-9935-1758CAD5B119}"/>
              </a:ext>
            </a:extLst>
          </p:cNvPr>
          <p:cNvSpPr>
            <a:spLocks noGrp="1"/>
          </p:cNvSpPr>
          <p:nvPr>
            <p:ph type="subTitle" idx="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
        <p:nvSpPr>
          <p:cNvPr id="4" name="Date Placeholder 3">
            <a:extLst>
              <a:ext uri="{FF2B5EF4-FFF2-40B4-BE49-F238E27FC236}">
                <a16:creationId xmlns:a16="http://schemas.microsoft.com/office/drawing/2014/main" id="{5FAC2128-A20B-43B9-9269-BF3CD79C8CDB}"/>
              </a:ext>
            </a:extLst>
          </p:cNvPr>
          <p:cNvSpPr>
            <a:spLocks noGrp="1"/>
          </p:cNvSpPr>
          <p:nvPr>
            <p:ph type="dt" sz="half" idx="10"/>
          </p:nvPr>
        </p:nvSpPr>
        <p:spPr/>
        <p:txBody>
          <a:bodyPr/>
          <a:lstStyle>
            <a:lvl1pPr>
              <a:defRPr>
                <a:latin typeface="+mj-lt"/>
              </a:defRPr>
            </a:lvl1pPr>
          </a:lstStyle>
          <a:p>
            <a:fld id="{2530AA38-54BC-4787-8FD4-724E5A73CE27}" type="datetimeFigureOut">
              <a:rPr lang="fr-CA" smtClean="0"/>
              <a:pPr/>
              <a:t>2025-04-07</a:t>
            </a:fld>
            <a:endParaRPr lang="fr-CA"/>
          </a:p>
        </p:txBody>
      </p:sp>
      <p:sp>
        <p:nvSpPr>
          <p:cNvPr id="5" name="Footer Placeholder 4">
            <a:extLst>
              <a:ext uri="{FF2B5EF4-FFF2-40B4-BE49-F238E27FC236}">
                <a16:creationId xmlns:a16="http://schemas.microsoft.com/office/drawing/2014/main" id="{CDAE5D5E-776D-482F-B91B-48DEA1E9ECF7}"/>
              </a:ext>
            </a:extLst>
          </p:cNvPr>
          <p:cNvSpPr>
            <a:spLocks noGrp="1"/>
          </p:cNvSpPr>
          <p:nvPr>
            <p:ph type="ftr" sz="quarter" idx="11"/>
          </p:nvPr>
        </p:nvSpPr>
        <p:spPr/>
        <p:txBody>
          <a:bodyPr/>
          <a:lstStyle>
            <a:lvl1pPr>
              <a:defRPr>
                <a:latin typeface="+mj-lt"/>
              </a:defRPr>
            </a:lvl1pPr>
          </a:lstStyle>
          <a:p>
            <a:endParaRPr lang="fr-CA"/>
          </a:p>
        </p:txBody>
      </p:sp>
      <p:sp>
        <p:nvSpPr>
          <p:cNvPr id="6" name="Slide Number Placeholder 5">
            <a:extLst>
              <a:ext uri="{FF2B5EF4-FFF2-40B4-BE49-F238E27FC236}">
                <a16:creationId xmlns:a16="http://schemas.microsoft.com/office/drawing/2014/main" id="{6DC64108-92E7-4399-B6F4-E934C536054A}"/>
              </a:ext>
            </a:extLst>
          </p:cNvPr>
          <p:cNvSpPr>
            <a:spLocks noGrp="1"/>
          </p:cNvSpPr>
          <p:nvPr>
            <p:ph type="sldNum" sz="quarter" idx="12"/>
          </p:nvPr>
        </p:nvSpPr>
        <p:spPr/>
        <p:txBody>
          <a:bodyPr/>
          <a:lstStyle>
            <a:lvl1pPr>
              <a:defRPr>
                <a:latin typeface="+mj-lt"/>
              </a:defRPr>
            </a:lvl1pPr>
          </a:lstStyle>
          <a:p>
            <a:fld id="{C2782A82-8625-485B-B0C7-92BE1599FEA0}" type="slidenum">
              <a:rPr lang="fr-CA" smtClean="0"/>
              <a:pPr/>
              <a:t>‹N°›</a:t>
            </a:fld>
            <a:endParaRPr lang="fr-CA"/>
          </a:p>
        </p:txBody>
      </p:sp>
    </p:spTree>
    <p:extLst>
      <p:ext uri="{BB962C8B-B14F-4D97-AF65-F5344CB8AC3E}">
        <p14:creationId xmlns:p14="http://schemas.microsoft.com/office/powerpoint/2010/main" val="405021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C426-3AF4-4217-B416-BA0EEDEEB998}"/>
              </a:ext>
            </a:extLst>
          </p:cNvPr>
          <p:cNvSpPr>
            <a:spLocks noGrp="1"/>
          </p:cNvSpPr>
          <p:nvPr>
            <p:ph type="title"/>
          </p:nvPr>
        </p:nvSpPr>
        <p:spPr/>
        <p:txBody>
          <a:bodyPr/>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B9DAE207-3BB6-4D1C-8EF4-7E33A2A01B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CB940EF3-0405-4B81-8650-9CE6A8F7E2D9}"/>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5" name="Footer Placeholder 4">
            <a:extLst>
              <a:ext uri="{FF2B5EF4-FFF2-40B4-BE49-F238E27FC236}">
                <a16:creationId xmlns:a16="http://schemas.microsoft.com/office/drawing/2014/main" id="{9782EE45-89B6-40E1-A76B-11E7B7C8B157}"/>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BD0E7859-DA37-4BDA-8EFC-226EE668E94A}"/>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276104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C26098-59AB-4E77-8A2B-BA19B9BE48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5D541DC2-A902-42F0-9F1E-6556BBB7E3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65E49346-8F14-44D8-B3A3-B316BEAE1D1B}"/>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5" name="Footer Placeholder 4">
            <a:extLst>
              <a:ext uri="{FF2B5EF4-FFF2-40B4-BE49-F238E27FC236}">
                <a16:creationId xmlns:a16="http://schemas.microsoft.com/office/drawing/2014/main" id="{161F711D-652A-4F4A-91C7-9E9591534835}"/>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AC3126E7-768C-4366-84EB-B1D77AB4A19C}"/>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1289228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088C-CC77-47A1-ADA9-52BF85FE97C6}"/>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B8EEED9F-5BC4-483C-A620-10A53F505B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A78DBC89-40E8-4901-A37A-33A7AABA319A}"/>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5" name="Footer Placeholder 4">
            <a:extLst>
              <a:ext uri="{FF2B5EF4-FFF2-40B4-BE49-F238E27FC236}">
                <a16:creationId xmlns:a16="http://schemas.microsoft.com/office/drawing/2014/main" id="{38359EDC-0FD8-46E4-93A8-CD7020D90FCC}"/>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59F0BFEC-ECFB-4200-B157-B36833C7DAF9}"/>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344430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0614-CC5D-4604-8813-EC9217C7B0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A"/>
          </a:p>
        </p:txBody>
      </p:sp>
      <p:sp>
        <p:nvSpPr>
          <p:cNvPr id="3" name="Text Placeholder 2">
            <a:extLst>
              <a:ext uri="{FF2B5EF4-FFF2-40B4-BE49-F238E27FC236}">
                <a16:creationId xmlns:a16="http://schemas.microsoft.com/office/drawing/2014/main" id="{9B2DF3CD-C025-4898-B1A9-CC668AE5FC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50A3BB-DCC4-4E68-A37A-C33175500BF0}"/>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5" name="Footer Placeholder 4">
            <a:extLst>
              <a:ext uri="{FF2B5EF4-FFF2-40B4-BE49-F238E27FC236}">
                <a16:creationId xmlns:a16="http://schemas.microsoft.com/office/drawing/2014/main" id="{95FC91E2-5CF2-4B24-8832-A6BD0B4AA92D}"/>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0A1C6B6A-73CA-450F-A221-81A3D9D19FC1}"/>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362794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68E8-88D6-4E47-B1DE-71B25AA96857}"/>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1A91653D-174D-455B-A520-1F4534E00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a:extLst>
              <a:ext uri="{FF2B5EF4-FFF2-40B4-BE49-F238E27FC236}">
                <a16:creationId xmlns:a16="http://schemas.microsoft.com/office/drawing/2014/main" id="{1E70D431-55E4-4A74-97D6-A8A3178EA5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a:extLst>
              <a:ext uri="{FF2B5EF4-FFF2-40B4-BE49-F238E27FC236}">
                <a16:creationId xmlns:a16="http://schemas.microsoft.com/office/drawing/2014/main" id="{A2A7C744-DF0C-4F22-9CB7-918D43C300E8}"/>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6" name="Footer Placeholder 5">
            <a:extLst>
              <a:ext uri="{FF2B5EF4-FFF2-40B4-BE49-F238E27FC236}">
                <a16:creationId xmlns:a16="http://schemas.microsoft.com/office/drawing/2014/main" id="{5900148D-295D-404D-9B0A-775E0C65F0C1}"/>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A007C519-C44F-4D1B-BC57-1AFB95548054}"/>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197407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4AB2-B0FD-4414-B71B-FBFF0237103C}"/>
              </a:ext>
            </a:extLst>
          </p:cNvPr>
          <p:cNvSpPr>
            <a:spLocks noGrp="1"/>
          </p:cNvSpPr>
          <p:nvPr>
            <p:ph type="title"/>
          </p:nvPr>
        </p:nvSpPr>
        <p:spPr>
          <a:xfrm>
            <a:off x="839788" y="365125"/>
            <a:ext cx="10515600" cy="1325563"/>
          </a:xfrm>
        </p:spPr>
        <p:txBody>
          <a:bodyPr/>
          <a:lstStyle/>
          <a:p>
            <a:r>
              <a:rPr lang="en-US"/>
              <a:t>Click to edit Master title style</a:t>
            </a:r>
            <a:endParaRPr lang="fr-CA"/>
          </a:p>
        </p:txBody>
      </p:sp>
      <p:sp>
        <p:nvSpPr>
          <p:cNvPr id="3" name="Text Placeholder 2">
            <a:extLst>
              <a:ext uri="{FF2B5EF4-FFF2-40B4-BE49-F238E27FC236}">
                <a16:creationId xmlns:a16="http://schemas.microsoft.com/office/drawing/2014/main" id="{5F8FFF30-5BBF-4246-B02C-0C74571733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5B60E0-E529-49B6-A0E7-FFBA315C6B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a:extLst>
              <a:ext uri="{FF2B5EF4-FFF2-40B4-BE49-F238E27FC236}">
                <a16:creationId xmlns:a16="http://schemas.microsoft.com/office/drawing/2014/main" id="{520237BF-63F6-4E39-B051-3194339681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D66EF4-F43B-42D0-B393-8CAEECA538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a:extLst>
              <a:ext uri="{FF2B5EF4-FFF2-40B4-BE49-F238E27FC236}">
                <a16:creationId xmlns:a16="http://schemas.microsoft.com/office/drawing/2014/main" id="{A24896D5-CF25-4525-8062-152E21066F37}"/>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8" name="Footer Placeholder 7">
            <a:extLst>
              <a:ext uri="{FF2B5EF4-FFF2-40B4-BE49-F238E27FC236}">
                <a16:creationId xmlns:a16="http://schemas.microsoft.com/office/drawing/2014/main" id="{A1DE05A2-D816-48B6-BA04-B120505D162C}"/>
              </a:ext>
            </a:extLst>
          </p:cNvPr>
          <p:cNvSpPr>
            <a:spLocks noGrp="1"/>
          </p:cNvSpPr>
          <p:nvPr>
            <p:ph type="ftr" sz="quarter" idx="11"/>
          </p:nvPr>
        </p:nvSpPr>
        <p:spPr/>
        <p:txBody>
          <a:bodyPr/>
          <a:lstStyle/>
          <a:p>
            <a:endParaRPr lang="fr-CA"/>
          </a:p>
        </p:txBody>
      </p:sp>
      <p:sp>
        <p:nvSpPr>
          <p:cNvPr id="9" name="Slide Number Placeholder 8">
            <a:extLst>
              <a:ext uri="{FF2B5EF4-FFF2-40B4-BE49-F238E27FC236}">
                <a16:creationId xmlns:a16="http://schemas.microsoft.com/office/drawing/2014/main" id="{A8E8AFF6-55DA-415F-921B-773FCD110179}"/>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261181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5CF8-DC13-4F50-B689-65558420922E}"/>
              </a:ext>
            </a:extLst>
          </p:cNvPr>
          <p:cNvSpPr>
            <a:spLocks noGrp="1"/>
          </p:cNvSpPr>
          <p:nvPr>
            <p:ph type="title"/>
          </p:nvPr>
        </p:nvSpPr>
        <p:spPr/>
        <p:txBody>
          <a:bodyPr/>
          <a:lstStyle/>
          <a:p>
            <a:r>
              <a:rPr lang="en-US"/>
              <a:t>Click to edit Master title style</a:t>
            </a:r>
            <a:endParaRPr lang="fr-CA"/>
          </a:p>
        </p:txBody>
      </p:sp>
      <p:sp>
        <p:nvSpPr>
          <p:cNvPr id="3" name="Date Placeholder 2">
            <a:extLst>
              <a:ext uri="{FF2B5EF4-FFF2-40B4-BE49-F238E27FC236}">
                <a16:creationId xmlns:a16="http://schemas.microsoft.com/office/drawing/2014/main" id="{06035ADD-0873-453D-9BFE-9D6CC3FE2F76}"/>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4" name="Footer Placeholder 3">
            <a:extLst>
              <a:ext uri="{FF2B5EF4-FFF2-40B4-BE49-F238E27FC236}">
                <a16:creationId xmlns:a16="http://schemas.microsoft.com/office/drawing/2014/main" id="{226D776C-11FC-4AA6-8723-916DC2DCC9CE}"/>
              </a:ext>
            </a:extLst>
          </p:cNvPr>
          <p:cNvSpPr>
            <a:spLocks noGrp="1"/>
          </p:cNvSpPr>
          <p:nvPr>
            <p:ph type="ftr" sz="quarter" idx="11"/>
          </p:nvPr>
        </p:nvSpPr>
        <p:spPr/>
        <p:txBody>
          <a:bodyPr/>
          <a:lstStyle/>
          <a:p>
            <a:endParaRPr lang="fr-CA"/>
          </a:p>
        </p:txBody>
      </p:sp>
      <p:sp>
        <p:nvSpPr>
          <p:cNvPr id="5" name="Slide Number Placeholder 4">
            <a:extLst>
              <a:ext uri="{FF2B5EF4-FFF2-40B4-BE49-F238E27FC236}">
                <a16:creationId xmlns:a16="http://schemas.microsoft.com/office/drawing/2014/main" id="{D757193B-96A4-4048-9139-EE5CB0AABEDD}"/>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260612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E220A-9764-47B3-9FD8-1DF5F0B59AD2}"/>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3" name="Footer Placeholder 2">
            <a:extLst>
              <a:ext uri="{FF2B5EF4-FFF2-40B4-BE49-F238E27FC236}">
                <a16:creationId xmlns:a16="http://schemas.microsoft.com/office/drawing/2014/main" id="{4BFFC1B6-E3AF-495F-AF08-7345DE4AD1B9}"/>
              </a:ext>
            </a:extLst>
          </p:cNvPr>
          <p:cNvSpPr>
            <a:spLocks noGrp="1"/>
          </p:cNvSpPr>
          <p:nvPr>
            <p:ph type="ftr" sz="quarter" idx="11"/>
          </p:nvPr>
        </p:nvSpPr>
        <p:spPr/>
        <p:txBody>
          <a:bodyPr/>
          <a:lstStyle/>
          <a:p>
            <a:endParaRPr lang="fr-CA"/>
          </a:p>
        </p:txBody>
      </p:sp>
      <p:sp>
        <p:nvSpPr>
          <p:cNvPr id="4" name="Slide Number Placeholder 3">
            <a:extLst>
              <a:ext uri="{FF2B5EF4-FFF2-40B4-BE49-F238E27FC236}">
                <a16:creationId xmlns:a16="http://schemas.microsoft.com/office/drawing/2014/main" id="{350EA834-9C6C-4278-811E-5DEA06536C20}"/>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308405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B3BB-9133-47D8-89CA-4884670CF4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9DB23DFD-9FA1-48C3-BF41-F31F8839B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a:extLst>
              <a:ext uri="{FF2B5EF4-FFF2-40B4-BE49-F238E27FC236}">
                <a16:creationId xmlns:a16="http://schemas.microsoft.com/office/drawing/2014/main" id="{CF3AAB6A-A710-4CBB-B961-581290358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E1DE0-5760-4CF1-A4FB-BF2D501DCCDF}"/>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6" name="Footer Placeholder 5">
            <a:extLst>
              <a:ext uri="{FF2B5EF4-FFF2-40B4-BE49-F238E27FC236}">
                <a16:creationId xmlns:a16="http://schemas.microsoft.com/office/drawing/2014/main" id="{1DF023D2-F12E-47AC-98D3-232D0B4A7DF6}"/>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320912D9-7BA5-4928-87E8-ED38D6DD0BBE}"/>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91859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4F7F-0583-47D6-B44D-AFC28B5DF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Picture Placeholder 2">
            <a:extLst>
              <a:ext uri="{FF2B5EF4-FFF2-40B4-BE49-F238E27FC236}">
                <a16:creationId xmlns:a16="http://schemas.microsoft.com/office/drawing/2014/main" id="{4A12E003-9185-4559-8A3D-512005C69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a:extLst>
              <a:ext uri="{FF2B5EF4-FFF2-40B4-BE49-F238E27FC236}">
                <a16:creationId xmlns:a16="http://schemas.microsoft.com/office/drawing/2014/main" id="{C1B674CF-3CC7-43B5-880D-E061AEB4F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E0EDF3-1470-4906-AD46-8A54AE8183B0}"/>
              </a:ext>
            </a:extLst>
          </p:cNvPr>
          <p:cNvSpPr>
            <a:spLocks noGrp="1"/>
          </p:cNvSpPr>
          <p:nvPr>
            <p:ph type="dt" sz="half" idx="10"/>
          </p:nvPr>
        </p:nvSpPr>
        <p:spPr/>
        <p:txBody>
          <a:bodyPr/>
          <a:lstStyle/>
          <a:p>
            <a:fld id="{2530AA38-54BC-4787-8FD4-724E5A73CE27}" type="datetimeFigureOut">
              <a:rPr lang="fr-CA" smtClean="0"/>
              <a:t>2025-04-07</a:t>
            </a:fld>
            <a:endParaRPr lang="fr-CA"/>
          </a:p>
        </p:txBody>
      </p:sp>
      <p:sp>
        <p:nvSpPr>
          <p:cNvPr id="6" name="Footer Placeholder 5">
            <a:extLst>
              <a:ext uri="{FF2B5EF4-FFF2-40B4-BE49-F238E27FC236}">
                <a16:creationId xmlns:a16="http://schemas.microsoft.com/office/drawing/2014/main" id="{47DDE6EF-293D-4C0B-AC2E-F974FB941507}"/>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3BAB350F-E4E0-4942-940C-A42C7773161E}"/>
              </a:ext>
            </a:extLst>
          </p:cNvPr>
          <p:cNvSpPr>
            <a:spLocks noGrp="1"/>
          </p:cNvSpPr>
          <p:nvPr>
            <p:ph type="sldNum" sz="quarter" idx="12"/>
          </p:nvPr>
        </p:nvSpPr>
        <p:spPr/>
        <p:txBody>
          <a:bodyPr/>
          <a:lstStyle/>
          <a:p>
            <a:fld id="{C2782A82-8625-485B-B0C7-92BE1599FEA0}" type="slidenum">
              <a:rPr lang="fr-CA" smtClean="0"/>
              <a:t>‹N°›</a:t>
            </a:fld>
            <a:endParaRPr lang="fr-CA"/>
          </a:p>
        </p:txBody>
      </p:sp>
    </p:spTree>
    <p:extLst>
      <p:ext uri="{BB962C8B-B14F-4D97-AF65-F5344CB8AC3E}">
        <p14:creationId xmlns:p14="http://schemas.microsoft.com/office/powerpoint/2010/main" val="329208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FA2C05-1D84-42E6-8BF0-333A0ACB6A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a:extLst>
              <a:ext uri="{FF2B5EF4-FFF2-40B4-BE49-F238E27FC236}">
                <a16:creationId xmlns:a16="http://schemas.microsoft.com/office/drawing/2014/main" id="{CE0EAED1-4374-414F-990D-141CF01C55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4E90E9F2-DFC6-40D2-A9F1-70C567662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0AA38-54BC-4787-8FD4-724E5A73CE27}" type="datetimeFigureOut">
              <a:rPr lang="fr-CA" smtClean="0"/>
              <a:t>2025-04-07</a:t>
            </a:fld>
            <a:endParaRPr lang="fr-CA"/>
          </a:p>
        </p:txBody>
      </p:sp>
      <p:sp>
        <p:nvSpPr>
          <p:cNvPr id="5" name="Footer Placeholder 4">
            <a:extLst>
              <a:ext uri="{FF2B5EF4-FFF2-40B4-BE49-F238E27FC236}">
                <a16:creationId xmlns:a16="http://schemas.microsoft.com/office/drawing/2014/main" id="{E287DF64-A25B-4B0C-AF15-5946838EDA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a:extLst>
              <a:ext uri="{FF2B5EF4-FFF2-40B4-BE49-F238E27FC236}">
                <a16:creationId xmlns:a16="http://schemas.microsoft.com/office/drawing/2014/main" id="{18B1C55F-02BB-4D1E-B0E9-51504608B2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82A82-8625-485B-B0C7-92BE1599FEA0}" type="slidenum">
              <a:rPr lang="fr-CA" smtClean="0"/>
              <a:t>‹N°›</a:t>
            </a:fld>
            <a:endParaRPr lang="fr-CA"/>
          </a:p>
        </p:txBody>
      </p:sp>
    </p:spTree>
    <p:extLst>
      <p:ext uri="{BB962C8B-B14F-4D97-AF65-F5344CB8AC3E}">
        <p14:creationId xmlns:p14="http://schemas.microsoft.com/office/powerpoint/2010/main" val="3926745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applewebdata://BA61E488-3B24-4D52-917F-850F741E948E/#_bookmark1" TargetMode="External"/><Relationship Id="rId2" Type="http://schemas.openxmlformats.org/officeDocument/2006/relationships/hyperlink" Target="applewebdata://BA61E488-3B24-4D52-917F-850F741E948E/#_bookmark0"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mailto:association@aper.qc.ca" TargetMode="External"/><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www.aper.qc.c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E5D9B94-61D4-4032-AE93-F6A6148A17AA}"/>
              </a:ext>
            </a:extLst>
          </p:cNvPr>
          <p:cNvPicPr>
            <a:picLocks noChangeAspect="1"/>
          </p:cNvPicPr>
          <p:nvPr/>
        </p:nvPicPr>
        <p:blipFill rotWithShape="1">
          <a:blip r:embed="rId2"/>
          <a:srcRect t="36641"/>
          <a:stretch/>
        </p:blipFill>
        <p:spPr>
          <a:xfrm>
            <a:off x="3345366" y="1772529"/>
            <a:ext cx="4962293" cy="2532839"/>
          </a:xfrm>
          <a:prstGeom prst="rect">
            <a:avLst/>
          </a:prstGeom>
        </p:spPr>
      </p:pic>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3F49CB8-2AD0-469B-A0C8-4A750F86F354}"/>
              </a:ext>
            </a:extLst>
          </p:cNvPr>
          <p:cNvSpPr/>
          <p:nvPr/>
        </p:nvSpPr>
        <p:spPr>
          <a:xfrm>
            <a:off x="378068" y="4633546"/>
            <a:ext cx="11435864" cy="1844256"/>
          </a:xfrm>
          <a:prstGeom prst="rect">
            <a:avLst/>
          </a:prstGeom>
          <a:solidFill>
            <a:srgbClr val="588894"/>
          </a:solidFill>
          <a:ln>
            <a:solidFill>
              <a:srgbClr val="588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B01F8948-A977-4841-9DA3-A0433F9524CF}"/>
              </a:ext>
            </a:extLst>
          </p:cNvPr>
          <p:cNvSpPr>
            <a:spLocks noGrp="1"/>
          </p:cNvSpPr>
          <p:nvPr>
            <p:ph type="ctrTitle"/>
          </p:nvPr>
        </p:nvSpPr>
        <p:spPr>
          <a:xfrm>
            <a:off x="526073" y="4756638"/>
            <a:ext cx="11139854" cy="930447"/>
          </a:xfrm>
        </p:spPr>
        <p:txBody>
          <a:bodyPr>
            <a:normAutofit fontScale="90000"/>
          </a:bodyPr>
          <a:lstStyle/>
          <a:p>
            <a:r>
              <a:rPr lang="fr-CA" sz="3800" b="1" noProof="0" dirty="0">
                <a:solidFill>
                  <a:srgbClr val="FFFFFF"/>
                </a:solidFill>
              </a:rPr>
              <a:t>NOUVEAUTÉS SALARIALES</a:t>
            </a:r>
            <a:br>
              <a:rPr lang="fr-CA" sz="3800" b="1" noProof="0" dirty="0">
                <a:solidFill>
                  <a:srgbClr val="FFFFFF"/>
                </a:solidFill>
              </a:rPr>
            </a:br>
            <a:r>
              <a:rPr lang="fr-CA" sz="3800" b="1" noProof="0" dirty="0">
                <a:solidFill>
                  <a:srgbClr val="FFFFFF"/>
                </a:solidFill>
              </a:rPr>
              <a:t>EXPLICATIONS</a:t>
            </a:r>
          </a:p>
        </p:txBody>
      </p:sp>
      <p:sp>
        <p:nvSpPr>
          <p:cNvPr id="3" name="Subtitle 2">
            <a:extLst>
              <a:ext uri="{FF2B5EF4-FFF2-40B4-BE49-F238E27FC236}">
                <a16:creationId xmlns:a16="http://schemas.microsoft.com/office/drawing/2014/main" id="{8498AC0C-B23D-4451-BAB1-F45C8D5AFDD6}"/>
              </a:ext>
            </a:extLst>
          </p:cNvPr>
          <p:cNvSpPr>
            <a:spLocks noGrp="1"/>
          </p:cNvSpPr>
          <p:nvPr>
            <p:ph type="subTitle" idx="1"/>
          </p:nvPr>
        </p:nvSpPr>
        <p:spPr>
          <a:xfrm>
            <a:off x="1524000" y="5815698"/>
            <a:ext cx="9144000" cy="420001"/>
          </a:xfrm>
        </p:spPr>
        <p:txBody>
          <a:bodyPr>
            <a:normAutofit/>
          </a:bodyPr>
          <a:lstStyle/>
          <a:p>
            <a:r>
              <a:rPr lang="fr-CA" sz="2000" b="1" noProof="0" dirty="0">
                <a:solidFill>
                  <a:srgbClr val="FFFFFF"/>
                </a:solidFill>
                <a:latin typeface="Arial" panose="020B0604020202020204" pitchFamily="34" charset="0"/>
                <a:cs typeface="Arial" panose="020B0604020202020204" pitchFamily="34" charset="0"/>
              </a:rPr>
              <a:t>Présenté par: ÉQUIPE APER</a:t>
            </a:r>
          </a:p>
        </p:txBody>
      </p:sp>
      <p:cxnSp>
        <p:nvCxnSpPr>
          <p:cNvPr id="7" name="Straight Connector 6">
            <a:extLst>
              <a:ext uri="{FF2B5EF4-FFF2-40B4-BE49-F238E27FC236}">
                <a16:creationId xmlns:a16="http://schemas.microsoft.com/office/drawing/2014/main" id="{4D066A53-401B-4009-BB70-8BD25F8D2D25}"/>
              </a:ext>
            </a:extLst>
          </p:cNvPr>
          <p:cNvCxnSpPr/>
          <p:nvPr/>
        </p:nvCxnSpPr>
        <p:spPr>
          <a:xfrm>
            <a:off x="1524000" y="5687085"/>
            <a:ext cx="8928295" cy="0"/>
          </a:xfrm>
          <a:prstGeom prst="line">
            <a:avLst/>
          </a:prstGeom>
          <a:ln w="31750">
            <a:solidFill>
              <a:srgbClr val="64646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80672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CF4177-4E7B-A0E4-45E1-F5BB666C7EDA}"/>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7" name="Title 6">
            <a:extLst>
              <a:ext uri="{FF2B5EF4-FFF2-40B4-BE49-F238E27FC236}">
                <a16:creationId xmlns:a16="http://schemas.microsoft.com/office/drawing/2014/main" id="{56493AB1-592E-82AB-D354-B117716284BE}"/>
              </a:ext>
            </a:extLst>
          </p:cNvPr>
          <p:cNvSpPr>
            <a:spLocks noGrp="1"/>
          </p:cNvSpPr>
          <p:nvPr>
            <p:ph type="title"/>
          </p:nvPr>
        </p:nvSpPr>
        <p:spPr>
          <a:xfrm>
            <a:off x="5297762" y="329184"/>
            <a:ext cx="6251110" cy="1783080"/>
          </a:xfrm>
        </p:spPr>
        <p:txBody>
          <a:bodyPr anchor="b">
            <a:normAutofit/>
          </a:bodyPr>
          <a:lstStyle/>
          <a:p>
            <a:r>
              <a:rPr lang="fr-CA" sz="3400" b="1" noProof="0" dirty="0">
                <a:latin typeface="Arial" panose="020B0604020202020204" pitchFamily="34" charset="0"/>
                <a:cs typeface="Arial" panose="020B0604020202020204" pitchFamily="34" charset="0"/>
              </a:rPr>
              <a:t>LES DIFFÉRENTES TABLES</a:t>
            </a:r>
            <a:br>
              <a:rPr lang="fr-CA" sz="3400" b="1" noProof="0" dirty="0">
                <a:latin typeface="Arial" panose="020B0604020202020204" pitchFamily="34" charset="0"/>
                <a:cs typeface="Arial" panose="020B0604020202020204" pitchFamily="34" charset="0"/>
              </a:rPr>
            </a:br>
            <a:r>
              <a:rPr lang="fr-CA" sz="3400" b="1" noProof="0" dirty="0">
                <a:latin typeface="Arial" panose="020B0604020202020204" pitchFamily="34" charset="0"/>
                <a:cs typeface="Arial" panose="020B0604020202020204" pitchFamily="34" charset="0"/>
              </a:rPr>
              <a:t>DIVISER POUR MIEUX RÉGNER</a:t>
            </a:r>
          </a:p>
        </p:txBody>
      </p:sp>
      <p:pic>
        <p:nvPicPr>
          <p:cNvPr id="16" name="Picture 15" descr="Old wrinkled hands with some coins">
            <a:extLst>
              <a:ext uri="{FF2B5EF4-FFF2-40B4-BE49-F238E27FC236}">
                <a16:creationId xmlns:a16="http://schemas.microsoft.com/office/drawing/2014/main" id="{EA9138F3-39DF-1494-F420-C73CEAD56084}"/>
              </a:ext>
            </a:extLst>
          </p:cNvPr>
          <p:cNvPicPr>
            <a:picLocks noChangeAspect="1"/>
          </p:cNvPicPr>
          <p:nvPr/>
        </p:nvPicPr>
        <p:blipFill>
          <a:blip r:embed="rId2"/>
          <a:srcRect l="16876" r="3779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3" name="Content Placeholder 2">
            <a:extLst>
              <a:ext uri="{FF2B5EF4-FFF2-40B4-BE49-F238E27FC236}">
                <a16:creationId xmlns:a16="http://schemas.microsoft.com/office/drawing/2014/main" id="{9754FD16-4F2D-871C-EA1C-68E2BE72B2D8}"/>
              </a:ext>
            </a:extLst>
          </p:cNvPr>
          <p:cNvSpPr>
            <a:spLocks noGrp="1"/>
          </p:cNvSpPr>
          <p:nvPr>
            <p:ph idx="1"/>
          </p:nvPr>
        </p:nvSpPr>
        <p:spPr>
          <a:xfrm>
            <a:off x="5297762" y="2706624"/>
            <a:ext cx="6251110" cy="3483864"/>
          </a:xfrm>
        </p:spPr>
        <p:txBody>
          <a:bodyPr>
            <a:normAutofit/>
          </a:bodyPr>
          <a:lstStyle/>
          <a:p>
            <a:r>
              <a:rPr lang="fr-CA" sz="2200" noProof="0" dirty="0">
                <a:latin typeface="Arial" panose="020B0604020202020204" pitchFamily="34" charset="0"/>
                <a:cs typeface="Arial" panose="020B0604020202020204" pitchFamily="34" charset="0"/>
              </a:rPr>
              <a:t>De régler la problématique des coûts de transfert entre le RREGOP et le RRPE</a:t>
            </a:r>
          </a:p>
          <a:p>
            <a:r>
              <a:rPr lang="fr-CA" sz="2200" noProof="0" dirty="0">
                <a:latin typeface="Arial" panose="020B0604020202020204" pitchFamily="34" charset="0"/>
                <a:cs typeface="Arial" panose="020B0604020202020204" pitchFamily="34" charset="0"/>
              </a:rPr>
              <a:t>De stabiliser le RRPE</a:t>
            </a:r>
          </a:p>
          <a:p>
            <a:r>
              <a:rPr lang="fr-CA" sz="2200" noProof="0" dirty="0">
                <a:latin typeface="Arial" panose="020B0604020202020204" pitchFamily="34" charset="0"/>
                <a:cs typeface="Arial" panose="020B0604020202020204" pitchFamily="34" charset="0"/>
              </a:rPr>
              <a:t>D’élargir la couverture d’assurance en augmentant les remboursements pour les services professionnels</a:t>
            </a:r>
          </a:p>
          <a:p>
            <a:r>
              <a:rPr lang="fr-CA" sz="2200" noProof="0" dirty="0">
                <a:latin typeface="Arial" panose="020B0604020202020204" pitchFamily="34" charset="0"/>
                <a:cs typeface="Arial" panose="020B0604020202020204" pitchFamily="34" charset="0"/>
              </a:rPr>
              <a:t>Cette proposition permettait aussi le transfert de 1,2 milliards $ du régime de retraite au gouvernement.</a:t>
            </a:r>
          </a:p>
        </p:txBody>
      </p:sp>
      <p:sp>
        <p:nvSpPr>
          <p:cNvPr id="5" name="Rectangle 4">
            <a:extLst>
              <a:ext uri="{FF2B5EF4-FFF2-40B4-BE49-F238E27FC236}">
                <a16:creationId xmlns:a16="http://schemas.microsoft.com/office/drawing/2014/main" id="{3BB46802-71FD-2C62-7DE9-7FCD467C8F11}"/>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Tree>
    <p:extLst>
      <p:ext uri="{BB962C8B-B14F-4D97-AF65-F5344CB8AC3E}">
        <p14:creationId xmlns:p14="http://schemas.microsoft.com/office/powerpoint/2010/main" val="3603713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74FC6-9C27-47E0-BA22-01E04D2A11A8}"/>
              </a:ext>
            </a:extLst>
          </p:cNvPr>
          <p:cNvSpPr>
            <a:spLocks noGrp="1"/>
          </p:cNvSpPr>
          <p:nvPr>
            <p:ph type="title"/>
          </p:nvPr>
        </p:nvSpPr>
        <p:spPr>
          <a:xfrm>
            <a:off x="433136" y="5091762"/>
            <a:ext cx="7834193" cy="1264588"/>
          </a:xfrm>
        </p:spPr>
        <p:txBody>
          <a:bodyPr vert="horz" lIns="91440" tIns="45720" rIns="91440" bIns="45720" rtlCol="0" anchor="ctr">
            <a:noAutofit/>
          </a:bodyPr>
          <a:lstStyle/>
          <a:p>
            <a:pPr algn="r"/>
            <a:r>
              <a:rPr lang="fr-CA" sz="3600" b="1" noProof="0" dirty="0">
                <a:latin typeface="Arial" panose="020B0604020202020204" pitchFamily="34" charset="0"/>
                <a:cs typeface="Arial" panose="020B0604020202020204" pitchFamily="34" charset="0"/>
              </a:rPr>
              <a:t>LES DIFFÉRENTS ENJEUX</a:t>
            </a:r>
          </a:p>
        </p:txBody>
      </p:sp>
      <p:pic>
        <p:nvPicPr>
          <p:cNvPr id="1026" name="Picture 2" descr="image being cropped">
            <a:extLst>
              <a:ext uri="{FF2B5EF4-FFF2-40B4-BE49-F238E27FC236}">
                <a16:creationId xmlns:a16="http://schemas.microsoft.com/office/drawing/2014/main" id="{9C4E449D-18BD-4B02-AB34-739E032628B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3983" y="10"/>
            <a:ext cx="12192000" cy="457199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1" name="Straight Connector 7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1822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8" name="Freeform: Shape 27">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CA" noProof="0" dirty="0"/>
          </a:p>
        </p:txBody>
      </p:sp>
      <p:sp>
        <p:nvSpPr>
          <p:cNvPr id="2" name="Title 1">
            <a:extLst>
              <a:ext uri="{FF2B5EF4-FFF2-40B4-BE49-F238E27FC236}">
                <a16:creationId xmlns:a16="http://schemas.microsoft.com/office/drawing/2014/main" id="{38A8BE7E-A593-4EDC-9990-2BE77D26BD05}"/>
              </a:ext>
            </a:extLst>
          </p:cNvPr>
          <p:cNvSpPr>
            <a:spLocks noGrp="1"/>
          </p:cNvSpPr>
          <p:nvPr>
            <p:ph type="title"/>
          </p:nvPr>
        </p:nvSpPr>
        <p:spPr>
          <a:xfrm>
            <a:off x="1137034" y="609600"/>
            <a:ext cx="6881026" cy="1322887"/>
          </a:xfrm>
        </p:spPr>
        <p:txBody>
          <a:bodyPr vert="horz" lIns="91440" tIns="45720" rIns="91440" bIns="45720" rtlCol="0" anchor="ctr">
            <a:normAutofit/>
          </a:bodyPr>
          <a:lstStyle/>
          <a:p>
            <a:r>
              <a:rPr lang="fr-CA" b="1" kern="1200" noProof="0" dirty="0">
                <a:solidFill>
                  <a:schemeClr val="tx1"/>
                </a:solidFill>
                <a:latin typeface="+mj-lt"/>
                <a:ea typeface="+mj-ea"/>
                <a:cs typeface="+mj-cs"/>
              </a:rPr>
              <a:t>LES DIFFÉRENTS ENJEUX</a:t>
            </a:r>
          </a:p>
        </p:txBody>
      </p:sp>
      <p:sp>
        <p:nvSpPr>
          <p:cNvPr id="4" name="Rectangle 3">
            <a:extLst>
              <a:ext uri="{FF2B5EF4-FFF2-40B4-BE49-F238E27FC236}">
                <a16:creationId xmlns:a16="http://schemas.microsoft.com/office/drawing/2014/main" id="{C8FAEF1F-485F-497B-905C-E325FA9B13C7}"/>
              </a:ext>
            </a:extLst>
          </p:cNvPr>
          <p:cNvSpPr/>
          <p:nvPr/>
        </p:nvSpPr>
        <p:spPr>
          <a:xfrm>
            <a:off x="1137034" y="2194102"/>
            <a:ext cx="6573951" cy="3908585"/>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fr-CA" sz="1700" noProof="0" dirty="0"/>
              <a:t>LA PROBLÉMATIQUE DE PÉRÉNNITÉ DU RÉGIME DE RETRAITE (RRPE) EN LIEN AVEC LES COÛTS DE TRANSFERT RREGOP-RRPE</a:t>
            </a:r>
          </a:p>
          <a:p>
            <a:pPr marL="285750" indent="-228600">
              <a:lnSpc>
                <a:spcPct val="90000"/>
              </a:lnSpc>
              <a:spcAft>
                <a:spcPts val="600"/>
              </a:spcAft>
              <a:buFont typeface="Arial" panose="020B0604020202020204" pitchFamily="34" charset="0"/>
              <a:buChar char="•"/>
            </a:pPr>
            <a:r>
              <a:rPr lang="fr-CA" sz="1700" noProof="0" dirty="0"/>
              <a:t>LA COUVERTURE D’ASSURANCE QUI N’A PRESQUE PAS BOUGÉ DEPUIS PRÈS DE 35 ANS</a:t>
            </a:r>
          </a:p>
          <a:p>
            <a:pPr marL="285750" indent="-228600">
              <a:lnSpc>
                <a:spcPct val="90000"/>
              </a:lnSpc>
              <a:spcAft>
                <a:spcPts val="600"/>
              </a:spcAft>
              <a:buFont typeface="Arial" panose="020B0604020202020204" pitchFamily="34" charset="0"/>
              <a:buChar char="•"/>
            </a:pPr>
            <a:r>
              <a:rPr lang="fr-CA" sz="1700" noProof="0" dirty="0"/>
              <a:t>LES INIQUITÉS SALARIALES ENTRE LES CADRES ET LES EMPLOYÉS</a:t>
            </a:r>
          </a:p>
          <a:p>
            <a:pPr marL="285750" indent="-228600">
              <a:lnSpc>
                <a:spcPct val="90000"/>
              </a:lnSpc>
              <a:spcAft>
                <a:spcPts val="600"/>
              </a:spcAft>
              <a:buFont typeface="Arial" panose="020B0604020202020204" pitchFamily="34" charset="0"/>
              <a:buChar char="•"/>
            </a:pPr>
            <a:r>
              <a:rPr lang="fr-CA" sz="1700" noProof="0" dirty="0"/>
              <a:t>LES DEMANDES D’AUGMENTATIONS SALARIALES</a:t>
            </a:r>
          </a:p>
          <a:p>
            <a:pPr marL="285750" indent="-228600">
              <a:lnSpc>
                <a:spcPct val="90000"/>
              </a:lnSpc>
              <a:spcAft>
                <a:spcPts val="600"/>
              </a:spcAft>
              <a:buFont typeface="Arial" panose="020B0604020202020204" pitchFamily="34" charset="0"/>
              <a:buChar char="•"/>
            </a:pPr>
            <a:r>
              <a:rPr lang="fr-CA" sz="1700" noProof="0" dirty="0"/>
              <a:t>L’OBTENTION DE LA CLAUSE REMORQUE À L’INFLATION POUR LES AUGMENTATIONS SALARIALES</a:t>
            </a:r>
          </a:p>
          <a:p>
            <a:pPr marL="285750" indent="-228600">
              <a:lnSpc>
                <a:spcPct val="90000"/>
              </a:lnSpc>
              <a:spcAft>
                <a:spcPts val="600"/>
              </a:spcAft>
              <a:buFont typeface="Arial" panose="020B0604020202020204" pitchFamily="34" charset="0"/>
              <a:buChar char="•"/>
            </a:pPr>
            <a:r>
              <a:rPr lang="fr-CA" sz="1700" noProof="0" dirty="0"/>
              <a:t>LES PROBLÉATIQUE S DE CLASSIFICATION ET D’ÉVALUATION DES POSTES</a:t>
            </a:r>
          </a:p>
          <a:p>
            <a:pPr marL="285750" indent="-228600">
              <a:lnSpc>
                <a:spcPct val="90000"/>
              </a:lnSpc>
              <a:spcAft>
                <a:spcPts val="600"/>
              </a:spcAft>
              <a:buFont typeface="Arial" panose="020B0604020202020204" pitchFamily="34" charset="0"/>
              <a:buChar char="•"/>
            </a:pPr>
            <a:r>
              <a:rPr lang="fr-CA" sz="1700" noProof="0" dirty="0"/>
              <a:t>L’AMÉLIORATION DES CONDITIONS D’EXERCISE DES CADRES DU RÉSEAU</a:t>
            </a:r>
          </a:p>
          <a:p>
            <a:pPr marL="285750" indent="-228600">
              <a:lnSpc>
                <a:spcPct val="90000"/>
              </a:lnSpc>
              <a:spcAft>
                <a:spcPts val="600"/>
              </a:spcAft>
              <a:buFont typeface="Arial" panose="020B0604020202020204" pitchFamily="34" charset="0"/>
              <a:buChar char="•"/>
            </a:pPr>
            <a:r>
              <a:rPr lang="fr-CA" sz="1700" noProof="0" dirty="0"/>
              <a:t>L’ARRIMAGE DU RÈGLEMENT DE CONDITIONS DE TRAVAIL DES CADRES AVEC L’ARRIVÉE D’UN SEUL EMPLOYEUR, SANTÉ QUÉBEC </a:t>
            </a:r>
          </a:p>
        </p:txBody>
      </p:sp>
      <p:pic>
        <p:nvPicPr>
          <p:cNvPr id="15" name="Picture 14" descr="Matchsticks dropped on the table">
            <a:extLst>
              <a:ext uri="{FF2B5EF4-FFF2-40B4-BE49-F238E27FC236}">
                <a16:creationId xmlns:a16="http://schemas.microsoft.com/office/drawing/2014/main" id="{0702D291-CB1E-4292-66C4-EE314C8FF16F}"/>
              </a:ext>
            </a:extLst>
          </p:cNvPr>
          <p:cNvPicPr>
            <a:picLocks noChangeAspect="1"/>
          </p:cNvPicPr>
          <p:nvPr/>
        </p:nvPicPr>
        <p:blipFill>
          <a:blip r:embed="rId2"/>
          <a:srcRect l="21136" r="25026" b="1"/>
          <a:stretch/>
        </p:blipFill>
        <p:spPr>
          <a:xfrm>
            <a:off x="8795981" y="1810389"/>
            <a:ext cx="2906973" cy="3266652"/>
          </a:xfrm>
          <a:prstGeom prst="rect">
            <a:avLst/>
          </a:prstGeom>
        </p:spPr>
      </p:pic>
    </p:spTree>
    <p:extLst>
      <p:ext uri="{BB962C8B-B14F-4D97-AF65-F5344CB8AC3E}">
        <p14:creationId xmlns:p14="http://schemas.microsoft.com/office/powerpoint/2010/main" val="2751961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233303-D7FC-A26D-9E47-70E524951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CEC6D8-5B57-BD5B-1213-4B1319BC9912}"/>
              </a:ext>
            </a:extLst>
          </p:cNvPr>
          <p:cNvSpPr>
            <a:spLocks noGrp="1"/>
          </p:cNvSpPr>
          <p:nvPr>
            <p:ph type="title"/>
          </p:nvPr>
        </p:nvSpPr>
        <p:spPr>
          <a:xfrm>
            <a:off x="838200" y="5586257"/>
            <a:ext cx="6926703" cy="804161"/>
          </a:xfrm>
        </p:spPr>
        <p:txBody>
          <a:bodyPr vert="horz" lIns="91440" tIns="45720" rIns="91440" bIns="45720" rtlCol="0" anchor="ctr">
            <a:normAutofit/>
          </a:bodyPr>
          <a:lstStyle/>
          <a:p>
            <a:r>
              <a:rPr lang="fr-CA" sz="3200" b="1" noProof="0" dirty="0"/>
              <a:t>LA CONTREPARTIE GOUVERNEMENTALE</a:t>
            </a:r>
          </a:p>
        </p:txBody>
      </p:sp>
      <p:pic>
        <p:nvPicPr>
          <p:cNvPr id="1026" name="Picture 2" descr="image being cropped">
            <a:extLst>
              <a:ext uri="{FF2B5EF4-FFF2-40B4-BE49-F238E27FC236}">
                <a16:creationId xmlns:a16="http://schemas.microsoft.com/office/drawing/2014/main" id="{7EB28A72-F02E-0818-8B0A-DA691506E37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68" r="8241" b="1"/>
          <a:stretch/>
        </p:blipFill>
        <p:spPr bwMode="auto">
          <a:xfrm>
            <a:off x="20" y="10"/>
            <a:ext cx="12191980" cy="527993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31" name="Group 1030">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93518"/>
            <a:ext cx="12207200" cy="123363"/>
            <a:chOff x="-5025" y="6737718"/>
            <a:chExt cx="12207200" cy="123363"/>
          </a:xfrm>
        </p:grpSpPr>
        <p:sp>
          <p:nvSpPr>
            <p:cNvPr id="1032" name="Rectangle 1031">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033" name="Rectangle 1032">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grpSp>
    </p:spTree>
    <p:extLst>
      <p:ext uri="{BB962C8B-B14F-4D97-AF65-F5344CB8AC3E}">
        <p14:creationId xmlns:p14="http://schemas.microsoft.com/office/powerpoint/2010/main" val="3851344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38A8BE7E-A593-4EDC-9990-2BE77D26BD0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fr-CA" sz="4200" b="1" kern="1200" noProof="0" dirty="0">
                <a:solidFill>
                  <a:schemeClr val="tx1"/>
                </a:solidFill>
                <a:latin typeface="+mj-lt"/>
                <a:ea typeface="+mj-ea"/>
                <a:cs typeface="+mj-cs"/>
              </a:rPr>
              <a:t>LA CONTREPARTIE GOUVERNEMENTALE</a:t>
            </a:r>
            <a:br>
              <a:rPr lang="fr-CA" sz="4200" b="1" kern="1200" noProof="0" dirty="0">
                <a:solidFill>
                  <a:schemeClr val="tx1"/>
                </a:solidFill>
                <a:latin typeface="+mj-lt"/>
                <a:ea typeface="+mj-ea"/>
                <a:cs typeface="+mj-cs"/>
              </a:rPr>
            </a:br>
            <a:r>
              <a:rPr lang="fr-CA" sz="4200" b="1" kern="1200" noProof="0" dirty="0">
                <a:solidFill>
                  <a:schemeClr val="tx1"/>
                </a:solidFill>
                <a:latin typeface="+mj-lt"/>
                <a:ea typeface="+mj-ea"/>
                <a:cs typeface="+mj-cs"/>
              </a:rPr>
              <a:t>OU LES RÉSULTATS</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7" name="ZoneTexte 6">
            <a:extLst>
              <a:ext uri="{FF2B5EF4-FFF2-40B4-BE49-F238E27FC236}">
                <a16:creationId xmlns:a16="http://schemas.microsoft.com/office/drawing/2014/main" id="{9F448EC5-90B9-2448-9687-3BF3F54B7B45}"/>
              </a:ext>
            </a:extLst>
          </p:cNvPr>
          <p:cNvSpPr txBox="1"/>
          <p:nvPr/>
        </p:nvSpPr>
        <p:spPr>
          <a:xfrm>
            <a:off x="838200" y="1929384"/>
            <a:ext cx="10515600" cy="4251960"/>
          </a:xfrm>
          <a:prstGeom prst="rect">
            <a:avLst/>
          </a:prstGeom>
        </p:spPr>
        <p:txBody>
          <a:bodyPr vert="horz" lIns="91440" tIns="45720" rIns="91440" bIns="45720" rtlCol="0">
            <a:normAutofit fontScale="25000" lnSpcReduction="20000"/>
          </a:bodyPr>
          <a:lstStyle/>
          <a:p>
            <a:pPr indent="-228600">
              <a:lnSpc>
                <a:spcPct val="90000"/>
              </a:lnSpc>
              <a:buFont typeface="Arial" panose="020B0604020202020204" pitchFamily="34" charset="0"/>
              <a:buChar char="•"/>
            </a:pPr>
            <a:r>
              <a:rPr lang="fr-CA" sz="6200" noProof="0" dirty="0"/>
              <a:t>Nous vous évitons tous les détails des différentes négociations aux 3 tables et nous sautons aux résultats: </a:t>
            </a:r>
          </a:p>
          <a:p>
            <a:pPr>
              <a:lnSpc>
                <a:spcPct val="90000"/>
              </a:lnSpc>
            </a:pPr>
            <a:endParaRPr lang="fr-CA" sz="6200" noProof="0" dirty="0"/>
          </a:p>
          <a:p>
            <a:pPr indent="-228600">
              <a:lnSpc>
                <a:spcPct val="90000"/>
              </a:lnSpc>
              <a:buFont typeface="Arial" panose="020B0604020202020204" pitchFamily="34" charset="0"/>
              <a:buChar char="•"/>
            </a:pPr>
            <a:r>
              <a:rPr lang="fr-CA" sz="6200" noProof="0" dirty="0"/>
              <a:t>LES AUGMENTATIONS SALARIALES DES SYNDIQUÉS:</a:t>
            </a:r>
          </a:p>
          <a:p>
            <a:pPr>
              <a:lnSpc>
                <a:spcPct val="90000"/>
              </a:lnSpc>
            </a:pPr>
            <a:endParaRPr lang="fr-CA" sz="6200" noProof="0" dirty="0">
              <a:effectLst/>
            </a:endParaRPr>
          </a:p>
          <a:p>
            <a:pPr marR="751205" lvl="0" indent="-228600">
              <a:lnSpc>
                <a:spcPct val="90000"/>
              </a:lnSpc>
              <a:spcBef>
                <a:spcPts val="80"/>
              </a:spcBef>
              <a:spcAft>
                <a:spcPts val="800"/>
              </a:spcAft>
              <a:buSzPts val="1000"/>
              <a:buFont typeface="Arial" panose="020B0604020202020204" pitchFamily="34" charset="0"/>
              <a:buChar char="•"/>
            </a:pPr>
            <a:r>
              <a:rPr lang="fr-CA" sz="6200" b="1" spc="0" noProof="0" dirty="0">
                <a:effectLst/>
              </a:rPr>
              <a:t>Période</a:t>
            </a:r>
            <a:r>
              <a:rPr lang="fr-CA" sz="6200" b="1" spc="-15" noProof="0" dirty="0">
                <a:effectLst/>
              </a:rPr>
              <a:t> </a:t>
            </a:r>
            <a:r>
              <a:rPr lang="fr-CA" sz="6200" b="1" spc="0" noProof="0" dirty="0">
                <a:effectLst/>
              </a:rPr>
              <a:t>du</a:t>
            </a:r>
            <a:r>
              <a:rPr lang="fr-CA" sz="6200" b="1" spc="-10" noProof="0" dirty="0">
                <a:effectLst/>
              </a:rPr>
              <a:t> </a:t>
            </a:r>
            <a:r>
              <a:rPr lang="fr-CA" sz="6200" b="1" spc="0" noProof="0" dirty="0">
                <a:effectLst/>
              </a:rPr>
              <a:t>1</a:t>
            </a:r>
            <a:r>
              <a:rPr lang="fr-CA" sz="6200" b="1" spc="0" baseline="30000" noProof="0" dirty="0">
                <a:effectLst/>
              </a:rPr>
              <a:t>er</a:t>
            </a:r>
            <a:r>
              <a:rPr lang="fr-CA" sz="6200" b="1" spc="-10" noProof="0" dirty="0">
                <a:effectLst/>
              </a:rPr>
              <a:t> </a:t>
            </a:r>
            <a:r>
              <a:rPr lang="fr-CA" sz="6200" b="1" spc="0" noProof="0" dirty="0">
                <a:effectLst/>
              </a:rPr>
              <a:t>avril</a:t>
            </a:r>
            <a:r>
              <a:rPr lang="fr-CA" sz="6200" b="1" spc="-15" noProof="0" dirty="0">
                <a:effectLst/>
              </a:rPr>
              <a:t> </a:t>
            </a:r>
            <a:r>
              <a:rPr lang="fr-CA" sz="6200" b="1" spc="0" noProof="0" dirty="0">
                <a:effectLst/>
              </a:rPr>
              <a:t>2023</a:t>
            </a:r>
            <a:r>
              <a:rPr lang="fr-CA" sz="6200" b="1" spc="-10" noProof="0" dirty="0">
                <a:effectLst/>
              </a:rPr>
              <a:t> </a:t>
            </a:r>
            <a:r>
              <a:rPr lang="fr-CA" sz="6200" b="1" spc="0" noProof="0" dirty="0">
                <a:effectLst/>
              </a:rPr>
              <a:t>au</a:t>
            </a:r>
            <a:r>
              <a:rPr lang="fr-CA" sz="6200" b="1" spc="-10" noProof="0" dirty="0">
                <a:effectLst/>
              </a:rPr>
              <a:t> </a:t>
            </a:r>
            <a:r>
              <a:rPr lang="fr-CA" sz="6200" b="1" spc="0" noProof="0" dirty="0">
                <a:effectLst/>
              </a:rPr>
              <a:t>31</a:t>
            </a:r>
            <a:r>
              <a:rPr lang="fr-CA" sz="6200" b="1" spc="-10" noProof="0" dirty="0">
                <a:effectLst/>
              </a:rPr>
              <a:t> </a:t>
            </a:r>
            <a:r>
              <a:rPr lang="fr-CA" sz="6200" b="1" spc="0" noProof="0" dirty="0">
                <a:effectLst/>
              </a:rPr>
              <a:t>mars</a:t>
            </a:r>
            <a:r>
              <a:rPr lang="fr-CA" sz="6200" b="1" spc="-15" noProof="0" dirty="0">
                <a:effectLst/>
              </a:rPr>
              <a:t> </a:t>
            </a:r>
            <a:r>
              <a:rPr lang="fr-CA" sz="6200" b="1" spc="-20" noProof="0" dirty="0">
                <a:effectLst/>
              </a:rPr>
              <a:t>2024</a:t>
            </a:r>
            <a:endParaRPr lang="fr-CA" sz="6200" spc="0" noProof="0" dirty="0">
              <a:effectLst/>
            </a:endParaRPr>
          </a:p>
          <a:p>
            <a:pPr marR="751205" indent="-228600">
              <a:lnSpc>
                <a:spcPct val="90000"/>
              </a:lnSpc>
              <a:spcBef>
                <a:spcPts val="65"/>
              </a:spcBef>
              <a:spcAft>
                <a:spcPts val="800"/>
              </a:spcAft>
              <a:buFont typeface="Arial" panose="020B0604020202020204" pitchFamily="34" charset="0"/>
              <a:buChar char="•"/>
            </a:pPr>
            <a:r>
              <a:rPr lang="fr-CA" sz="6200" noProof="0" dirty="0">
                <a:effectLst/>
              </a:rPr>
              <a:t>Chaque échelle de traitement</a:t>
            </a:r>
            <a:r>
              <a:rPr lang="fr-CA" sz="6200" u="none" strike="noStrike" baseline="30000" noProof="0" dirty="0">
                <a:effectLst/>
                <a:hlinkClick r:id="rId2"/>
              </a:rPr>
              <a:t>1</a:t>
            </a:r>
            <a:r>
              <a:rPr lang="fr-CA" sz="6200" noProof="0" dirty="0">
                <a:effectLst/>
              </a:rPr>
              <a:t> en vigueur le 31</a:t>
            </a:r>
            <a:r>
              <a:rPr lang="fr-CA" sz="6200" spc="-10" noProof="0" dirty="0">
                <a:effectLst/>
              </a:rPr>
              <a:t> </a:t>
            </a:r>
            <a:r>
              <a:rPr lang="fr-CA" sz="6200" noProof="0" dirty="0">
                <a:effectLst/>
              </a:rPr>
              <a:t>mars</a:t>
            </a:r>
            <a:r>
              <a:rPr lang="fr-CA" sz="6200" spc="-5" noProof="0" dirty="0">
                <a:effectLst/>
              </a:rPr>
              <a:t> </a:t>
            </a:r>
            <a:r>
              <a:rPr lang="fr-CA" sz="6200" noProof="0" dirty="0">
                <a:effectLst/>
              </a:rPr>
              <a:t>2023 est majorée de </a:t>
            </a:r>
            <a:r>
              <a:rPr lang="fr-CA" sz="6200" b="1" noProof="0" dirty="0">
                <a:effectLst/>
              </a:rPr>
              <a:t>6,00</a:t>
            </a:r>
            <a:r>
              <a:rPr lang="fr-CA" sz="6200" b="1" spc="-10" noProof="0" dirty="0">
                <a:effectLst/>
              </a:rPr>
              <a:t> </a:t>
            </a:r>
            <a:r>
              <a:rPr lang="fr-CA" sz="6200" b="1" noProof="0" dirty="0">
                <a:effectLst/>
              </a:rPr>
              <a:t>%</a:t>
            </a:r>
            <a:r>
              <a:rPr lang="fr-CA" sz="6200" b="1" u="none" strike="noStrike" baseline="30000" noProof="0" dirty="0">
                <a:effectLst/>
                <a:hlinkClick r:id="rId3"/>
              </a:rPr>
              <a:t>2</a:t>
            </a:r>
            <a:r>
              <a:rPr lang="fr-CA" sz="6200" b="1" noProof="0" dirty="0">
                <a:effectLst/>
              </a:rPr>
              <a:t> </a:t>
            </a:r>
            <a:r>
              <a:rPr lang="fr-CA" sz="6200" noProof="0" dirty="0">
                <a:effectLst/>
              </a:rPr>
              <a:t>avec effet le 1</a:t>
            </a:r>
            <a:r>
              <a:rPr lang="fr-CA" sz="6200" baseline="30000" noProof="0" dirty="0">
                <a:effectLst/>
              </a:rPr>
              <a:t>er</a:t>
            </a:r>
            <a:r>
              <a:rPr lang="fr-CA" sz="6200" noProof="0" dirty="0">
                <a:effectLst/>
              </a:rPr>
              <a:t> avril 2023.</a:t>
            </a:r>
          </a:p>
          <a:p>
            <a:pPr marR="751205" lvl="0" indent="-228600">
              <a:lnSpc>
                <a:spcPct val="90000"/>
              </a:lnSpc>
              <a:spcAft>
                <a:spcPts val="800"/>
              </a:spcAft>
              <a:buSzPts val="1000"/>
              <a:buFont typeface="Arial" panose="020B0604020202020204" pitchFamily="34" charset="0"/>
              <a:buChar char="•"/>
            </a:pPr>
            <a:r>
              <a:rPr lang="fr-CA" sz="6200" b="1" spc="0" noProof="0" dirty="0">
                <a:effectLst/>
              </a:rPr>
              <a:t>Période</a:t>
            </a:r>
            <a:r>
              <a:rPr lang="fr-CA" sz="6200" b="1" spc="-15" noProof="0" dirty="0">
                <a:effectLst/>
              </a:rPr>
              <a:t> </a:t>
            </a:r>
            <a:r>
              <a:rPr lang="fr-CA" sz="6200" b="1" spc="0" noProof="0" dirty="0">
                <a:effectLst/>
              </a:rPr>
              <a:t>du</a:t>
            </a:r>
            <a:r>
              <a:rPr lang="fr-CA" sz="6200" b="1" spc="-10" noProof="0" dirty="0">
                <a:effectLst/>
              </a:rPr>
              <a:t> </a:t>
            </a:r>
            <a:r>
              <a:rPr lang="fr-CA" sz="6200" b="1" spc="0" noProof="0" dirty="0">
                <a:effectLst/>
              </a:rPr>
              <a:t>1</a:t>
            </a:r>
            <a:r>
              <a:rPr lang="fr-CA" sz="6200" b="1" spc="0" baseline="30000" noProof="0" dirty="0">
                <a:effectLst/>
              </a:rPr>
              <a:t>er</a:t>
            </a:r>
            <a:r>
              <a:rPr lang="fr-CA" sz="6200" b="1" spc="-10" noProof="0" dirty="0">
                <a:effectLst/>
              </a:rPr>
              <a:t> </a:t>
            </a:r>
            <a:r>
              <a:rPr lang="fr-CA" sz="6200" b="1" spc="0" noProof="0" dirty="0">
                <a:effectLst/>
              </a:rPr>
              <a:t>avril</a:t>
            </a:r>
            <a:r>
              <a:rPr lang="fr-CA" sz="6200" b="1" spc="-15" noProof="0" dirty="0">
                <a:effectLst/>
              </a:rPr>
              <a:t> </a:t>
            </a:r>
            <a:r>
              <a:rPr lang="fr-CA" sz="6200" b="1" spc="0" noProof="0" dirty="0">
                <a:effectLst/>
              </a:rPr>
              <a:t>2024</a:t>
            </a:r>
            <a:r>
              <a:rPr lang="fr-CA" sz="6200" b="1" spc="-10" noProof="0" dirty="0">
                <a:effectLst/>
              </a:rPr>
              <a:t> </a:t>
            </a:r>
            <a:r>
              <a:rPr lang="fr-CA" sz="6200" b="1" spc="0" noProof="0" dirty="0">
                <a:effectLst/>
              </a:rPr>
              <a:t>au</a:t>
            </a:r>
            <a:r>
              <a:rPr lang="fr-CA" sz="6200" b="1" spc="-10" noProof="0" dirty="0">
                <a:effectLst/>
              </a:rPr>
              <a:t> </a:t>
            </a:r>
            <a:r>
              <a:rPr lang="fr-CA" sz="6200" b="1" spc="0" noProof="0" dirty="0">
                <a:effectLst/>
              </a:rPr>
              <a:t>31</a:t>
            </a:r>
            <a:r>
              <a:rPr lang="fr-CA" sz="6200" b="1" spc="-10" noProof="0" dirty="0">
                <a:effectLst/>
              </a:rPr>
              <a:t> </a:t>
            </a:r>
            <a:r>
              <a:rPr lang="fr-CA" sz="6200" b="1" spc="0" noProof="0" dirty="0">
                <a:effectLst/>
              </a:rPr>
              <a:t>mars</a:t>
            </a:r>
            <a:r>
              <a:rPr lang="fr-CA" sz="6200" b="1" spc="-15" noProof="0" dirty="0">
                <a:effectLst/>
              </a:rPr>
              <a:t> </a:t>
            </a:r>
            <a:r>
              <a:rPr lang="fr-CA" sz="6200" b="1" spc="-20" noProof="0" dirty="0">
                <a:effectLst/>
              </a:rPr>
              <a:t>2025</a:t>
            </a:r>
            <a:endParaRPr lang="fr-CA" sz="6200" spc="0" noProof="0" dirty="0">
              <a:effectLst/>
            </a:endParaRPr>
          </a:p>
          <a:p>
            <a:pPr marR="751205" indent="-228600">
              <a:lnSpc>
                <a:spcPct val="90000"/>
              </a:lnSpc>
              <a:spcBef>
                <a:spcPts val="65"/>
              </a:spcBef>
              <a:spcAft>
                <a:spcPts val="800"/>
              </a:spcAft>
              <a:buFont typeface="Arial" panose="020B0604020202020204" pitchFamily="34" charset="0"/>
              <a:buChar char="•"/>
            </a:pPr>
            <a:r>
              <a:rPr lang="fr-CA" sz="6200" noProof="0" dirty="0">
                <a:effectLst/>
              </a:rPr>
              <a:t>Chaque échelle de traitement</a:t>
            </a:r>
            <a:r>
              <a:rPr lang="fr-CA" sz="6200" baseline="30000" noProof="0" dirty="0">
                <a:effectLst/>
              </a:rPr>
              <a:t>1</a:t>
            </a:r>
            <a:r>
              <a:rPr lang="fr-CA" sz="6200" noProof="0" dirty="0">
                <a:effectLst/>
              </a:rPr>
              <a:t> en vigueur le 31</a:t>
            </a:r>
            <a:r>
              <a:rPr lang="fr-CA" sz="6200" spc="-15" noProof="0" dirty="0">
                <a:effectLst/>
              </a:rPr>
              <a:t> </a:t>
            </a:r>
            <a:r>
              <a:rPr lang="fr-CA" sz="6200" noProof="0" dirty="0">
                <a:effectLst/>
              </a:rPr>
              <a:t>mars</a:t>
            </a:r>
            <a:r>
              <a:rPr lang="fr-CA" sz="6200" spc="-15" noProof="0" dirty="0">
                <a:effectLst/>
              </a:rPr>
              <a:t> </a:t>
            </a:r>
            <a:r>
              <a:rPr lang="fr-CA" sz="6200" noProof="0" dirty="0">
                <a:effectLst/>
              </a:rPr>
              <a:t>2024 est majorée de </a:t>
            </a:r>
            <a:r>
              <a:rPr lang="fr-CA" sz="6200" b="1" noProof="0" dirty="0">
                <a:effectLst/>
              </a:rPr>
              <a:t>2,80</a:t>
            </a:r>
            <a:r>
              <a:rPr lang="fr-CA" sz="6200" b="1" spc="-20" noProof="0" dirty="0">
                <a:effectLst/>
              </a:rPr>
              <a:t> </a:t>
            </a:r>
            <a:r>
              <a:rPr lang="fr-CA" sz="6200" b="1" noProof="0" dirty="0">
                <a:effectLst/>
              </a:rPr>
              <a:t>%</a:t>
            </a:r>
            <a:r>
              <a:rPr lang="fr-CA" sz="6200" b="1" baseline="30000" noProof="0" dirty="0">
                <a:effectLst/>
              </a:rPr>
              <a:t>2</a:t>
            </a:r>
            <a:r>
              <a:rPr lang="fr-CA" sz="6200" b="1" noProof="0" dirty="0">
                <a:effectLst/>
              </a:rPr>
              <a:t> </a:t>
            </a:r>
            <a:r>
              <a:rPr lang="fr-CA" sz="6200" noProof="0" dirty="0">
                <a:effectLst/>
              </a:rPr>
              <a:t>avec effet le 1</a:t>
            </a:r>
            <a:r>
              <a:rPr lang="fr-CA" sz="6200" baseline="30000" noProof="0" dirty="0">
                <a:effectLst/>
              </a:rPr>
              <a:t>er</a:t>
            </a:r>
            <a:r>
              <a:rPr lang="fr-CA" sz="6200" noProof="0" dirty="0">
                <a:effectLst/>
              </a:rPr>
              <a:t> avril 2024.</a:t>
            </a:r>
          </a:p>
          <a:p>
            <a:pPr marR="751205" lvl="0" indent="-228600">
              <a:lnSpc>
                <a:spcPct val="90000"/>
              </a:lnSpc>
              <a:spcBef>
                <a:spcPts val="20"/>
              </a:spcBef>
              <a:spcAft>
                <a:spcPts val="800"/>
              </a:spcAft>
              <a:buSzPts val="1000"/>
              <a:buFont typeface="Arial" panose="020B0604020202020204" pitchFamily="34" charset="0"/>
              <a:buChar char="•"/>
            </a:pPr>
            <a:r>
              <a:rPr lang="fr-CA" sz="6200" b="1" spc="0" noProof="0" dirty="0">
                <a:effectLst/>
              </a:rPr>
              <a:t>Période</a:t>
            </a:r>
            <a:r>
              <a:rPr lang="fr-CA" sz="6200" b="1" spc="-15" noProof="0" dirty="0">
                <a:effectLst/>
              </a:rPr>
              <a:t> </a:t>
            </a:r>
            <a:r>
              <a:rPr lang="fr-CA" sz="6200" b="1" spc="0" noProof="0" dirty="0">
                <a:effectLst/>
              </a:rPr>
              <a:t>du</a:t>
            </a:r>
            <a:r>
              <a:rPr lang="fr-CA" sz="6200" b="1" spc="-10" noProof="0" dirty="0">
                <a:effectLst/>
              </a:rPr>
              <a:t> </a:t>
            </a:r>
            <a:r>
              <a:rPr lang="fr-CA" sz="6200" b="1" spc="0" noProof="0" dirty="0">
                <a:effectLst/>
              </a:rPr>
              <a:t>1</a:t>
            </a:r>
            <a:r>
              <a:rPr lang="fr-CA" sz="6200" b="1" spc="0" baseline="30000" noProof="0" dirty="0">
                <a:effectLst/>
              </a:rPr>
              <a:t>er</a:t>
            </a:r>
            <a:r>
              <a:rPr lang="fr-CA" sz="6200" b="1" spc="-10" noProof="0" dirty="0">
                <a:effectLst/>
              </a:rPr>
              <a:t> </a:t>
            </a:r>
            <a:r>
              <a:rPr lang="fr-CA" sz="6200" b="1" spc="0" noProof="0" dirty="0">
                <a:effectLst/>
              </a:rPr>
              <a:t>avril</a:t>
            </a:r>
            <a:r>
              <a:rPr lang="fr-CA" sz="6200" b="1" spc="-15" noProof="0" dirty="0">
                <a:effectLst/>
              </a:rPr>
              <a:t> </a:t>
            </a:r>
            <a:r>
              <a:rPr lang="fr-CA" sz="6200" b="1" spc="0" noProof="0" dirty="0">
                <a:effectLst/>
              </a:rPr>
              <a:t>2025</a:t>
            </a:r>
            <a:r>
              <a:rPr lang="fr-CA" sz="6200" b="1" spc="-10" noProof="0" dirty="0">
                <a:effectLst/>
              </a:rPr>
              <a:t> </a:t>
            </a:r>
            <a:r>
              <a:rPr lang="fr-CA" sz="6200" b="1" spc="0" noProof="0" dirty="0">
                <a:effectLst/>
              </a:rPr>
              <a:t>au</a:t>
            </a:r>
            <a:r>
              <a:rPr lang="fr-CA" sz="6200" b="1" spc="-10" noProof="0" dirty="0">
                <a:effectLst/>
              </a:rPr>
              <a:t> </a:t>
            </a:r>
            <a:r>
              <a:rPr lang="fr-CA" sz="6200" b="1" spc="0" noProof="0" dirty="0">
                <a:effectLst/>
              </a:rPr>
              <a:t>31</a:t>
            </a:r>
            <a:r>
              <a:rPr lang="fr-CA" sz="6200" b="1" spc="-10" noProof="0" dirty="0">
                <a:effectLst/>
              </a:rPr>
              <a:t> </a:t>
            </a:r>
            <a:r>
              <a:rPr lang="fr-CA" sz="6200" b="1" spc="0" noProof="0" dirty="0">
                <a:effectLst/>
              </a:rPr>
              <a:t>mars</a:t>
            </a:r>
            <a:r>
              <a:rPr lang="fr-CA" sz="6200" b="1" spc="-15" noProof="0" dirty="0">
                <a:effectLst/>
              </a:rPr>
              <a:t> </a:t>
            </a:r>
            <a:r>
              <a:rPr lang="fr-CA" sz="6200" b="1" spc="-20" noProof="0" dirty="0">
                <a:effectLst/>
              </a:rPr>
              <a:t>2026</a:t>
            </a:r>
            <a:endParaRPr lang="fr-CA" sz="6200" spc="0" noProof="0" dirty="0">
              <a:effectLst/>
            </a:endParaRPr>
          </a:p>
          <a:p>
            <a:pPr marR="751205" indent="-228600">
              <a:lnSpc>
                <a:spcPct val="90000"/>
              </a:lnSpc>
              <a:spcBef>
                <a:spcPts val="60"/>
              </a:spcBef>
              <a:spcAft>
                <a:spcPts val="800"/>
              </a:spcAft>
              <a:buFont typeface="Arial" panose="020B0604020202020204" pitchFamily="34" charset="0"/>
              <a:buChar char="•"/>
            </a:pPr>
            <a:r>
              <a:rPr lang="fr-CA" sz="6200" noProof="0" dirty="0">
                <a:effectLst/>
              </a:rPr>
              <a:t>Chaque échelle de traitement</a:t>
            </a:r>
            <a:r>
              <a:rPr lang="fr-CA" sz="6200" baseline="30000" noProof="0" dirty="0">
                <a:effectLst/>
              </a:rPr>
              <a:t>1</a:t>
            </a:r>
            <a:r>
              <a:rPr lang="fr-CA" sz="6200" noProof="0" dirty="0">
                <a:effectLst/>
              </a:rPr>
              <a:t> en vigueur le 31</a:t>
            </a:r>
            <a:r>
              <a:rPr lang="fr-CA" sz="6200" spc="-15" noProof="0" dirty="0">
                <a:effectLst/>
              </a:rPr>
              <a:t> </a:t>
            </a:r>
            <a:r>
              <a:rPr lang="fr-CA" sz="6200" noProof="0" dirty="0">
                <a:effectLst/>
              </a:rPr>
              <a:t>mars</a:t>
            </a:r>
            <a:r>
              <a:rPr lang="fr-CA" sz="6200" spc="-15" noProof="0" dirty="0">
                <a:effectLst/>
              </a:rPr>
              <a:t> </a:t>
            </a:r>
            <a:r>
              <a:rPr lang="fr-CA" sz="6200" noProof="0" dirty="0">
                <a:effectLst/>
              </a:rPr>
              <a:t>2025 est majorée de </a:t>
            </a:r>
            <a:r>
              <a:rPr lang="fr-CA" sz="6200" b="1" noProof="0" dirty="0">
                <a:effectLst/>
              </a:rPr>
              <a:t>2,60</a:t>
            </a:r>
            <a:r>
              <a:rPr lang="fr-CA" sz="6200" b="1" spc="-20" noProof="0" dirty="0">
                <a:effectLst/>
              </a:rPr>
              <a:t> </a:t>
            </a:r>
            <a:r>
              <a:rPr lang="fr-CA" sz="6200" b="1" noProof="0" dirty="0">
                <a:effectLst/>
              </a:rPr>
              <a:t>%</a:t>
            </a:r>
            <a:r>
              <a:rPr lang="fr-CA" sz="6200" b="1" baseline="30000" noProof="0" dirty="0">
                <a:effectLst/>
              </a:rPr>
              <a:t>2</a:t>
            </a:r>
            <a:r>
              <a:rPr lang="fr-CA" sz="6200" b="1" noProof="0" dirty="0">
                <a:effectLst/>
              </a:rPr>
              <a:t> </a:t>
            </a:r>
            <a:r>
              <a:rPr lang="fr-CA" sz="6200" noProof="0" dirty="0">
                <a:effectLst/>
              </a:rPr>
              <a:t>avec effet le 1</a:t>
            </a:r>
            <a:r>
              <a:rPr lang="fr-CA" sz="6200" baseline="30000" noProof="0" dirty="0">
                <a:effectLst/>
              </a:rPr>
              <a:t>er</a:t>
            </a:r>
            <a:r>
              <a:rPr lang="fr-CA" sz="6200" noProof="0" dirty="0">
                <a:effectLst/>
              </a:rPr>
              <a:t> avril 2025.</a:t>
            </a:r>
          </a:p>
          <a:p>
            <a:pPr marR="751205" lvl="0" indent="-228600">
              <a:lnSpc>
                <a:spcPct val="90000"/>
              </a:lnSpc>
              <a:spcBef>
                <a:spcPts val="5"/>
              </a:spcBef>
              <a:spcAft>
                <a:spcPts val="800"/>
              </a:spcAft>
              <a:buSzPts val="1000"/>
              <a:buFont typeface="Arial" panose="020B0604020202020204" pitchFamily="34" charset="0"/>
              <a:buChar char="•"/>
            </a:pPr>
            <a:r>
              <a:rPr lang="fr-CA" sz="6200" b="1" spc="0" noProof="0" dirty="0">
                <a:effectLst/>
              </a:rPr>
              <a:t>Période</a:t>
            </a:r>
            <a:r>
              <a:rPr lang="fr-CA" sz="6200" b="1" spc="-15" noProof="0" dirty="0">
                <a:effectLst/>
              </a:rPr>
              <a:t> </a:t>
            </a:r>
            <a:r>
              <a:rPr lang="fr-CA" sz="6200" b="1" spc="0" noProof="0" dirty="0">
                <a:effectLst/>
              </a:rPr>
              <a:t>du</a:t>
            </a:r>
            <a:r>
              <a:rPr lang="fr-CA" sz="6200" b="1" spc="-10" noProof="0" dirty="0">
                <a:effectLst/>
              </a:rPr>
              <a:t> </a:t>
            </a:r>
            <a:r>
              <a:rPr lang="fr-CA" sz="6200" b="1" spc="0" noProof="0" dirty="0">
                <a:effectLst/>
              </a:rPr>
              <a:t>1</a:t>
            </a:r>
            <a:r>
              <a:rPr lang="fr-CA" sz="6200" b="1" spc="0" baseline="30000" noProof="0" dirty="0">
                <a:effectLst/>
              </a:rPr>
              <a:t>er</a:t>
            </a:r>
            <a:r>
              <a:rPr lang="fr-CA" sz="6200" b="1" spc="-10" noProof="0" dirty="0">
                <a:effectLst/>
              </a:rPr>
              <a:t> </a:t>
            </a:r>
            <a:r>
              <a:rPr lang="fr-CA" sz="6200" b="1" spc="0" noProof="0" dirty="0">
                <a:effectLst/>
              </a:rPr>
              <a:t>avril</a:t>
            </a:r>
            <a:r>
              <a:rPr lang="fr-CA" sz="6200" b="1" spc="-15" noProof="0" dirty="0">
                <a:effectLst/>
              </a:rPr>
              <a:t> </a:t>
            </a:r>
            <a:r>
              <a:rPr lang="fr-CA" sz="6200" b="1" spc="0" noProof="0" dirty="0">
                <a:effectLst/>
              </a:rPr>
              <a:t>2026</a:t>
            </a:r>
            <a:r>
              <a:rPr lang="fr-CA" sz="6200" b="1" spc="-10" noProof="0" dirty="0">
                <a:effectLst/>
              </a:rPr>
              <a:t> </a:t>
            </a:r>
            <a:r>
              <a:rPr lang="fr-CA" sz="6200" b="1" spc="0" noProof="0" dirty="0">
                <a:effectLst/>
              </a:rPr>
              <a:t>au</a:t>
            </a:r>
            <a:r>
              <a:rPr lang="fr-CA" sz="6200" b="1" spc="-10" noProof="0" dirty="0">
                <a:effectLst/>
              </a:rPr>
              <a:t> </a:t>
            </a:r>
            <a:r>
              <a:rPr lang="fr-CA" sz="6200" b="1" spc="0" noProof="0" dirty="0">
                <a:effectLst/>
              </a:rPr>
              <a:t>31</a:t>
            </a:r>
            <a:r>
              <a:rPr lang="fr-CA" sz="6200" b="1" spc="-10" noProof="0" dirty="0">
                <a:effectLst/>
              </a:rPr>
              <a:t> </a:t>
            </a:r>
            <a:r>
              <a:rPr lang="fr-CA" sz="6200" b="1" spc="0" noProof="0" dirty="0">
                <a:effectLst/>
              </a:rPr>
              <a:t>mars</a:t>
            </a:r>
            <a:r>
              <a:rPr lang="fr-CA" sz="6200" b="1" spc="-15" noProof="0" dirty="0">
                <a:effectLst/>
              </a:rPr>
              <a:t> </a:t>
            </a:r>
            <a:r>
              <a:rPr lang="fr-CA" sz="6200" b="1" spc="-20" noProof="0" dirty="0">
                <a:effectLst/>
              </a:rPr>
              <a:t>2027</a:t>
            </a:r>
            <a:endParaRPr lang="fr-CA" sz="6200" spc="0" noProof="0" dirty="0">
              <a:effectLst/>
            </a:endParaRPr>
          </a:p>
          <a:p>
            <a:pPr marR="751205" indent="-228600">
              <a:lnSpc>
                <a:spcPct val="90000"/>
              </a:lnSpc>
              <a:spcBef>
                <a:spcPts val="65"/>
              </a:spcBef>
              <a:spcAft>
                <a:spcPts val="800"/>
              </a:spcAft>
              <a:buFont typeface="Arial" panose="020B0604020202020204" pitchFamily="34" charset="0"/>
              <a:buChar char="•"/>
            </a:pPr>
            <a:r>
              <a:rPr lang="fr-CA" sz="6200" noProof="0" dirty="0">
                <a:effectLst/>
              </a:rPr>
              <a:t>Chaque échelle de traitement</a:t>
            </a:r>
            <a:r>
              <a:rPr lang="fr-CA" sz="6200" baseline="30000" noProof="0" dirty="0">
                <a:effectLst/>
              </a:rPr>
              <a:t>1</a:t>
            </a:r>
            <a:r>
              <a:rPr lang="fr-CA" sz="6200" noProof="0" dirty="0">
                <a:effectLst/>
              </a:rPr>
              <a:t> en vigueur le 31</a:t>
            </a:r>
            <a:r>
              <a:rPr lang="fr-CA" sz="6200" spc="-15" noProof="0" dirty="0">
                <a:effectLst/>
              </a:rPr>
              <a:t> </a:t>
            </a:r>
            <a:r>
              <a:rPr lang="fr-CA" sz="6200" noProof="0" dirty="0">
                <a:effectLst/>
              </a:rPr>
              <a:t>mars</a:t>
            </a:r>
            <a:r>
              <a:rPr lang="fr-CA" sz="6200" spc="-15" noProof="0" dirty="0">
                <a:effectLst/>
              </a:rPr>
              <a:t> </a:t>
            </a:r>
            <a:r>
              <a:rPr lang="fr-CA" sz="6200" noProof="0" dirty="0">
                <a:effectLst/>
              </a:rPr>
              <a:t>2026 est majorée de </a:t>
            </a:r>
            <a:r>
              <a:rPr lang="fr-CA" sz="6200" b="1" noProof="0" dirty="0">
                <a:effectLst/>
              </a:rPr>
              <a:t>2,50</a:t>
            </a:r>
            <a:r>
              <a:rPr lang="fr-CA" sz="6200" b="1" spc="-20" noProof="0" dirty="0">
                <a:effectLst/>
              </a:rPr>
              <a:t> </a:t>
            </a:r>
            <a:r>
              <a:rPr lang="fr-CA" sz="6200" b="1" noProof="0" dirty="0">
                <a:effectLst/>
              </a:rPr>
              <a:t>%</a:t>
            </a:r>
            <a:r>
              <a:rPr lang="fr-CA" sz="6200" b="1" baseline="30000" noProof="0" dirty="0">
                <a:effectLst/>
              </a:rPr>
              <a:t>2</a:t>
            </a:r>
            <a:r>
              <a:rPr lang="fr-CA" sz="6200" b="1" noProof="0" dirty="0">
                <a:effectLst/>
              </a:rPr>
              <a:t> </a:t>
            </a:r>
            <a:r>
              <a:rPr lang="fr-CA" sz="6200" noProof="0" dirty="0">
                <a:effectLst/>
              </a:rPr>
              <a:t>avec effet le 1</a:t>
            </a:r>
            <a:r>
              <a:rPr lang="fr-CA" sz="6200" baseline="30000" noProof="0" dirty="0">
                <a:effectLst/>
              </a:rPr>
              <a:t>er</a:t>
            </a:r>
            <a:r>
              <a:rPr lang="fr-CA" sz="6200" noProof="0" dirty="0">
                <a:effectLst/>
              </a:rPr>
              <a:t> avril 2026.</a:t>
            </a:r>
          </a:p>
          <a:p>
            <a:pPr marR="751205" lvl="0" indent="-228600">
              <a:lnSpc>
                <a:spcPct val="90000"/>
              </a:lnSpc>
              <a:spcBef>
                <a:spcPts val="20"/>
              </a:spcBef>
              <a:spcAft>
                <a:spcPts val="800"/>
              </a:spcAft>
              <a:buSzPts val="1000"/>
              <a:buFont typeface="Arial" panose="020B0604020202020204" pitchFamily="34" charset="0"/>
              <a:buChar char="•"/>
            </a:pPr>
            <a:r>
              <a:rPr lang="fr-CA" sz="6200" b="1" spc="0" noProof="0" dirty="0">
                <a:effectLst/>
              </a:rPr>
              <a:t>Période</a:t>
            </a:r>
            <a:r>
              <a:rPr lang="fr-CA" sz="6200" b="1" spc="-15" noProof="0" dirty="0">
                <a:effectLst/>
              </a:rPr>
              <a:t> </a:t>
            </a:r>
            <a:r>
              <a:rPr lang="fr-CA" sz="6200" b="1" spc="0" noProof="0" dirty="0">
                <a:effectLst/>
              </a:rPr>
              <a:t>du</a:t>
            </a:r>
            <a:r>
              <a:rPr lang="fr-CA" sz="6200" b="1" spc="-10" noProof="0" dirty="0">
                <a:effectLst/>
              </a:rPr>
              <a:t> </a:t>
            </a:r>
            <a:r>
              <a:rPr lang="fr-CA" sz="6200" b="1" spc="0" noProof="0" dirty="0">
                <a:effectLst/>
              </a:rPr>
              <a:t>1</a:t>
            </a:r>
            <a:r>
              <a:rPr lang="fr-CA" sz="6200" b="1" spc="0" baseline="30000" noProof="0" dirty="0">
                <a:effectLst/>
              </a:rPr>
              <a:t>er</a:t>
            </a:r>
            <a:r>
              <a:rPr lang="fr-CA" sz="6200" b="1" spc="-10" noProof="0" dirty="0">
                <a:effectLst/>
              </a:rPr>
              <a:t> </a:t>
            </a:r>
            <a:r>
              <a:rPr lang="fr-CA" sz="6200" b="1" spc="0" noProof="0" dirty="0">
                <a:effectLst/>
              </a:rPr>
              <a:t>avril</a:t>
            </a:r>
            <a:r>
              <a:rPr lang="fr-CA" sz="6200" b="1" spc="-15" noProof="0" dirty="0">
                <a:effectLst/>
              </a:rPr>
              <a:t> </a:t>
            </a:r>
            <a:r>
              <a:rPr lang="fr-CA" sz="6200" b="1" spc="0" noProof="0" dirty="0">
                <a:effectLst/>
              </a:rPr>
              <a:t>2027</a:t>
            </a:r>
            <a:r>
              <a:rPr lang="fr-CA" sz="6200" b="1" spc="-10" noProof="0" dirty="0">
                <a:effectLst/>
              </a:rPr>
              <a:t> </a:t>
            </a:r>
            <a:r>
              <a:rPr lang="fr-CA" sz="6200" b="1" spc="0" noProof="0" dirty="0">
                <a:effectLst/>
              </a:rPr>
              <a:t>au</a:t>
            </a:r>
            <a:r>
              <a:rPr lang="fr-CA" sz="6200" b="1" spc="-10" noProof="0" dirty="0">
                <a:effectLst/>
              </a:rPr>
              <a:t> </a:t>
            </a:r>
            <a:r>
              <a:rPr lang="fr-CA" sz="6200" b="1" spc="0" noProof="0" dirty="0">
                <a:effectLst/>
              </a:rPr>
              <a:t>31</a:t>
            </a:r>
            <a:r>
              <a:rPr lang="fr-CA" sz="6200" b="1" spc="-10" noProof="0" dirty="0">
                <a:effectLst/>
              </a:rPr>
              <a:t> </a:t>
            </a:r>
            <a:r>
              <a:rPr lang="fr-CA" sz="6200" b="1" spc="0" noProof="0" dirty="0">
                <a:effectLst/>
              </a:rPr>
              <a:t>mars</a:t>
            </a:r>
            <a:r>
              <a:rPr lang="fr-CA" sz="6200" b="1" spc="-15" noProof="0" dirty="0">
                <a:effectLst/>
              </a:rPr>
              <a:t> </a:t>
            </a:r>
            <a:r>
              <a:rPr lang="fr-CA" sz="6200" b="1" spc="-20" noProof="0" dirty="0">
                <a:effectLst/>
              </a:rPr>
              <a:t>2028</a:t>
            </a:r>
            <a:endParaRPr lang="fr-CA" sz="6200" spc="0" noProof="0" dirty="0">
              <a:effectLst/>
            </a:endParaRPr>
          </a:p>
          <a:p>
            <a:pPr marR="751205" indent="-228600">
              <a:lnSpc>
                <a:spcPct val="90000"/>
              </a:lnSpc>
              <a:spcBef>
                <a:spcPts val="60"/>
              </a:spcBef>
              <a:spcAft>
                <a:spcPts val="800"/>
              </a:spcAft>
              <a:buFont typeface="Arial" panose="020B0604020202020204" pitchFamily="34" charset="0"/>
              <a:buChar char="•"/>
            </a:pPr>
            <a:r>
              <a:rPr lang="fr-CA" sz="6200" noProof="0" dirty="0">
                <a:effectLst/>
              </a:rPr>
              <a:t>Chaque échelle de traitement</a:t>
            </a:r>
            <a:r>
              <a:rPr lang="fr-CA" sz="6200" baseline="30000" noProof="0" dirty="0">
                <a:effectLst/>
              </a:rPr>
              <a:t>1</a:t>
            </a:r>
            <a:r>
              <a:rPr lang="fr-CA" sz="6200" noProof="0" dirty="0">
                <a:effectLst/>
              </a:rPr>
              <a:t> en vigueur le 31</a:t>
            </a:r>
            <a:r>
              <a:rPr lang="fr-CA" sz="6200" spc="-15" noProof="0" dirty="0">
                <a:effectLst/>
              </a:rPr>
              <a:t> </a:t>
            </a:r>
            <a:r>
              <a:rPr lang="fr-CA" sz="6200" noProof="0" dirty="0">
                <a:effectLst/>
              </a:rPr>
              <a:t>mars</a:t>
            </a:r>
            <a:r>
              <a:rPr lang="fr-CA" sz="6200" spc="-15" noProof="0" dirty="0">
                <a:effectLst/>
              </a:rPr>
              <a:t> </a:t>
            </a:r>
            <a:r>
              <a:rPr lang="fr-CA" sz="6200" noProof="0" dirty="0">
                <a:effectLst/>
              </a:rPr>
              <a:t>2027 est majorée de </a:t>
            </a:r>
            <a:r>
              <a:rPr lang="fr-CA" sz="6200" b="1" noProof="0" dirty="0">
                <a:effectLst/>
              </a:rPr>
              <a:t>3,50</a:t>
            </a:r>
            <a:r>
              <a:rPr lang="fr-CA" sz="6200" b="1" spc="-20" noProof="0" dirty="0">
                <a:effectLst/>
              </a:rPr>
              <a:t> </a:t>
            </a:r>
            <a:r>
              <a:rPr lang="fr-CA" sz="6200" b="1" noProof="0" dirty="0">
                <a:effectLst/>
              </a:rPr>
              <a:t>%</a:t>
            </a:r>
            <a:r>
              <a:rPr lang="fr-CA" sz="6200" b="1" baseline="30000" noProof="0" dirty="0">
                <a:effectLst/>
              </a:rPr>
              <a:t>2</a:t>
            </a:r>
            <a:r>
              <a:rPr lang="fr-CA" sz="6200" b="1" noProof="0" dirty="0">
                <a:effectLst/>
              </a:rPr>
              <a:t> </a:t>
            </a:r>
            <a:r>
              <a:rPr lang="fr-CA" sz="6200" noProof="0" dirty="0">
                <a:effectLst/>
              </a:rPr>
              <a:t>avec effet le 1</a:t>
            </a:r>
            <a:r>
              <a:rPr lang="fr-CA" sz="6200" baseline="30000" noProof="0" dirty="0">
                <a:effectLst/>
              </a:rPr>
              <a:t>er</a:t>
            </a:r>
            <a:r>
              <a:rPr lang="fr-CA" sz="6200" noProof="0" dirty="0">
                <a:effectLst/>
              </a:rPr>
              <a:t> avril 2027.</a:t>
            </a:r>
            <a:br>
              <a:rPr lang="fr-CA" sz="1500" noProof="0" dirty="0"/>
            </a:br>
            <a:r>
              <a:rPr lang="fr-CA" sz="1500" noProof="0" dirty="0"/>
              <a:t>                                       </a:t>
            </a:r>
          </a:p>
        </p:txBody>
      </p:sp>
    </p:spTree>
    <p:extLst>
      <p:ext uri="{BB962C8B-B14F-4D97-AF65-F5344CB8AC3E}">
        <p14:creationId xmlns:p14="http://schemas.microsoft.com/office/powerpoint/2010/main" val="822312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E3F05E-8FAF-2D1C-CC3F-777490C26FC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BB6652C-C81D-8D8C-D8AB-CEFA7D26F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71B82F91-1E6C-3692-0C83-90016E6B48E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fr-CA" sz="4200" b="1" kern="1200" noProof="0" dirty="0">
                <a:solidFill>
                  <a:schemeClr val="tx1"/>
                </a:solidFill>
                <a:latin typeface="+mj-lt"/>
                <a:ea typeface="+mj-ea"/>
                <a:cs typeface="+mj-cs"/>
              </a:rPr>
              <a:t>LA CONTREPARTIE GOUVERNEMENTALE</a:t>
            </a:r>
            <a:br>
              <a:rPr lang="fr-CA" sz="4200" b="1" kern="1200" noProof="0" dirty="0">
                <a:solidFill>
                  <a:schemeClr val="tx1"/>
                </a:solidFill>
                <a:latin typeface="+mj-lt"/>
                <a:ea typeface="+mj-ea"/>
                <a:cs typeface="+mj-cs"/>
              </a:rPr>
            </a:br>
            <a:r>
              <a:rPr lang="fr-CA" sz="4200" b="1" kern="1200" noProof="0" dirty="0">
                <a:solidFill>
                  <a:schemeClr val="tx1"/>
                </a:solidFill>
                <a:latin typeface="+mj-lt"/>
                <a:ea typeface="+mj-ea"/>
                <a:cs typeface="+mj-cs"/>
              </a:rPr>
              <a:t>OU LES RÉSULTATS</a:t>
            </a:r>
          </a:p>
        </p:txBody>
      </p:sp>
      <p:sp>
        <p:nvSpPr>
          <p:cNvPr id="14" name="sketch line">
            <a:extLst>
              <a:ext uri="{FF2B5EF4-FFF2-40B4-BE49-F238E27FC236}">
                <a16:creationId xmlns:a16="http://schemas.microsoft.com/office/drawing/2014/main" id="{B26206AD-B560-3811-D4DB-C9CCF5131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7" name="ZoneTexte 6">
            <a:extLst>
              <a:ext uri="{FF2B5EF4-FFF2-40B4-BE49-F238E27FC236}">
                <a16:creationId xmlns:a16="http://schemas.microsoft.com/office/drawing/2014/main" id="{4CB8972F-5A0E-8E6A-406B-26CC7E5845F6}"/>
              </a:ext>
            </a:extLst>
          </p:cNvPr>
          <p:cNvSpPr txBox="1"/>
          <p:nvPr/>
        </p:nvSpPr>
        <p:spPr>
          <a:xfrm>
            <a:off x="838200" y="1929384"/>
            <a:ext cx="10515600" cy="4251960"/>
          </a:xfrm>
          <a:prstGeom prst="rect">
            <a:avLst/>
          </a:prstGeom>
        </p:spPr>
        <p:txBody>
          <a:bodyPr vert="horz" lIns="91440" tIns="45720" rIns="91440" bIns="45720" rtlCol="0">
            <a:normAutofit/>
          </a:bodyPr>
          <a:lstStyle/>
          <a:p>
            <a:pPr>
              <a:lnSpc>
                <a:spcPct val="90000"/>
              </a:lnSpc>
            </a:pPr>
            <a:endParaRPr lang="fr-CA" sz="1500" noProof="0" dirty="0"/>
          </a:p>
          <a:p>
            <a:pPr>
              <a:lnSpc>
                <a:spcPct val="90000"/>
              </a:lnSpc>
            </a:pPr>
            <a:r>
              <a:rPr lang="fr-CA" sz="2000" b="1" noProof="0" dirty="0">
                <a:solidFill>
                  <a:schemeClr val="accent1"/>
                </a:solidFill>
              </a:rPr>
              <a:t>Pour un total de 17,4% de 2023-2028 pour un résultat cumulatif de 18,6%.</a:t>
            </a:r>
          </a:p>
          <a:p>
            <a:pPr>
              <a:lnSpc>
                <a:spcPct val="90000"/>
              </a:lnSpc>
            </a:pPr>
            <a:endParaRPr lang="fr-CA" sz="2000" noProof="0" dirty="0"/>
          </a:p>
          <a:p>
            <a:pPr>
              <a:lnSpc>
                <a:spcPct val="90000"/>
              </a:lnSpc>
            </a:pPr>
            <a:r>
              <a:rPr lang="fr-CA" sz="2000" noProof="0" dirty="0"/>
              <a:t>Nous avons aussi obtenu la clause remorque à l’inflation pour les années 2025-2026, 2026-2027 et 2027-2028 qui peut permettre une majoration additionnelle des augmentations salariales déjà consenties de 1% par années.</a:t>
            </a:r>
          </a:p>
          <a:p>
            <a:pPr>
              <a:lnSpc>
                <a:spcPct val="90000"/>
              </a:lnSpc>
            </a:pPr>
            <a:endParaRPr lang="fr-CA" sz="2000" noProof="0" dirty="0"/>
          </a:p>
          <a:p>
            <a:pPr>
              <a:lnSpc>
                <a:spcPct val="90000"/>
              </a:lnSpc>
            </a:pPr>
            <a:r>
              <a:rPr lang="fr-CA" sz="2000" noProof="0" dirty="0"/>
              <a:t>Par exemple:</a:t>
            </a:r>
          </a:p>
          <a:p>
            <a:pPr>
              <a:lnSpc>
                <a:spcPct val="90000"/>
              </a:lnSpc>
            </a:pPr>
            <a:endParaRPr lang="fr-CA" sz="2000" noProof="0" dirty="0"/>
          </a:p>
          <a:p>
            <a:pPr algn="just">
              <a:lnSpc>
                <a:spcPct val="90000"/>
              </a:lnSpc>
            </a:pPr>
            <a:r>
              <a:rPr lang="fr-CA" sz="1800" spc="-5" noProof="0" dirty="0">
                <a:effectLst/>
                <a:latin typeface="Candara" panose="020E0502030303020204" pitchFamily="34" charset="0"/>
                <a:ea typeface="Arial" panose="020B0604020202020204" pitchFamily="34" charset="0"/>
                <a:cs typeface="Times New Roman" panose="02020603050405020304" pitchFamily="18" charset="0"/>
              </a:rPr>
              <a:t>Au 31</a:t>
            </a:r>
            <a:r>
              <a:rPr lang="fr-CA" sz="1800" spc="-15" noProof="0" dirty="0">
                <a:effectLst/>
                <a:latin typeface="Candara" panose="020E0502030303020204" pitchFamily="34" charset="0"/>
                <a:ea typeface="Arial" panose="020B0604020202020204" pitchFamily="34" charset="0"/>
                <a:cs typeface="Times New Roman" panose="02020603050405020304" pitchFamily="18" charset="0"/>
              </a:rPr>
              <a:t> </a:t>
            </a:r>
            <a:r>
              <a:rPr lang="fr-CA" sz="1800" spc="-5" noProof="0" dirty="0">
                <a:effectLst/>
                <a:latin typeface="Candara" panose="020E0502030303020204" pitchFamily="34" charset="0"/>
                <a:ea typeface="Arial" panose="020B0604020202020204" pitchFamily="34" charset="0"/>
                <a:cs typeface="Times New Roman" panose="02020603050405020304" pitchFamily="18" charset="0"/>
              </a:rPr>
              <a:t>mars</a:t>
            </a:r>
            <a:r>
              <a:rPr lang="fr-CA" sz="1800" spc="-10" noProof="0" dirty="0">
                <a:effectLst/>
                <a:latin typeface="Candara" panose="020E0502030303020204" pitchFamily="34" charset="0"/>
                <a:ea typeface="Arial" panose="020B0604020202020204" pitchFamily="34" charset="0"/>
                <a:cs typeface="Times New Roman" panose="02020603050405020304" pitchFamily="18" charset="0"/>
              </a:rPr>
              <a:t> </a:t>
            </a:r>
            <a:r>
              <a:rPr lang="fr-CA" sz="1800" spc="-5" noProof="0" dirty="0">
                <a:effectLst/>
                <a:latin typeface="Candara" panose="020E0502030303020204" pitchFamily="34" charset="0"/>
                <a:ea typeface="Arial" panose="020B0604020202020204" pitchFamily="34" charset="0"/>
                <a:cs typeface="Times New Roman" panose="02020603050405020304" pitchFamily="18" charset="0"/>
              </a:rPr>
              <a:t>2027, chaque échelle de traitement</a:t>
            </a:r>
            <a:r>
              <a:rPr lang="fr-CA" sz="1800" spc="-5" baseline="30000" noProof="0" dirty="0">
                <a:effectLst/>
                <a:latin typeface="Candara" panose="020E0502030303020204" pitchFamily="34" charset="0"/>
                <a:ea typeface="Arial" panose="020B0604020202020204" pitchFamily="34" charset="0"/>
                <a:cs typeface="Times New Roman" panose="02020603050405020304" pitchFamily="18" charset="0"/>
              </a:rPr>
              <a:t>1</a:t>
            </a:r>
            <a:r>
              <a:rPr lang="fr-CA" sz="1800" spc="-5" noProof="0" dirty="0">
                <a:effectLst/>
                <a:latin typeface="Candara" panose="020E0502030303020204" pitchFamily="34" charset="0"/>
                <a:ea typeface="Arial" panose="020B0604020202020204" pitchFamily="34" charset="0"/>
                <a:cs typeface="Times New Roman" panose="02020603050405020304" pitchFamily="18" charset="0"/>
              </a:rPr>
              <a:t> en vigueur le 30</a:t>
            </a:r>
            <a:r>
              <a:rPr lang="fr-CA" sz="1800" spc="-20" noProof="0" dirty="0">
                <a:effectLst/>
                <a:latin typeface="Candara" panose="020E0502030303020204" pitchFamily="34" charset="0"/>
                <a:ea typeface="Arial" panose="020B0604020202020204" pitchFamily="34" charset="0"/>
                <a:cs typeface="Times New Roman" panose="02020603050405020304" pitchFamily="18" charset="0"/>
              </a:rPr>
              <a:t> </a:t>
            </a:r>
            <a:r>
              <a:rPr lang="fr-CA" sz="1800" spc="-5" noProof="0" dirty="0">
                <a:effectLst/>
                <a:latin typeface="Candara" panose="020E0502030303020204" pitchFamily="34" charset="0"/>
                <a:ea typeface="Arial" panose="020B0604020202020204" pitchFamily="34" charset="0"/>
                <a:cs typeface="Times New Roman" panose="02020603050405020304" pitchFamily="18" charset="0"/>
              </a:rPr>
              <a:t>mars</a:t>
            </a:r>
            <a:r>
              <a:rPr lang="fr-CA" sz="1800" spc="-10" noProof="0" dirty="0">
                <a:effectLst/>
                <a:latin typeface="Candara" panose="020E0502030303020204" pitchFamily="34" charset="0"/>
                <a:ea typeface="Arial" panose="020B0604020202020204" pitchFamily="34" charset="0"/>
                <a:cs typeface="Times New Roman" panose="02020603050405020304" pitchFamily="18" charset="0"/>
              </a:rPr>
              <a:t> </a:t>
            </a:r>
            <a:r>
              <a:rPr lang="fr-CA" sz="1800" spc="-5" noProof="0" dirty="0">
                <a:effectLst/>
                <a:latin typeface="Candara" panose="020E0502030303020204" pitchFamily="34" charset="0"/>
                <a:ea typeface="Arial" panose="020B0604020202020204" pitchFamily="34" charset="0"/>
                <a:cs typeface="Times New Roman" panose="02020603050405020304" pitchFamily="18" charset="0"/>
              </a:rPr>
              <a:t>2027 est majorée de la variation en pourcentage entre la moyenne annuelle de l’indice des prix à la consommation au Québec en 2026-2027 et la moyenne annuelle de l’indice des prix à la consommation au Québec en 2025-2026, laquelle variation est diminuée de 2,50</a:t>
            </a:r>
            <a:r>
              <a:rPr lang="fr-CA" sz="1800" spc="-10" noProof="0" dirty="0">
                <a:effectLst/>
                <a:latin typeface="Candara" panose="020E0502030303020204" pitchFamily="34" charset="0"/>
                <a:ea typeface="Arial" panose="020B0604020202020204" pitchFamily="34" charset="0"/>
                <a:cs typeface="Times New Roman" panose="02020603050405020304" pitchFamily="18" charset="0"/>
              </a:rPr>
              <a:t> </a:t>
            </a:r>
            <a:r>
              <a:rPr lang="fr-CA" sz="1800" spc="-5" noProof="0" dirty="0">
                <a:effectLst/>
                <a:latin typeface="Candara" panose="020E0502030303020204" pitchFamily="34" charset="0"/>
                <a:ea typeface="Arial" panose="020B0604020202020204" pitchFamily="34" charset="0"/>
                <a:cs typeface="Times New Roman" panose="02020603050405020304" pitchFamily="18" charset="0"/>
              </a:rPr>
              <a:t>points de pourcentage. La majoration</a:t>
            </a:r>
            <a:r>
              <a:rPr lang="fr-CA" sz="1800" spc="-5" baseline="30000" noProof="0" dirty="0">
                <a:effectLst/>
                <a:latin typeface="Candara" panose="020E0502030303020204" pitchFamily="34" charset="0"/>
                <a:ea typeface="Arial" panose="020B0604020202020204" pitchFamily="34" charset="0"/>
                <a:cs typeface="Times New Roman" panose="02020603050405020304" pitchFamily="18" charset="0"/>
              </a:rPr>
              <a:t>2</a:t>
            </a:r>
            <a:r>
              <a:rPr lang="fr-CA" sz="1800" spc="-5" noProof="0" dirty="0">
                <a:effectLst/>
                <a:latin typeface="Candara" panose="020E0502030303020204" pitchFamily="34" charset="0"/>
                <a:ea typeface="Arial" panose="020B0604020202020204" pitchFamily="34" charset="0"/>
                <a:cs typeface="Times New Roman" panose="02020603050405020304" pitchFamily="18" charset="0"/>
              </a:rPr>
              <a:t> ne peut être supérieure à 1,00 %.</a:t>
            </a:r>
            <a:endParaRPr lang="fr-CA" sz="1800" spc="-5" noProof="0" dirty="0">
              <a:effectLst/>
              <a:latin typeface="Calibri" panose="020F0502020204030204" pitchFamily="34" charset="0"/>
              <a:ea typeface="Arial" panose="020B0604020202020204" pitchFamily="34" charset="0"/>
              <a:cs typeface="Times New Roman" panose="02020603050405020304" pitchFamily="18" charset="0"/>
            </a:endParaRPr>
          </a:p>
          <a:p>
            <a:pPr>
              <a:lnSpc>
                <a:spcPct val="90000"/>
              </a:lnSpc>
            </a:pPr>
            <a:br>
              <a:rPr lang="fr-CA" sz="1500" noProof="0" dirty="0"/>
            </a:br>
            <a:r>
              <a:rPr lang="fr-CA" sz="1500" noProof="0" dirty="0"/>
              <a:t>                                       </a:t>
            </a:r>
          </a:p>
        </p:txBody>
      </p:sp>
    </p:spTree>
    <p:extLst>
      <p:ext uri="{BB962C8B-B14F-4D97-AF65-F5344CB8AC3E}">
        <p14:creationId xmlns:p14="http://schemas.microsoft.com/office/powerpoint/2010/main" val="3120964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55C6B2-613C-9380-3639-82E45826FD09}"/>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9CA9EE3F-F8E1-893A-DA5C-352908100D9B}"/>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fr-CA" sz="4600" b="1" noProof="0" dirty="0"/>
              <a:t>LA CONTREPARTIE GOUVERNEMENTALE</a:t>
            </a:r>
            <a:br>
              <a:rPr lang="fr-CA" sz="4600" b="1" noProof="0" dirty="0"/>
            </a:br>
            <a:r>
              <a:rPr lang="fr-CA" sz="4600" b="1" noProof="0" dirty="0"/>
              <a:t>OU LES RÉSULTATS</a:t>
            </a:r>
          </a:p>
        </p:txBody>
      </p:sp>
      <p:sp>
        <p:nvSpPr>
          <p:cNvPr id="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7" name="ZoneTexte 6">
            <a:extLst>
              <a:ext uri="{FF2B5EF4-FFF2-40B4-BE49-F238E27FC236}">
                <a16:creationId xmlns:a16="http://schemas.microsoft.com/office/drawing/2014/main" id="{10C8A3E0-C1EB-83A2-BC5A-F6CCBE145F54}"/>
              </a:ext>
            </a:extLst>
          </p:cNvPr>
          <p:cNvSpPr txBox="1"/>
          <p:nvPr/>
        </p:nvSpPr>
        <p:spPr>
          <a:xfrm>
            <a:off x="572493" y="2071316"/>
            <a:ext cx="6713552" cy="4119172"/>
          </a:xfrm>
          <a:prstGeom prst="rect">
            <a:avLst/>
          </a:prstGeom>
        </p:spPr>
        <p:txBody>
          <a:bodyPr vert="horz" lIns="91440" tIns="45720" rIns="91440" bIns="45720" rtlCol="0" anchor="t">
            <a:normAutofit fontScale="32500" lnSpcReduction="20000"/>
          </a:bodyPr>
          <a:lstStyle/>
          <a:p>
            <a:pPr marL="228600" marR="751205" indent="-228600" algn="just">
              <a:lnSpc>
                <a:spcPct val="90000"/>
              </a:lnSpc>
              <a:spcAft>
                <a:spcPts val="800"/>
              </a:spcAft>
              <a:buFont typeface="Arial" panose="020B0604020202020204" pitchFamily="34" charset="0"/>
              <a:buChar char="•"/>
              <a:tabLst>
                <a:tab pos="1530350" algn="l"/>
              </a:tabLst>
            </a:pPr>
            <a:r>
              <a:rPr lang="fr-CA" sz="4500" b="1" noProof="0" dirty="0">
                <a:effectLst/>
                <a:latin typeface="Candara" panose="020E0502030303020204" pitchFamily="34" charset="0"/>
              </a:rPr>
              <a:t>PRIMES ET ALLOCATIONS</a:t>
            </a:r>
            <a:endParaRPr lang="fr-CA" sz="4500" b="1" noProof="0" dirty="0">
              <a:latin typeface="Candara" panose="020E0502030303020204" pitchFamily="34" charset="0"/>
            </a:endParaRPr>
          </a:p>
          <a:p>
            <a:pPr marL="457200" marR="751205" indent="-228600" algn="just">
              <a:lnSpc>
                <a:spcPct val="90000"/>
              </a:lnSpc>
              <a:spcAft>
                <a:spcPts val="800"/>
              </a:spcAft>
              <a:buFont typeface="Arial" panose="020B0604020202020204" pitchFamily="34" charset="0"/>
              <a:buChar char="•"/>
              <a:tabLst>
                <a:tab pos="1530350" algn="l"/>
              </a:tabLst>
            </a:pPr>
            <a:r>
              <a:rPr lang="fr-CA" sz="4500" noProof="0" dirty="0">
                <a:effectLst/>
                <a:latin typeface="Candara" panose="020E0502030303020204" pitchFamily="34" charset="0"/>
              </a:rPr>
              <a:t>Chaque prime et chaque allocation, à l’exception des primes fixes et de celles exprimées en pourcentage, sont majorées à compter de la même date et du même paramètre général d’augmentation salariale incluant la clause d’ajustement, le cas échéant.</a:t>
            </a:r>
          </a:p>
          <a:p>
            <a:pPr marL="457200" marR="751205" indent="-228600">
              <a:lnSpc>
                <a:spcPct val="90000"/>
              </a:lnSpc>
              <a:spcAft>
                <a:spcPts val="800"/>
              </a:spcAft>
              <a:buFont typeface="Arial" panose="020B0604020202020204" pitchFamily="34" charset="0"/>
              <a:buChar char="•"/>
              <a:tabLst>
                <a:tab pos="1530350" algn="l"/>
              </a:tabLst>
            </a:pPr>
            <a:r>
              <a:rPr lang="fr-CA" sz="4900" noProof="0" dirty="0">
                <a:effectLst/>
                <a:latin typeface="Candara" panose="020E0502030303020204" pitchFamily="34" charset="0"/>
              </a:rPr>
              <a:t>Aux strictes fins de les actualiser, les allocations suivantes seront modifiées: </a:t>
            </a:r>
          </a:p>
          <a:p>
            <a:pPr marL="742950" marR="751205" lvl="1" indent="-228600">
              <a:lnSpc>
                <a:spcPct val="90000"/>
              </a:lnSpc>
              <a:spcAft>
                <a:spcPts val="800"/>
              </a:spcAft>
              <a:buSzPts val="1100"/>
              <a:buFont typeface="Arial" panose="020B0604020202020204" pitchFamily="34" charset="0"/>
              <a:buChar char="•"/>
              <a:tabLst>
                <a:tab pos="1530350" algn="l"/>
              </a:tabLst>
            </a:pPr>
            <a:r>
              <a:rPr lang="fr-CA" sz="4900" spc="-5" noProof="0" dirty="0">
                <a:effectLst/>
                <a:latin typeface="Candara" panose="020E0502030303020204" pitchFamily="34" charset="0"/>
              </a:rPr>
              <a:t>L’allocation prévue à l’article 29.0.11 du Règlement sera majorée de 4 % à un maximum de 10 % pour le cadre à temps complet;</a:t>
            </a:r>
          </a:p>
          <a:p>
            <a:pPr marL="742950" marR="751205" lvl="1" indent="-228600">
              <a:lnSpc>
                <a:spcPct val="90000"/>
              </a:lnSpc>
              <a:spcAft>
                <a:spcPts val="800"/>
              </a:spcAft>
              <a:buSzPts val="1100"/>
              <a:buFont typeface="Arial" panose="020B0604020202020204" pitchFamily="34" charset="0"/>
              <a:buChar char="•"/>
              <a:tabLst>
                <a:tab pos="1530350" algn="l"/>
              </a:tabLst>
            </a:pPr>
            <a:r>
              <a:rPr lang="fr-CA" sz="4900" spc="-5" noProof="0" dirty="0">
                <a:effectLst/>
                <a:latin typeface="Candara" panose="020E0502030303020204" pitchFamily="34" charset="0"/>
              </a:rPr>
              <a:t>L’allocation prévue à l’article 29.0.12 du Règlement sera abrogée;</a:t>
            </a:r>
          </a:p>
          <a:p>
            <a:pPr marL="742950" marR="751205" lvl="1" indent="-228600">
              <a:lnSpc>
                <a:spcPct val="90000"/>
              </a:lnSpc>
              <a:spcAft>
                <a:spcPts val="800"/>
              </a:spcAft>
              <a:buSzPts val="1100"/>
              <a:buFont typeface="Arial" panose="020B0604020202020204" pitchFamily="34" charset="0"/>
              <a:buChar char="•"/>
              <a:tabLst>
                <a:tab pos="1530350" algn="l"/>
              </a:tabLst>
            </a:pPr>
            <a:r>
              <a:rPr lang="fr-CA" sz="4900" spc="-5" noProof="0" dirty="0">
                <a:effectLst/>
                <a:latin typeface="Candara" panose="020E0502030303020204" pitchFamily="34" charset="0"/>
              </a:rPr>
              <a:t>L’allocation prévue à l’article 29.0.4 du Règlement sera réduite à 6,5 %;</a:t>
            </a:r>
          </a:p>
          <a:p>
            <a:pPr marL="742950" marR="751205" lvl="1" indent="-228600">
              <a:lnSpc>
                <a:spcPct val="90000"/>
              </a:lnSpc>
              <a:spcAft>
                <a:spcPts val="800"/>
              </a:spcAft>
              <a:buSzPts val="1100"/>
              <a:buFont typeface="Arial" panose="020B0604020202020204" pitchFamily="34" charset="0"/>
              <a:buChar char="•"/>
              <a:tabLst>
                <a:tab pos="1530350" algn="l"/>
              </a:tabLst>
            </a:pPr>
            <a:r>
              <a:rPr lang="fr-CA" sz="4900" spc="-5" noProof="0" dirty="0">
                <a:effectLst/>
                <a:latin typeface="Candara" panose="020E0502030303020204" pitchFamily="34" charset="0"/>
              </a:rPr>
              <a:t>Les cadres psychologues se qualifiant à l’allocation prévue à l’article 29.0.4 du Règlement recevront une majoration salariale de 10 %, et ce, peu importe où ils se situent dans leurs classes salariales.</a:t>
            </a:r>
          </a:p>
          <a:p>
            <a:pPr>
              <a:lnSpc>
                <a:spcPct val="90000"/>
              </a:lnSpc>
            </a:pPr>
            <a:br>
              <a:rPr lang="fr-CA" sz="1400" noProof="0" dirty="0"/>
            </a:br>
            <a:r>
              <a:rPr lang="fr-CA" sz="1400" noProof="0" dirty="0"/>
              <a:t>                                       </a:t>
            </a:r>
          </a:p>
        </p:txBody>
      </p:sp>
      <p:pic>
        <p:nvPicPr>
          <p:cNvPr id="16" name="Picture 15" descr="Desk with productivity items">
            <a:extLst>
              <a:ext uri="{FF2B5EF4-FFF2-40B4-BE49-F238E27FC236}">
                <a16:creationId xmlns:a16="http://schemas.microsoft.com/office/drawing/2014/main" id="{87241924-09FB-2063-1156-1C2BFD1C81FB}"/>
              </a:ext>
            </a:extLst>
          </p:cNvPr>
          <p:cNvPicPr>
            <a:picLocks noChangeAspect="1"/>
          </p:cNvPicPr>
          <p:nvPr/>
        </p:nvPicPr>
        <p:blipFill>
          <a:blip r:embed="rId2"/>
          <a:srcRect l="31434" r="4350" b="2"/>
          <a:stretch/>
        </p:blipFill>
        <p:spPr>
          <a:xfrm>
            <a:off x="7675658" y="2093976"/>
            <a:ext cx="3941064" cy="4096512"/>
          </a:xfrm>
          <a:prstGeom prst="rect">
            <a:avLst/>
          </a:prstGeom>
        </p:spPr>
      </p:pic>
    </p:spTree>
    <p:extLst>
      <p:ext uri="{BB962C8B-B14F-4D97-AF65-F5344CB8AC3E}">
        <p14:creationId xmlns:p14="http://schemas.microsoft.com/office/powerpoint/2010/main" val="37206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DA569E-8F70-E496-56D2-0263CCDA5B55}"/>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8E1B9-EE18-A638-77BF-578CBF5EA567}"/>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b="1" kern="1200" noProof="0">
                <a:solidFill>
                  <a:schemeClr val="tx1"/>
                </a:solidFill>
                <a:latin typeface="+mj-lt"/>
                <a:ea typeface="+mj-ea"/>
                <a:cs typeface="+mj-cs"/>
              </a:rPr>
              <a:t>QU’AVONS-NOUS PERDU EN RETOUR?</a:t>
            </a:r>
          </a:p>
        </p:txBody>
      </p:sp>
      <p:sp>
        <p:nvSpPr>
          <p:cNvPr id="2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a:extLst>
              <a:ext uri="{FF2B5EF4-FFF2-40B4-BE49-F238E27FC236}">
                <a16:creationId xmlns:a16="http://schemas.microsoft.com/office/drawing/2014/main" id="{98F5F334-BCCA-F6E1-C89C-C551444B6FFA}"/>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200" noProof="0"/>
          </a:p>
          <a:p>
            <a:pPr marL="285750" indent="-228600">
              <a:lnSpc>
                <a:spcPct val="90000"/>
              </a:lnSpc>
              <a:spcAft>
                <a:spcPts val="600"/>
              </a:spcAft>
              <a:buFont typeface="Arial" panose="020B0604020202020204" pitchFamily="34" charset="0"/>
              <a:buChar char="•"/>
            </a:pPr>
            <a:r>
              <a:rPr lang="en-US" sz="2200" noProof="0"/>
              <a:t>PLUS GRANDE RESTRICTION CONCERNANT LE TEMPS SUPPLÉMENTAIRE PAYÉ</a:t>
            </a:r>
          </a:p>
          <a:p>
            <a:pPr marL="285750" indent="-228600">
              <a:lnSpc>
                <a:spcPct val="90000"/>
              </a:lnSpc>
              <a:spcAft>
                <a:spcPts val="600"/>
              </a:spcAft>
              <a:buFont typeface="Arial" panose="020B0604020202020204" pitchFamily="34" charset="0"/>
              <a:buChar char="•"/>
            </a:pPr>
            <a:r>
              <a:rPr lang="en-US" sz="2200" noProof="0"/>
              <a:t>ATTRIBUTION DES ALLOCATIONS ET PRIMES AUX CADRES QUI SUPERVISENT DIRECTEMENT DES EMPLOYÉS</a:t>
            </a:r>
          </a:p>
          <a:p>
            <a:pPr marL="285750" indent="-228600">
              <a:lnSpc>
                <a:spcPct val="90000"/>
              </a:lnSpc>
              <a:spcAft>
                <a:spcPts val="600"/>
              </a:spcAft>
              <a:buFont typeface="Arial" panose="020B0604020202020204" pitchFamily="34" charset="0"/>
              <a:buChar char="•"/>
            </a:pPr>
            <a:r>
              <a:rPr lang="en-US" sz="2200" noProof="0"/>
              <a:t>RETRAIT DES PRIMES ET ALLOCATIONS LORS DU TÉLÉTRAVAIL</a:t>
            </a:r>
          </a:p>
          <a:p>
            <a:pPr marL="285750" indent="-228600">
              <a:lnSpc>
                <a:spcPct val="90000"/>
              </a:lnSpc>
              <a:spcAft>
                <a:spcPts val="600"/>
              </a:spcAft>
              <a:buFont typeface="Arial" panose="020B0604020202020204" pitchFamily="34" charset="0"/>
              <a:buChar char="•"/>
            </a:pPr>
            <a:r>
              <a:rPr lang="en-US" sz="2200"/>
              <a:t>MODIFICATION DES PRIMES ET ALLOCATIONS POUR LE GRAND NORD LORS DE TÉLÉTRAVAIL</a:t>
            </a:r>
          </a:p>
          <a:p>
            <a:pPr marL="285750" indent="-228600">
              <a:lnSpc>
                <a:spcPct val="90000"/>
              </a:lnSpc>
              <a:spcAft>
                <a:spcPts val="600"/>
              </a:spcAft>
              <a:buFont typeface="Arial" panose="020B0604020202020204" pitchFamily="34" charset="0"/>
              <a:buChar char="•"/>
            </a:pPr>
            <a:r>
              <a:rPr lang="en-US" sz="2200"/>
              <a:t>MODIFICATION DES MESURES DE RÉORIENTATION DE CARRIÈRE</a:t>
            </a:r>
          </a:p>
          <a:p>
            <a:pPr marL="285750" indent="-228600">
              <a:lnSpc>
                <a:spcPct val="90000"/>
              </a:lnSpc>
              <a:spcAft>
                <a:spcPts val="600"/>
              </a:spcAft>
              <a:buFont typeface="Arial" panose="020B0604020202020204" pitchFamily="34" charset="0"/>
              <a:buChar char="•"/>
            </a:pPr>
            <a:r>
              <a:rPr lang="en-US" sz="2200" noProof="0"/>
              <a:t>MODIFICATIONS AU RÉGIME À TRAITEMENT DIFFÉRÉ</a:t>
            </a:r>
            <a:br>
              <a:rPr lang="en-US" sz="2200" noProof="0"/>
            </a:br>
            <a:r>
              <a:rPr lang="en-US" sz="2200" noProof="0"/>
              <a:t>                                       </a:t>
            </a:r>
          </a:p>
        </p:txBody>
      </p:sp>
    </p:spTree>
    <p:extLst>
      <p:ext uri="{BB962C8B-B14F-4D97-AF65-F5344CB8AC3E}">
        <p14:creationId xmlns:p14="http://schemas.microsoft.com/office/powerpoint/2010/main" val="510204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34018B-BD73-AB94-C183-554BBF1A4272}"/>
            </a:ext>
          </a:extLst>
        </p:cNvPr>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040" name="Freeform: Shape 1039">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AAD4B83D-632F-4A96-5BE8-992832D4F773}"/>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fr-CA" sz="3600" b="1" kern="1200" noProof="0" dirty="0">
                <a:solidFill>
                  <a:schemeClr val="tx1">
                    <a:lumMod val="85000"/>
                    <a:lumOff val="15000"/>
                  </a:schemeClr>
                </a:solidFill>
                <a:latin typeface="+mj-lt"/>
                <a:ea typeface="+mj-ea"/>
                <a:cs typeface="+mj-cs"/>
              </a:rPr>
              <a:t>LE RÉGIME D’ASSURANCE</a:t>
            </a:r>
          </a:p>
        </p:txBody>
      </p:sp>
      <p:pic>
        <p:nvPicPr>
          <p:cNvPr id="1026" name="Picture 2" descr="image being cropped">
            <a:extLst>
              <a:ext uri="{FF2B5EF4-FFF2-40B4-BE49-F238E27FC236}">
                <a16:creationId xmlns:a16="http://schemas.microsoft.com/office/drawing/2014/main" id="{476FCA44-35F3-2CD7-752F-B5FD93B38C9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68" r="8241" b="1"/>
          <a:stretch/>
        </p:blipFill>
        <p:spPr bwMode="auto">
          <a:xfrm>
            <a:off x="1218573" y="579473"/>
            <a:ext cx="9754853" cy="42244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8174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solidFill>
                <a:schemeClr val="bg1"/>
              </a:solidFill>
            </a:endParaRPr>
          </a:p>
        </p:txBody>
      </p:sp>
      <p:sp>
        <p:nvSpPr>
          <p:cNvPr id="2" name="Title 1">
            <a:extLst>
              <a:ext uri="{FF2B5EF4-FFF2-40B4-BE49-F238E27FC236}">
                <a16:creationId xmlns:a16="http://schemas.microsoft.com/office/drawing/2014/main" id="{38A8BE7E-A593-4EDC-9990-2BE77D26BD05}"/>
              </a:ext>
            </a:extLst>
          </p:cNvPr>
          <p:cNvSpPr>
            <a:spLocks noGrp="1"/>
          </p:cNvSpPr>
          <p:nvPr>
            <p:ph type="title"/>
          </p:nvPr>
        </p:nvSpPr>
        <p:spPr>
          <a:xfrm>
            <a:off x="1256522" y="591829"/>
            <a:ext cx="3939688" cy="5583126"/>
          </a:xfrm>
        </p:spPr>
        <p:txBody>
          <a:bodyPr vert="horz" lIns="91440" tIns="45720" rIns="91440" bIns="45720" rtlCol="0" anchor="ctr">
            <a:normAutofit/>
          </a:bodyPr>
          <a:lstStyle/>
          <a:p>
            <a:r>
              <a:rPr lang="fr-CA" sz="5000" b="1" kern="1200" noProof="0" dirty="0">
                <a:solidFill>
                  <a:schemeClr val="tx1"/>
                </a:solidFill>
                <a:latin typeface="+mj-lt"/>
                <a:ea typeface="+mj-ea"/>
                <a:cs typeface="+mj-cs"/>
              </a:rPr>
              <a:t>LE RÉGIME D’ASSURANCE</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4"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fr-CA" noProof="0" dirty="0"/>
          </a:p>
        </p:txBody>
      </p:sp>
      <p:sp>
        <p:nvSpPr>
          <p:cNvPr id="16"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fr-CA" noProof="0" dirty="0"/>
          </a:p>
        </p:txBody>
      </p:sp>
      <p:sp>
        <p:nvSpPr>
          <p:cNvPr id="18"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fr-CA" noProof="0" dirty="0"/>
          </a:p>
        </p:txBody>
      </p:sp>
      <p:sp>
        <p:nvSpPr>
          <p:cNvPr id="4" name="Rectangle 3">
            <a:extLst>
              <a:ext uri="{FF2B5EF4-FFF2-40B4-BE49-F238E27FC236}">
                <a16:creationId xmlns:a16="http://schemas.microsoft.com/office/drawing/2014/main" id="{C8FAEF1F-485F-497B-905C-E325FA9B13C7}"/>
              </a:ext>
            </a:extLst>
          </p:cNvPr>
          <p:cNvSpPr/>
          <p:nvPr/>
        </p:nvSpPr>
        <p:spPr>
          <a:xfrm>
            <a:off x="364991" y="1460429"/>
            <a:ext cx="11462017" cy="695575"/>
          </a:xfrm>
          <a:prstGeom prst="rect">
            <a:avLst/>
          </a:prstGeom>
        </p:spPr>
        <p:txBody>
          <a:bodyPr wrap="square">
            <a:spAutoFit/>
          </a:bodyPr>
          <a:lstStyle/>
          <a:p>
            <a:pPr>
              <a:lnSpc>
                <a:spcPct val="90000"/>
              </a:lnSpc>
              <a:spcAft>
                <a:spcPts val="600"/>
              </a:spcAft>
            </a:pPr>
            <a:endParaRPr lang="fr-CA" noProof="0" dirty="0">
              <a:latin typeface="Arial" panose="020B0604020202020204" pitchFamily="34" charset="0"/>
              <a:cs typeface="Arial" panose="020B0604020202020204" pitchFamily="34" charset="0"/>
            </a:endParaRPr>
          </a:p>
          <a:p>
            <a:pPr>
              <a:lnSpc>
                <a:spcPct val="90000"/>
              </a:lnSpc>
              <a:spcAft>
                <a:spcPts val="600"/>
              </a:spcAft>
            </a:pPr>
            <a:endParaRPr lang="fr-CA" sz="2000" b="1" noProof="0" dirty="0">
              <a:solidFill>
                <a:schemeClr val="accent5">
                  <a:lumMod val="75000"/>
                </a:schemeClr>
              </a:solidFill>
              <a:latin typeface="Arial" panose="020B0604020202020204" pitchFamily="34" charset="0"/>
              <a:cs typeface="Arial" panose="020B0604020202020204" pitchFamily="34" charset="0"/>
            </a:endParaRPr>
          </a:p>
        </p:txBody>
      </p:sp>
      <p:graphicFrame>
        <p:nvGraphicFramePr>
          <p:cNvPr id="6" name="ZoneTexte 2">
            <a:extLst>
              <a:ext uri="{FF2B5EF4-FFF2-40B4-BE49-F238E27FC236}">
                <a16:creationId xmlns:a16="http://schemas.microsoft.com/office/drawing/2014/main" id="{DA753EAB-407C-6B4A-8597-D75059726592}"/>
              </a:ext>
            </a:extLst>
          </p:cNvPr>
          <p:cNvGraphicFramePr/>
          <p:nvPr>
            <p:extLst>
              <p:ext uri="{D42A27DB-BD31-4B8C-83A1-F6EECF244321}">
                <p14:modId xmlns:p14="http://schemas.microsoft.com/office/powerpoint/2010/main" val="1197435136"/>
              </p:ext>
            </p:extLst>
          </p:nvPr>
        </p:nvGraphicFramePr>
        <p:xfrm>
          <a:off x="5492710" y="671805"/>
          <a:ext cx="5861090" cy="550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397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35" name="Freeform: Shape 34">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CA" noProof="0" dirty="0"/>
          </a:p>
        </p:txBody>
      </p:sp>
      <p:sp>
        <p:nvSpPr>
          <p:cNvPr id="37" name="Right Triangle 3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39" name="Rectangle 3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98E544EA-A931-4DD2-90F1-94BD32974709}"/>
              </a:ext>
            </a:extLst>
          </p:cNvPr>
          <p:cNvSpPr>
            <a:spLocks noGrp="1"/>
          </p:cNvSpPr>
          <p:nvPr>
            <p:ph type="title"/>
          </p:nvPr>
        </p:nvSpPr>
        <p:spPr>
          <a:xfrm>
            <a:off x="1006900" y="1188637"/>
            <a:ext cx="3141430" cy="4480726"/>
          </a:xfrm>
        </p:spPr>
        <p:txBody>
          <a:bodyPr>
            <a:normAutofit/>
          </a:bodyPr>
          <a:lstStyle/>
          <a:p>
            <a:pPr algn="r"/>
            <a:r>
              <a:rPr lang="fr-CA" sz="6600" noProof="0" dirty="0">
                <a:latin typeface="Arial" panose="020B0604020202020204" pitchFamily="34" charset="0"/>
                <a:cs typeface="Arial" panose="020B0604020202020204" pitchFamily="34" charset="0"/>
              </a:rPr>
              <a:t>Ordre du jour</a:t>
            </a:r>
          </a:p>
        </p:txBody>
      </p:sp>
      <p:cxnSp>
        <p:nvCxnSpPr>
          <p:cNvPr id="41" name="Straight Connector 40">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01917D-DDEB-4BC4-82A4-CF1B74291251}"/>
              </a:ext>
            </a:extLst>
          </p:cNvPr>
          <p:cNvSpPr>
            <a:spLocks noGrp="1"/>
          </p:cNvSpPr>
          <p:nvPr>
            <p:ph idx="1"/>
          </p:nvPr>
        </p:nvSpPr>
        <p:spPr>
          <a:xfrm>
            <a:off x="5138928" y="1338729"/>
            <a:ext cx="4795584" cy="4180542"/>
          </a:xfrm>
        </p:spPr>
        <p:txBody>
          <a:bodyPr anchor="ctr">
            <a:normAutofit/>
          </a:bodyPr>
          <a:lstStyle/>
          <a:p>
            <a:pPr marL="514350" indent="-514350">
              <a:buClr>
                <a:srgbClr val="588894"/>
              </a:buClr>
              <a:buFont typeface="+mj-lt"/>
              <a:buAutoNum type="arabicPeriod"/>
            </a:pPr>
            <a:r>
              <a:rPr lang="fr-CA" sz="2400" noProof="0" dirty="0">
                <a:latin typeface="Arial" panose="020B0604020202020204" pitchFamily="34" charset="0"/>
                <a:cs typeface="Arial" panose="020B0604020202020204" pitchFamily="34" charset="0"/>
              </a:rPr>
              <a:t>Introduction  </a:t>
            </a:r>
          </a:p>
          <a:p>
            <a:pPr marL="514350" indent="-514350">
              <a:buClr>
                <a:srgbClr val="588894"/>
              </a:buClr>
              <a:buFont typeface="+mj-lt"/>
              <a:buAutoNum type="arabicPeriod"/>
            </a:pPr>
            <a:r>
              <a:rPr lang="fr-CA" sz="2400" noProof="0" dirty="0">
                <a:latin typeface="Arial" panose="020B0604020202020204" pitchFamily="34" charset="0"/>
                <a:cs typeface="Arial" panose="020B0604020202020204" pitchFamily="34" charset="0"/>
              </a:rPr>
              <a:t>Les différentes tables</a:t>
            </a:r>
          </a:p>
          <a:p>
            <a:pPr marL="514350" indent="-514350">
              <a:buClr>
                <a:srgbClr val="588894"/>
              </a:buClr>
              <a:buFont typeface="+mj-lt"/>
              <a:buAutoNum type="arabicPeriod"/>
            </a:pPr>
            <a:r>
              <a:rPr lang="fr-CA" sz="2400" noProof="0" dirty="0">
                <a:latin typeface="Arial" panose="020B0604020202020204" pitchFamily="34" charset="0"/>
                <a:cs typeface="Arial" panose="020B0604020202020204" pitchFamily="34" charset="0"/>
              </a:rPr>
              <a:t>Les différents enjeux</a:t>
            </a:r>
          </a:p>
          <a:p>
            <a:pPr marL="514350" indent="-514350">
              <a:buClr>
                <a:srgbClr val="588894"/>
              </a:buClr>
              <a:buFont typeface="+mj-lt"/>
              <a:buAutoNum type="arabicPeriod"/>
            </a:pPr>
            <a:r>
              <a:rPr lang="fr-CA" sz="2400" noProof="0" dirty="0">
                <a:latin typeface="Arial" panose="020B0604020202020204" pitchFamily="34" charset="0"/>
                <a:cs typeface="Arial" panose="020B0604020202020204" pitchFamily="34" charset="0"/>
              </a:rPr>
              <a:t>La contrepartie gouvernementale</a:t>
            </a:r>
          </a:p>
          <a:p>
            <a:pPr marL="514350" indent="-514350">
              <a:buClr>
                <a:srgbClr val="588894"/>
              </a:buClr>
              <a:buFont typeface="+mj-lt"/>
              <a:buAutoNum type="arabicPeriod"/>
            </a:pPr>
            <a:r>
              <a:rPr lang="fr-CA" sz="2400" noProof="0" dirty="0">
                <a:latin typeface="Arial" panose="020B0604020202020204" pitchFamily="34" charset="0"/>
                <a:cs typeface="Arial" panose="020B0604020202020204" pitchFamily="34" charset="0"/>
              </a:rPr>
              <a:t>Le régime d’assurance</a:t>
            </a:r>
          </a:p>
          <a:p>
            <a:pPr marL="514350" indent="-514350">
              <a:buClr>
                <a:srgbClr val="588894"/>
              </a:buClr>
              <a:buFont typeface="+mj-lt"/>
              <a:buAutoNum type="arabicPeriod"/>
            </a:pPr>
            <a:r>
              <a:rPr lang="fr-CA" sz="2400" noProof="0" dirty="0">
                <a:latin typeface="Arial" panose="020B0604020202020204" pitchFamily="34" charset="0"/>
                <a:cs typeface="Arial" panose="020B0604020202020204" pitchFamily="34" charset="0"/>
              </a:rPr>
              <a:t>Le régime de retraite</a:t>
            </a:r>
          </a:p>
          <a:p>
            <a:pPr marL="514350" indent="-514350">
              <a:buClr>
                <a:srgbClr val="588894"/>
              </a:buClr>
              <a:buFont typeface="+mj-lt"/>
              <a:buAutoNum type="arabicPeriod"/>
            </a:pPr>
            <a:r>
              <a:rPr lang="fr-CA" sz="2400" noProof="0" dirty="0">
                <a:latin typeface="Arial" panose="020B0604020202020204" pitchFamily="34" charset="0"/>
                <a:cs typeface="Arial" panose="020B0604020202020204" pitchFamily="34" charset="0"/>
              </a:rPr>
              <a:t>Les étapes et la procédure</a:t>
            </a:r>
          </a:p>
          <a:p>
            <a:pPr marL="514350" indent="-514350">
              <a:buClr>
                <a:srgbClr val="588894"/>
              </a:buClr>
              <a:buFont typeface="+mj-lt"/>
              <a:buAutoNum type="arabicPeriod"/>
            </a:pPr>
            <a:r>
              <a:rPr lang="fr-CA" sz="2400" noProof="0"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508641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D64E91-0CF7-F3F1-AAB5-A6AC57EA0174}"/>
            </a:ext>
          </a:extLst>
        </p:cNvPr>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FBF6B4B5-5D32-00D7-92CE-3277C5572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040" name="Freeform: Shape 1039">
            <a:extLst>
              <a:ext uri="{FF2B5EF4-FFF2-40B4-BE49-F238E27FC236}">
                <a16:creationId xmlns:a16="http://schemas.microsoft.com/office/drawing/2014/main" id="{69B56933-A623-EE79-9DB6-C83AA1A04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7EFE54E1-94F7-1A37-AAF3-82028CFC8834}"/>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fr-CA" sz="3600" b="1" kern="1200" noProof="0" dirty="0">
                <a:solidFill>
                  <a:schemeClr val="tx1">
                    <a:lumMod val="85000"/>
                    <a:lumOff val="15000"/>
                  </a:schemeClr>
                </a:solidFill>
                <a:latin typeface="+mj-lt"/>
                <a:ea typeface="+mj-ea"/>
                <a:cs typeface="+mj-cs"/>
              </a:rPr>
              <a:t>LE RÉGIME DE RETRAITE</a:t>
            </a:r>
          </a:p>
        </p:txBody>
      </p:sp>
      <p:pic>
        <p:nvPicPr>
          <p:cNvPr id="1026" name="Picture 2" descr="image being cropped">
            <a:extLst>
              <a:ext uri="{FF2B5EF4-FFF2-40B4-BE49-F238E27FC236}">
                <a16:creationId xmlns:a16="http://schemas.microsoft.com/office/drawing/2014/main" id="{E6960AE5-0761-10A1-DD4E-71025F5063C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68" r="8241" b="1"/>
          <a:stretch/>
        </p:blipFill>
        <p:spPr bwMode="auto">
          <a:xfrm>
            <a:off x="1218573" y="579473"/>
            <a:ext cx="9754853" cy="42244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87528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2" name="Rectangle 11">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6" name="Picture 5" descr="Two people holding each other's hands">
            <a:extLst>
              <a:ext uri="{FF2B5EF4-FFF2-40B4-BE49-F238E27FC236}">
                <a16:creationId xmlns:a16="http://schemas.microsoft.com/office/drawing/2014/main" id="{28846852-1BA8-9E79-3A26-9177492D9065}"/>
              </a:ext>
            </a:extLst>
          </p:cNvPr>
          <p:cNvPicPr>
            <a:picLocks noChangeAspect="1"/>
          </p:cNvPicPr>
          <p:nvPr/>
        </p:nvPicPr>
        <p:blipFill>
          <a:blip r:embed="rId2"/>
          <a:srcRect l="26391" r="32498"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595687B5-0AE2-425E-8A0F-ED13FA986352}"/>
              </a:ext>
            </a:extLst>
          </p:cNvPr>
          <p:cNvSpPr>
            <a:spLocks noGrp="1"/>
          </p:cNvSpPr>
          <p:nvPr>
            <p:ph type="title"/>
          </p:nvPr>
        </p:nvSpPr>
        <p:spPr>
          <a:xfrm>
            <a:off x="1137034" y="609600"/>
            <a:ext cx="6831188" cy="1322887"/>
          </a:xfrm>
        </p:spPr>
        <p:txBody>
          <a:bodyPr vert="horz" lIns="91440" tIns="45720" rIns="91440" bIns="45720" rtlCol="0" anchor="ctr">
            <a:normAutofit/>
          </a:bodyPr>
          <a:lstStyle/>
          <a:p>
            <a:r>
              <a:rPr lang="fr-CA" b="1" noProof="0" dirty="0"/>
              <a:t>LE RÉGIME DE RETRAITE (RRPE)</a:t>
            </a:r>
          </a:p>
        </p:txBody>
      </p:sp>
      <p:sp>
        <p:nvSpPr>
          <p:cNvPr id="4" name="Rectangle 3">
            <a:extLst>
              <a:ext uri="{FF2B5EF4-FFF2-40B4-BE49-F238E27FC236}">
                <a16:creationId xmlns:a16="http://schemas.microsoft.com/office/drawing/2014/main" id="{FC03E2D1-2224-4597-8A76-2CE935E38DC3}"/>
              </a:ext>
            </a:extLst>
          </p:cNvPr>
          <p:cNvSpPr/>
          <p:nvPr/>
        </p:nvSpPr>
        <p:spPr>
          <a:xfrm>
            <a:off x="1137035" y="2194102"/>
            <a:ext cx="6516216" cy="390858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fr-CA" sz="1700" noProof="0" dirty="0"/>
              <a:t>À l’heure actuelle, il y a toujours des discussions concernant le RRPE à la table du BNG.</a:t>
            </a:r>
          </a:p>
          <a:p>
            <a:pPr indent="-228600">
              <a:lnSpc>
                <a:spcPct val="90000"/>
              </a:lnSpc>
              <a:spcAft>
                <a:spcPts val="600"/>
              </a:spcAft>
              <a:buFont typeface="Arial" panose="020B0604020202020204" pitchFamily="34" charset="0"/>
              <a:buChar char="•"/>
            </a:pPr>
            <a:r>
              <a:rPr lang="fr-CA" sz="1700" noProof="0" dirty="0"/>
              <a:t>Nous avions initialement travaillé pendant des années sur une solution permettant de régler les coûts de transfert entre le RREGOP et le RRPE afin de pérenniser le RRPE.</a:t>
            </a:r>
          </a:p>
          <a:p>
            <a:pPr indent="-228600">
              <a:lnSpc>
                <a:spcPct val="90000"/>
              </a:lnSpc>
              <a:spcAft>
                <a:spcPts val="600"/>
              </a:spcAft>
              <a:buFont typeface="Arial" panose="020B0604020202020204" pitchFamily="34" charset="0"/>
              <a:buChar char="•"/>
            </a:pPr>
            <a:r>
              <a:rPr lang="fr-CA" sz="1700" noProof="0" dirty="0"/>
              <a:t>Une proposition a donc été soumise au gouvernement par la CERA et le RACAR, mais le gouvernement était </a:t>
            </a:r>
            <a:r>
              <a:rPr lang="fr-CA" sz="1700" noProof="0"/>
              <a:t>trop gourmand, </a:t>
            </a:r>
            <a:r>
              <a:rPr lang="fr-CA" sz="1700" noProof="0" dirty="0"/>
              <a:t>il voulait plus que la proposition, il voulait le portefeuille au complet (12 milliards de votre argent) et le contrôle du régime et de sa politique de placement…ce que nous ne pouvions accepter.</a:t>
            </a:r>
          </a:p>
          <a:p>
            <a:pPr indent="-228600">
              <a:lnSpc>
                <a:spcPct val="90000"/>
              </a:lnSpc>
              <a:spcAft>
                <a:spcPts val="600"/>
              </a:spcAft>
              <a:buFont typeface="Arial" panose="020B0604020202020204" pitchFamily="34" charset="0"/>
              <a:buChar char="•"/>
            </a:pPr>
            <a:endParaRPr lang="fr-CA" sz="1700" noProof="0" dirty="0"/>
          </a:p>
          <a:p>
            <a:pPr indent="-228600">
              <a:lnSpc>
                <a:spcPct val="90000"/>
              </a:lnSpc>
              <a:spcAft>
                <a:spcPts val="600"/>
              </a:spcAft>
              <a:buFont typeface="Arial" panose="020B0604020202020204" pitchFamily="34" charset="0"/>
              <a:buChar char="•"/>
            </a:pPr>
            <a:r>
              <a:rPr lang="fr-CA" sz="1700" noProof="0" dirty="0"/>
              <a:t>Selon nous, nous reviendrons au statu quo avec le régime de retraite.</a:t>
            </a:r>
          </a:p>
        </p:txBody>
      </p:sp>
    </p:spTree>
    <p:extLst>
      <p:ext uri="{BB962C8B-B14F-4D97-AF65-F5344CB8AC3E}">
        <p14:creationId xmlns:p14="http://schemas.microsoft.com/office/powerpoint/2010/main" val="1164469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3B92A7-0619-722A-91BB-31DD6BF849AA}"/>
            </a:ext>
          </a:extLst>
        </p:cNvPr>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B60BE876-CFDB-9931-604F-ECA0B4828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040" name="Freeform: Shape 1039">
            <a:extLst>
              <a:ext uri="{FF2B5EF4-FFF2-40B4-BE49-F238E27FC236}">
                <a16:creationId xmlns:a16="http://schemas.microsoft.com/office/drawing/2014/main" id="{E705CC47-DCCF-8978-DAA9-B2C98D24D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F81141A2-E92C-A12B-5AA0-DE4FBC17492A}"/>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fr-CA" sz="3600" b="1" kern="1200" noProof="0" dirty="0">
                <a:solidFill>
                  <a:schemeClr val="tx1">
                    <a:lumMod val="85000"/>
                    <a:lumOff val="15000"/>
                  </a:schemeClr>
                </a:solidFill>
                <a:latin typeface="+mj-lt"/>
                <a:ea typeface="+mj-ea"/>
                <a:cs typeface="+mj-cs"/>
              </a:rPr>
              <a:t>LES PROCHAINES ÉTAPES ET LA PROCÉDURE</a:t>
            </a:r>
          </a:p>
        </p:txBody>
      </p:sp>
      <p:pic>
        <p:nvPicPr>
          <p:cNvPr id="1026" name="Picture 2" descr="image being cropped">
            <a:extLst>
              <a:ext uri="{FF2B5EF4-FFF2-40B4-BE49-F238E27FC236}">
                <a16:creationId xmlns:a16="http://schemas.microsoft.com/office/drawing/2014/main" id="{4CAC07C0-9E62-2222-5FE3-9ACAC72E361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68" r="8241" b="1"/>
          <a:stretch/>
        </p:blipFill>
        <p:spPr bwMode="auto">
          <a:xfrm>
            <a:off x="1218573" y="579473"/>
            <a:ext cx="9754853" cy="42244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33590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D502B2-3AAB-5B9E-8F2F-6FFA05152FE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E0779B0-0697-64E2-DEA3-55C00BEB3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solidFill>
                <a:schemeClr val="bg1"/>
              </a:solidFill>
            </a:endParaRPr>
          </a:p>
        </p:txBody>
      </p:sp>
      <p:sp>
        <p:nvSpPr>
          <p:cNvPr id="2" name="Title 1">
            <a:extLst>
              <a:ext uri="{FF2B5EF4-FFF2-40B4-BE49-F238E27FC236}">
                <a16:creationId xmlns:a16="http://schemas.microsoft.com/office/drawing/2014/main" id="{236C45EC-680A-D1D7-4357-762B9011637E}"/>
              </a:ext>
            </a:extLst>
          </p:cNvPr>
          <p:cNvSpPr>
            <a:spLocks noGrp="1"/>
          </p:cNvSpPr>
          <p:nvPr>
            <p:ph type="title"/>
          </p:nvPr>
        </p:nvSpPr>
        <p:spPr>
          <a:xfrm>
            <a:off x="1256522" y="591829"/>
            <a:ext cx="3939688" cy="5583126"/>
          </a:xfrm>
        </p:spPr>
        <p:txBody>
          <a:bodyPr vert="horz" lIns="91440" tIns="45720" rIns="91440" bIns="45720" rtlCol="0" anchor="ctr">
            <a:normAutofit/>
          </a:bodyPr>
          <a:lstStyle/>
          <a:p>
            <a:r>
              <a:rPr lang="fr-CA" sz="5000" b="1" kern="1200" noProof="0" dirty="0">
                <a:solidFill>
                  <a:schemeClr val="tx1"/>
                </a:solidFill>
                <a:latin typeface="+mj-lt"/>
                <a:ea typeface="+mj-ea"/>
                <a:cs typeface="+mj-cs"/>
              </a:rPr>
              <a:t>LES PROCHAINES ÉTAPES ET LA PROCÉDURE</a:t>
            </a:r>
          </a:p>
        </p:txBody>
      </p:sp>
      <p:cxnSp>
        <p:nvCxnSpPr>
          <p:cNvPr id="12" name="Straight Connector 11">
            <a:extLst>
              <a:ext uri="{FF2B5EF4-FFF2-40B4-BE49-F238E27FC236}">
                <a16:creationId xmlns:a16="http://schemas.microsoft.com/office/drawing/2014/main" id="{0C27158B-3F33-B1A6-D3F8-664C393285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4" name="Graphic 12">
            <a:extLst>
              <a:ext uri="{FF2B5EF4-FFF2-40B4-BE49-F238E27FC236}">
                <a16:creationId xmlns:a16="http://schemas.microsoft.com/office/drawing/2014/main" id="{C4B5D99F-6B73-0E76-3BE8-8432CB0B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fr-CA" noProof="0" dirty="0"/>
          </a:p>
        </p:txBody>
      </p:sp>
      <p:sp>
        <p:nvSpPr>
          <p:cNvPr id="16" name="Graphic 11">
            <a:extLst>
              <a:ext uri="{FF2B5EF4-FFF2-40B4-BE49-F238E27FC236}">
                <a16:creationId xmlns:a16="http://schemas.microsoft.com/office/drawing/2014/main" id="{6F1D84BD-413E-5A3F-644E-95E1D5F6B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fr-CA" noProof="0" dirty="0"/>
          </a:p>
        </p:txBody>
      </p:sp>
      <p:sp>
        <p:nvSpPr>
          <p:cNvPr id="18" name="Graphic 13">
            <a:extLst>
              <a:ext uri="{FF2B5EF4-FFF2-40B4-BE49-F238E27FC236}">
                <a16:creationId xmlns:a16="http://schemas.microsoft.com/office/drawing/2014/main" id="{CB943363-29E9-F274-5856-07EFA3A17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fr-CA" noProof="0" dirty="0"/>
          </a:p>
        </p:txBody>
      </p:sp>
      <p:sp>
        <p:nvSpPr>
          <p:cNvPr id="4" name="Rectangle 3">
            <a:extLst>
              <a:ext uri="{FF2B5EF4-FFF2-40B4-BE49-F238E27FC236}">
                <a16:creationId xmlns:a16="http://schemas.microsoft.com/office/drawing/2014/main" id="{4F7E4C85-0F37-C48F-AD00-628AE21B47CF}"/>
              </a:ext>
            </a:extLst>
          </p:cNvPr>
          <p:cNvSpPr/>
          <p:nvPr/>
        </p:nvSpPr>
        <p:spPr>
          <a:xfrm>
            <a:off x="364991" y="1460429"/>
            <a:ext cx="11462017" cy="695575"/>
          </a:xfrm>
          <a:prstGeom prst="rect">
            <a:avLst/>
          </a:prstGeom>
        </p:spPr>
        <p:txBody>
          <a:bodyPr wrap="square">
            <a:spAutoFit/>
          </a:bodyPr>
          <a:lstStyle/>
          <a:p>
            <a:pPr>
              <a:lnSpc>
                <a:spcPct val="90000"/>
              </a:lnSpc>
              <a:spcAft>
                <a:spcPts val="600"/>
              </a:spcAft>
            </a:pPr>
            <a:endParaRPr lang="fr-CA" noProof="0" dirty="0">
              <a:latin typeface="Arial" panose="020B0604020202020204" pitchFamily="34" charset="0"/>
              <a:cs typeface="Arial" panose="020B0604020202020204" pitchFamily="34" charset="0"/>
            </a:endParaRPr>
          </a:p>
          <a:p>
            <a:pPr>
              <a:lnSpc>
                <a:spcPct val="90000"/>
              </a:lnSpc>
              <a:spcAft>
                <a:spcPts val="600"/>
              </a:spcAft>
            </a:pPr>
            <a:endParaRPr lang="fr-CA" sz="2000" b="1" noProof="0" dirty="0">
              <a:solidFill>
                <a:schemeClr val="accent5">
                  <a:lumMod val="75000"/>
                </a:schemeClr>
              </a:solidFill>
              <a:latin typeface="Arial" panose="020B0604020202020204" pitchFamily="34" charset="0"/>
              <a:cs typeface="Arial" panose="020B0604020202020204" pitchFamily="34" charset="0"/>
            </a:endParaRPr>
          </a:p>
        </p:txBody>
      </p:sp>
      <p:graphicFrame>
        <p:nvGraphicFramePr>
          <p:cNvPr id="6" name="ZoneTexte 2">
            <a:extLst>
              <a:ext uri="{FF2B5EF4-FFF2-40B4-BE49-F238E27FC236}">
                <a16:creationId xmlns:a16="http://schemas.microsoft.com/office/drawing/2014/main" id="{91B5F094-A1E3-1D96-E20E-6C86A0347868}"/>
              </a:ext>
            </a:extLst>
          </p:cNvPr>
          <p:cNvGraphicFramePr/>
          <p:nvPr>
            <p:extLst>
              <p:ext uri="{D42A27DB-BD31-4B8C-83A1-F6EECF244321}">
                <p14:modId xmlns:p14="http://schemas.microsoft.com/office/powerpoint/2010/main" val="2287588691"/>
              </p:ext>
            </p:extLst>
          </p:nvPr>
        </p:nvGraphicFramePr>
        <p:xfrm>
          <a:off x="5492710" y="671805"/>
          <a:ext cx="5861090" cy="550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8476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6BEF-8DA0-468F-93C1-1C14C0B16EBE}"/>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algn="ctr"/>
            <a:r>
              <a:rPr lang="fr-CA" sz="5400" b="1" noProof="0" dirty="0">
                <a:solidFill>
                  <a:srgbClr val="588894"/>
                </a:solidFill>
                <a:latin typeface="Arial" panose="020B0604020202020204" pitchFamily="34" charset="0"/>
                <a:cs typeface="Arial" panose="020B0604020202020204" pitchFamily="34" charset="0"/>
              </a:rPr>
              <a:t>Conclusion</a:t>
            </a:r>
          </a:p>
        </p:txBody>
      </p:sp>
      <p:pic>
        <p:nvPicPr>
          <p:cNvPr id="4" name="Picture 3" descr="A picture containing indoor&#10;&#10;Description automatically generated">
            <a:extLst>
              <a:ext uri="{FF2B5EF4-FFF2-40B4-BE49-F238E27FC236}">
                <a16:creationId xmlns:a16="http://schemas.microsoft.com/office/drawing/2014/main" id="{072DCE82-1CCD-4607-B9A0-A1C44F62D453}"/>
              </a:ext>
            </a:extLst>
          </p:cNvPr>
          <p:cNvPicPr>
            <a:picLocks noChangeAspect="1"/>
          </p:cNvPicPr>
          <p:nvPr/>
        </p:nvPicPr>
        <p:blipFill rotWithShape="1">
          <a:blip r:embed="rId2"/>
          <a:srcRect l="23282" r="26023"/>
          <a:stretch/>
        </p:blipFill>
        <p:spPr>
          <a:xfrm>
            <a:off x="20" y="10"/>
            <a:ext cx="4635571" cy="6857990"/>
          </a:xfrm>
          <a:prstGeom prst="rect">
            <a:avLst/>
          </a:prstGeom>
          <a:effectLst/>
        </p:spPr>
      </p:pic>
      <p:cxnSp>
        <p:nvCxnSpPr>
          <p:cNvPr id="18" name="Straight Connector 1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DF339"/>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3C0E420-8A4D-40B5-9517-F34E451F401F}"/>
              </a:ext>
            </a:extLst>
          </p:cNvPr>
          <p:cNvSpPr/>
          <p:nvPr/>
        </p:nvSpPr>
        <p:spPr>
          <a:xfrm>
            <a:off x="4965431" y="2438400"/>
            <a:ext cx="6586489" cy="3785419"/>
          </a:xfrm>
          <a:prstGeom prst="rect">
            <a:avLst/>
          </a:prstGeom>
        </p:spPr>
        <p:txBody>
          <a:bodyPr vert="horz" lIns="91440" tIns="45720" rIns="91440" bIns="45720" rtlCol="0">
            <a:normAutofit/>
          </a:bodyPr>
          <a:lstStyle/>
          <a:p>
            <a:pPr>
              <a:lnSpc>
                <a:spcPct val="90000"/>
              </a:lnSpc>
              <a:spcAft>
                <a:spcPts val="600"/>
              </a:spcAft>
            </a:pPr>
            <a:endParaRPr lang="fr-CA" sz="2800" noProof="0" dirty="0">
              <a:solidFill>
                <a:srgbClr val="588894"/>
              </a:solidFill>
              <a:latin typeface="Arial" panose="020B0604020202020204" pitchFamily="34" charset="0"/>
              <a:cs typeface="Arial" panose="020B0604020202020204" pitchFamily="34" charset="0"/>
            </a:endParaRPr>
          </a:p>
          <a:p>
            <a:pPr algn="ctr">
              <a:lnSpc>
                <a:spcPct val="90000"/>
              </a:lnSpc>
              <a:spcAft>
                <a:spcPts val="600"/>
              </a:spcAft>
            </a:pPr>
            <a:r>
              <a:rPr lang="fr-CA" sz="2800" b="1" noProof="0" dirty="0">
                <a:solidFill>
                  <a:schemeClr val="accent6">
                    <a:lumMod val="75000"/>
                  </a:schemeClr>
                </a:solidFill>
                <a:latin typeface="Arial" panose="020B0604020202020204" pitchFamily="34" charset="0"/>
                <a:cs typeface="Arial" panose="020B0604020202020204" pitchFamily="34" charset="0"/>
              </a:rPr>
              <a:t>C’est un nouveau chapitre salarial qui commence pour les cadres…il était temps !</a:t>
            </a:r>
            <a:r>
              <a:rPr lang="fr-CA" sz="2000" b="1" noProof="0" dirty="0">
                <a:solidFill>
                  <a:schemeClr val="accent6">
                    <a:lumMod val="75000"/>
                  </a:schemeClr>
                </a:solidFill>
              </a:rPr>
              <a:t> </a:t>
            </a:r>
            <a:endParaRPr lang="fr-CA" sz="2000" b="1" dirty="0">
              <a:solidFill>
                <a:schemeClr val="accent6">
                  <a:lumMod val="75000"/>
                </a:schemeClr>
              </a:solidFill>
            </a:endParaRPr>
          </a:p>
          <a:p>
            <a:pPr algn="ctr">
              <a:lnSpc>
                <a:spcPct val="90000"/>
              </a:lnSpc>
              <a:spcAft>
                <a:spcPts val="600"/>
              </a:spcAft>
            </a:pPr>
            <a:endParaRPr lang="fr-CA" sz="2000" b="1" noProof="0" dirty="0">
              <a:solidFill>
                <a:schemeClr val="accent6">
                  <a:lumMod val="75000"/>
                </a:schemeClr>
              </a:solidFill>
            </a:endParaRPr>
          </a:p>
          <a:p>
            <a:pPr algn="ctr">
              <a:lnSpc>
                <a:spcPct val="90000"/>
              </a:lnSpc>
              <a:spcAft>
                <a:spcPts val="600"/>
              </a:spcAft>
            </a:pPr>
            <a:r>
              <a:rPr lang="fr-CA" sz="3200" b="1" noProof="0" dirty="0">
                <a:solidFill>
                  <a:schemeClr val="accent6">
                    <a:lumMod val="75000"/>
                  </a:schemeClr>
                </a:solidFill>
              </a:rPr>
              <a:t>QUESTIONS?</a:t>
            </a:r>
          </a:p>
          <a:p>
            <a:pPr algn="ctr">
              <a:lnSpc>
                <a:spcPct val="90000"/>
              </a:lnSpc>
              <a:spcAft>
                <a:spcPts val="600"/>
              </a:spcAft>
            </a:pPr>
            <a:endParaRPr lang="fr-CA" sz="2000" b="1" dirty="0">
              <a:solidFill>
                <a:schemeClr val="accent6">
                  <a:lumMod val="75000"/>
                </a:schemeClr>
              </a:solidFill>
              <a:effectLst/>
            </a:endParaRPr>
          </a:p>
          <a:p>
            <a:pPr algn="ctr">
              <a:lnSpc>
                <a:spcPct val="90000"/>
              </a:lnSpc>
              <a:spcAft>
                <a:spcPts val="600"/>
              </a:spcAft>
            </a:pPr>
            <a:endParaRPr lang="fr-CA" sz="2000" b="1" noProof="0" dirty="0">
              <a:solidFill>
                <a:schemeClr val="accent6">
                  <a:lumMod val="75000"/>
                </a:schemeClr>
              </a:solidFill>
              <a:effectLst/>
            </a:endParaRPr>
          </a:p>
        </p:txBody>
      </p:sp>
      <p:cxnSp>
        <p:nvCxnSpPr>
          <p:cNvPr id="6" name="Straight Connector 5">
            <a:extLst>
              <a:ext uri="{FF2B5EF4-FFF2-40B4-BE49-F238E27FC236}">
                <a16:creationId xmlns:a16="http://schemas.microsoft.com/office/drawing/2014/main" id="{293CD112-6AD0-4E5C-AA5C-2CE0040EAEED}"/>
              </a:ext>
            </a:extLst>
          </p:cNvPr>
          <p:cNvCxnSpPr/>
          <p:nvPr/>
        </p:nvCxnSpPr>
        <p:spPr>
          <a:xfrm>
            <a:off x="4965431" y="2115117"/>
            <a:ext cx="6424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191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4D2AD-C52B-481E-86CE-A8D33C3FEBB8}"/>
              </a:ext>
            </a:extLst>
          </p:cNvPr>
          <p:cNvSpPr/>
          <p:nvPr/>
        </p:nvSpPr>
        <p:spPr>
          <a:xfrm>
            <a:off x="0" y="0"/>
            <a:ext cx="12192000" cy="6858000"/>
          </a:xfrm>
          <a:prstGeom prst="rect">
            <a:avLst/>
          </a:prstGeom>
          <a:solidFill>
            <a:srgbClr val="588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39" name="Freeform: Shape 13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26" name="Picture 6" descr="Image result for 3d stick figure thank you">
            <a:extLst>
              <a:ext uri="{FF2B5EF4-FFF2-40B4-BE49-F238E27FC236}">
                <a16:creationId xmlns:a16="http://schemas.microsoft.com/office/drawing/2014/main" id="{16EF7DF4-3409-40F5-906A-6B8E8FCD54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66" b="-2"/>
          <a:stretch/>
        </p:blipFill>
        <p:spPr bwMode="auto">
          <a:xfrm>
            <a:off x="6758406" y="-2008"/>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xmlns="">
                <a:solidFill>
                  <a:srgbClr val="FFFFFF"/>
                </a:solidFill>
              </a14:hiddenFill>
            </a:ext>
          </a:extLst>
        </p:spPr>
      </p:pic>
      <p:sp>
        <p:nvSpPr>
          <p:cNvPr id="6" name="Content Placeholder 5">
            <a:extLst>
              <a:ext uri="{FF2B5EF4-FFF2-40B4-BE49-F238E27FC236}">
                <a16:creationId xmlns:a16="http://schemas.microsoft.com/office/drawing/2014/main" id="{E2D8A050-99B6-4921-86FE-4038B4DEC495}"/>
              </a:ext>
            </a:extLst>
          </p:cNvPr>
          <p:cNvSpPr>
            <a:spLocks noGrp="1"/>
          </p:cNvSpPr>
          <p:nvPr>
            <p:ph idx="1"/>
          </p:nvPr>
        </p:nvSpPr>
        <p:spPr>
          <a:xfrm>
            <a:off x="391329" y="1761969"/>
            <a:ext cx="5795543" cy="3890963"/>
          </a:xfrm>
        </p:spPr>
        <p:txBody>
          <a:bodyPr>
            <a:normAutofit/>
          </a:bodyPr>
          <a:lstStyle/>
          <a:p>
            <a:pPr marL="0" indent="0">
              <a:buNone/>
            </a:pPr>
            <a:r>
              <a:rPr lang="fr-CA" sz="3600" b="1" noProof="0" dirty="0">
                <a:latin typeface="Arial" panose="020B0604020202020204" pitchFamily="34" charset="0"/>
                <a:cs typeface="Arial" panose="020B0604020202020204" pitchFamily="34" charset="0"/>
              </a:rPr>
              <a:t>APER </a:t>
            </a:r>
          </a:p>
          <a:p>
            <a:pPr marL="0" indent="0">
              <a:buNone/>
            </a:pPr>
            <a:endParaRPr lang="fr-CA" dirty="0">
              <a:latin typeface="Arial" panose="020B0604020202020204" pitchFamily="34" charset="0"/>
              <a:cs typeface="Arial" panose="020B0604020202020204" pitchFamily="34" charset="0"/>
            </a:endParaRPr>
          </a:p>
          <a:p>
            <a:pPr marL="0" indent="0">
              <a:buNone/>
            </a:pPr>
            <a:r>
              <a:rPr lang="fr-CA" noProof="0" dirty="0">
                <a:latin typeface="Arial" panose="020B0604020202020204" pitchFamily="34" charset="0"/>
                <a:cs typeface="Arial" panose="020B0604020202020204" pitchFamily="34" charset="0"/>
              </a:rPr>
              <a:t>Téléphone: (514) 933-4118</a:t>
            </a:r>
          </a:p>
          <a:p>
            <a:pPr marL="0" indent="0">
              <a:buNone/>
            </a:pPr>
            <a:r>
              <a:rPr lang="fr-CA" noProof="0" dirty="0">
                <a:solidFill>
                  <a:srgbClr val="FFFF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association@aper.qc.ca</a:t>
            </a:r>
            <a:endParaRPr lang="fr-CA" noProof="0" dirty="0">
              <a:solidFill>
                <a:srgbClr val="FFFFFF"/>
              </a:solidFill>
              <a:latin typeface="Arial" panose="020B0604020202020204" pitchFamily="34" charset="0"/>
              <a:cs typeface="Arial" panose="020B0604020202020204" pitchFamily="34" charset="0"/>
            </a:endParaRPr>
          </a:p>
          <a:p>
            <a:pPr marL="0" indent="0">
              <a:buNone/>
            </a:pPr>
            <a:r>
              <a:rPr lang="fr-CA" noProof="0" dirty="0">
                <a:solidFill>
                  <a:srgbClr val="FFFF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www.aper.qc.ca</a:t>
            </a:r>
            <a:endParaRPr lang="fr-CA" noProof="0" dirty="0">
              <a:solidFill>
                <a:srgbClr val="FFFFFF"/>
              </a:solidFill>
              <a:latin typeface="Arial" panose="020B0604020202020204" pitchFamily="34" charset="0"/>
              <a:cs typeface="Arial" panose="020B0604020202020204" pitchFamily="34" charset="0"/>
            </a:endParaRPr>
          </a:p>
          <a:p>
            <a:pPr marL="0" indent="0">
              <a:buNone/>
            </a:pPr>
            <a:endParaRPr lang="fr-CA" sz="2200" noProof="0" dirty="0"/>
          </a:p>
          <a:p>
            <a:pPr marL="0" indent="0">
              <a:buNone/>
            </a:pPr>
            <a:endParaRPr lang="fr-CA" sz="4400" noProof="0" dirty="0"/>
          </a:p>
          <a:p>
            <a:pPr marL="0" indent="0">
              <a:buNone/>
            </a:pPr>
            <a:endParaRPr lang="fr-CA" sz="4400" noProof="0" dirty="0"/>
          </a:p>
        </p:txBody>
      </p:sp>
      <p:pic>
        <p:nvPicPr>
          <p:cNvPr id="8" name="Picture 7">
            <a:extLst>
              <a:ext uri="{FF2B5EF4-FFF2-40B4-BE49-F238E27FC236}">
                <a16:creationId xmlns:a16="http://schemas.microsoft.com/office/drawing/2014/main" id="{D21E9E7B-F634-42A6-B5D7-FB51ED2733BF}"/>
              </a:ext>
            </a:extLst>
          </p:cNvPr>
          <p:cNvPicPr>
            <a:picLocks noChangeAspect="1"/>
          </p:cNvPicPr>
          <p:nvPr/>
        </p:nvPicPr>
        <p:blipFill rotWithShape="1">
          <a:blip r:embed="rId5"/>
          <a:srcRect l="7380" b="339"/>
          <a:stretch/>
        </p:blipFill>
        <p:spPr>
          <a:xfrm>
            <a:off x="7723163" y="556914"/>
            <a:ext cx="3908163" cy="3986951"/>
          </a:xfrm>
          <a:prstGeom prst="rect">
            <a:avLst/>
          </a:prstGeom>
        </p:spPr>
      </p:pic>
      <p:sp>
        <p:nvSpPr>
          <p:cNvPr id="5" name="Rectangle 4">
            <a:extLst>
              <a:ext uri="{FF2B5EF4-FFF2-40B4-BE49-F238E27FC236}">
                <a16:creationId xmlns:a16="http://schemas.microsoft.com/office/drawing/2014/main" id="{511FA3FC-FD89-439C-9D4C-DCA4C3C75FAE}"/>
              </a:ext>
            </a:extLst>
          </p:cNvPr>
          <p:cNvSpPr/>
          <p:nvPr/>
        </p:nvSpPr>
        <p:spPr>
          <a:xfrm>
            <a:off x="8397228" y="2400194"/>
            <a:ext cx="2064732" cy="923330"/>
          </a:xfrm>
          <a:prstGeom prst="rect">
            <a:avLst/>
          </a:prstGeom>
          <a:noFill/>
        </p:spPr>
        <p:txBody>
          <a:bodyPr wrap="none" lIns="91440" tIns="45720" rIns="91440" bIns="45720">
            <a:spAutoFit/>
          </a:bodyPr>
          <a:lstStyle/>
          <a:p>
            <a:pPr algn="ctr"/>
            <a:r>
              <a:rPr lang="fr-CA" sz="5400" b="1" noProof="0" dirty="0">
                <a:ln w="0"/>
                <a:effectLst>
                  <a:outerShdw blurRad="38100" dist="38100" dir="2700000" algn="tl">
                    <a:srgbClr val="000000">
                      <a:alpha val="43137"/>
                    </a:srgbClr>
                  </a:outerShdw>
                </a:effectLst>
              </a:rPr>
              <a:t>MERCI</a:t>
            </a:r>
            <a:endParaRPr lang="fr-CA" sz="5400" b="1" cap="none" spc="0" noProof="0" dirty="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72981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74FC6-9C27-47E0-BA22-01E04D2A11A8}"/>
              </a:ext>
            </a:extLst>
          </p:cNvPr>
          <p:cNvSpPr>
            <a:spLocks noGrp="1"/>
          </p:cNvSpPr>
          <p:nvPr>
            <p:ph type="title"/>
          </p:nvPr>
        </p:nvSpPr>
        <p:spPr>
          <a:xfrm>
            <a:off x="433136" y="5091762"/>
            <a:ext cx="7834193" cy="1264588"/>
          </a:xfrm>
        </p:spPr>
        <p:txBody>
          <a:bodyPr vert="horz" lIns="91440" tIns="45720" rIns="91440" bIns="45720" rtlCol="0" anchor="ctr">
            <a:normAutofit/>
          </a:bodyPr>
          <a:lstStyle/>
          <a:p>
            <a:pPr algn="r"/>
            <a:r>
              <a:rPr lang="fr-CA" b="1" noProof="0" dirty="0">
                <a:latin typeface="Arial" panose="020B0604020202020204" pitchFamily="34" charset="0"/>
                <a:cs typeface="Arial" panose="020B0604020202020204" pitchFamily="34" charset="0"/>
              </a:rPr>
              <a:t>INTRODUCTION</a:t>
            </a:r>
          </a:p>
        </p:txBody>
      </p:sp>
      <p:pic>
        <p:nvPicPr>
          <p:cNvPr id="1026" name="Picture 2" descr="image being cropped">
            <a:extLst>
              <a:ext uri="{FF2B5EF4-FFF2-40B4-BE49-F238E27FC236}">
                <a16:creationId xmlns:a16="http://schemas.microsoft.com/office/drawing/2014/main" id="{9C4E449D-18BD-4B02-AB34-739E032628B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3983" y="10"/>
            <a:ext cx="12192000" cy="457199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1" name="Straight Connector 7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0869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FA0059D4-241E-4DE7-9E9F-9C39DECF509F}"/>
              </a:ext>
            </a:extLst>
          </p:cNvPr>
          <p:cNvSpPr>
            <a:spLocks noGrp="1"/>
          </p:cNvSpPr>
          <p:nvPr>
            <p:ph type="title"/>
          </p:nvPr>
        </p:nvSpPr>
        <p:spPr>
          <a:xfrm>
            <a:off x="5297762" y="329184"/>
            <a:ext cx="6251110" cy="1783080"/>
          </a:xfrm>
        </p:spPr>
        <p:txBody>
          <a:bodyPr anchor="b">
            <a:normAutofit/>
          </a:bodyPr>
          <a:lstStyle/>
          <a:p>
            <a:r>
              <a:rPr lang="fr-CA" sz="5400" b="1" noProof="0" dirty="0">
                <a:latin typeface="Arial" panose="020B0604020202020204" pitchFamily="34" charset="0"/>
                <a:cs typeface="Arial" panose="020B0604020202020204" pitchFamily="34" charset="0"/>
              </a:rPr>
              <a:t>INTRODUCTION</a:t>
            </a:r>
          </a:p>
        </p:txBody>
      </p:sp>
      <p:pic>
        <p:nvPicPr>
          <p:cNvPr id="5" name="Picture 4" descr="Pen placed on top of a signature line">
            <a:extLst>
              <a:ext uri="{FF2B5EF4-FFF2-40B4-BE49-F238E27FC236}">
                <a16:creationId xmlns:a16="http://schemas.microsoft.com/office/drawing/2014/main" id="{7D9B0385-8C2F-7BF8-AF23-08717BC5D3EB}"/>
              </a:ext>
            </a:extLst>
          </p:cNvPr>
          <p:cNvPicPr>
            <a:picLocks noChangeAspect="1"/>
          </p:cNvPicPr>
          <p:nvPr/>
        </p:nvPicPr>
        <p:blipFill>
          <a:blip r:embed="rId2"/>
          <a:srcRect l="52282" r="238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3" name="Content Placeholder 2">
            <a:extLst>
              <a:ext uri="{FF2B5EF4-FFF2-40B4-BE49-F238E27FC236}">
                <a16:creationId xmlns:a16="http://schemas.microsoft.com/office/drawing/2014/main" id="{98B571E4-DFB8-4859-A1A4-A0D6E1C51D83}"/>
              </a:ext>
            </a:extLst>
          </p:cNvPr>
          <p:cNvSpPr>
            <a:spLocks noGrp="1"/>
          </p:cNvSpPr>
          <p:nvPr>
            <p:ph idx="1"/>
          </p:nvPr>
        </p:nvSpPr>
        <p:spPr>
          <a:xfrm>
            <a:off x="5297762" y="2706624"/>
            <a:ext cx="6251110" cy="3483864"/>
          </a:xfrm>
        </p:spPr>
        <p:txBody>
          <a:bodyPr>
            <a:normAutofit/>
          </a:bodyPr>
          <a:lstStyle/>
          <a:p>
            <a:pPr marL="0" indent="0" algn="just">
              <a:buNone/>
            </a:pPr>
            <a:r>
              <a:rPr lang="fr-CA" sz="2200" noProof="0" dirty="0">
                <a:latin typeface="Arial" panose="020B0604020202020204" pitchFamily="34" charset="0"/>
                <a:cs typeface="Arial" panose="020B0604020202020204" pitchFamily="34" charset="0"/>
              </a:rPr>
              <a:t>Au cours des derniers mois, l’APER, accompagnée de l’ACSSSS et de l’AGESSS, a participé de façon intense avec Santé Québec et le SCT à divers travaux afin d’arriver à la signature de diverses ententes afin de corriger des problématiques sectorielles, de régime d’assurance et de régime de retraite, en plus des augmentations salariales 2023-2028.  Ces enjeux ont été discuté sur 3 différentes tables.</a:t>
            </a:r>
          </a:p>
        </p:txBody>
      </p:sp>
    </p:spTree>
    <p:extLst>
      <p:ext uri="{BB962C8B-B14F-4D97-AF65-F5344CB8AC3E}">
        <p14:creationId xmlns:p14="http://schemas.microsoft.com/office/powerpoint/2010/main" val="326134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a:extLst>
            <a:ext uri="{FF2B5EF4-FFF2-40B4-BE49-F238E27FC236}">
              <a16:creationId xmlns:a16="http://schemas.microsoft.com/office/drawing/2014/main" id="{9056C093-F5C8-14B8-559F-5A9CA15F6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7314F-B1B6-CD42-82A3-E7CFF16CA8BB}"/>
              </a:ext>
            </a:extLst>
          </p:cNvPr>
          <p:cNvSpPr>
            <a:spLocks noGrp="1"/>
          </p:cNvSpPr>
          <p:nvPr>
            <p:ph type="title"/>
          </p:nvPr>
        </p:nvSpPr>
        <p:spPr>
          <a:xfrm>
            <a:off x="433136" y="5091762"/>
            <a:ext cx="7834193" cy="1264588"/>
          </a:xfrm>
        </p:spPr>
        <p:txBody>
          <a:bodyPr vert="horz" lIns="91440" tIns="45720" rIns="91440" bIns="45720" rtlCol="0" anchor="ctr">
            <a:normAutofit/>
          </a:bodyPr>
          <a:lstStyle/>
          <a:p>
            <a:pPr algn="r"/>
            <a:r>
              <a:rPr lang="fr-CA" b="1" noProof="0" dirty="0">
                <a:latin typeface="Arial" panose="020B0604020202020204" pitchFamily="34" charset="0"/>
                <a:cs typeface="Arial" panose="020B0604020202020204" pitchFamily="34" charset="0"/>
              </a:rPr>
              <a:t>LES DIFFÉRENTES TABLES</a:t>
            </a:r>
          </a:p>
        </p:txBody>
      </p:sp>
      <p:pic>
        <p:nvPicPr>
          <p:cNvPr id="1026" name="Picture 2" descr="image being cropped">
            <a:extLst>
              <a:ext uri="{FF2B5EF4-FFF2-40B4-BE49-F238E27FC236}">
                <a16:creationId xmlns:a16="http://schemas.microsoft.com/office/drawing/2014/main" id="{EBDB0D11-CF0D-AB35-0F13-18087365887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3983" y="10"/>
            <a:ext cx="12192000" cy="457199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25C01CE9-31CF-D2CE-5F20-FFBD8E6BCE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9976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4324D1D-08E4-3541-BC8F-6E1A01988D0D}"/>
              </a:ext>
            </a:extLst>
          </p:cNvPr>
          <p:cNvPicPr>
            <a:picLocks noChangeAspect="1"/>
          </p:cNvPicPr>
          <p:nvPr/>
        </p:nvPicPr>
        <p:blipFill>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7" name="Title 6">
            <a:extLst>
              <a:ext uri="{FF2B5EF4-FFF2-40B4-BE49-F238E27FC236}">
                <a16:creationId xmlns:a16="http://schemas.microsoft.com/office/drawing/2014/main" id="{A30A78F5-1B42-495C-8876-851831437A66}"/>
              </a:ext>
            </a:extLst>
          </p:cNvPr>
          <p:cNvSpPr>
            <a:spLocks noGrp="1"/>
          </p:cNvSpPr>
          <p:nvPr>
            <p:ph type="title"/>
          </p:nvPr>
        </p:nvSpPr>
        <p:spPr>
          <a:xfrm>
            <a:off x="838200" y="365125"/>
            <a:ext cx="10515600" cy="1325563"/>
          </a:xfrm>
        </p:spPr>
        <p:txBody>
          <a:bodyPr>
            <a:normAutofit/>
          </a:bodyPr>
          <a:lstStyle/>
          <a:p>
            <a:r>
              <a:rPr lang="fr-CA" b="1" noProof="0" dirty="0">
                <a:latin typeface="Arial" panose="020B0604020202020204" pitchFamily="34" charset="0"/>
                <a:cs typeface="Arial" panose="020B0604020202020204" pitchFamily="34" charset="0"/>
              </a:rPr>
              <a:t>LES DIFFÉRENTES TABLES</a:t>
            </a:r>
            <a:br>
              <a:rPr lang="fr-CA" b="1" noProof="0" dirty="0">
                <a:latin typeface="Arial" panose="020B0604020202020204" pitchFamily="34" charset="0"/>
                <a:cs typeface="Arial" panose="020B0604020202020204" pitchFamily="34" charset="0"/>
              </a:rPr>
            </a:br>
            <a:r>
              <a:rPr lang="fr-CA" b="1" noProof="0" dirty="0">
                <a:latin typeface="Arial" panose="020B0604020202020204" pitchFamily="34" charset="0"/>
                <a:cs typeface="Arial" panose="020B0604020202020204" pitchFamily="34" charset="0"/>
              </a:rPr>
              <a:t>DIVISER POUR MIEUX RÉGNER</a:t>
            </a:r>
          </a:p>
        </p:txBody>
      </p:sp>
      <p:sp>
        <p:nvSpPr>
          <p:cNvPr id="5" name="Rectangle 4">
            <a:extLst>
              <a:ext uri="{FF2B5EF4-FFF2-40B4-BE49-F238E27FC236}">
                <a16:creationId xmlns:a16="http://schemas.microsoft.com/office/drawing/2014/main" id="{256F8C9A-314D-4E5D-9168-DF83E1620201}"/>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graphicFrame>
        <p:nvGraphicFramePr>
          <p:cNvPr id="16" name="Content Placeholder 2">
            <a:extLst>
              <a:ext uri="{FF2B5EF4-FFF2-40B4-BE49-F238E27FC236}">
                <a16:creationId xmlns:a16="http://schemas.microsoft.com/office/drawing/2014/main" id="{569520DD-E19C-57C9-D576-FF22DE97BE05}"/>
              </a:ext>
            </a:extLst>
          </p:cNvPr>
          <p:cNvGraphicFramePr>
            <a:graphicFrameLocks noGrp="1"/>
          </p:cNvGraphicFramePr>
          <p:nvPr>
            <p:ph idx="1"/>
            <p:extLst>
              <p:ext uri="{D42A27DB-BD31-4B8C-83A1-F6EECF244321}">
                <p14:modId xmlns:p14="http://schemas.microsoft.com/office/powerpoint/2010/main" val="25690979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5041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37BEEF-3B19-FF68-8223-111626F4BD83}"/>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7" name="Title 6">
            <a:extLst>
              <a:ext uri="{FF2B5EF4-FFF2-40B4-BE49-F238E27FC236}">
                <a16:creationId xmlns:a16="http://schemas.microsoft.com/office/drawing/2014/main" id="{887BEDB7-5DB9-DDA6-6FD3-8D9A04A7CDBC}"/>
              </a:ext>
            </a:extLst>
          </p:cNvPr>
          <p:cNvSpPr>
            <a:spLocks noGrp="1"/>
          </p:cNvSpPr>
          <p:nvPr>
            <p:ph type="title"/>
          </p:nvPr>
        </p:nvSpPr>
        <p:spPr>
          <a:xfrm>
            <a:off x="572493" y="238539"/>
            <a:ext cx="11018520" cy="1434415"/>
          </a:xfrm>
        </p:spPr>
        <p:txBody>
          <a:bodyPr anchor="b">
            <a:normAutofit/>
          </a:bodyPr>
          <a:lstStyle/>
          <a:p>
            <a:r>
              <a:rPr lang="fr-CA" sz="4600" b="1" noProof="0" dirty="0">
                <a:latin typeface="Arial" panose="020B0604020202020204" pitchFamily="34" charset="0"/>
                <a:cs typeface="Arial" panose="020B0604020202020204" pitchFamily="34" charset="0"/>
              </a:rPr>
              <a:t>LES DIFFÉRENTES TABLES</a:t>
            </a:r>
            <a:br>
              <a:rPr lang="fr-CA" sz="4600" b="1" noProof="0" dirty="0">
                <a:latin typeface="Arial" panose="020B0604020202020204" pitchFamily="34" charset="0"/>
                <a:cs typeface="Arial" panose="020B0604020202020204" pitchFamily="34" charset="0"/>
              </a:rPr>
            </a:br>
            <a:r>
              <a:rPr lang="fr-CA" sz="4600" b="1" noProof="0" dirty="0">
                <a:latin typeface="Arial" panose="020B0604020202020204" pitchFamily="34" charset="0"/>
                <a:cs typeface="Arial" panose="020B0604020202020204" pitchFamily="34" charset="0"/>
              </a:rPr>
              <a:t>DIVISER POUR MIEUX RÉGNER</a:t>
            </a:r>
          </a:p>
        </p:txBody>
      </p:sp>
      <p:sp>
        <p:nvSpPr>
          <p:cNvPr id="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3" name="Content Placeholder 2">
            <a:extLst>
              <a:ext uri="{FF2B5EF4-FFF2-40B4-BE49-F238E27FC236}">
                <a16:creationId xmlns:a16="http://schemas.microsoft.com/office/drawing/2014/main" id="{3AD4AD04-13C9-03CB-7F14-27150DEBD1C7}"/>
              </a:ext>
            </a:extLst>
          </p:cNvPr>
          <p:cNvSpPr>
            <a:spLocks noGrp="1"/>
          </p:cNvSpPr>
          <p:nvPr>
            <p:ph idx="1"/>
          </p:nvPr>
        </p:nvSpPr>
        <p:spPr>
          <a:xfrm>
            <a:off x="572493" y="2071316"/>
            <a:ext cx="6713552" cy="4119172"/>
          </a:xfrm>
        </p:spPr>
        <p:txBody>
          <a:bodyPr anchor="t">
            <a:normAutofit/>
          </a:bodyPr>
          <a:lstStyle/>
          <a:p>
            <a:r>
              <a:rPr lang="fr-CA" sz="2000" noProof="0" dirty="0">
                <a:effectLst/>
                <a:latin typeface="Candara" panose="020E0502030303020204" pitchFamily="34" charset="0"/>
              </a:rPr>
              <a:t>1er avril 2023 : 4.3%  au lieu de 6%</a:t>
            </a:r>
          </a:p>
          <a:p>
            <a:r>
              <a:rPr lang="fr-CA" sz="2000" noProof="0" dirty="0">
                <a:effectLst/>
                <a:latin typeface="Candara" panose="020E0502030303020204" pitchFamily="34" charset="0"/>
              </a:rPr>
              <a:t>1er avril 2024 : 2.3% au lieu de 2.8%</a:t>
            </a:r>
          </a:p>
          <a:p>
            <a:r>
              <a:rPr lang="fr-CA" sz="2000" noProof="0" dirty="0">
                <a:effectLst/>
                <a:latin typeface="Candara" panose="020E0502030303020204" pitchFamily="34" charset="0"/>
              </a:rPr>
              <a:t>1er avril 2025 : 2.1% au lieu de 2.6%</a:t>
            </a:r>
          </a:p>
          <a:p>
            <a:r>
              <a:rPr lang="fr-CA" sz="2000" noProof="0" dirty="0">
                <a:effectLst/>
                <a:latin typeface="Candara" panose="020E0502030303020204" pitchFamily="34" charset="0"/>
              </a:rPr>
              <a:t>1er avril 2026 : 2.0% au lieu de 2.5%</a:t>
            </a:r>
          </a:p>
          <a:p>
            <a:r>
              <a:rPr lang="fr-CA" sz="2000" noProof="0" dirty="0">
                <a:effectLst/>
                <a:latin typeface="Candara" panose="020E0502030303020204" pitchFamily="34" charset="0"/>
              </a:rPr>
              <a:t>1er avril 2027 : 2.0% au lieu de 3.5%</a:t>
            </a:r>
          </a:p>
          <a:p>
            <a:pPr marL="0" indent="0">
              <a:buNone/>
            </a:pPr>
            <a:r>
              <a:rPr lang="fr-CA" sz="2000" noProof="0" dirty="0">
                <a:effectLst/>
                <a:latin typeface="Candara" panose="020E0502030303020204" pitchFamily="34" charset="0"/>
              </a:rPr>
              <a:t>Pour un total de </a:t>
            </a:r>
            <a:r>
              <a:rPr lang="fr-CA" sz="2000" b="1" noProof="0" dirty="0">
                <a:effectLst/>
                <a:latin typeface="Candara" panose="020E0502030303020204" pitchFamily="34" charset="0"/>
              </a:rPr>
              <a:t>12.7% </a:t>
            </a:r>
            <a:r>
              <a:rPr lang="fr-CA" sz="2000" noProof="0" dirty="0">
                <a:effectLst/>
                <a:latin typeface="Candara" panose="020E0502030303020204" pitchFamily="34" charset="0"/>
              </a:rPr>
              <a:t>d’augmentations salariales au lieu du </a:t>
            </a:r>
            <a:r>
              <a:rPr lang="fr-CA" sz="2000" b="1" noProof="0" dirty="0">
                <a:effectLst/>
                <a:latin typeface="Candara" panose="020E0502030303020204" pitchFamily="34" charset="0"/>
              </a:rPr>
              <a:t>17.4% </a:t>
            </a:r>
            <a:r>
              <a:rPr lang="fr-CA" sz="2000" noProof="0" dirty="0">
                <a:effectLst/>
                <a:latin typeface="Candara" panose="020E0502030303020204" pitchFamily="34" charset="0"/>
              </a:rPr>
              <a:t>qui avait </a:t>
            </a:r>
            <a:r>
              <a:rPr lang="fr-CA" sz="2000" noProof="0" dirty="0" err="1">
                <a:effectLst/>
                <a:latin typeface="Candara" panose="020E0502030303020204" pitchFamily="34" charset="0"/>
              </a:rPr>
              <a:t>éte</a:t>
            </a:r>
            <a:r>
              <a:rPr lang="fr-CA" sz="2000" noProof="0" dirty="0">
                <a:effectLst/>
                <a:latin typeface="Candara" panose="020E0502030303020204" pitchFamily="34" charset="0"/>
              </a:rPr>
              <a:t>́ </a:t>
            </a:r>
            <a:r>
              <a:rPr lang="fr-CA" sz="2000" noProof="0" dirty="0" err="1">
                <a:effectLst/>
                <a:latin typeface="Candara" panose="020E0502030303020204" pitchFamily="34" charset="0"/>
              </a:rPr>
              <a:t>octroye</a:t>
            </a:r>
            <a:r>
              <a:rPr lang="fr-CA" sz="2000" noProof="0" dirty="0">
                <a:effectLst/>
                <a:latin typeface="Candara" panose="020E0502030303020204" pitchFamily="34" charset="0"/>
              </a:rPr>
              <a:t>́ aux </a:t>
            </a:r>
            <a:r>
              <a:rPr lang="fr-CA" sz="2000" noProof="0" dirty="0" err="1">
                <a:effectLst/>
                <a:latin typeface="Candara" panose="020E0502030303020204" pitchFamily="34" charset="0"/>
              </a:rPr>
              <a:t>employés</a:t>
            </a:r>
            <a:r>
              <a:rPr lang="fr-CA" sz="2000" noProof="0" dirty="0">
                <a:effectLst/>
                <a:latin typeface="Candara" panose="020E0502030303020204" pitchFamily="34" charset="0"/>
              </a:rPr>
              <a:t> </a:t>
            </a:r>
            <a:r>
              <a:rPr lang="fr-CA" sz="2000" noProof="0" dirty="0" err="1">
                <a:effectLst/>
                <a:latin typeface="Candara" panose="020E0502030303020204" pitchFamily="34" charset="0"/>
              </a:rPr>
              <a:t>syndiqués</a:t>
            </a:r>
            <a:r>
              <a:rPr lang="fr-CA" sz="2000" noProof="0" dirty="0">
                <a:effectLst/>
                <a:latin typeface="Candara" panose="020E0502030303020204" pitchFamily="34" charset="0"/>
              </a:rPr>
              <a:t> .</a:t>
            </a:r>
          </a:p>
          <a:p>
            <a:pPr marL="0" indent="0">
              <a:buNone/>
            </a:pPr>
            <a:r>
              <a:rPr lang="fr-CA" sz="2000" noProof="0" dirty="0">
                <a:latin typeface="Candara" panose="020E0502030303020204" pitchFamily="34" charset="0"/>
              </a:rPr>
              <a:t>Le SCT nous retournait « discuter » en table sectorielle pour trouver des éléments de flexibilité, mobilité et efficacité …</a:t>
            </a:r>
            <a:endParaRPr lang="fr-CA" sz="2000" noProof="0" dirty="0"/>
          </a:p>
          <a:p>
            <a:pPr marL="0" indent="0">
              <a:spcBef>
                <a:spcPts val="0"/>
              </a:spcBef>
              <a:spcAft>
                <a:spcPts val="600"/>
              </a:spcAft>
              <a:buNone/>
            </a:pPr>
            <a:endParaRPr lang="fr-CA" sz="2000" noProof="0" dirty="0">
              <a:latin typeface="Arial" panose="020B0604020202020204" pitchFamily="34" charset="0"/>
              <a:cs typeface="Arial" panose="020B0604020202020204" pitchFamily="34" charset="0"/>
            </a:endParaRPr>
          </a:p>
        </p:txBody>
      </p:sp>
      <p:pic>
        <p:nvPicPr>
          <p:cNvPr id="16" name="Picture 15" descr="White percentage symbol on red background">
            <a:extLst>
              <a:ext uri="{FF2B5EF4-FFF2-40B4-BE49-F238E27FC236}">
                <a16:creationId xmlns:a16="http://schemas.microsoft.com/office/drawing/2014/main" id="{26626995-FC13-0F3E-8053-B0C97A18C1B6}"/>
              </a:ext>
            </a:extLst>
          </p:cNvPr>
          <p:cNvPicPr>
            <a:picLocks noChangeAspect="1"/>
          </p:cNvPicPr>
          <p:nvPr/>
        </p:nvPicPr>
        <p:blipFill>
          <a:blip r:embed="rId2"/>
          <a:srcRect l="35782" r="2" b="2"/>
          <a:stretch/>
        </p:blipFill>
        <p:spPr>
          <a:xfrm>
            <a:off x="7675658" y="2093976"/>
            <a:ext cx="3941064" cy="4096512"/>
          </a:xfrm>
          <a:prstGeom prst="rect">
            <a:avLst/>
          </a:prstGeom>
        </p:spPr>
      </p:pic>
      <p:sp>
        <p:nvSpPr>
          <p:cNvPr id="5" name="Rectangle 4">
            <a:extLst>
              <a:ext uri="{FF2B5EF4-FFF2-40B4-BE49-F238E27FC236}">
                <a16:creationId xmlns:a16="http://schemas.microsoft.com/office/drawing/2014/main" id="{CCF62109-7E4F-6836-5EB0-9A5BD776CA69}"/>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Tree>
    <p:extLst>
      <p:ext uri="{BB962C8B-B14F-4D97-AF65-F5344CB8AC3E}">
        <p14:creationId xmlns:p14="http://schemas.microsoft.com/office/powerpoint/2010/main" val="49353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E8AAE0-441E-0BD2-9C9E-01D8C6D57F4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3E102D-C208-615E-51B2-3D38D14FC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7" name="Title 6">
            <a:extLst>
              <a:ext uri="{FF2B5EF4-FFF2-40B4-BE49-F238E27FC236}">
                <a16:creationId xmlns:a16="http://schemas.microsoft.com/office/drawing/2014/main" id="{D092370A-4CAD-143F-9F98-AB4C4F6EF388}"/>
              </a:ext>
            </a:extLst>
          </p:cNvPr>
          <p:cNvSpPr>
            <a:spLocks noGrp="1"/>
          </p:cNvSpPr>
          <p:nvPr>
            <p:ph type="title"/>
          </p:nvPr>
        </p:nvSpPr>
        <p:spPr>
          <a:xfrm>
            <a:off x="572493" y="238539"/>
            <a:ext cx="11018520" cy="1434415"/>
          </a:xfrm>
        </p:spPr>
        <p:txBody>
          <a:bodyPr anchor="b">
            <a:normAutofit fontScale="90000"/>
          </a:bodyPr>
          <a:lstStyle/>
          <a:p>
            <a:r>
              <a:rPr lang="fr-CA" sz="5400" b="1" noProof="0" dirty="0">
                <a:latin typeface="Arial" panose="020B0604020202020204" pitchFamily="34" charset="0"/>
                <a:cs typeface="Arial" panose="020B0604020202020204" pitchFamily="34" charset="0"/>
              </a:rPr>
              <a:t>LES DIFFÉRENTES TABLES</a:t>
            </a:r>
            <a:br>
              <a:rPr lang="fr-CA" sz="5400" b="1" noProof="0" dirty="0">
                <a:latin typeface="Arial" panose="020B0604020202020204" pitchFamily="34" charset="0"/>
                <a:cs typeface="Arial" panose="020B0604020202020204" pitchFamily="34" charset="0"/>
              </a:rPr>
            </a:br>
            <a:r>
              <a:rPr lang="fr-CA" sz="5400" b="1" noProof="0" dirty="0">
                <a:latin typeface="Arial" panose="020B0604020202020204" pitchFamily="34" charset="0"/>
                <a:cs typeface="Arial" panose="020B0604020202020204" pitchFamily="34" charset="0"/>
              </a:rPr>
              <a:t>DIVISER POUR MIEUX RÉGNER</a:t>
            </a:r>
          </a:p>
        </p:txBody>
      </p:sp>
      <p:sp>
        <p:nvSpPr>
          <p:cNvPr id="14" name="sketchy line">
            <a:extLst>
              <a:ext uri="{FF2B5EF4-FFF2-40B4-BE49-F238E27FC236}">
                <a16:creationId xmlns:a16="http://schemas.microsoft.com/office/drawing/2014/main" id="{C7F64949-66B8-EC61-9B20-DCC550AEE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graphicFrame>
        <p:nvGraphicFramePr>
          <p:cNvPr id="25" name="Content Placeholder 2">
            <a:extLst>
              <a:ext uri="{FF2B5EF4-FFF2-40B4-BE49-F238E27FC236}">
                <a16:creationId xmlns:a16="http://schemas.microsoft.com/office/drawing/2014/main" id="{E00FB395-E218-7694-C4A1-21827EA81AC9}"/>
              </a:ext>
            </a:extLst>
          </p:cNvPr>
          <p:cNvGraphicFramePr>
            <a:graphicFrameLocks noGrp="1"/>
          </p:cNvGraphicFramePr>
          <p:nvPr>
            <p:ph idx="1"/>
            <p:extLst>
              <p:ext uri="{D42A27DB-BD31-4B8C-83A1-F6EECF244321}">
                <p14:modId xmlns:p14="http://schemas.microsoft.com/office/powerpoint/2010/main" val="4022648615"/>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Image result for 3d stick figure time">
            <a:extLst>
              <a:ext uri="{FF2B5EF4-FFF2-40B4-BE49-F238E27FC236}">
                <a16:creationId xmlns:a16="http://schemas.microsoft.com/office/drawing/2014/main" id="{7F09CC3B-0A42-35D3-4A8E-67E37455C8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245" r="2600"/>
          <a:stretch/>
        </p:blipFill>
        <p:spPr bwMode="auto">
          <a:xfrm>
            <a:off x="7675658" y="2093976"/>
            <a:ext cx="3941064" cy="409651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a16="http://schemas.microsoft.com/office/drawing/2014/main" id="{AC8BA87C-AF93-FFC4-6327-CFAA54E019AD}"/>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Tree>
    <p:extLst>
      <p:ext uri="{BB962C8B-B14F-4D97-AF65-F5344CB8AC3E}">
        <p14:creationId xmlns:p14="http://schemas.microsoft.com/office/powerpoint/2010/main" val="1230338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A8AE49-0E09-F845-0D7A-77F5FAFB130C}"/>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7" name="Title 6">
            <a:extLst>
              <a:ext uri="{FF2B5EF4-FFF2-40B4-BE49-F238E27FC236}">
                <a16:creationId xmlns:a16="http://schemas.microsoft.com/office/drawing/2014/main" id="{B848C6B1-78EC-3593-97F9-85134C91C1E2}"/>
              </a:ext>
            </a:extLst>
          </p:cNvPr>
          <p:cNvSpPr>
            <a:spLocks noGrp="1"/>
          </p:cNvSpPr>
          <p:nvPr>
            <p:ph type="title"/>
          </p:nvPr>
        </p:nvSpPr>
        <p:spPr>
          <a:xfrm>
            <a:off x="841248" y="548640"/>
            <a:ext cx="3600860" cy="5431536"/>
          </a:xfrm>
        </p:spPr>
        <p:txBody>
          <a:bodyPr>
            <a:normAutofit/>
          </a:bodyPr>
          <a:lstStyle/>
          <a:p>
            <a:r>
              <a:rPr lang="fr-CA" sz="3800" b="1" noProof="0" dirty="0">
                <a:latin typeface="Arial" panose="020B0604020202020204" pitchFamily="34" charset="0"/>
                <a:cs typeface="Arial" panose="020B0604020202020204" pitchFamily="34" charset="0"/>
              </a:rPr>
              <a:t>LES DIFFÉRENTES TABLES</a:t>
            </a:r>
            <a:br>
              <a:rPr lang="fr-CA" sz="3800" b="1" noProof="0" dirty="0">
                <a:latin typeface="Arial" panose="020B0604020202020204" pitchFamily="34" charset="0"/>
                <a:cs typeface="Arial" panose="020B0604020202020204" pitchFamily="34" charset="0"/>
              </a:rPr>
            </a:br>
            <a:r>
              <a:rPr lang="fr-CA" sz="3800" b="1" noProof="0" dirty="0">
                <a:latin typeface="Arial" panose="020B0604020202020204" pitchFamily="34" charset="0"/>
                <a:cs typeface="Arial" panose="020B0604020202020204" pitchFamily="34" charset="0"/>
              </a:rPr>
              <a:t>DIVISER POUR MIEUX RÉGNER</a:t>
            </a:r>
          </a:p>
        </p:txBody>
      </p:sp>
      <p:sp>
        <p:nvSpPr>
          <p:cNvPr id="2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3" name="Content Placeholder 2">
            <a:extLst>
              <a:ext uri="{FF2B5EF4-FFF2-40B4-BE49-F238E27FC236}">
                <a16:creationId xmlns:a16="http://schemas.microsoft.com/office/drawing/2014/main" id="{65B8E5C0-444C-BF44-C3C6-C85DA28971D0}"/>
              </a:ext>
            </a:extLst>
          </p:cNvPr>
          <p:cNvSpPr>
            <a:spLocks noGrp="1"/>
          </p:cNvSpPr>
          <p:nvPr>
            <p:ph idx="1"/>
          </p:nvPr>
        </p:nvSpPr>
        <p:spPr>
          <a:xfrm>
            <a:off x="5126418" y="552091"/>
            <a:ext cx="6224335" cy="5431536"/>
          </a:xfrm>
        </p:spPr>
        <p:txBody>
          <a:bodyPr anchor="ctr">
            <a:normAutofit/>
          </a:bodyPr>
          <a:lstStyle/>
          <a:p>
            <a:endParaRPr lang="fr-CA" sz="2200" noProof="0" dirty="0">
              <a:effectLst/>
              <a:latin typeface="Candara" panose="020E0502030303020204" pitchFamily="34" charset="0"/>
            </a:endParaRPr>
          </a:p>
          <a:p>
            <a:pPr marL="0" indent="0">
              <a:spcBef>
                <a:spcPts val="0"/>
              </a:spcBef>
              <a:spcAft>
                <a:spcPts val="600"/>
              </a:spcAft>
              <a:buNone/>
            </a:pPr>
            <a:r>
              <a:rPr lang="fr-CA" sz="2200" noProof="0" dirty="0">
                <a:latin typeface="Arial" panose="020B0604020202020204" pitchFamily="34" charset="0"/>
                <a:cs typeface="Arial" panose="020B0604020202020204" pitchFamily="34" charset="0"/>
              </a:rPr>
              <a:t>Une 3ième table où étaient présents les représentants du Bureau de négociation gouvernementale (BNG), de la CERA et du RACAR afin de discuter du régime de retraite et de l’amélioration de la couverture d’assurance.</a:t>
            </a:r>
          </a:p>
          <a:p>
            <a:pPr marL="0" indent="0">
              <a:spcBef>
                <a:spcPts val="0"/>
              </a:spcBef>
              <a:spcAft>
                <a:spcPts val="600"/>
              </a:spcAft>
              <a:buNone/>
            </a:pPr>
            <a:r>
              <a:rPr lang="fr-CA" sz="2200" noProof="0" dirty="0">
                <a:latin typeface="Arial" panose="020B0604020202020204" pitchFamily="34" charset="0"/>
                <a:cs typeface="Arial" panose="020B0604020202020204" pitchFamily="34" charset="0"/>
              </a:rPr>
              <a:t>L’APER était présente au comité de stratégie de la CERA auprès de cette table.</a:t>
            </a:r>
          </a:p>
          <a:p>
            <a:pPr marL="0" indent="0">
              <a:spcBef>
                <a:spcPts val="0"/>
              </a:spcBef>
              <a:spcAft>
                <a:spcPts val="600"/>
              </a:spcAft>
              <a:buNone/>
            </a:pPr>
            <a:r>
              <a:rPr lang="fr-CA" sz="2200" noProof="0" dirty="0">
                <a:latin typeface="Arial" panose="020B0604020202020204" pitchFamily="34" charset="0"/>
                <a:cs typeface="Arial" panose="020B0604020202020204" pitchFamily="34" charset="0"/>
              </a:rPr>
              <a:t>Nous avons déposé une proposition permettant:</a:t>
            </a:r>
          </a:p>
        </p:txBody>
      </p:sp>
      <p:sp>
        <p:nvSpPr>
          <p:cNvPr id="5" name="Rectangle 4">
            <a:extLst>
              <a:ext uri="{FF2B5EF4-FFF2-40B4-BE49-F238E27FC236}">
                <a16:creationId xmlns:a16="http://schemas.microsoft.com/office/drawing/2014/main" id="{24E9DADC-3ED0-A131-2070-B495CEBEE875}"/>
              </a:ext>
            </a:extLst>
          </p:cNvPr>
          <p:cNvSpPr/>
          <p:nvPr/>
        </p:nvSpPr>
        <p:spPr>
          <a:xfrm>
            <a:off x="0" y="5849007"/>
            <a:ext cx="12192000" cy="100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Tree>
    <p:extLst>
      <p:ext uri="{BB962C8B-B14F-4D97-AF65-F5344CB8AC3E}">
        <p14:creationId xmlns:p14="http://schemas.microsoft.com/office/powerpoint/2010/main" val="1287777626"/>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3021</TotalTime>
  <Words>1442</Words>
  <Application>Microsoft Office PowerPoint</Application>
  <PresentationFormat>Grand écran</PresentationFormat>
  <Paragraphs>124</Paragraphs>
  <Slides>25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Calibri Light</vt:lpstr>
      <vt:lpstr>Candara</vt:lpstr>
      <vt:lpstr>Office Theme</vt:lpstr>
      <vt:lpstr>NOUVEAUTÉS SALARIALES EXPLICATIONS</vt:lpstr>
      <vt:lpstr>Ordre du jour</vt:lpstr>
      <vt:lpstr>INTRODUCTION</vt:lpstr>
      <vt:lpstr>INTRODUCTION</vt:lpstr>
      <vt:lpstr>LES DIFFÉRENTES TABLES</vt:lpstr>
      <vt:lpstr>LES DIFFÉRENTES TABLES DIVISER POUR MIEUX RÉGNER</vt:lpstr>
      <vt:lpstr>LES DIFFÉRENTES TABLES DIVISER POUR MIEUX RÉGNER</vt:lpstr>
      <vt:lpstr>LES DIFFÉRENTES TABLES DIVISER POUR MIEUX RÉGNER</vt:lpstr>
      <vt:lpstr>LES DIFFÉRENTES TABLES DIVISER POUR MIEUX RÉGNER</vt:lpstr>
      <vt:lpstr>LES DIFFÉRENTES TABLES DIVISER POUR MIEUX RÉGNER</vt:lpstr>
      <vt:lpstr>LES DIFFÉRENTS ENJEUX</vt:lpstr>
      <vt:lpstr>LES DIFFÉRENTS ENJEUX</vt:lpstr>
      <vt:lpstr>LA CONTREPARTIE GOUVERNEMENTALE</vt:lpstr>
      <vt:lpstr>LA CONTREPARTIE GOUVERNEMENTALE OU LES RÉSULTATS</vt:lpstr>
      <vt:lpstr>LA CONTREPARTIE GOUVERNEMENTALE OU LES RÉSULTATS</vt:lpstr>
      <vt:lpstr>LA CONTREPARTIE GOUVERNEMENTALE OU LES RÉSULTATS</vt:lpstr>
      <vt:lpstr>QU’AVONS-NOUS PERDU EN RETOUR?</vt:lpstr>
      <vt:lpstr>LE RÉGIME D’ASSURANCE</vt:lpstr>
      <vt:lpstr>LE RÉGIME D’ASSURANCE</vt:lpstr>
      <vt:lpstr>LE RÉGIME DE RETRAITE</vt:lpstr>
      <vt:lpstr>LE RÉGIME DE RETRAITE (RRPE)</vt:lpstr>
      <vt:lpstr>LES PROCHAINES ÉTAPES ET LA PROCÉDURE</vt:lpstr>
      <vt:lpstr>LES PROCHAINES ÉTAPES ET LA PROCÉDURE</vt:lpstr>
      <vt:lpstr>Conclusion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 EQUITY &amp; MINISTERIAL SALARY MONDIFICATIONS</dc:title>
  <dc:creator>Felicia Tiseo</dc:creator>
  <cp:lastModifiedBy>Association</cp:lastModifiedBy>
  <cp:revision>77</cp:revision>
  <cp:lastPrinted>2019-12-09T16:04:40Z</cp:lastPrinted>
  <dcterms:created xsi:type="dcterms:W3CDTF">2019-09-17T13:36:34Z</dcterms:created>
  <dcterms:modified xsi:type="dcterms:W3CDTF">2025-04-07T17:57:59Z</dcterms:modified>
</cp:coreProperties>
</file>