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9" r:id="rId5"/>
    <p:sldId id="355" r:id="rId6"/>
    <p:sldId id="310" r:id="rId7"/>
    <p:sldId id="351" r:id="rId8"/>
    <p:sldId id="384" r:id="rId9"/>
    <p:sldId id="364" r:id="rId10"/>
    <p:sldId id="365" r:id="rId11"/>
    <p:sldId id="385" r:id="rId12"/>
    <p:sldId id="386" r:id="rId13"/>
    <p:sldId id="387" r:id="rId14"/>
    <p:sldId id="352" r:id="rId15"/>
    <p:sldId id="388" r:id="rId16"/>
    <p:sldId id="389" r:id="rId17"/>
    <p:sldId id="353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285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EFE403-6DDE-4194-9321-95548DF87EA0}">
          <p14:sldIdLst>
            <p14:sldId id="256"/>
            <p14:sldId id="257"/>
            <p14:sldId id="258"/>
            <p14:sldId id="309"/>
            <p14:sldId id="355"/>
            <p14:sldId id="310"/>
            <p14:sldId id="351"/>
            <p14:sldId id="384"/>
            <p14:sldId id="364"/>
            <p14:sldId id="365"/>
            <p14:sldId id="385"/>
            <p14:sldId id="386"/>
            <p14:sldId id="387"/>
            <p14:sldId id="352"/>
            <p14:sldId id="388"/>
            <p14:sldId id="389"/>
            <p14:sldId id="353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894"/>
    <a:srgbClr val="FFFFFF"/>
    <a:srgbClr val="646464"/>
    <a:srgbClr val="3A9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5" autoAdjust="0"/>
    <p:restoredTop sz="94218" autoAdjust="0"/>
  </p:normalViewPr>
  <p:slideViewPr>
    <p:cSldViewPr snapToGrid="0">
      <p:cViewPr varScale="1">
        <p:scale>
          <a:sx n="83" d="100"/>
          <a:sy n="83" d="100"/>
        </p:scale>
        <p:origin x="24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41D50-2A09-451A-9035-36B4DB2CCD7F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CEAA44-3C25-487A-B6AA-ACC93C5BE46D}">
      <dgm:prSet/>
      <dgm:spPr/>
      <dgm:t>
        <a:bodyPr/>
        <a:lstStyle/>
        <a:p>
          <a:r>
            <a:rPr lang="fr-CA"/>
            <a:t>Introduction  </a:t>
          </a:r>
          <a:endParaRPr lang="en-US"/>
        </a:p>
      </dgm:t>
    </dgm:pt>
    <dgm:pt modelId="{B3D1565B-F0D6-4FAA-AFD9-A3D78B53D9AE}" type="parTrans" cxnId="{B9C8FE8E-68C8-4009-834C-E014BEA7F9F8}">
      <dgm:prSet/>
      <dgm:spPr/>
      <dgm:t>
        <a:bodyPr/>
        <a:lstStyle/>
        <a:p>
          <a:endParaRPr lang="en-US"/>
        </a:p>
      </dgm:t>
    </dgm:pt>
    <dgm:pt modelId="{E5FE69D3-C74D-48D6-9E80-ABA320BB3DCA}" type="sibTrans" cxnId="{B9C8FE8E-68C8-4009-834C-E014BEA7F9F8}">
      <dgm:prSet/>
      <dgm:spPr/>
      <dgm:t>
        <a:bodyPr/>
        <a:lstStyle/>
        <a:p>
          <a:endParaRPr lang="en-US"/>
        </a:p>
      </dgm:t>
    </dgm:pt>
    <dgm:pt modelId="{0848190D-35B6-4761-AC02-492DCBDC707E}">
      <dgm:prSet/>
      <dgm:spPr/>
      <dgm:t>
        <a:bodyPr/>
        <a:lstStyle/>
        <a:p>
          <a:r>
            <a:rPr lang="en-US" dirty="0"/>
            <a:t>PURA AND MANAGERS</a:t>
          </a:r>
        </a:p>
      </dgm:t>
    </dgm:pt>
    <dgm:pt modelId="{63DBD332-653B-4E35-86F8-EDA1CDB39E9D}" type="parTrans" cxnId="{6F28D26C-E5AB-49D1-A41E-D1458082F1AA}">
      <dgm:prSet/>
      <dgm:spPr/>
      <dgm:t>
        <a:bodyPr/>
        <a:lstStyle/>
        <a:p>
          <a:endParaRPr lang="en-US"/>
        </a:p>
      </dgm:t>
    </dgm:pt>
    <dgm:pt modelId="{DF00B74E-C333-4EEF-9968-97B862DF8A14}" type="sibTrans" cxnId="{6F28D26C-E5AB-49D1-A41E-D1458082F1AA}">
      <dgm:prSet/>
      <dgm:spPr/>
      <dgm:t>
        <a:bodyPr/>
        <a:lstStyle/>
        <a:p>
          <a:endParaRPr lang="en-US"/>
        </a:p>
      </dgm:t>
    </dgm:pt>
    <dgm:pt modelId="{C4B5D9F9-BA15-4AB4-B1EF-87D2956C4E78}">
      <dgm:prSet/>
      <dgm:spPr/>
      <dgm:t>
        <a:bodyPr/>
        <a:lstStyle/>
        <a:p>
          <a:r>
            <a:rPr lang="en-US" dirty="0"/>
            <a:t>THE DIFFERENT SALARY INCREASES</a:t>
          </a:r>
        </a:p>
      </dgm:t>
    </dgm:pt>
    <dgm:pt modelId="{B3E6ADAA-0EAA-4B17-8741-252ADAE78C41}" type="parTrans" cxnId="{559B2D30-182C-480C-B157-405DAA2029FC}">
      <dgm:prSet/>
      <dgm:spPr/>
      <dgm:t>
        <a:bodyPr/>
        <a:lstStyle/>
        <a:p>
          <a:endParaRPr lang="en-US"/>
        </a:p>
      </dgm:t>
    </dgm:pt>
    <dgm:pt modelId="{E6AD0812-CC48-4897-A03C-AB73483447D0}" type="sibTrans" cxnId="{559B2D30-182C-480C-B157-405DAA2029FC}">
      <dgm:prSet/>
      <dgm:spPr/>
      <dgm:t>
        <a:bodyPr/>
        <a:lstStyle/>
        <a:p>
          <a:endParaRPr lang="en-US"/>
        </a:p>
      </dgm:t>
    </dgm:pt>
    <dgm:pt modelId="{2AE42938-AB00-44D2-ACB7-847A2AEC1943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EB86BCAD-A8E2-4D41-906D-770B73BC7179}" type="parTrans" cxnId="{61FF4C25-9FF5-4864-A4B8-6491DB4405F9}">
      <dgm:prSet/>
      <dgm:spPr/>
      <dgm:t>
        <a:bodyPr/>
        <a:lstStyle/>
        <a:p>
          <a:endParaRPr lang="en-US"/>
        </a:p>
      </dgm:t>
    </dgm:pt>
    <dgm:pt modelId="{3934EF6A-7AA6-4B11-B97E-FA1360586500}" type="sibTrans" cxnId="{61FF4C25-9FF5-4864-A4B8-6491DB4405F9}">
      <dgm:prSet/>
      <dgm:spPr/>
      <dgm:t>
        <a:bodyPr/>
        <a:lstStyle/>
        <a:p>
          <a:endParaRPr lang="en-US"/>
        </a:p>
      </dgm:t>
    </dgm:pt>
    <dgm:pt modelId="{A097076C-3FE5-E347-86AD-5162AE85632F}" type="pres">
      <dgm:prSet presAssocID="{ADE41D50-2A09-451A-9035-36B4DB2CCD7F}" presName="Name0" presStyleCnt="0">
        <dgm:presLayoutVars>
          <dgm:dir/>
          <dgm:animLvl val="lvl"/>
          <dgm:resizeHandles val="exact"/>
        </dgm:presLayoutVars>
      </dgm:prSet>
      <dgm:spPr/>
    </dgm:pt>
    <dgm:pt modelId="{DC065C30-DCAE-224F-844C-7663D4524D27}" type="pres">
      <dgm:prSet presAssocID="{F7CEAA44-3C25-487A-B6AA-ACC93C5BE46D}" presName="linNode" presStyleCnt="0"/>
      <dgm:spPr/>
    </dgm:pt>
    <dgm:pt modelId="{976BCF57-F7C7-A54A-A2C1-267FAF5D08AD}" type="pres">
      <dgm:prSet presAssocID="{F7CEAA44-3C25-487A-B6AA-ACC93C5BE46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103F166-1609-B248-A6D4-BD6D70C4C706}" type="pres">
      <dgm:prSet presAssocID="{E5FE69D3-C74D-48D6-9E80-ABA320BB3DCA}" presName="sp" presStyleCnt="0"/>
      <dgm:spPr/>
    </dgm:pt>
    <dgm:pt modelId="{1C5ADF32-C92D-3846-AB9A-E37417396C61}" type="pres">
      <dgm:prSet presAssocID="{0848190D-35B6-4761-AC02-492DCBDC707E}" presName="linNode" presStyleCnt="0"/>
      <dgm:spPr/>
    </dgm:pt>
    <dgm:pt modelId="{F147D6FB-9BEA-9145-9836-E33D37FC7896}" type="pres">
      <dgm:prSet presAssocID="{0848190D-35B6-4761-AC02-492DCBDC707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BD20CFA-BDC5-704F-898B-38F3CBAC21E1}" type="pres">
      <dgm:prSet presAssocID="{DF00B74E-C333-4EEF-9968-97B862DF8A14}" presName="sp" presStyleCnt="0"/>
      <dgm:spPr/>
    </dgm:pt>
    <dgm:pt modelId="{E27871A7-9FEE-A248-9705-E6A982F61DE8}" type="pres">
      <dgm:prSet presAssocID="{C4B5D9F9-BA15-4AB4-B1EF-87D2956C4E78}" presName="linNode" presStyleCnt="0"/>
      <dgm:spPr/>
    </dgm:pt>
    <dgm:pt modelId="{58571F7E-A47D-054E-A7EA-3F56BD726213}" type="pres">
      <dgm:prSet presAssocID="{C4B5D9F9-BA15-4AB4-B1EF-87D2956C4E7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BF1601A-DF8A-8344-AE26-6F181415B0A4}" type="pres">
      <dgm:prSet presAssocID="{E6AD0812-CC48-4897-A03C-AB73483447D0}" presName="sp" presStyleCnt="0"/>
      <dgm:spPr/>
    </dgm:pt>
    <dgm:pt modelId="{0D4F76FD-A7F6-F04A-8E3B-ED0EE72C96D2}" type="pres">
      <dgm:prSet presAssocID="{2AE42938-AB00-44D2-ACB7-847A2AEC1943}" presName="linNode" presStyleCnt="0"/>
      <dgm:spPr/>
    </dgm:pt>
    <dgm:pt modelId="{F70E1B4C-DF4E-8A4A-98C0-97855DFBEE2B}" type="pres">
      <dgm:prSet presAssocID="{2AE42938-AB00-44D2-ACB7-847A2AEC1943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C9582E03-B73C-8343-B509-03CDF0B1F7A2}" type="presOf" srcId="{2AE42938-AB00-44D2-ACB7-847A2AEC1943}" destId="{F70E1B4C-DF4E-8A4A-98C0-97855DFBEE2B}" srcOrd="0" destOrd="0" presId="urn:microsoft.com/office/officeart/2005/8/layout/vList5"/>
    <dgm:cxn modelId="{5BB07E07-778E-2D4D-A78C-3ACD7DEBCE37}" type="presOf" srcId="{F7CEAA44-3C25-487A-B6AA-ACC93C5BE46D}" destId="{976BCF57-F7C7-A54A-A2C1-267FAF5D08AD}" srcOrd="0" destOrd="0" presId="urn:microsoft.com/office/officeart/2005/8/layout/vList5"/>
    <dgm:cxn modelId="{61FF4C25-9FF5-4864-A4B8-6491DB4405F9}" srcId="{ADE41D50-2A09-451A-9035-36B4DB2CCD7F}" destId="{2AE42938-AB00-44D2-ACB7-847A2AEC1943}" srcOrd="3" destOrd="0" parTransId="{EB86BCAD-A8E2-4D41-906D-770B73BC7179}" sibTransId="{3934EF6A-7AA6-4B11-B97E-FA1360586500}"/>
    <dgm:cxn modelId="{559B2D30-182C-480C-B157-405DAA2029FC}" srcId="{ADE41D50-2A09-451A-9035-36B4DB2CCD7F}" destId="{C4B5D9F9-BA15-4AB4-B1EF-87D2956C4E78}" srcOrd="2" destOrd="0" parTransId="{B3E6ADAA-0EAA-4B17-8741-252ADAE78C41}" sibTransId="{E6AD0812-CC48-4897-A03C-AB73483447D0}"/>
    <dgm:cxn modelId="{4AD1BF3F-B142-3446-9952-492DE79E9301}" type="presOf" srcId="{0848190D-35B6-4761-AC02-492DCBDC707E}" destId="{F147D6FB-9BEA-9145-9836-E33D37FC7896}" srcOrd="0" destOrd="0" presId="urn:microsoft.com/office/officeart/2005/8/layout/vList5"/>
    <dgm:cxn modelId="{6F28D26C-E5AB-49D1-A41E-D1458082F1AA}" srcId="{ADE41D50-2A09-451A-9035-36B4DB2CCD7F}" destId="{0848190D-35B6-4761-AC02-492DCBDC707E}" srcOrd="1" destOrd="0" parTransId="{63DBD332-653B-4E35-86F8-EDA1CDB39E9D}" sibTransId="{DF00B74E-C333-4EEF-9968-97B862DF8A14}"/>
    <dgm:cxn modelId="{BB67CA54-F466-A34C-B322-5CBB9E9AD326}" type="presOf" srcId="{C4B5D9F9-BA15-4AB4-B1EF-87D2956C4E78}" destId="{58571F7E-A47D-054E-A7EA-3F56BD726213}" srcOrd="0" destOrd="0" presId="urn:microsoft.com/office/officeart/2005/8/layout/vList5"/>
    <dgm:cxn modelId="{B9C8FE8E-68C8-4009-834C-E014BEA7F9F8}" srcId="{ADE41D50-2A09-451A-9035-36B4DB2CCD7F}" destId="{F7CEAA44-3C25-487A-B6AA-ACC93C5BE46D}" srcOrd="0" destOrd="0" parTransId="{B3D1565B-F0D6-4FAA-AFD9-A3D78B53D9AE}" sibTransId="{E5FE69D3-C74D-48D6-9E80-ABA320BB3DCA}"/>
    <dgm:cxn modelId="{0BEB7FCF-E11F-0940-AFFD-EEB2CF551BEC}" type="presOf" srcId="{ADE41D50-2A09-451A-9035-36B4DB2CCD7F}" destId="{A097076C-3FE5-E347-86AD-5162AE85632F}" srcOrd="0" destOrd="0" presId="urn:microsoft.com/office/officeart/2005/8/layout/vList5"/>
    <dgm:cxn modelId="{7D5D2930-BDA7-784B-8579-50839683F845}" type="presParOf" srcId="{A097076C-3FE5-E347-86AD-5162AE85632F}" destId="{DC065C30-DCAE-224F-844C-7663D4524D27}" srcOrd="0" destOrd="0" presId="urn:microsoft.com/office/officeart/2005/8/layout/vList5"/>
    <dgm:cxn modelId="{B71ABF13-4335-7F48-9551-E8C1E9C7A0E2}" type="presParOf" srcId="{DC065C30-DCAE-224F-844C-7663D4524D27}" destId="{976BCF57-F7C7-A54A-A2C1-267FAF5D08AD}" srcOrd="0" destOrd="0" presId="urn:microsoft.com/office/officeart/2005/8/layout/vList5"/>
    <dgm:cxn modelId="{92AD8720-9B80-1C41-97D1-A957DEF64930}" type="presParOf" srcId="{A097076C-3FE5-E347-86AD-5162AE85632F}" destId="{4103F166-1609-B248-A6D4-BD6D70C4C706}" srcOrd="1" destOrd="0" presId="urn:microsoft.com/office/officeart/2005/8/layout/vList5"/>
    <dgm:cxn modelId="{CF07287E-43BB-AC4A-AB78-353C521F166F}" type="presParOf" srcId="{A097076C-3FE5-E347-86AD-5162AE85632F}" destId="{1C5ADF32-C92D-3846-AB9A-E37417396C61}" srcOrd="2" destOrd="0" presId="urn:microsoft.com/office/officeart/2005/8/layout/vList5"/>
    <dgm:cxn modelId="{7980D7A7-482B-8745-8A0C-ADD2E20E5379}" type="presParOf" srcId="{1C5ADF32-C92D-3846-AB9A-E37417396C61}" destId="{F147D6FB-9BEA-9145-9836-E33D37FC7896}" srcOrd="0" destOrd="0" presId="urn:microsoft.com/office/officeart/2005/8/layout/vList5"/>
    <dgm:cxn modelId="{97171D1F-24CB-EA41-8AF0-05A524FE0360}" type="presParOf" srcId="{A097076C-3FE5-E347-86AD-5162AE85632F}" destId="{ABD20CFA-BDC5-704F-898B-38F3CBAC21E1}" srcOrd="3" destOrd="0" presId="urn:microsoft.com/office/officeart/2005/8/layout/vList5"/>
    <dgm:cxn modelId="{699B3EEB-2E6E-D140-B6CB-8FA6F0A38411}" type="presParOf" srcId="{A097076C-3FE5-E347-86AD-5162AE85632F}" destId="{E27871A7-9FEE-A248-9705-E6A982F61DE8}" srcOrd="4" destOrd="0" presId="urn:microsoft.com/office/officeart/2005/8/layout/vList5"/>
    <dgm:cxn modelId="{3CFC1FD5-4BD5-864F-A2DC-D92E53ED92A6}" type="presParOf" srcId="{E27871A7-9FEE-A248-9705-E6A982F61DE8}" destId="{58571F7E-A47D-054E-A7EA-3F56BD726213}" srcOrd="0" destOrd="0" presId="urn:microsoft.com/office/officeart/2005/8/layout/vList5"/>
    <dgm:cxn modelId="{8B008C46-C64E-EF43-88C0-4DB7C4893A9E}" type="presParOf" srcId="{A097076C-3FE5-E347-86AD-5162AE85632F}" destId="{0BF1601A-DF8A-8344-AE26-6F181415B0A4}" srcOrd="5" destOrd="0" presId="urn:microsoft.com/office/officeart/2005/8/layout/vList5"/>
    <dgm:cxn modelId="{D308BBAB-9168-5943-AE98-974BC4594832}" type="presParOf" srcId="{A097076C-3FE5-E347-86AD-5162AE85632F}" destId="{0D4F76FD-A7F6-F04A-8E3B-ED0EE72C96D2}" srcOrd="6" destOrd="0" presId="urn:microsoft.com/office/officeart/2005/8/layout/vList5"/>
    <dgm:cxn modelId="{52008118-52D2-A149-AC55-C7F333BDD4EF}" type="presParOf" srcId="{0D4F76FD-A7F6-F04A-8E3B-ED0EE72C96D2}" destId="{F70E1B4C-DF4E-8A4A-98C0-97855DFBEE2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BF605-A627-44FB-AC2B-7AB5610DC605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640BB0-1D7C-754F-B918-84BA04A707F0}">
      <dgm:prSet/>
      <dgm:spPr/>
      <dgm:t>
        <a:bodyPr/>
        <a:lstStyle/>
        <a:p>
          <a:pPr>
            <a:buNone/>
          </a:pPr>
          <a:r>
            <a:rPr lang="fr-CA" b="1" dirty="0"/>
            <a:t>Processus unique de reconnaissance d’</a:t>
          </a:r>
          <a:r>
            <a:rPr lang="fr-CA" b="1" dirty="0" err="1"/>
            <a:t>anciennete</a:t>
          </a:r>
          <a:r>
            <a:rPr lang="fr-CA" b="1" dirty="0"/>
            <a:t>́ (PURA) </a:t>
          </a:r>
          <a:endParaRPr lang="fr-CA" dirty="0"/>
        </a:p>
      </dgm:t>
    </dgm:pt>
    <dgm:pt modelId="{F6AEBBCD-E851-294D-861E-A33ECC47D79D}" type="parTrans" cxnId="{F59B7500-170E-A34E-93AD-321F602441F1}">
      <dgm:prSet/>
      <dgm:spPr/>
      <dgm:t>
        <a:bodyPr/>
        <a:lstStyle/>
        <a:p>
          <a:endParaRPr lang="fr-CA"/>
        </a:p>
      </dgm:t>
    </dgm:pt>
    <dgm:pt modelId="{0B4333C3-B66F-7F4B-A618-A0E91B50AB27}" type="sibTrans" cxnId="{F59B7500-170E-A34E-93AD-321F602441F1}">
      <dgm:prSet/>
      <dgm:spPr/>
      <dgm:t>
        <a:bodyPr/>
        <a:lstStyle/>
        <a:p>
          <a:endParaRPr lang="fr-CA"/>
        </a:p>
      </dgm:t>
    </dgm:pt>
    <dgm:pt modelId="{6B1F8C77-99FB-6D45-89DE-70B62B12228D}">
      <dgm:prSet/>
      <dgm:spPr/>
      <dgm:t>
        <a:bodyPr/>
        <a:lstStyle/>
        <a:p>
          <a:pPr>
            <a:buNone/>
          </a:pPr>
          <a:r>
            <a:rPr lang="fr-CA" dirty="0"/>
            <a:t>The Single </a:t>
          </a:r>
          <a:r>
            <a:rPr lang="fr-CA" dirty="0" err="1"/>
            <a:t>Seniority</a:t>
          </a:r>
          <a:r>
            <a:rPr lang="fr-CA" dirty="0"/>
            <a:t> Recognition Process (PURA) </a:t>
          </a:r>
          <a:r>
            <a:rPr lang="fr-CA" dirty="0" err="1"/>
            <a:t>is</a:t>
          </a:r>
          <a:r>
            <a:rPr lang="fr-CA" dirty="0"/>
            <a:t> an agreement </a:t>
          </a:r>
          <a:r>
            <a:rPr lang="fr-CA" dirty="0" err="1"/>
            <a:t>negotiated</a:t>
          </a:r>
          <a:r>
            <a:rPr lang="fr-CA" dirty="0"/>
            <a:t> </a:t>
          </a:r>
          <a:r>
            <a:rPr lang="fr-CA" dirty="0" err="1"/>
            <a:t>with</a:t>
          </a:r>
          <a:r>
            <a:rPr lang="fr-CA" dirty="0"/>
            <a:t> certain labour </a:t>
          </a:r>
          <a:r>
            <a:rPr lang="fr-CA" dirty="0" err="1"/>
            <a:t>organizations</a:t>
          </a:r>
          <a:r>
            <a:rPr lang="fr-CA" dirty="0"/>
            <a:t> </a:t>
          </a:r>
          <a:r>
            <a:rPr lang="fr-CA" dirty="0" err="1"/>
            <a:t>that</a:t>
          </a:r>
          <a:r>
            <a:rPr lang="fr-CA" dirty="0"/>
            <a:t> </a:t>
          </a:r>
          <a:r>
            <a:rPr lang="fr-CA" dirty="0" err="1"/>
            <a:t>aims</a:t>
          </a:r>
          <a:r>
            <a:rPr lang="fr-CA" dirty="0"/>
            <a:t> to </a:t>
          </a:r>
          <a:r>
            <a:rPr lang="fr-CA" dirty="0" err="1"/>
            <a:t>recognize</a:t>
          </a:r>
          <a:r>
            <a:rPr lang="fr-CA" dirty="0"/>
            <a:t>, </a:t>
          </a:r>
          <a:r>
            <a:rPr lang="fr-CA" dirty="0" err="1"/>
            <a:t>among</a:t>
          </a:r>
          <a:r>
            <a:rPr lang="fr-CA" dirty="0"/>
            <a:t> </a:t>
          </a:r>
          <a:r>
            <a:rPr lang="fr-CA" dirty="0" err="1"/>
            <a:t>other</a:t>
          </a:r>
          <a:r>
            <a:rPr lang="fr-CA" dirty="0"/>
            <a:t> </a:t>
          </a:r>
          <a:r>
            <a:rPr lang="fr-CA" dirty="0" err="1"/>
            <a:t>things</a:t>
          </a:r>
          <a:r>
            <a:rPr lang="fr-CA" dirty="0"/>
            <a:t>, the </a:t>
          </a:r>
          <a:r>
            <a:rPr lang="fr-CA" dirty="0" err="1"/>
            <a:t>seniority</a:t>
          </a:r>
          <a:r>
            <a:rPr lang="fr-CA" dirty="0"/>
            <a:t> of the </a:t>
          </a:r>
          <a:r>
            <a:rPr lang="fr-CA" dirty="0" err="1"/>
            <a:t>following</a:t>
          </a:r>
          <a:r>
            <a:rPr lang="fr-CA" dirty="0"/>
            <a:t> people:</a:t>
          </a:r>
        </a:p>
      </dgm:t>
    </dgm:pt>
    <dgm:pt modelId="{071202F9-FDE4-444A-9147-0AC4076E2F09}" type="parTrans" cxnId="{15DF2E0D-C537-2949-91A8-182DB5E6BE44}">
      <dgm:prSet/>
      <dgm:spPr/>
      <dgm:t>
        <a:bodyPr/>
        <a:lstStyle/>
        <a:p>
          <a:endParaRPr lang="fr-CA"/>
        </a:p>
      </dgm:t>
    </dgm:pt>
    <dgm:pt modelId="{5808C6C6-2A85-C34F-A4C5-4401FBB62668}" type="sibTrans" cxnId="{15DF2E0D-C537-2949-91A8-182DB5E6BE44}">
      <dgm:prSet/>
      <dgm:spPr/>
      <dgm:t>
        <a:bodyPr/>
        <a:lstStyle/>
        <a:p>
          <a:endParaRPr lang="fr-CA"/>
        </a:p>
      </dgm:t>
    </dgm:pt>
    <dgm:pt modelId="{3F945CA7-7D04-444C-8B0F-8FD3AAD58CB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dirty="0" err="1"/>
            <a:t>Employees</a:t>
          </a:r>
          <a:r>
            <a:rPr lang="fr-CA" dirty="0"/>
            <a:t> of the </a:t>
          </a:r>
          <a:r>
            <a:rPr lang="fr-CA" dirty="0" err="1"/>
            <a:t>health</a:t>
          </a:r>
          <a:r>
            <a:rPr lang="fr-CA" dirty="0"/>
            <a:t> and social services network (RSSS) </a:t>
          </a:r>
          <a:r>
            <a:rPr lang="fr-CA" dirty="0" err="1"/>
            <a:t>who</a:t>
          </a:r>
          <a:r>
            <a:rPr lang="fr-CA" dirty="0"/>
            <a:t> have </a:t>
          </a:r>
          <a:r>
            <a:rPr lang="fr-CA" dirty="0" err="1"/>
            <a:t>worked</a:t>
          </a:r>
          <a:r>
            <a:rPr lang="fr-CA" dirty="0"/>
            <a:t> in more </a:t>
          </a:r>
          <a:r>
            <a:rPr lang="fr-CA" dirty="0" err="1"/>
            <a:t>than</a:t>
          </a:r>
          <a:r>
            <a:rPr lang="fr-CA" dirty="0"/>
            <a:t> one institution </a:t>
          </a:r>
          <a:r>
            <a:rPr lang="fr-CA" dirty="0" err="1"/>
            <a:t>during</a:t>
          </a:r>
          <a:r>
            <a:rPr lang="fr-CA" dirty="0"/>
            <a:t> </a:t>
          </a:r>
          <a:r>
            <a:rPr lang="fr-CA" dirty="0" err="1"/>
            <a:t>their</a:t>
          </a:r>
          <a:r>
            <a:rPr lang="fr-CA" dirty="0"/>
            <a:t> </a:t>
          </a:r>
          <a:r>
            <a:rPr lang="fr-CA" dirty="0" err="1"/>
            <a:t>career</a:t>
          </a:r>
          <a:r>
            <a:rPr lang="fr-CA" dirty="0"/>
            <a:t>;</a:t>
          </a:r>
        </a:p>
      </dgm:t>
    </dgm:pt>
    <dgm:pt modelId="{118FF4A7-99EF-D240-8ADF-8A3ABFDAB6A1}" type="parTrans" cxnId="{AEE3AA10-4BEA-FB48-B418-4D95A68A3BB3}">
      <dgm:prSet/>
      <dgm:spPr/>
      <dgm:t>
        <a:bodyPr/>
        <a:lstStyle/>
        <a:p>
          <a:endParaRPr lang="fr-CA"/>
        </a:p>
      </dgm:t>
    </dgm:pt>
    <dgm:pt modelId="{E7EC644C-9D68-474E-9ED3-6B5F1D0C2CA0}" type="sibTrans" cxnId="{AEE3AA10-4BEA-FB48-B418-4D95A68A3BB3}">
      <dgm:prSet/>
      <dgm:spPr/>
      <dgm:t>
        <a:bodyPr/>
        <a:lstStyle/>
        <a:p>
          <a:endParaRPr lang="fr-CA"/>
        </a:p>
      </dgm:t>
    </dgm:pt>
    <dgm:pt modelId="{082FE6EE-D341-F04A-8BE3-39E4ACAA4F4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CA" dirty="0"/>
            <a:t>Personnel </a:t>
          </a:r>
          <a:r>
            <a:rPr lang="fr-CA" dirty="0" err="1"/>
            <a:t>from</a:t>
          </a:r>
          <a:r>
            <a:rPr lang="fr-CA" dirty="0"/>
            <a:t> placement </a:t>
          </a:r>
          <a:r>
            <a:rPr lang="fr-CA" dirty="0" err="1"/>
            <a:t>agencies</a:t>
          </a:r>
          <a:r>
            <a:rPr lang="fr-CA" dirty="0"/>
            <a:t> or </a:t>
          </a:r>
          <a:r>
            <a:rPr lang="fr-CA" dirty="0" err="1"/>
            <a:t>independent</a:t>
          </a:r>
          <a:r>
            <a:rPr lang="fr-CA" dirty="0"/>
            <a:t> labour </a:t>
          </a:r>
          <a:r>
            <a:rPr lang="fr-CA" dirty="0" err="1"/>
            <a:t>who</a:t>
          </a:r>
          <a:r>
            <a:rPr lang="fr-CA" dirty="0"/>
            <a:t> have been </a:t>
          </a:r>
          <a:r>
            <a:rPr lang="fr-CA" dirty="0" err="1"/>
            <a:t>hired</a:t>
          </a:r>
          <a:r>
            <a:rPr lang="fr-CA" dirty="0"/>
            <a:t> in an RSSS institution OR </a:t>
          </a:r>
          <a:r>
            <a:rPr lang="fr-CA" dirty="0" err="1"/>
            <a:t>who</a:t>
          </a:r>
          <a:r>
            <a:rPr lang="fr-CA" dirty="0"/>
            <a:t> </a:t>
          </a:r>
          <a:r>
            <a:rPr lang="fr-CA" dirty="0" err="1"/>
            <a:t>wish</a:t>
          </a:r>
          <a:r>
            <a:rPr lang="fr-CA" dirty="0"/>
            <a:t> to </a:t>
          </a:r>
          <a:r>
            <a:rPr lang="fr-CA" dirty="0" err="1"/>
            <a:t>join</a:t>
          </a:r>
          <a:r>
            <a:rPr lang="fr-CA" dirty="0"/>
            <a:t> the public network.</a:t>
          </a:r>
        </a:p>
      </dgm:t>
    </dgm:pt>
    <dgm:pt modelId="{4FF232D6-6576-D54D-BFB5-264892AF75CF}" type="parTrans" cxnId="{488E4D72-F963-4B41-8BA3-541E4BE682D4}">
      <dgm:prSet/>
      <dgm:spPr/>
      <dgm:t>
        <a:bodyPr/>
        <a:lstStyle/>
        <a:p>
          <a:endParaRPr lang="fr-CA"/>
        </a:p>
      </dgm:t>
    </dgm:pt>
    <dgm:pt modelId="{1E73C582-D749-0245-AFEC-74D7A03A5E64}" type="sibTrans" cxnId="{488E4D72-F963-4B41-8BA3-541E4BE682D4}">
      <dgm:prSet/>
      <dgm:spPr/>
      <dgm:t>
        <a:bodyPr/>
        <a:lstStyle/>
        <a:p>
          <a:endParaRPr lang="fr-CA"/>
        </a:p>
      </dgm:t>
    </dgm:pt>
    <dgm:pt modelId="{ED51A887-E65B-9F41-8CC7-37E1C59C588B}" type="pres">
      <dgm:prSet presAssocID="{E78BF605-A627-44FB-AC2B-7AB5610DC605}" presName="linear" presStyleCnt="0">
        <dgm:presLayoutVars>
          <dgm:animLvl val="lvl"/>
          <dgm:resizeHandles val="exact"/>
        </dgm:presLayoutVars>
      </dgm:prSet>
      <dgm:spPr/>
    </dgm:pt>
    <dgm:pt modelId="{18C00292-217A-6640-AA84-C1F36FEC9580}" type="pres">
      <dgm:prSet presAssocID="{8B640BB0-1D7C-754F-B918-84BA04A707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E1B746-27E6-3446-A09B-709E7CD8D884}" type="pres">
      <dgm:prSet presAssocID="{0B4333C3-B66F-7F4B-A618-A0E91B50AB27}" presName="spacer" presStyleCnt="0"/>
      <dgm:spPr/>
    </dgm:pt>
    <dgm:pt modelId="{B4DEB6C9-719F-D243-9DD9-B711324D034E}" type="pres">
      <dgm:prSet presAssocID="{6B1F8C77-99FB-6D45-89DE-70B62B1222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07DB14-758E-684B-BE72-5ED95B96AC19}" type="pres">
      <dgm:prSet presAssocID="{5808C6C6-2A85-C34F-A4C5-4401FBB62668}" presName="spacer" presStyleCnt="0"/>
      <dgm:spPr/>
    </dgm:pt>
    <dgm:pt modelId="{AB56F638-38FF-0543-8608-B3AA1EEA1CDC}" type="pres">
      <dgm:prSet presAssocID="{3F945CA7-7D04-444C-8B0F-8FD3AAD58CB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DE8793-957E-2042-BA96-5030EDCBE052}" type="pres">
      <dgm:prSet presAssocID="{E7EC644C-9D68-474E-9ED3-6B5F1D0C2CA0}" presName="spacer" presStyleCnt="0"/>
      <dgm:spPr/>
    </dgm:pt>
    <dgm:pt modelId="{57E434A9-DDC4-FA4E-A4D0-ED033187020F}" type="pres">
      <dgm:prSet presAssocID="{082FE6EE-D341-F04A-8BE3-39E4ACAA4F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59B7500-170E-A34E-93AD-321F602441F1}" srcId="{E78BF605-A627-44FB-AC2B-7AB5610DC605}" destId="{8B640BB0-1D7C-754F-B918-84BA04A707F0}" srcOrd="0" destOrd="0" parTransId="{F6AEBBCD-E851-294D-861E-A33ECC47D79D}" sibTransId="{0B4333C3-B66F-7F4B-A618-A0E91B50AB27}"/>
    <dgm:cxn modelId="{BD07360C-D7DD-9042-BFB4-004139A210AA}" type="presOf" srcId="{3F945CA7-7D04-444C-8B0F-8FD3AAD58CB9}" destId="{AB56F638-38FF-0543-8608-B3AA1EEA1CDC}" srcOrd="0" destOrd="0" presId="urn:microsoft.com/office/officeart/2005/8/layout/vList2"/>
    <dgm:cxn modelId="{15DF2E0D-C537-2949-91A8-182DB5E6BE44}" srcId="{E78BF605-A627-44FB-AC2B-7AB5610DC605}" destId="{6B1F8C77-99FB-6D45-89DE-70B62B12228D}" srcOrd="1" destOrd="0" parTransId="{071202F9-FDE4-444A-9147-0AC4076E2F09}" sibTransId="{5808C6C6-2A85-C34F-A4C5-4401FBB62668}"/>
    <dgm:cxn modelId="{AEE3AA10-4BEA-FB48-B418-4D95A68A3BB3}" srcId="{E78BF605-A627-44FB-AC2B-7AB5610DC605}" destId="{3F945CA7-7D04-444C-8B0F-8FD3AAD58CB9}" srcOrd="2" destOrd="0" parTransId="{118FF4A7-99EF-D240-8ADF-8A3ABFDAB6A1}" sibTransId="{E7EC644C-9D68-474E-9ED3-6B5F1D0C2CA0}"/>
    <dgm:cxn modelId="{FCDABB25-688C-1744-B6B1-4303872E46BE}" type="presOf" srcId="{082FE6EE-D341-F04A-8BE3-39E4ACAA4F4E}" destId="{57E434A9-DDC4-FA4E-A4D0-ED033187020F}" srcOrd="0" destOrd="0" presId="urn:microsoft.com/office/officeart/2005/8/layout/vList2"/>
    <dgm:cxn modelId="{F5777A28-1453-F04E-B541-F6CC750725BF}" type="presOf" srcId="{8B640BB0-1D7C-754F-B918-84BA04A707F0}" destId="{18C00292-217A-6640-AA84-C1F36FEC9580}" srcOrd="0" destOrd="0" presId="urn:microsoft.com/office/officeart/2005/8/layout/vList2"/>
    <dgm:cxn modelId="{488E4D72-F963-4B41-8BA3-541E4BE682D4}" srcId="{E78BF605-A627-44FB-AC2B-7AB5610DC605}" destId="{082FE6EE-D341-F04A-8BE3-39E4ACAA4F4E}" srcOrd="3" destOrd="0" parTransId="{4FF232D6-6576-D54D-BFB5-264892AF75CF}" sibTransId="{1E73C582-D749-0245-AFEC-74D7A03A5E64}"/>
    <dgm:cxn modelId="{55E58CE0-7EC8-5E4B-8043-2B2138D39D65}" type="presOf" srcId="{6B1F8C77-99FB-6D45-89DE-70B62B12228D}" destId="{B4DEB6C9-719F-D243-9DD9-B711324D034E}" srcOrd="0" destOrd="0" presId="urn:microsoft.com/office/officeart/2005/8/layout/vList2"/>
    <dgm:cxn modelId="{1E5A41F3-7DEB-9B4A-B545-D14F4160179C}" type="presOf" srcId="{E78BF605-A627-44FB-AC2B-7AB5610DC605}" destId="{ED51A887-E65B-9F41-8CC7-37E1C59C588B}" srcOrd="0" destOrd="0" presId="urn:microsoft.com/office/officeart/2005/8/layout/vList2"/>
    <dgm:cxn modelId="{933BD8EF-7D79-E54E-BCF1-A6AB63B00ADC}" type="presParOf" srcId="{ED51A887-E65B-9F41-8CC7-37E1C59C588B}" destId="{18C00292-217A-6640-AA84-C1F36FEC9580}" srcOrd="0" destOrd="0" presId="urn:microsoft.com/office/officeart/2005/8/layout/vList2"/>
    <dgm:cxn modelId="{5F5D4DDB-6D55-6844-AF62-D36898EC6496}" type="presParOf" srcId="{ED51A887-E65B-9F41-8CC7-37E1C59C588B}" destId="{CAE1B746-27E6-3446-A09B-709E7CD8D884}" srcOrd="1" destOrd="0" presId="urn:microsoft.com/office/officeart/2005/8/layout/vList2"/>
    <dgm:cxn modelId="{3DE0D540-9D87-F949-BFF0-2B3E36AF20E0}" type="presParOf" srcId="{ED51A887-E65B-9F41-8CC7-37E1C59C588B}" destId="{B4DEB6C9-719F-D243-9DD9-B711324D034E}" srcOrd="2" destOrd="0" presId="urn:microsoft.com/office/officeart/2005/8/layout/vList2"/>
    <dgm:cxn modelId="{53A2E65D-5F7F-C942-AF53-3E02C10B4681}" type="presParOf" srcId="{ED51A887-E65B-9F41-8CC7-37E1C59C588B}" destId="{1D07DB14-758E-684B-BE72-5ED95B96AC19}" srcOrd="3" destOrd="0" presId="urn:microsoft.com/office/officeart/2005/8/layout/vList2"/>
    <dgm:cxn modelId="{2B2EB7EC-9EA9-E741-9E52-60CE35801CFA}" type="presParOf" srcId="{ED51A887-E65B-9F41-8CC7-37E1C59C588B}" destId="{AB56F638-38FF-0543-8608-B3AA1EEA1CDC}" srcOrd="4" destOrd="0" presId="urn:microsoft.com/office/officeart/2005/8/layout/vList2"/>
    <dgm:cxn modelId="{020035AD-8807-F04F-BE2A-0EBED0E3051D}" type="presParOf" srcId="{ED51A887-E65B-9F41-8CC7-37E1C59C588B}" destId="{97DE8793-957E-2042-BA96-5030EDCBE052}" srcOrd="5" destOrd="0" presId="urn:microsoft.com/office/officeart/2005/8/layout/vList2"/>
    <dgm:cxn modelId="{1E7B5A36-AEEB-294B-8359-2ECA596AD31F}" type="presParOf" srcId="{ED51A887-E65B-9F41-8CC7-37E1C59C588B}" destId="{57E434A9-DDC4-FA4E-A4D0-ED03318702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899E8-8E39-43DB-BFCC-0DFAB6637A0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6B6074-40EC-4413-ACD7-EE3302C033B1}">
      <dgm:prSet/>
      <dgm:spPr/>
      <dgm:t>
        <a:bodyPr/>
        <a:lstStyle/>
        <a:p>
          <a:r>
            <a:rPr lang="fr-CA" dirty="0"/>
            <a:t>April 1, 2023: 6%</a:t>
          </a:r>
          <a:endParaRPr lang="en-US" dirty="0"/>
        </a:p>
      </dgm:t>
    </dgm:pt>
    <dgm:pt modelId="{7BA29047-0F69-40D1-8903-22B506BB6B41}" type="parTrans" cxnId="{C3C80DF5-0A82-4F95-B9A2-AB37D5FB0312}">
      <dgm:prSet/>
      <dgm:spPr/>
      <dgm:t>
        <a:bodyPr/>
        <a:lstStyle/>
        <a:p>
          <a:endParaRPr lang="en-US"/>
        </a:p>
      </dgm:t>
    </dgm:pt>
    <dgm:pt modelId="{42B9E5B5-8B0E-4606-B81D-CC0CCE4CCF65}" type="sibTrans" cxnId="{C3C80DF5-0A82-4F95-B9A2-AB37D5FB0312}">
      <dgm:prSet/>
      <dgm:spPr/>
      <dgm:t>
        <a:bodyPr/>
        <a:lstStyle/>
        <a:p>
          <a:endParaRPr lang="en-US"/>
        </a:p>
      </dgm:t>
    </dgm:pt>
    <dgm:pt modelId="{6668348D-4697-41D3-8972-E2FB43084BA0}">
      <dgm:prSet/>
      <dgm:spPr/>
      <dgm:t>
        <a:bodyPr/>
        <a:lstStyle/>
        <a:p>
          <a:r>
            <a:rPr lang="fr-CA" dirty="0"/>
            <a:t>April 1, 2024: 2.8%</a:t>
          </a:r>
          <a:endParaRPr lang="en-US" dirty="0"/>
        </a:p>
      </dgm:t>
    </dgm:pt>
    <dgm:pt modelId="{E3042EE9-F229-4C94-ACFB-720F8E8BBFFA}" type="parTrans" cxnId="{65EBB685-3BFA-4202-8505-80DC33A0ABCD}">
      <dgm:prSet/>
      <dgm:spPr/>
      <dgm:t>
        <a:bodyPr/>
        <a:lstStyle/>
        <a:p>
          <a:endParaRPr lang="en-US"/>
        </a:p>
      </dgm:t>
    </dgm:pt>
    <dgm:pt modelId="{373D7B1E-23A9-4848-BA1E-4957BC750F9A}" type="sibTrans" cxnId="{65EBB685-3BFA-4202-8505-80DC33A0ABCD}">
      <dgm:prSet/>
      <dgm:spPr/>
      <dgm:t>
        <a:bodyPr/>
        <a:lstStyle/>
        <a:p>
          <a:endParaRPr lang="en-US"/>
        </a:p>
      </dgm:t>
    </dgm:pt>
    <dgm:pt modelId="{37B02279-D478-464A-BB3A-6130A59AE938}">
      <dgm:prSet/>
      <dgm:spPr/>
      <dgm:t>
        <a:bodyPr/>
        <a:lstStyle/>
        <a:p>
          <a:r>
            <a:rPr lang="fr-CA" dirty="0"/>
            <a:t>April 1, 2025: 2.6%</a:t>
          </a:r>
          <a:endParaRPr lang="en-US" dirty="0"/>
        </a:p>
      </dgm:t>
    </dgm:pt>
    <dgm:pt modelId="{F985F529-E1A8-4E90-95D8-0CA9C87B842B}" type="parTrans" cxnId="{326B5498-996A-4DB2-B436-F6279EDC3482}">
      <dgm:prSet/>
      <dgm:spPr/>
      <dgm:t>
        <a:bodyPr/>
        <a:lstStyle/>
        <a:p>
          <a:endParaRPr lang="en-US"/>
        </a:p>
      </dgm:t>
    </dgm:pt>
    <dgm:pt modelId="{869E4732-84A6-439D-9232-8D16148B76E5}" type="sibTrans" cxnId="{326B5498-996A-4DB2-B436-F6279EDC3482}">
      <dgm:prSet/>
      <dgm:spPr/>
      <dgm:t>
        <a:bodyPr/>
        <a:lstStyle/>
        <a:p>
          <a:endParaRPr lang="en-US"/>
        </a:p>
      </dgm:t>
    </dgm:pt>
    <dgm:pt modelId="{4DAABA1E-AC4C-4779-8FF8-3BC6AA58F7A6}">
      <dgm:prSet/>
      <dgm:spPr/>
      <dgm:t>
        <a:bodyPr/>
        <a:lstStyle/>
        <a:p>
          <a:r>
            <a:rPr lang="fr-CA" dirty="0"/>
            <a:t>April 1, 2026: 2.5%</a:t>
          </a:r>
          <a:endParaRPr lang="en-US" dirty="0"/>
        </a:p>
      </dgm:t>
    </dgm:pt>
    <dgm:pt modelId="{CE707301-C0DF-495E-AF8E-95694233EF26}" type="parTrans" cxnId="{FAFE3C5D-9763-44D4-984E-3F0B4A789BED}">
      <dgm:prSet/>
      <dgm:spPr/>
      <dgm:t>
        <a:bodyPr/>
        <a:lstStyle/>
        <a:p>
          <a:endParaRPr lang="en-US"/>
        </a:p>
      </dgm:t>
    </dgm:pt>
    <dgm:pt modelId="{70A17823-AA52-46A6-ADD6-58A5A484A9BD}" type="sibTrans" cxnId="{FAFE3C5D-9763-44D4-984E-3F0B4A789BED}">
      <dgm:prSet/>
      <dgm:spPr/>
      <dgm:t>
        <a:bodyPr/>
        <a:lstStyle/>
        <a:p>
          <a:endParaRPr lang="en-US"/>
        </a:p>
      </dgm:t>
    </dgm:pt>
    <dgm:pt modelId="{1A6AA00D-51EB-4FAC-B2F9-FD205689F672}">
      <dgm:prSet/>
      <dgm:spPr/>
      <dgm:t>
        <a:bodyPr/>
        <a:lstStyle/>
        <a:p>
          <a:r>
            <a:rPr lang="fr-CA" dirty="0"/>
            <a:t>April 1, 2027: 3.5%</a:t>
          </a:r>
          <a:endParaRPr lang="en-US" dirty="0"/>
        </a:p>
      </dgm:t>
    </dgm:pt>
    <dgm:pt modelId="{0904D59A-CDEC-4F61-A60A-AF61F9968006}" type="parTrans" cxnId="{CC295EC7-A165-4C76-BB18-4A099C68E647}">
      <dgm:prSet/>
      <dgm:spPr/>
      <dgm:t>
        <a:bodyPr/>
        <a:lstStyle/>
        <a:p>
          <a:endParaRPr lang="en-US"/>
        </a:p>
      </dgm:t>
    </dgm:pt>
    <dgm:pt modelId="{106BE7A7-7233-4499-BA54-472EC0918C37}" type="sibTrans" cxnId="{CC295EC7-A165-4C76-BB18-4A099C68E647}">
      <dgm:prSet/>
      <dgm:spPr/>
      <dgm:t>
        <a:bodyPr/>
        <a:lstStyle/>
        <a:p>
          <a:endParaRPr lang="en-US"/>
        </a:p>
      </dgm:t>
    </dgm:pt>
    <dgm:pt modelId="{1332529C-50B0-4DD0-AAE1-0966A38FB464}">
      <dgm:prSet/>
      <dgm:spPr/>
      <dgm:t>
        <a:bodyPr/>
        <a:lstStyle/>
        <a:p>
          <a:r>
            <a:rPr lang="fr-CA" dirty="0"/>
            <a:t>For a total due on 1 April 2025 of 11.4%</a:t>
          </a:r>
          <a:endParaRPr lang="en-US" dirty="0"/>
        </a:p>
      </dgm:t>
    </dgm:pt>
    <dgm:pt modelId="{479EE3A8-777C-4360-9103-910D6751AF48}" type="parTrans" cxnId="{ADB21206-AC51-4740-85AA-EA0D7BD31D73}">
      <dgm:prSet/>
      <dgm:spPr/>
      <dgm:t>
        <a:bodyPr/>
        <a:lstStyle/>
        <a:p>
          <a:endParaRPr lang="en-US"/>
        </a:p>
      </dgm:t>
    </dgm:pt>
    <dgm:pt modelId="{0157C88F-4832-436F-B931-62F797460FB1}" type="sibTrans" cxnId="{ADB21206-AC51-4740-85AA-EA0D7BD31D73}">
      <dgm:prSet/>
      <dgm:spPr/>
      <dgm:t>
        <a:bodyPr/>
        <a:lstStyle/>
        <a:p>
          <a:endParaRPr lang="en-US"/>
        </a:p>
      </dgm:t>
    </dgm:pt>
    <dgm:pt modelId="{F2A7085F-8E11-438B-A41B-6B07329E16DB}">
      <dgm:prSet/>
      <dgm:spPr/>
      <dgm:t>
        <a:bodyPr/>
        <a:lstStyle/>
        <a:p>
          <a:r>
            <a:rPr lang="fr-CA" dirty="0"/>
            <a:t>It </a:t>
          </a:r>
          <a:r>
            <a:rPr lang="fr-CA" dirty="0" err="1"/>
            <a:t>is</a:t>
          </a:r>
          <a:r>
            <a:rPr lang="fr-CA" dirty="0"/>
            <a:t> in </a:t>
          </a:r>
          <a:r>
            <a:rPr lang="fr-CA" dirty="0" err="1"/>
            <a:t>fact</a:t>
          </a:r>
          <a:r>
            <a:rPr lang="fr-CA" dirty="0"/>
            <a:t> </a:t>
          </a:r>
          <a:r>
            <a:rPr lang="fr-CA" dirty="0" err="1"/>
            <a:t>increasing</a:t>
          </a:r>
          <a:r>
            <a:rPr lang="fr-CA" dirty="0"/>
            <a:t> by the </a:t>
          </a:r>
          <a:r>
            <a:rPr lang="fr-CA" dirty="0" err="1"/>
            <a:t>same</a:t>
          </a:r>
          <a:r>
            <a:rPr lang="fr-CA" dirty="0"/>
            <a:t> % the </a:t>
          </a:r>
          <a:r>
            <a:rPr lang="fr-CA" dirty="0" err="1"/>
            <a:t>bottom</a:t>
          </a:r>
          <a:r>
            <a:rPr lang="fr-CA" dirty="0"/>
            <a:t> and </a:t>
          </a:r>
          <a:r>
            <a:rPr lang="fr-CA" dirty="0" err="1"/>
            <a:t>ceiling</a:t>
          </a:r>
          <a:r>
            <a:rPr lang="fr-CA" dirty="0"/>
            <a:t> of a </a:t>
          </a:r>
          <a:r>
            <a:rPr lang="fr-CA" dirty="0" err="1"/>
            <a:t>salary</a:t>
          </a:r>
          <a:r>
            <a:rPr lang="fr-CA" dirty="0"/>
            <a:t> class</a:t>
          </a:r>
          <a:endParaRPr lang="en-US" dirty="0"/>
        </a:p>
      </dgm:t>
    </dgm:pt>
    <dgm:pt modelId="{2226C5F4-D45C-433E-8DD8-15C8DB982C4F}" type="parTrans" cxnId="{A4D7763A-9B4B-450C-8C18-DB9F152DCBCC}">
      <dgm:prSet/>
      <dgm:spPr/>
      <dgm:t>
        <a:bodyPr/>
        <a:lstStyle/>
        <a:p>
          <a:endParaRPr lang="en-US"/>
        </a:p>
      </dgm:t>
    </dgm:pt>
    <dgm:pt modelId="{33FB308D-45F9-4F85-8C63-34BD6210692A}" type="sibTrans" cxnId="{A4D7763A-9B4B-450C-8C18-DB9F152DCBCC}">
      <dgm:prSet/>
      <dgm:spPr/>
      <dgm:t>
        <a:bodyPr/>
        <a:lstStyle/>
        <a:p>
          <a:endParaRPr lang="en-US"/>
        </a:p>
      </dgm:t>
    </dgm:pt>
    <dgm:pt modelId="{0A6B4FFA-B5D1-6447-8B53-0A7AEE995FBE}" type="pres">
      <dgm:prSet presAssocID="{E49899E8-8E39-43DB-BFCC-0DFAB6637A0E}" presName="linear" presStyleCnt="0">
        <dgm:presLayoutVars>
          <dgm:animLvl val="lvl"/>
          <dgm:resizeHandles val="exact"/>
        </dgm:presLayoutVars>
      </dgm:prSet>
      <dgm:spPr/>
    </dgm:pt>
    <dgm:pt modelId="{A16592FA-5980-AC4D-8D6F-043EA42C0DFE}" type="pres">
      <dgm:prSet presAssocID="{7B6B6074-40EC-4413-ACD7-EE3302C033B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41C792A-E75F-FB4C-B2CD-6E4EFCAFCFF7}" type="pres">
      <dgm:prSet presAssocID="{42B9E5B5-8B0E-4606-B81D-CC0CCE4CCF65}" presName="spacer" presStyleCnt="0"/>
      <dgm:spPr/>
    </dgm:pt>
    <dgm:pt modelId="{9688993F-7BE4-3E49-8E2A-80C136D466BC}" type="pres">
      <dgm:prSet presAssocID="{6668348D-4697-41D3-8972-E2FB43084BA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5E4D8F1-3F24-2F49-B648-96E6D19CADAB}" type="pres">
      <dgm:prSet presAssocID="{373D7B1E-23A9-4848-BA1E-4957BC750F9A}" presName="spacer" presStyleCnt="0"/>
      <dgm:spPr/>
    </dgm:pt>
    <dgm:pt modelId="{E23D3A45-51DD-1144-9DE4-103A41276ABC}" type="pres">
      <dgm:prSet presAssocID="{37B02279-D478-464A-BB3A-6130A59AE93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0F55913-3900-CD44-A975-130F2CDEC69C}" type="pres">
      <dgm:prSet presAssocID="{869E4732-84A6-439D-9232-8D16148B76E5}" presName="spacer" presStyleCnt="0"/>
      <dgm:spPr/>
    </dgm:pt>
    <dgm:pt modelId="{EB47F5FD-7AE2-4C40-A523-3C50748F0A8E}" type="pres">
      <dgm:prSet presAssocID="{4DAABA1E-AC4C-4779-8FF8-3BC6AA58F7A6}" presName="parentText" presStyleLbl="node1" presStyleIdx="3" presStyleCnt="7" custLinFactNeighborX="-25092" custLinFactNeighborY="50741">
        <dgm:presLayoutVars>
          <dgm:chMax val="0"/>
          <dgm:bulletEnabled val="1"/>
        </dgm:presLayoutVars>
      </dgm:prSet>
      <dgm:spPr/>
    </dgm:pt>
    <dgm:pt modelId="{EDFE5EA8-86D9-264B-80A8-65138C01EB0E}" type="pres">
      <dgm:prSet presAssocID="{70A17823-AA52-46A6-ADD6-58A5A484A9BD}" presName="spacer" presStyleCnt="0"/>
      <dgm:spPr/>
    </dgm:pt>
    <dgm:pt modelId="{21A6F111-B8A6-9748-8AE7-C05F96AA30E6}" type="pres">
      <dgm:prSet presAssocID="{1A6AA00D-51EB-4FAC-B2F9-FD205689F67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99A0B9F-78C8-4B48-A613-586F19B99513}" type="pres">
      <dgm:prSet presAssocID="{106BE7A7-7233-4499-BA54-472EC0918C37}" presName="spacer" presStyleCnt="0"/>
      <dgm:spPr/>
    </dgm:pt>
    <dgm:pt modelId="{45E74D2A-D528-A14B-977D-6822A762123D}" type="pres">
      <dgm:prSet presAssocID="{1332529C-50B0-4DD0-AAE1-0966A38FB46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1CD9C52-CF81-2E41-A0C1-28CDD55049D3}" type="pres">
      <dgm:prSet presAssocID="{0157C88F-4832-436F-B931-62F797460FB1}" presName="spacer" presStyleCnt="0"/>
      <dgm:spPr/>
    </dgm:pt>
    <dgm:pt modelId="{9297EA62-0B06-7F49-9FA7-033A04BA8D28}" type="pres">
      <dgm:prSet presAssocID="{F2A7085F-8E11-438B-A41B-6B07329E16DB}" presName="parentText" presStyleLbl="node1" presStyleIdx="6" presStyleCnt="7" custScaleY="109289" custLinFactNeighborX="-18796" custLinFactNeighborY="-58904">
        <dgm:presLayoutVars>
          <dgm:chMax val="0"/>
          <dgm:bulletEnabled val="1"/>
        </dgm:presLayoutVars>
      </dgm:prSet>
      <dgm:spPr/>
    </dgm:pt>
  </dgm:ptLst>
  <dgm:cxnLst>
    <dgm:cxn modelId="{ADB21206-AC51-4740-85AA-EA0D7BD31D73}" srcId="{E49899E8-8E39-43DB-BFCC-0DFAB6637A0E}" destId="{1332529C-50B0-4DD0-AAE1-0966A38FB464}" srcOrd="5" destOrd="0" parTransId="{479EE3A8-777C-4360-9103-910D6751AF48}" sibTransId="{0157C88F-4832-436F-B931-62F797460FB1}"/>
    <dgm:cxn modelId="{08780D0A-9CD6-2949-B35D-ADC66518353A}" type="presOf" srcId="{F2A7085F-8E11-438B-A41B-6B07329E16DB}" destId="{9297EA62-0B06-7F49-9FA7-033A04BA8D28}" srcOrd="0" destOrd="0" presId="urn:microsoft.com/office/officeart/2005/8/layout/vList2"/>
    <dgm:cxn modelId="{C167B60A-31DC-4249-881C-C42195401117}" type="presOf" srcId="{7B6B6074-40EC-4413-ACD7-EE3302C033B1}" destId="{A16592FA-5980-AC4D-8D6F-043EA42C0DFE}" srcOrd="0" destOrd="0" presId="urn:microsoft.com/office/officeart/2005/8/layout/vList2"/>
    <dgm:cxn modelId="{A4D7763A-9B4B-450C-8C18-DB9F152DCBCC}" srcId="{E49899E8-8E39-43DB-BFCC-0DFAB6637A0E}" destId="{F2A7085F-8E11-438B-A41B-6B07329E16DB}" srcOrd="6" destOrd="0" parTransId="{2226C5F4-D45C-433E-8DD8-15C8DB982C4F}" sibTransId="{33FB308D-45F9-4F85-8C63-34BD6210692A}"/>
    <dgm:cxn modelId="{FAFE3C5D-9763-44D4-984E-3F0B4A789BED}" srcId="{E49899E8-8E39-43DB-BFCC-0DFAB6637A0E}" destId="{4DAABA1E-AC4C-4779-8FF8-3BC6AA58F7A6}" srcOrd="3" destOrd="0" parTransId="{CE707301-C0DF-495E-AF8E-95694233EF26}" sibTransId="{70A17823-AA52-46A6-ADD6-58A5A484A9BD}"/>
    <dgm:cxn modelId="{02C8365A-8593-3842-8049-D11812433F9A}" type="presOf" srcId="{4DAABA1E-AC4C-4779-8FF8-3BC6AA58F7A6}" destId="{EB47F5FD-7AE2-4C40-A523-3C50748F0A8E}" srcOrd="0" destOrd="0" presId="urn:microsoft.com/office/officeart/2005/8/layout/vList2"/>
    <dgm:cxn modelId="{9ACB3D7D-0D83-F848-9B1D-DEED27E26C21}" type="presOf" srcId="{E49899E8-8E39-43DB-BFCC-0DFAB6637A0E}" destId="{0A6B4FFA-B5D1-6447-8B53-0A7AEE995FBE}" srcOrd="0" destOrd="0" presId="urn:microsoft.com/office/officeart/2005/8/layout/vList2"/>
    <dgm:cxn modelId="{65EBB685-3BFA-4202-8505-80DC33A0ABCD}" srcId="{E49899E8-8E39-43DB-BFCC-0DFAB6637A0E}" destId="{6668348D-4697-41D3-8972-E2FB43084BA0}" srcOrd="1" destOrd="0" parTransId="{E3042EE9-F229-4C94-ACFB-720F8E8BBFFA}" sibTransId="{373D7B1E-23A9-4848-BA1E-4957BC750F9A}"/>
    <dgm:cxn modelId="{00076A8A-9524-864F-A0CA-3E3D9F43E46D}" type="presOf" srcId="{1A6AA00D-51EB-4FAC-B2F9-FD205689F672}" destId="{21A6F111-B8A6-9748-8AE7-C05F96AA30E6}" srcOrd="0" destOrd="0" presId="urn:microsoft.com/office/officeart/2005/8/layout/vList2"/>
    <dgm:cxn modelId="{326B5498-996A-4DB2-B436-F6279EDC3482}" srcId="{E49899E8-8E39-43DB-BFCC-0DFAB6637A0E}" destId="{37B02279-D478-464A-BB3A-6130A59AE938}" srcOrd="2" destOrd="0" parTransId="{F985F529-E1A8-4E90-95D8-0CA9C87B842B}" sibTransId="{869E4732-84A6-439D-9232-8D16148B76E5}"/>
    <dgm:cxn modelId="{B65F60C1-A7F7-A84B-8EB0-CBDADE72247E}" type="presOf" srcId="{1332529C-50B0-4DD0-AAE1-0966A38FB464}" destId="{45E74D2A-D528-A14B-977D-6822A762123D}" srcOrd="0" destOrd="0" presId="urn:microsoft.com/office/officeart/2005/8/layout/vList2"/>
    <dgm:cxn modelId="{CC295EC7-A165-4C76-BB18-4A099C68E647}" srcId="{E49899E8-8E39-43DB-BFCC-0DFAB6637A0E}" destId="{1A6AA00D-51EB-4FAC-B2F9-FD205689F672}" srcOrd="4" destOrd="0" parTransId="{0904D59A-CDEC-4F61-A60A-AF61F9968006}" sibTransId="{106BE7A7-7233-4499-BA54-472EC0918C37}"/>
    <dgm:cxn modelId="{B28644CA-82E8-094D-BAD1-56FE8631F99E}" type="presOf" srcId="{6668348D-4697-41D3-8972-E2FB43084BA0}" destId="{9688993F-7BE4-3E49-8E2A-80C136D466BC}" srcOrd="0" destOrd="0" presId="urn:microsoft.com/office/officeart/2005/8/layout/vList2"/>
    <dgm:cxn modelId="{C3C80DF5-0A82-4F95-B9A2-AB37D5FB0312}" srcId="{E49899E8-8E39-43DB-BFCC-0DFAB6637A0E}" destId="{7B6B6074-40EC-4413-ACD7-EE3302C033B1}" srcOrd="0" destOrd="0" parTransId="{7BA29047-0F69-40D1-8903-22B506BB6B41}" sibTransId="{42B9E5B5-8B0E-4606-B81D-CC0CCE4CCF65}"/>
    <dgm:cxn modelId="{E4F475FB-9A06-5044-8F15-1BBE8F0C3EE1}" type="presOf" srcId="{37B02279-D478-464A-BB3A-6130A59AE938}" destId="{E23D3A45-51DD-1144-9DE4-103A41276ABC}" srcOrd="0" destOrd="0" presId="urn:microsoft.com/office/officeart/2005/8/layout/vList2"/>
    <dgm:cxn modelId="{BC615840-9387-EC4F-BA45-066C651946AD}" type="presParOf" srcId="{0A6B4FFA-B5D1-6447-8B53-0A7AEE995FBE}" destId="{A16592FA-5980-AC4D-8D6F-043EA42C0DFE}" srcOrd="0" destOrd="0" presId="urn:microsoft.com/office/officeart/2005/8/layout/vList2"/>
    <dgm:cxn modelId="{7AE4037E-CF5A-864B-AE98-48EE2F24DE61}" type="presParOf" srcId="{0A6B4FFA-B5D1-6447-8B53-0A7AEE995FBE}" destId="{341C792A-E75F-FB4C-B2CD-6E4EFCAFCFF7}" srcOrd="1" destOrd="0" presId="urn:microsoft.com/office/officeart/2005/8/layout/vList2"/>
    <dgm:cxn modelId="{D3A90F2B-C335-224E-8CE6-3708F4716A21}" type="presParOf" srcId="{0A6B4FFA-B5D1-6447-8B53-0A7AEE995FBE}" destId="{9688993F-7BE4-3E49-8E2A-80C136D466BC}" srcOrd="2" destOrd="0" presId="urn:microsoft.com/office/officeart/2005/8/layout/vList2"/>
    <dgm:cxn modelId="{2C7DCA57-701E-9042-A3C7-BDA83F266EA0}" type="presParOf" srcId="{0A6B4FFA-B5D1-6447-8B53-0A7AEE995FBE}" destId="{A5E4D8F1-3F24-2F49-B648-96E6D19CADAB}" srcOrd="3" destOrd="0" presId="urn:microsoft.com/office/officeart/2005/8/layout/vList2"/>
    <dgm:cxn modelId="{1A42C571-A3DE-BF4F-B00B-60EF52803E82}" type="presParOf" srcId="{0A6B4FFA-B5D1-6447-8B53-0A7AEE995FBE}" destId="{E23D3A45-51DD-1144-9DE4-103A41276ABC}" srcOrd="4" destOrd="0" presId="urn:microsoft.com/office/officeart/2005/8/layout/vList2"/>
    <dgm:cxn modelId="{1B4F6C14-AE85-A447-874E-B1C34DA83B91}" type="presParOf" srcId="{0A6B4FFA-B5D1-6447-8B53-0A7AEE995FBE}" destId="{F0F55913-3900-CD44-A975-130F2CDEC69C}" srcOrd="5" destOrd="0" presId="urn:microsoft.com/office/officeart/2005/8/layout/vList2"/>
    <dgm:cxn modelId="{F1D55D9E-E381-5A44-B3D3-FD7764883722}" type="presParOf" srcId="{0A6B4FFA-B5D1-6447-8B53-0A7AEE995FBE}" destId="{EB47F5FD-7AE2-4C40-A523-3C50748F0A8E}" srcOrd="6" destOrd="0" presId="urn:microsoft.com/office/officeart/2005/8/layout/vList2"/>
    <dgm:cxn modelId="{A168FE26-C7C8-8D45-9A85-CFBF6CE9D067}" type="presParOf" srcId="{0A6B4FFA-B5D1-6447-8B53-0A7AEE995FBE}" destId="{EDFE5EA8-86D9-264B-80A8-65138C01EB0E}" srcOrd="7" destOrd="0" presId="urn:microsoft.com/office/officeart/2005/8/layout/vList2"/>
    <dgm:cxn modelId="{FFD83734-3D1A-0B4B-9A54-C75828FDDC63}" type="presParOf" srcId="{0A6B4FFA-B5D1-6447-8B53-0A7AEE995FBE}" destId="{21A6F111-B8A6-9748-8AE7-C05F96AA30E6}" srcOrd="8" destOrd="0" presId="urn:microsoft.com/office/officeart/2005/8/layout/vList2"/>
    <dgm:cxn modelId="{6102C29A-E7BE-9946-89CA-AE7AA29C8BE2}" type="presParOf" srcId="{0A6B4FFA-B5D1-6447-8B53-0A7AEE995FBE}" destId="{399A0B9F-78C8-4B48-A613-586F19B99513}" srcOrd="9" destOrd="0" presId="urn:microsoft.com/office/officeart/2005/8/layout/vList2"/>
    <dgm:cxn modelId="{090EA824-0CAA-104C-BCAD-7F4ABD36A75A}" type="presParOf" srcId="{0A6B4FFA-B5D1-6447-8B53-0A7AEE995FBE}" destId="{45E74D2A-D528-A14B-977D-6822A762123D}" srcOrd="10" destOrd="0" presId="urn:microsoft.com/office/officeart/2005/8/layout/vList2"/>
    <dgm:cxn modelId="{0678566B-EC0B-2E4F-AFF9-48F8F27B5665}" type="presParOf" srcId="{0A6B4FFA-B5D1-6447-8B53-0A7AEE995FBE}" destId="{E1CD9C52-CF81-2E41-A0C1-28CDD55049D3}" srcOrd="11" destOrd="0" presId="urn:microsoft.com/office/officeart/2005/8/layout/vList2"/>
    <dgm:cxn modelId="{E4BFAD8C-23F3-A248-8D6B-2222C5D2B1C2}" type="presParOf" srcId="{0A6B4FFA-B5D1-6447-8B53-0A7AEE995FBE}" destId="{9297EA62-0B06-7F49-9FA7-033A04BA8D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CF57-F7C7-A54A-A2C1-267FAF5D08AD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/>
            <a:t>Introduction  </a:t>
          </a:r>
          <a:endParaRPr lang="en-US" sz="2900" kern="1200"/>
        </a:p>
      </dsp:txBody>
      <dsp:txXfrm>
        <a:off x="3416125" y="53310"/>
        <a:ext cx="3683350" cy="945199"/>
      </dsp:txXfrm>
    </dsp:sp>
    <dsp:sp modelId="{F147D6FB-9BEA-9145-9836-E33D37FC7896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PURA AND MANAGERS</a:t>
          </a:r>
        </a:p>
      </dsp:txBody>
      <dsp:txXfrm>
        <a:off x="3416125" y="1153149"/>
        <a:ext cx="3683350" cy="945199"/>
      </dsp:txXfrm>
    </dsp:sp>
    <dsp:sp modelId="{58571F7E-A47D-054E-A7EA-3F56BD726213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DIFFERENT SALARY INCREASES</a:t>
          </a:r>
        </a:p>
      </dsp:txBody>
      <dsp:txXfrm>
        <a:off x="3416125" y="2252988"/>
        <a:ext cx="3683350" cy="945199"/>
      </dsp:txXfrm>
    </dsp:sp>
    <dsp:sp modelId="{F70E1B4C-DF4E-8A4A-98C0-97855DFBEE2B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QUESTIONS</a:t>
          </a:r>
        </a:p>
      </dsp:txBody>
      <dsp:txXfrm>
        <a:off x="3416125" y="3352827"/>
        <a:ext cx="3683350" cy="94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00292-217A-6640-AA84-C1F36FEC9580}">
      <dsp:nvSpPr>
        <dsp:cNvPr id="0" name=""/>
        <dsp:cNvSpPr/>
      </dsp:nvSpPr>
      <dsp:spPr>
        <a:xfrm>
          <a:off x="0" y="500262"/>
          <a:ext cx="10515600" cy="794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Processus unique de reconnaissance d’</a:t>
          </a:r>
          <a:r>
            <a:rPr lang="fr-CA" sz="2000" b="1" kern="1200" dirty="0" err="1"/>
            <a:t>anciennete</a:t>
          </a:r>
          <a:r>
            <a:rPr lang="fr-CA" sz="2000" b="1" kern="1200" dirty="0"/>
            <a:t>́ (PURA) </a:t>
          </a:r>
          <a:endParaRPr lang="fr-CA" sz="2000" kern="1200" dirty="0"/>
        </a:p>
      </dsp:txBody>
      <dsp:txXfrm>
        <a:off x="38784" y="539046"/>
        <a:ext cx="10438032" cy="716935"/>
      </dsp:txXfrm>
    </dsp:sp>
    <dsp:sp modelId="{B4DEB6C9-719F-D243-9DD9-B711324D034E}">
      <dsp:nvSpPr>
        <dsp:cNvPr id="0" name=""/>
        <dsp:cNvSpPr/>
      </dsp:nvSpPr>
      <dsp:spPr>
        <a:xfrm>
          <a:off x="0" y="1352365"/>
          <a:ext cx="10515600" cy="7945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The Single </a:t>
          </a:r>
          <a:r>
            <a:rPr lang="fr-CA" sz="2000" kern="1200" dirty="0" err="1"/>
            <a:t>Seniority</a:t>
          </a:r>
          <a:r>
            <a:rPr lang="fr-CA" sz="2000" kern="1200" dirty="0"/>
            <a:t> Recognition Process (PURA) </a:t>
          </a:r>
          <a:r>
            <a:rPr lang="fr-CA" sz="2000" kern="1200" dirty="0" err="1"/>
            <a:t>is</a:t>
          </a:r>
          <a:r>
            <a:rPr lang="fr-CA" sz="2000" kern="1200" dirty="0"/>
            <a:t> an agreement </a:t>
          </a:r>
          <a:r>
            <a:rPr lang="fr-CA" sz="2000" kern="1200" dirty="0" err="1"/>
            <a:t>negotiated</a:t>
          </a:r>
          <a:r>
            <a:rPr lang="fr-CA" sz="2000" kern="1200" dirty="0"/>
            <a:t> </a:t>
          </a:r>
          <a:r>
            <a:rPr lang="fr-CA" sz="2000" kern="1200" dirty="0" err="1"/>
            <a:t>with</a:t>
          </a:r>
          <a:r>
            <a:rPr lang="fr-CA" sz="2000" kern="1200" dirty="0"/>
            <a:t> certain labour </a:t>
          </a:r>
          <a:r>
            <a:rPr lang="fr-CA" sz="2000" kern="1200" dirty="0" err="1"/>
            <a:t>organizations</a:t>
          </a:r>
          <a:r>
            <a:rPr lang="fr-CA" sz="2000" kern="1200" dirty="0"/>
            <a:t> </a:t>
          </a:r>
          <a:r>
            <a:rPr lang="fr-CA" sz="2000" kern="1200" dirty="0" err="1"/>
            <a:t>that</a:t>
          </a:r>
          <a:r>
            <a:rPr lang="fr-CA" sz="2000" kern="1200" dirty="0"/>
            <a:t> </a:t>
          </a:r>
          <a:r>
            <a:rPr lang="fr-CA" sz="2000" kern="1200" dirty="0" err="1"/>
            <a:t>aims</a:t>
          </a:r>
          <a:r>
            <a:rPr lang="fr-CA" sz="2000" kern="1200" dirty="0"/>
            <a:t> to </a:t>
          </a:r>
          <a:r>
            <a:rPr lang="fr-CA" sz="2000" kern="1200" dirty="0" err="1"/>
            <a:t>recognize</a:t>
          </a:r>
          <a:r>
            <a:rPr lang="fr-CA" sz="2000" kern="1200" dirty="0"/>
            <a:t>, </a:t>
          </a:r>
          <a:r>
            <a:rPr lang="fr-CA" sz="2000" kern="1200" dirty="0" err="1"/>
            <a:t>among</a:t>
          </a:r>
          <a:r>
            <a:rPr lang="fr-CA" sz="2000" kern="1200" dirty="0"/>
            <a:t> </a:t>
          </a:r>
          <a:r>
            <a:rPr lang="fr-CA" sz="2000" kern="1200" dirty="0" err="1"/>
            <a:t>other</a:t>
          </a:r>
          <a:r>
            <a:rPr lang="fr-CA" sz="2000" kern="1200" dirty="0"/>
            <a:t> </a:t>
          </a:r>
          <a:r>
            <a:rPr lang="fr-CA" sz="2000" kern="1200" dirty="0" err="1"/>
            <a:t>things</a:t>
          </a:r>
          <a:r>
            <a:rPr lang="fr-CA" sz="2000" kern="1200" dirty="0"/>
            <a:t>, the </a:t>
          </a:r>
          <a:r>
            <a:rPr lang="fr-CA" sz="2000" kern="1200" dirty="0" err="1"/>
            <a:t>seniority</a:t>
          </a:r>
          <a:r>
            <a:rPr lang="fr-CA" sz="2000" kern="1200" dirty="0"/>
            <a:t> of the </a:t>
          </a:r>
          <a:r>
            <a:rPr lang="fr-CA" sz="2000" kern="1200" dirty="0" err="1"/>
            <a:t>following</a:t>
          </a:r>
          <a:r>
            <a:rPr lang="fr-CA" sz="2000" kern="1200" dirty="0"/>
            <a:t> people:</a:t>
          </a:r>
        </a:p>
      </dsp:txBody>
      <dsp:txXfrm>
        <a:off x="38784" y="1391149"/>
        <a:ext cx="10438032" cy="716935"/>
      </dsp:txXfrm>
    </dsp:sp>
    <dsp:sp modelId="{AB56F638-38FF-0543-8608-B3AA1EEA1CDC}">
      <dsp:nvSpPr>
        <dsp:cNvPr id="0" name=""/>
        <dsp:cNvSpPr/>
      </dsp:nvSpPr>
      <dsp:spPr>
        <a:xfrm>
          <a:off x="0" y="2204469"/>
          <a:ext cx="10515600" cy="7945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2000" kern="1200" dirty="0" err="1"/>
            <a:t>Employees</a:t>
          </a:r>
          <a:r>
            <a:rPr lang="fr-CA" sz="2000" kern="1200" dirty="0"/>
            <a:t> of the </a:t>
          </a:r>
          <a:r>
            <a:rPr lang="fr-CA" sz="2000" kern="1200" dirty="0" err="1"/>
            <a:t>health</a:t>
          </a:r>
          <a:r>
            <a:rPr lang="fr-CA" sz="2000" kern="1200" dirty="0"/>
            <a:t> and social services network (RSSS) </a:t>
          </a:r>
          <a:r>
            <a:rPr lang="fr-CA" sz="2000" kern="1200" dirty="0" err="1"/>
            <a:t>who</a:t>
          </a:r>
          <a:r>
            <a:rPr lang="fr-CA" sz="2000" kern="1200" dirty="0"/>
            <a:t> have </a:t>
          </a:r>
          <a:r>
            <a:rPr lang="fr-CA" sz="2000" kern="1200" dirty="0" err="1"/>
            <a:t>worked</a:t>
          </a:r>
          <a:r>
            <a:rPr lang="fr-CA" sz="2000" kern="1200" dirty="0"/>
            <a:t> in more </a:t>
          </a:r>
          <a:r>
            <a:rPr lang="fr-CA" sz="2000" kern="1200" dirty="0" err="1"/>
            <a:t>than</a:t>
          </a:r>
          <a:r>
            <a:rPr lang="fr-CA" sz="2000" kern="1200" dirty="0"/>
            <a:t> one institution </a:t>
          </a:r>
          <a:r>
            <a:rPr lang="fr-CA" sz="2000" kern="1200" dirty="0" err="1"/>
            <a:t>during</a:t>
          </a:r>
          <a:r>
            <a:rPr lang="fr-CA" sz="2000" kern="1200" dirty="0"/>
            <a:t> </a:t>
          </a:r>
          <a:r>
            <a:rPr lang="fr-CA" sz="2000" kern="1200" dirty="0" err="1"/>
            <a:t>their</a:t>
          </a:r>
          <a:r>
            <a:rPr lang="fr-CA" sz="2000" kern="1200" dirty="0"/>
            <a:t> </a:t>
          </a:r>
          <a:r>
            <a:rPr lang="fr-CA" sz="2000" kern="1200" dirty="0" err="1"/>
            <a:t>career</a:t>
          </a:r>
          <a:r>
            <a:rPr lang="fr-CA" sz="2000" kern="1200" dirty="0"/>
            <a:t>;</a:t>
          </a:r>
        </a:p>
      </dsp:txBody>
      <dsp:txXfrm>
        <a:off x="38784" y="2243253"/>
        <a:ext cx="10438032" cy="716935"/>
      </dsp:txXfrm>
    </dsp:sp>
    <dsp:sp modelId="{57E434A9-DDC4-FA4E-A4D0-ED033187020F}">
      <dsp:nvSpPr>
        <dsp:cNvPr id="0" name=""/>
        <dsp:cNvSpPr/>
      </dsp:nvSpPr>
      <dsp:spPr>
        <a:xfrm>
          <a:off x="0" y="3056572"/>
          <a:ext cx="10515600" cy="7945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CA" sz="2000" kern="1200" dirty="0"/>
            <a:t>Personnel </a:t>
          </a:r>
          <a:r>
            <a:rPr lang="fr-CA" sz="2000" kern="1200" dirty="0" err="1"/>
            <a:t>from</a:t>
          </a:r>
          <a:r>
            <a:rPr lang="fr-CA" sz="2000" kern="1200" dirty="0"/>
            <a:t> placement </a:t>
          </a:r>
          <a:r>
            <a:rPr lang="fr-CA" sz="2000" kern="1200" dirty="0" err="1"/>
            <a:t>agencies</a:t>
          </a:r>
          <a:r>
            <a:rPr lang="fr-CA" sz="2000" kern="1200" dirty="0"/>
            <a:t> or </a:t>
          </a:r>
          <a:r>
            <a:rPr lang="fr-CA" sz="2000" kern="1200" dirty="0" err="1"/>
            <a:t>independent</a:t>
          </a:r>
          <a:r>
            <a:rPr lang="fr-CA" sz="2000" kern="1200" dirty="0"/>
            <a:t> labour </a:t>
          </a:r>
          <a:r>
            <a:rPr lang="fr-CA" sz="2000" kern="1200" dirty="0" err="1"/>
            <a:t>who</a:t>
          </a:r>
          <a:r>
            <a:rPr lang="fr-CA" sz="2000" kern="1200" dirty="0"/>
            <a:t> have been </a:t>
          </a:r>
          <a:r>
            <a:rPr lang="fr-CA" sz="2000" kern="1200" dirty="0" err="1"/>
            <a:t>hired</a:t>
          </a:r>
          <a:r>
            <a:rPr lang="fr-CA" sz="2000" kern="1200" dirty="0"/>
            <a:t> in an RSSS institution OR </a:t>
          </a:r>
          <a:r>
            <a:rPr lang="fr-CA" sz="2000" kern="1200" dirty="0" err="1"/>
            <a:t>who</a:t>
          </a:r>
          <a:r>
            <a:rPr lang="fr-CA" sz="2000" kern="1200" dirty="0"/>
            <a:t> </a:t>
          </a:r>
          <a:r>
            <a:rPr lang="fr-CA" sz="2000" kern="1200" dirty="0" err="1"/>
            <a:t>wish</a:t>
          </a:r>
          <a:r>
            <a:rPr lang="fr-CA" sz="2000" kern="1200" dirty="0"/>
            <a:t> to </a:t>
          </a:r>
          <a:r>
            <a:rPr lang="fr-CA" sz="2000" kern="1200" dirty="0" err="1"/>
            <a:t>join</a:t>
          </a:r>
          <a:r>
            <a:rPr lang="fr-CA" sz="2000" kern="1200" dirty="0"/>
            <a:t> the public network.</a:t>
          </a:r>
        </a:p>
      </dsp:txBody>
      <dsp:txXfrm>
        <a:off x="38784" y="3095356"/>
        <a:ext cx="1043803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592FA-5980-AC4D-8D6F-043EA42C0DFE}">
      <dsp:nvSpPr>
        <dsp:cNvPr id="0" name=""/>
        <dsp:cNvSpPr/>
      </dsp:nvSpPr>
      <dsp:spPr>
        <a:xfrm>
          <a:off x="0" y="458994"/>
          <a:ext cx="6002110" cy="359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April 1, 2023: 6%</a:t>
          </a:r>
          <a:endParaRPr lang="en-US" sz="1500" kern="1200" dirty="0"/>
        </a:p>
      </dsp:txBody>
      <dsp:txXfrm>
        <a:off x="17563" y="476557"/>
        <a:ext cx="5966984" cy="324648"/>
      </dsp:txXfrm>
    </dsp:sp>
    <dsp:sp modelId="{9688993F-7BE4-3E49-8E2A-80C136D466BC}">
      <dsp:nvSpPr>
        <dsp:cNvPr id="0" name=""/>
        <dsp:cNvSpPr/>
      </dsp:nvSpPr>
      <dsp:spPr>
        <a:xfrm>
          <a:off x="0" y="861969"/>
          <a:ext cx="6002110" cy="359774"/>
        </a:xfrm>
        <a:prstGeom prst="roundRect">
          <a:avLst/>
        </a:prstGeom>
        <a:solidFill>
          <a:schemeClr val="accent5">
            <a:hueOff val="131242"/>
            <a:satOff val="7048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April 1, 2024: 2.8%</a:t>
          </a:r>
          <a:endParaRPr lang="en-US" sz="1500" kern="1200" dirty="0"/>
        </a:p>
      </dsp:txBody>
      <dsp:txXfrm>
        <a:off x="17563" y="879532"/>
        <a:ext cx="5966984" cy="324648"/>
      </dsp:txXfrm>
    </dsp:sp>
    <dsp:sp modelId="{E23D3A45-51DD-1144-9DE4-103A41276ABC}">
      <dsp:nvSpPr>
        <dsp:cNvPr id="0" name=""/>
        <dsp:cNvSpPr/>
      </dsp:nvSpPr>
      <dsp:spPr>
        <a:xfrm>
          <a:off x="0" y="1264944"/>
          <a:ext cx="6002110" cy="359774"/>
        </a:xfrm>
        <a:prstGeom prst="roundRect">
          <a:avLst/>
        </a:prstGeom>
        <a:solidFill>
          <a:schemeClr val="accent5">
            <a:hueOff val="262483"/>
            <a:satOff val="14096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April 1, 2025: 2.6%</a:t>
          </a:r>
          <a:endParaRPr lang="en-US" sz="1500" kern="1200" dirty="0"/>
        </a:p>
      </dsp:txBody>
      <dsp:txXfrm>
        <a:off x="17563" y="1282507"/>
        <a:ext cx="5966984" cy="324648"/>
      </dsp:txXfrm>
    </dsp:sp>
    <dsp:sp modelId="{EB47F5FD-7AE2-4C40-A523-3C50748F0A8E}">
      <dsp:nvSpPr>
        <dsp:cNvPr id="0" name=""/>
        <dsp:cNvSpPr/>
      </dsp:nvSpPr>
      <dsp:spPr>
        <a:xfrm>
          <a:off x="0" y="1689839"/>
          <a:ext cx="6002110" cy="359774"/>
        </a:xfrm>
        <a:prstGeom prst="roundRect">
          <a:avLst/>
        </a:prstGeom>
        <a:solidFill>
          <a:schemeClr val="accent5">
            <a:hueOff val="393725"/>
            <a:satOff val="21144"/>
            <a:lumOff val="-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April 1, 2026: 2.5%</a:t>
          </a:r>
          <a:endParaRPr lang="en-US" sz="1500" kern="1200" dirty="0"/>
        </a:p>
      </dsp:txBody>
      <dsp:txXfrm>
        <a:off x="17563" y="1707402"/>
        <a:ext cx="5966984" cy="324648"/>
      </dsp:txXfrm>
    </dsp:sp>
    <dsp:sp modelId="{21A6F111-B8A6-9748-8AE7-C05F96AA30E6}">
      <dsp:nvSpPr>
        <dsp:cNvPr id="0" name=""/>
        <dsp:cNvSpPr/>
      </dsp:nvSpPr>
      <dsp:spPr>
        <a:xfrm>
          <a:off x="0" y="2070894"/>
          <a:ext cx="6002110" cy="359774"/>
        </a:xfrm>
        <a:prstGeom prst="roundRect">
          <a:avLst/>
        </a:prstGeom>
        <a:solidFill>
          <a:schemeClr val="accent5">
            <a:hueOff val="524966"/>
            <a:satOff val="28192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April 1, 2027: 3.5%</a:t>
          </a:r>
          <a:endParaRPr lang="en-US" sz="1500" kern="1200" dirty="0"/>
        </a:p>
      </dsp:txBody>
      <dsp:txXfrm>
        <a:off x="17563" y="2088457"/>
        <a:ext cx="5966984" cy="324648"/>
      </dsp:txXfrm>
    </dsp:sp>
    <dsp:sp modelId="{45E74D2A-D528-A14B-977D-6822A762123D}">
      <dsp:nvSpPr>
        <dsp:cNvPr id="0" name=""/>
        <dsp:cNvSpPr/>
      </dsp:nvSpPr>
      <dsp:spPr>
        <a:xfrm>
          <a:off x="0" y="2473869"/>
          <a:ext cx="6002110" cy="359774"/>
        </a:xfrm>
        <a:prstGeom prst="roundRect">
          <a:avLst/>
        </a:prstGeom>
        <a:solidFill>
          <a:schemeClr val="accent5">
            <a:hueOff val="656208"/>
            <a:satOff val="35240"/>
            <a:lumOff val="-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For a total due on 1 April 2025 of 11.4%</a:t>
          </a:r>
          <a:endParaRPr lang="en-US" sz="1500" kern="1200" dirty="0"/>
        </a:p>
      </dsp:txBody>
      <dsp:txXfrm>
        <a:off x="17563" y="2491432"/>
        <a:ext cx="5966984" cy="324648"/>
      </dsp:txXfrm>
    </dsp:sp>
    <dsp:sp modelId="{9297EA62-0B06-7F49-9FA7-033A04BA8D28}">
      <dsp:nvSpPr>
        <dsp:cNvPr id="0" name=""/>
        <dsp:cNvSpPr/>
      </dsp:nvSpPr>
      <dsp:spPr>
        <a:xfrm>
          <a:off x="0" y="2851398"/>
          <a:ext cx="6002110" cy="393194"/>
        </a:xfrm>
        <a:prstGeom prst="round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It </a:t>
          </a:r>
          <a:r>
            <a:rPr lang="fr-CA" sz="1500" kern="1200" dirty="0" err="1"/>
            <a:t>is</a:t>
          </a:r>
          <a:r>
            <a:rPr lang="fr-CA" sz="1500" kern="1200" dirty="0"/>
            <a:t> in </a:t>
          </a:r>
          <a:r>
            <a:rPr lang="fr-CA" sz="1500" kern="1200" dirty="0" err="1"/>
            <a:t>fact</a:t>
          </a:r>
          <a:r>
            <a:rPr lang="fr-CA" sz="1500" kern="1200" dirty="0"/>
            <a:t> </a:t>
          </a:r>
          <a:r>
            <a:rPr lang="fr-CA" sz="1500" kern="1200" dirty="0" err="1"/>
            <a:t>increasing</a:t>
          </a:r>
          <a:r>
            <a:rPr lang="fr-CA" sz="1500" kern="1200" dirty="0"/>
            <a:t> by the </a:t>
          </a:r>
          <a:r>
            <a:rPr lang="fr-CA" sz="1500" kern="1200" dirty="0" err="1"/>
            <a:t>same</a:t>
          </a:r>
          <a:r>
            <a:rPr lang="fr-CA" sz="1500" kern="1200" dirty="0"/>
            <a:t> % the </a:t>
          </a:r>
          <a:r>
            <a:rPr lang="fr-CA" sz="1500" kern="1200" dirty="0" err="1"/>
            <a:t>bottom</a:t>
          </a:r>
          <a:r>
            <a:rPr lang="fr-CA" sz="1500" kern="1200" dirty="0"/>
            <a:t> and </a:t>
          </a:r>
          <a:r>
            <a:rPr lang="fr-CA" sz="1500" kern="1200" dirty="0" err="1"/>
            <a:t>ceiling</a:t>
          </a:r>
          <a:r>
            <a:rPr lang="fr-CA" sz="1500" kern="1200" dirty="0"/>
            <a:t> of a </a:t>
          </a:r>
          <a:r>
            <a:rPr lang="fr-CA" sz="1500" kern="1200" dirty="0" err="1"/>
            <a:t>salary</a:t>
          </a:r>
          <a:r>
            <a:rPr lang="fr-CA" sz="1500" kern="1200" dirty="0"/>
            <a:t> class</a:t>
          </a:r>
          <a:endParaRPr lang="en-US" sz="1500" kern="1200" dirty="0"/>
        </a:p>
      </dsp:txBody>
      <dsp:txXfrm>
        <a:off x="19194" y="2870592"/>
        <a:ext cx="5963722" cy="35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5F83-8632-4F1D-97CA-953AEA89C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29544-6462-4740-9935-1758CAD5B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C2128-A20B-43B9-9269-BF3CD79C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530AA38-54BC-4787-8FD4-724E5A73CE27}" type="datetimeFigureOut">
              <a:rPr lang="fr-CA" smtClean="0"/>
              <a:pPr/>
              <a:t>2025-10-28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E5D5E-776D-482F-B91B-48DEA1E9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4108-92E7-4399-B6F4-E934C536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C2782A82-8625-485B-B0C7-92BE1599FEA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21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C426-3AF4-4217-B416-BA0EEDEE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AE207-3BB6-4D1C-8EF4-7E33A2A01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40EF3-0405-4B81-8650-9CE6A8F7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2EE45-89B6-40E1-A76B-11E7B7C8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E7859-DA37-4BDA-8EFC-226EE668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104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26098-59AB-4E77-8A2B-BA19B9BE4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41DC2-A902-42F0-9F1E-6556BBB7E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49346-8F14-44D8-B3A3-B316BEAE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711D-652A-4F4A-91C7-9E959153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126E7-768C-4366-84EB-B1D77AB4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92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088C-CC77-47A1-ADA9-52BF85FE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EED9F-5BC4-483C-A620-10A53F50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DBC89-40E8-4901-A37A-33A7AABA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59EDC-0FD8-46E4-93A8-CD7020D9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0BFEC-ECFB-4200-B157-B36833C7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430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0614-CC5D-4604-8813-EC9217C7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F3CD-C025-4898-B1A9-CC668AE5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0A3BB-DCC4-4E68-A37A-C3317550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91E2-5CF2-4B24-8832-A6BD0B4A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C6B6A-73CA-450F-A221-81A3D9D1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794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68E8-88D6-4E47-B1DE-71B25AA9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1653D-174D-455B-A520-1F4534E00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0D431-55E4-4A74-97D6-A8A3178EA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7C744-DF0C-4F22-9CB7-918D43C3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0148D-295D-404D-9B0A-775E0C65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7C519-C44F-4D1B-BC57-1AFB9554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407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4AB2-B0FD-4414-B71B-FBFF0237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FFF30-5BBF-4246-B02C-0C745717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B60E0-E529-49B6-A0E7-FFBA315C6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237BF-63F6-4E39-B051-319433968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66EF4-F43B-42D0-B393-8CAEECA53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896D5-CF25-4525-8062-152E2106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E05A2-D816-48B6-BA04-B120505D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8AFF6-55DA-415F-921B-773FCD11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181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5CF8-DC13-4F50-B689-65558420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35ADD-0873-453D-9BFE-9D6CC3FE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D776C-11FC-4AA6-8723-916DC2DC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7193B-96A4-4048-9139-EE5CB0AA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612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E220A-9764-47B3-9FD8-1DF5F0B5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FC1B6-E3AF-495F-AF08-7345DE4A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EA834-9C6C-4278-811E-5DEA0653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05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EB3BB-9133-47D8-89CA-4884670C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3DFD-9FA1-48C3-BF41-F31F8839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AAB6A-A710-4CBB-B961-581290358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E1DE0-5760-4CF1-A4FB-BF2D501D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023D2-F12E-47AC-98D3-232D0B4A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12D9-7BA5-4928-87E8-ED38D6DD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859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4F7F-0583-47D6-B44D-AFC28B5D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2E003-9185-4559-8A3D-512005C69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674CF-3CC7-43B5-880D-E061AEB4F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EDF3-1470-4906-AD46-8A54AE81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DE6EF-293D-4C0B-AC2E-F974FB94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B350F-E4E0-4942-940C-A42C7773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208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A2C05-1D84-42E6-8BF0-333A0ACB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AED1-4374-414F-990D-141CF01C5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E9F2-DFC6-40D2-A9F1-70C567662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AA38-54BC-4787-8FD4-724E5A73CE27}" type="datetimeFigureOut">
              <a:rPr lang="fr-CA" smtClean="0"/>
              <a:t>2025-10-28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7DF64-A25B-4B0C-AF15-5946838ED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C55F-02BB-4D1E-B0E9-51504608B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2A82-8625-485B-B0C7-92BE1599FE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6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ssociation@aper.qc.c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aper.qc.c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D9B94-61D4-4032-AE93-F6A6148A1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41"/>
          <a:stretch/>
        </p:blipFill>
        <p:spPr>
          <a:xfrm>
            <a:off x="3345366" y="1772529"/>
            <a:ext cx="4962293" cy="253283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3F49CB8-2AD0-469B-A0C8-4A750F86F354}"/>
              </a:ext>
            </a:extLst>
          </p:cNvPr>
          <p:cNvSpPr/>
          <p:nvPr/>
        </p:nvSpPr>
        <p:spPr>
          <a:xfrm>
            <a:off x="378068" y="4633546"/>
            <a:ext cx="11435864" cy="1844256"/>
          </a:xfrm>
          <a:prstGeom prst="rect">
            <a:avLst/>
          </a:prstGeom>
          <a:solidFill>
            <a:srgbClr val="588894"/>
          </a:solidFill>
          <a:ln>
            <a:solidFill>
              <a:srgbClr val="588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F8948-A977-4841-9DA3-A0433F952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fr-CA" sz="3800" b="1" dirty="0">
                <a:solidFill>
                  <a:srgbClr val="FFFFFF"/>
                </a:solidFill>
              </a:rPr>
              <a:t>PURA AND THE VARIOUS SALARY INCREASES</a:t>
            </a:r>
            <a:br>
              <a:rPr lang="fr-CA" sz="3800" b="1" dirty="0">
                <a:solidFill>
                  <a:srgbClr val="FFFFFF"/>
                </a:solidFill>
              </a:rPr>
            </a:br>
            <a:r>
              <a:rPr lang="fr-CA" sz="3800" b="1" dirty="0">
                <a:solidFill>
                  <a:srgbClr val="FFFFFF"/>
                </a:solidFill>
              </a:rPr>
              <a:t>EXPLANATION</a:t>
            </a:r>
            <a:endParaRPr lang="fr-CA" sz="3800" b="1" noProof="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8AC0C-B23D-4451-BAB1-F45C8D5AF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rmAutofit/>
          </a:bodyPr>
          <a:lstStyle/>
          <a:p>
            <a:r>
              <a:rPr lang="fr-CA" sz="2000" b="1" noProof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fr-CA" sz="2000" b="1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by: </a:t>
            </a:r>
            <a:r>
              <a:rPr lang="fr-CA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fr-CA" sz="2000" b="1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066A53-401B-4009-BB70-8BD25F8D2D25}"/>
              </a:ext>
            </a:extLst>
          </p:cNvPr>
          <p:cNvCxnSpPr/>
          <p:nvPr/>
        </p:nvCxnSpPr>
        <p:spPr>
          <a:xfrm>
            <a:off x="1524000" y="5687085"/>
            <a:ext cx="8928295" cy="0"/>
          </a:xfrm>
          <a:prstGeom prst="line">
            <a:avLst/>
          </a:prstGeom>
          <a:ln w="31750">
            <a:solidFill>
              <a:srgbClr val="6464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1A73F-D96E-304E-0470-AC8AF16C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E68A009-24CD-A3C0-97C4-73300657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12CDC-982C-5223-3754-36D17B76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THE DIFFERENT SALARY INCREASES</a:t>
            </a:r>
            <a:endParaRPr lang="fr-CA" sz="3200" b="1" kern="120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image being cropped">
            <a:extLst>
              <a:ext uri="{FF2B5EF4-FFF2-40B4-BE49-F238E27FC236}">
                <a16:creationId xmlns:a16="http://schemas.microsoft.com/office/drawing/2014/main" id="{48AFCF98-9914-26EF-1DF0-7E99C1C30A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467" y="1827627"/>
            <a:ext cx="10905066" cy="40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90DFE-6E1E-F49E-8264-939D5778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3019CF79-9D37-A23D-118E-2B46A641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42"/>
          <a:stretch>
            <a:fillRect/>
          </a:stretch>
        </p:blipFill>
        <p:spPr>
          <a:xfrm>
            <a:off x="6541053" y="1619995"/>
            <a:ext cx="4777381" cy="34453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16B76-28B0-4DFE-B858-16DF0A18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fr-CA" b="1" noProof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8D44B-AB36-C3EF-C286-5DDFCC94E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emails and questions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a manager can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able to control and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600" dirty="0" err="1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A" sz="2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3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F6B142E0-F470-0D87-7BF7-42759B5E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19" b="671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86CDE7-1E05-D616-90B4-8D9CF230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SALARY WHEN YOU BECOME A MANAGER OR FOLLOWING A PROMOTION</a:t>
            </a:r>
          </a:p>
        </p:txBody>
      </p:sp>
    </p:spTree>
    <p:extLst>
      <p:ext uri="{BB962C8B-B14F-4D97-AF65-F5344CB8AC3E}">
        <p14:creationId xmlns:p14="http://schemas.microsoft.com/office/powerpoint/2010/main" val="281611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64CFE1-C944-C112-EE0C-D8EE2155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800" dirty="0">
                <a:solidFill>
                  <a:srgbClr val="FFFFFF"/>
                </a:solidFill>
              </a:rPr>
              <a:t>APPOINTMENT TO AN EXECUTIVE POSITION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CB33E8D-C876-695F-2BFE-BCD8FD5FB5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</a:pPr>
            <a:r>
              <a:rPr lang="fr-FR" altLang="fr-FR" sz="3000" b="1" dirty="0">
                <a:latin typeface="Candara" panose="020E0502030303020204" pitchFamily="34" charset="0"/>
                <a:cs typeface="Arial" panose="020B0604020202020204" pitchFamily="34" charset="0"/>
              </a:rPr>
              <a:t>15. 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A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person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who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accesses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a middle management position,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from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a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unionized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employee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or a non-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unionized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unionizable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employee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position or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from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outside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health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and social services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sector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receives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as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his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greater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of the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following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2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amounts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:
— the minimum of the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class of the post to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which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he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or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she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is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accessed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;
— 110% of the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she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received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before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her</a:t>
            </a:r>
            <a:r>
              <a:rPr lang="fr-FR" altLang="fr-FR" sz="3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000" dirty="0" err="1">
                <a:latin typeface="Candara" panose="020E0502030303020204" pitchFamily="34" charset="0"/>
                <a:cs typeface="Arial" panose="020B0604020202020204" pitchFamily="34" charset="0"/>
              </a:rPr>
              <a:t>appointment</a:t>
            </a:r>
            <a:endParaRPr kumimoji="0" lang="fr-FR" altLang="fr-FR" sz="3000" i="0" u="none" strike="noStrike" cap="none" normalizeH="0" baseline="0" dirty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1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8AAE0-441E-0BD2-9C9E-01D8C6D5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3E102D-C208-615E-51B2-3D38D14F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092370A-4CAD-143F-9F98-AB4C4F6E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775493"/>
          </a:xfrm>
        </p:spPr>
        <p:txBody>
          <a:bodyPr anchor="b">
            <a:norm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THE NEW WAGE CLASSES</a:t>
            </a:r>
            <a:endParaRPr lang="fr-CA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C7F64949-66B8-EC61-9B20-DCC550AEE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BA87C-AF93-FFC4-6327-CFAA54E019AD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pic>
        <p:nvPicPr>
          <p:cNvPr id="6" name="Espace réservé du contenu 5" descr="Une image contenant texte, capture d’écran, nombre, Police  Le contenu généré par l’IA peut être incorrect.">
            <a:extLst>
              <a:ext uri="{FF2B5EF4-FFF2-40B4-BE49-F238E27FC236}">
                <a16:creationId xmlns:a16="http://schemas.microsoft.com/office/drawing/2014/main" id="{6389087C-BF97-3F93-E34E-4084300606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773" y="1252571"/>
            <a:ext cx="11018519" cy="53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3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C289ED-D47B-B754-97B9-E66229A93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15C290-6C65-22FE-20C2-16EB38C3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PROMOTION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0721BA1-3A07-E848-8C5C-0C5146C1FC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</a:pP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18. The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of a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promoted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middle manager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is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greater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of:
— the minimum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class of the post to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which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he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or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she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is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accessed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;
— 110% of the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he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received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before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his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promotion, but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this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amount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,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subject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to Article 24,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does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not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exceed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the maximum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class of the post to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which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he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is</a:t>
            </a:r>
            <a:r>
              <a:rPr lang="fr-FR" altLang="fr-FR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Candara" panose="020E0502030303020204" pitchFamily="34" charset="0"/>
                <a:cs typeface="Arial" panose="020B0604020202020204" pitchFamily="34" charset="0"/>
              </a:rPr>
              <a:t>appointed</a:t>
            </a:r>
            <a:endParaRPr kumimoji="0" lang="fr-FR" altLang="fr-FR" i="0" u="none" strike="noStrike" cap="none" normalizeH="0" baseline="0" dirty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6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326F2-4221-E288-FC51-97E495C5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4DA9DC-EFEA-5D95-2D0A-982A07DDD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E818DE-EC97-F4A8-CBA5-FC4E985C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775493"/>
          </a:xfrm>
        </p:spPr>
        <p:txBody>
          <a:bodyPr anchor="b">
            <a:norm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THE NEW WAGE CLASSES</a:t>
            </a:r>
            <a:endParaRPr lang="fr-CA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8F90246F-E8A2-5A10-B597-F854D7431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E3CF8-21B5-0DE1-8F28-2085C59CAB8D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pic>
        <p:nvPicPr>
          <p:cNvPr id="6" name="Espace réservé du contenu 5" descr="Une image contenant texte, capture d’écran, nombre, Police  Le contenu généré par l’IA peut être incorrect.">
            <a:extLst>
              <a:ext uri="{FF2B5EF4-FFF2-40B4-BE49-F238E27FC236}">
                <a16:creationId xmlns:a16="http://schemas.microsoft.com/office/drawing/2014/main" id="{BE148B15-1085-641A-16A9-9A26BCF333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773" y="1252571"/>
            <a:ext cx="11018519" cy="53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8AE49-0E09-F845-0D7A-77F5FAFB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48C6B1-78EC-3593-97F9-85134C91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CA" b="1" dirty="0"/>
              <a:t>YOU ARE NOT AT THE MAXIMUM OF YOUR SALARY CLASS</a:t>
            </a:r>
            <a:br>
              <a:rPr lang="fr-CA" b="1" noProof="0" dirty="0"/>
            </a:br>
            <a:endParaRPr lang="fr-CA" sz="3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8E5C0-444C-BF44-C3C6-C85DA289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/>
            <a:r>
              <a:rPr lang="fr-CA" dirty="0"/>
              <a:t>14. On April 1 of </a:t>
            </a:r>
            <a:r>
              <a:rPr lang="fr-CA" dirty="0" err="1"/>
              <a:t>each</a:t>
            </a:r>
            <a:r>
              <a:rPr lang="fr-CA" dirty="0"/>
              <a:t> </a:t>
            </a:r>
            <a:r>
              <a:rPr lang="fr-CA" dirty="0" err="1"/>
              <a:t>year</a:t>
            </a:r>
            <a:r>
              <a:rPr lang="fr-CA" dirty="0"/>
              <a:t>, a </a:t>
            </a:r>
            <a:r>
              <a:rPr lang="fr-CA" dirty="0" err="1"/>
              <a:t>salary</a:t>
            </a:r>
            <a:r>
              <a:rPr lang="fr-CA" dirty="0"/>
              <a:t> progression </a:t>
            </a:r>
            <a:r>
              <a:rPr lang="fr-CA" dirty="0" err="1"/>
              <a:t>will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granted</a:t>
            </a:r>
            <a:r>
              <a:rPr lang="fr-CA" dirty="0"/>
              <a:t> to the </a:t>
            </a:r>
            <a:r>
              <a:rPr lang="fr-CA" dirty="0" err="1"/>
              <a:t>executive</a:t>
            </a:r>
            <a:r>
              <a:rPr lang="fr-CA" dirty="0"/>
              <a:t> </a:t>
            </a:r>
            <a:r>
              <a:rPr lang="fr-CA" dirty="0" err="1"/>
              <a:t>unless</a:t>
            </a:r>
            <a:r>
              <a:rPr lang="fr-CA" dirty="0"/>
              <a:t> the </a:t>
            </a:r>
            <a:r>
              <a:rPr lang="fr-CA" dirty="0" err="1"/>
              <a:t>manager's</a:t>
            </a:r>
            <a:r>
              <a:rPr lang="fr-CA" dirty="0"/>
              <a:t> performance in the </a:t>
            </a:r>
            <a:r>
              <a:rPr lang="fr-CA" dirty="0" err="1"/>
              <a:t>year</a:t>
            </a:r>
            <a:r>
              <a:rPr lang="fr-CA" dirty="0"/>
              <a:t> </a:t>
            </a:r>
            <a:r>
              <a:rPr lang="fr-CA" dirty="0" err="1"/>
              <a:t>ending</a:t>
            </a:r>
            <a:r>
              <a:rPr lang="fr-CA" dirty="0"/>
              <a:t> March 31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deemed</a:t>
            </a:r>
            <a:r>
              <a:rPr lang="fr-CA" dirty="0"/>
              <a:t> </a:t>
            </a:r>
            <a:r>
              <a:rPr lang="fr-CA" dirty="0" err="1"/>
              <a:t>unsatisfactory</a:t>
            </a:r>
            <a:r>
              <a:rPr lang="fr-CA" dirty="0"/>
              <a:t>. The </a:t>
            </a:r>
            <a:r>
              <a:rPr lang="fr-CA" dirty="0" err="1"/>
              <a:t>employer's</a:t>
            </a:r>
            <a:r>
              <a:rPr lang="fr-CA" dirty="0"/>
              <a:t> </a:t>
            </a:r>
            <a:r>
              <a:rPr lang="fr-CA" dirty="0" err="1"/>
              <a:t>assessment</a:t>
            </a:r>
            <a:r>
              <a:rPr lang="fr-CA" dirty="0"/>
              <a:t> to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effect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sent to the manager in </a:t>
            </a:r>
            <a:r>
              <a:rPr lang="fr-CA" dirty="0" err="1"/>
              <a:t>writing</a:t>
            </a:r>
            <a:r>
              <a:rPr lang="fr-CA" dirty="0"/>
              <a:t> </a:t>
            </a:r>
            <a:r>
              <a:rPr lang="fr-CA" dirty="0" err="1"/>
              <a:t>during</a:t>
            </a:r>
            <a:r>
              <a:rPr lang="fr-CA" dirty="0"/>
              <a:t> the </a:t>
            </a:r>
            <a:r>
              <a:rPr lang="fr-CA" dirty="0" err="1"/>
              <a:t>reference</a:t>
            </a:r>
            <a:r>
              <a:rPr lang="fr-CA" dirty="0"/>
              <a:t> </a:t>
            </a:r>
            <a:r>
              <a:rPr lang="fr-CA" dirty="0" err="1"/>
              <a:t>period</a:t>
            </a:r>
            <a:r>
              <a:rPr lang="fr-CA" dirty="0"/>
              <a:t>. This </a:t>
            </a:r>
            <a:r>
              <a:rPr lang="fr-CA" dirty="0" err="1"/>
              <a:t>assessment</a:t>
            </a:r>
            <a:r>
              <a:rPr lang="fr-CA" dirty="0"/>
              <a:t> </a:t>
            </a:r>
            <a:r>
              <a:rPr lang="fr-CA" dirty="0" err="1"/>
              <a:t>cannot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appealed</a:t>
            </a:r>
            <a:r>
              <a:rPr lang="fr-CA" dirty="0"/>
              <a:t>.</a:t>
            </a:r>
            <a:endParaRPr lang="fr-CA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E9DADC-3ED0-A131-2070-B495CEBEE875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28777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7B6B2-868E-A599-6442-FB0D1A2DC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CF4B88-DA64-CCFF-6FC5-5AF6AB5D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CA" sz="4100" b="1" dirty="0">
                <a:solidFill>
                  <a:srgbClr val="FFFFFF"/>
                </a:solidFill>
              </a:rPr>
              <a:t>YOU ARE NOT AT THE MAXIMUM OF YOUR SALARY CLASS</a:t>
            </a:r>
            <a:br>
              <a:rPr lang="fr-CA" sz="4100" b="1" noProof="0" dirty="0">
                <a:solidFill>
                  <a:srgbClr val="FFFFFF"/>
                </a:solidFill>
              </a:rPr>
            </a:br>
            <a:endParaRPr lang="fr-CA" sz="4100" b="1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9835DAC-5756-567D-DC54-FFB1C20C32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841377"/>
            <a:ext cx="5536397" cy="4897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165048" rIns="91440" bIns="152352" numCol="1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The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modalities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of progression are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established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as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follows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:
1° 0%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where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the manager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does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not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meet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the expectations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indicated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;
2° 2%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when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the manager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partially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meets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the expectations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indicated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;
3° 4%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when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the manager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meets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the expectations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indicated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;
</a:t>
            </a:r>
            <a:r>
              <a:rPr lang="fr-FR" altLang="fr-FR" sz="1800" dirty="0">
                <a:latin typeface="Candara" panose="020E0502030303020204" pitchFamily="34" charset="0"/>
                <a:cs typeface="Arial" panose="020B0604020202020204" pitchFamily="34" charset="0"/>
              </a:rPr>
              <a:t>4° 6% </a:t>
            </a:r>
            <a:r>
              <a:rPr lang="fr-FR" altLang="fr-FR" sz="1800" dirty="0" err="1">
                <a:latin typeface="Candara" panose="020E0502030303020204" pitchFamily="34" charset="0"/>
                <a:cs typeface="Arial" panose="020B0604020202020204" pitchFamily="34" charset="0"/>
              </a:rPr>
              <a:t>when</a:t>
            </a:r>
            <a:r>
              <a:rPr lang="fr-FR" altLang="fr-FR" sz="1800" dirty="0">
                <a:latin typeface="Candara" panose="020E0502030303020204" pitchFamily="34" charset="0"/>
                <a:cs typeface="Arial" panose="020B0604020202020204" pitchFamily="34" charset="0"/>
              </a:rPr>
              <a:t> the manager far </a:t>
            </a:r>
            <a:r>
              <a:rPr lang="fr-FR" altLang="fr-FR" sz="1800" dirty="0" err="1">
                <a:latin typeface="Candara" panose="020E0502030303020204" pitchFamily="34" charset="0"/>
                <a:cs typeface="Arial" panose="020B0604020202020204" pitchFamily="34" charset="0"/>
              </a:rPr>
              <a:t>exceeds</a:t>
            </a:r>
            <a:r>
              <a:rPr lang="fr-FR" altLang="fr-FR" sz="1800" dirty="0">
                <a:latin typeface="Candara" panose="020E0502030303020204" pitchFamily="34" charset="0"/>
                <a:cs typeface="Arial" panose="020B0604020202020204" pitchFamily="34" charset="0"/>
              </a:rPr>
              <a:t> expectations 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
(the employer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grants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6% to a maximum of 25% of the managers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who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are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progressing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).
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When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an employer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does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not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evaluate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manager's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performance, a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increase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of 4%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is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latin typeface="Candara" panose="020E0502030303020204" pitchFamily="34" charset="0"/>
                <a:cs typeface="Arial" panose="020B0604020202020204" pitchFamily="34" charset="0"/>
              </a:rPr>
              <a:t>granted</a:t>
            </a:r>
            <a:r>
              <a:rPr lang="fr-FR" altLang="fr-FR" sz="2000" dirty="0">
                <a:latin typeface="Candara" panose="020E0502030303020204" pitchFamily="34" charset="0"/>
                <a:cs typeface="Arial" panose="020B0604020202020204" pitchFamily="34" charset="0"/>
              </a:rPr>
              <a:t> to the manager</a:t>
            </a:r>
            <a:endParaRPr kumimoji="0" lang="fr-FR" altLang="fr-FR" sz="2000" i="0" u="none" strike="noStrike" cap="none" normalizeH="0" baseline="0" dirty="0">
              <a:ln>
                <a:noFill/>
              </a:ln>
              <a:effectLst/>
              <a:latin typeface="Candara" panose="020E05020303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74D41-65CD-7F66-339A-9FF7732BAEC1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8882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0D725-F97B-0704-B3A5-20F75B57B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86ECE7-3BE3-2898-1EC7-C2377E7A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AC59B6-94A2-59F7-2F68-DF8E4D9D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775493"/>
          </a:xfrm>
        </p:spPr>
        <p:txBody>
          <a:bodyPr anchor="b">
            <a:norm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THE NEW WAGE CLASSES</a:t>
            </a:r>
            <a:endParaRPr lang="fr-CA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A3267C37-E78A-CFA2-F04F-78810DEED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F17F1-1D2F-965D-C090-A27B502E3DC3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pic>
        <p:nvPicPr>
          <p:cNvPr id="6" name="Espace réservé du contenu 5" descr="Une image contenant texte, capture d’écran, nombre, Police  Le contenu généré par l’IA peut être incorrect.">
            <a:extLst>
              <a:ext uri="{FF2B5EF4-FFF2-40B4-BE49-F238E27FC236}">
                <a16:creationId xmlns:a16="http://schemas.microsoft.com/office/drawing/2014/main" id="{8E523186-E947-A6B1-6A84-7E2F796EE8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773" y="1252571"/>
            <a:ext cx="11018519" cy="53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0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C1E59EDE-7C4F-07DD-85A3-D60FA31D10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544EA-A931-4DD2-90F1-94BD3297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fr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DFBDCC01-D707-F844-E9CA-FE4F25C6D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3249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8641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5BCB4-15A0-9CD8-E932-A850215D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5EA136-D6EE-9025-1816-6027F939D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11444C3F-2935-4274-5978-9D3FC8E0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19" b="671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667711-60E9-4768-F614-4ABA33B3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8EE7D3-ADF5-3047-EE4E-68F7CEA3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SECTIONS 24 AND 25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ANOTHER FORM OF SALARY INCREASE FOR CERTAIN MANAGERS</a:t>
            </a:r>
          </a:p>
        </p:txBody>
      </p:sp>
    </p:spTree>
    <p:extLst>
      <p:ext uri="{BB962C8B-B14F-4D97-AF65-F5344CB8AC3E}">
        <p14:creationId xmlns:p14="http://schemas.microsoft.com/office/powerpoint/2010/main" val="195165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1CEBC7-B9FE-03EA-76CF-784AFBD4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CA" sz="5600" dirty="0"/>
              <a:t>ARTICLE 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8A620B-DC08-9693-AB76-4E763B5E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algn="just"/>
            <a:r>
              <a:rPr lang="fr-CA" sz="2200" dirty="0" err="1">
                <a:latin typeface="Candara" panose="020E0502030303020204" pitchFamily="34" charset="0"/>
              </a:rPr>
              <a:t>Considering</a:t>
            </a:r>
            <a:r>
              <a:rPr lang="fr-CA" sz="2200" dirty="0">
                <a:latin typeface="Candara" panose="020E0502030303020204" pitchFamily="34" charset="0"/>
              </a:rPr>
              <a:t> the </a:t>
            </a:r>
            <a:r>
              <a:rPr lang="fr-CA" sz="2200" dirty="0" err="1">
                <a:latin typeface="Candara" panose="020E0502030303020204" pitchFamily="34" charset="0"/>
              </a:rPr>
              <a:t>salary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inequity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caused</a:t>
            </a:r>
            <a:r>
              <a:rPr lang="fr-CA" sz="2200" dirty="0">
                <a:latin typeface="Candara" panose="020E0502030303020204" pitchFamily="34" charset="0"/>
              </a:rPr>
              <a:t> by union </a:t>
            </a:r>
            <a:r>
              <a:rPr lang="fr-CA" sz="2200" dirty="0" err="1">
                <a:latin typeface="Candara" panose="020E0502030303020204" pitchFamily="34" charset="0"/>
              </a:rPr>
              <a:t>negotiations</a:t>
            </a:r>
            <a:r>
              <a:rPr lang="fr-CA" sz="2200" dirty="0">
                <a:latin typeface="Candara" panose="020E0502030303020204" pitchFamily="34" charset="0"/>
              </a:rPr>
              <a:t> on the salaries of certain </a:t>
            </a:r>
            <a:r>
              <a:rPr lang="fr-CA" sz="2200" dirty="0" err="1">
                <a:latin typeface="Candara" panose="020E0502030303020204" pitchFamily="34" charset="0"/>
              </a:rPr>
              <a:t>professionals</a:t>
            </a:r>
            <a:r>
              <a:rPr lang="fr-CA" sz="2200" dirty="0">
                <a:latin typeface="Candara" panose="020E0502030303020204" pitchFamily="34" charset="0"/>
              </a:rPr>
              <a:t>, the manager </a:t>
            </a:r>
            <a:r>
              <a:rPr lang="fr-CA" sz="2200" dirty="0" err="1">
                <a:latin typeface="Candara" panose="020E0502030303020204" pitchFamily="34" charset="0"/>
              </a:rPr>
              <a:t>therefore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receiving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less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than</a:t>
            </a:r>
            <a:r>
              <a:rPr lang="fr-CA" sz="2200" dirty="0">
                <a:latin typeface="Candara" panose="020E0502030303020204" pitchFamily="34" charset="0"/>
              </a:rPr>
              <a:t> the </a:t>
            </a:r>
            <a:r>
              <a:rPr lang="fr-CA" sz="2200" dirty="0" err="1">
                <a:latin typeface="Candara" panose="020E0502030303020204" pitchFamily="34" charset="0"/>
              </a:rPr>
              <a:t>professionals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he</a:t>
            </a:r>
            <a:r>
              <a:rPr lang="fr-CA" sz="2200" dirty="0">
                <a:latin typeface="Candara" panose="020E0502030303020204" pitchFamily="34" charset="0"/>
              </a:rPr>
              <a:t> supervises, the </a:t>
            </a:r>
            <a:r>
              <a:rPr lang="fr-CA" sz="2200" dirty="0" err="1">
                <a:latin typeface="Candara" panose="020E0502030303020204" pitchFamily="34" charset="0"/>
              </a:rPr>
              <a:t>regulation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provides</a:t>
            </a:r>
            <a:r>
              <a:rPr lang="fr-CA" sz="2200" dirty="0">
                <a:latin typeface="Candara" panose="020E0502030303020204" pitchFamily="34" charset="0"/>
              </a:rPr>
              <a:t> for </a:t>
            </a:r>
            <a:r>
              <a:rPr lang="fr-CA" sz="2200" dirty="0" err="1">
                <a:latin typeface="Candara" panose="020E0502030303020204" pitchFamily="34" charset="0"/>
              </a:rPr>
              <a:t>special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terms</a:t>
            </a:r>
            <a:r>
              <a:rPr lang="fr-CA" sz="2200" dirty="0">
                <a:latin typeface="Candara" panose="020E0502030303020204" pitchFamily="34" charset="0"/>
              </a:rPr>
              <a:t> and conditions </a:t>
            </a:r>
            <a:r>
              <a:rPr lang="fr-CA" sz="2200" dirty="0" err="1">
                <a:latin typeface="Candara" panose="020E0502030303020204" pitchFamily="34" charset="0"/>
              </a:rPr>
              <a:t>so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that</a:t>
            </a:r>
            <a:r>
              <a:rPr lang="fr-CA" sz="2200" dirty="0">
                <a:latin typeface="Candara" panose="020E0502030303020204" pitchFamily="34" charset="0"/>
              </a:rPr>
              <a:t> </a:t>
            </a:r>
            <a:r>
              <a:rPr lang="fr-CA" sz="2200" dirty="0" err="1">
                <a:latin typeface="Candara" panose="020E0502030303020204" pitchFamily="34" charset="0"/>
              </a:rPr>
              <a:t>these</a:t>
            </a:r>
            <a:r>
              <a:rPr lang="fr-CA" sz="2200" dirty="0">
                <a:latin typeface="Candara" panose="020E0502030303020204" pitchFamily="34" charset="0"/>
              </a:rPr>
              <a:t> managers </a:t>
            </a:r>
            <a:r>
              <a:rPr lang="fr-CA" sz="2200" dirty="0" err="1">
                <a:latin typeface="Candara" panose="020E0502030303020204" pitchFamily="34" charset="0"/>
              </a:rPr>
              <a:t>obtain</a:t>
            </a:r>
            <a:r>
              <a:rPr lang="fr-CA" sz="2200" dirty="0">
                <a:latin typeface="Candara" panose="020E0502030303020204" pitchFamily="34" charset="0"/>
              </a:rPr>
              <a:t>, </a:t>
            </a:r>
            <a:r>
              <a:rPr lang="fr-CA" sz="2200" dirty="0" err="1">
                <a:latin typeface="Candara" panose="020E0502030303020204" pitchFamily="34" charset="0"/>
              </a:rPr>
              <a:t>under</a:t>
            </a:r>
            <a:r>
              <a:rPr lang="fr-CA" sz="2200" dirty="0">
                <a:latin typeface="Candara" panose="020E0502030303020204" pitchFamily="34" charset="0"/>
              </a:rPr>
              <a:t> certain conditions, 110% of the </a:t>
            </a:r>
            <a:r>
              <a:rPr lang="fr-CA" sz="2200" dirty="0" err="1">
                <a:latin typeface="Candara" panose="020E0502030303020204" pitchFamily="34" charset="0"/>
              </a:rPr>
              <a:t>salary</a:t>
            </a:r>
            <a:r>
              <a:rPr lang="fr-CA" sz="2200" dirty="0">
                <a:latin typeface="Candara" panose="020E0502030303020204" pitchFamily="34" charset="0"/>
              </a:rPr>
              <a:t> of the </a:t>
            </a:r>
            <a:r>
              <a:rPr lang="fr-CA" sz="2200" dirty="0" err="1">
                <a:latin typeface="Candara" panose="020E0502030303020204" pitchFamily="34" charset="0"/>
              </a:rPr>
              <a:t>supervised</a:t>
            </a:r>
            <a:r>
              <a:rPr lang="fr-CA" sz="2200" dirty="0">
                <a:latin typeface="Candara" panose="020E0502030303020204" pitchFamily="34" charset="0"/>
              </a:rPr>
              <a:t> profession.</a:t>
            </a:r>
            <a:endParaRPr lang="fr-CA" sz="2200" noProof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53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71DAC9-E84E-811E-B08C-3478FE52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CA" sz="3700" dirty="0"/>
              <a:t>DETAILED RULES FOR THE APPLICATION OF ARTICLE 24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51B26-E926-1B0D-8AA2-96741471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fr-CA" sz="2400" dirty="0">
                <a:latin typeface="Candara" panose="020E0502030303020204" pitchFamily="34" charset="0"/>
              </a:rPr>
              <a:t>24. </a:t>
            </a:r>
            <a:r>
              <a:rPr lang="fr-CA" sz="2400" dirty="0" err="1">
                <a:latin typeface="Candara" panose="020E0502030303020204" pitchFamily="34" charset="0"/>
              </a:rPr>
              <a:t>Despite</a:t>
            </a:r>
            <a:r>
              <a:rPr lang="fr-CA" sz="2400" dirty="0">
                <a:latin typeface="Candara" panose="020E0502030303020204" pitchFamily="34" charset="0"/>
              </a:rPr>
              <a:t> the </a:t>
            </a:r>
            <a:r>
              <a:rPr lang="fr-CA" sz="2400" dirty="0" err="1">
                <a:latin typeface="Candara" panose="020E0502030303020204" pitchFamily="34" charset="0"/>
              </a:rPr>
              <a:t>determination</a:t>
            </a:r>
            <a:r>
              <a:rPr lang="fr-CA" sz="2400" dirty="0">
                <a:latin typeface="Candara" panose="020E0502030303020204" pitchFamily="34" charset="0"/>
              </a:rPr>
              <a:t> of a maximum for </a:t>
            </a:r>
            <a:r>
              <a:rPr lang="fr-CA" sz="2400" dirty="0" err="1">
                <a:latin typeface="Candara" panose="020E0502030303020204" pitchFamily="34" charset="0"/>
              </a:rPr>
              <a:t>each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salary</a:t>
            </a:r>
            <a:r>
              <a:rPr lang="fr-CA" sz="2400" dirty="0">
                <a:latin typeface="Candara" panose="020E0502030303020204" pitchFamily="34" charset="0"/>
              </a:rPr>
              <a:t> class, the maximum </a:t>
            </a:r>
            <a:r>
              <a:rPr lang="fr-CA" sz="2400" dirty="0" err="1">
                <a:latin typeface="Candara" panose="020E0502030303020204" pitchFamily="34" charset="0"/>
              </a:rPr>
              <a:t>salary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that</a:t>
            </a:r>
            <a:r>
              <a:rPr lang="fr-CA" sz="2400" dirty="0">
                <a:latin typeface="Candara" panose="020E0502030303020204" pitchFamily="34" charset="0"/>
              </a:rPr>
              <a:t> a manager </a:t>
            </a:r>
            <a:r>
              <a:rPr lang="fr-CA" sz="2400" dirty="0" err="1">
                <a:latin typeface="Candara" panose="020E0502030303020204" pitchFamily="34" charset="0"/>
              </a:rPr>
              <a:t>may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reach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is</a:t>
            </a:r>
            <a:r>
              <a:rPr lang="fr-CA" sz="2400" dirty="0">
                <a:latin typeface="Candara" panose="020E0502030303020204" pitchFamily="34" charset="0"/>
              </a:rPr>
              <a:t> set at 110% of the maximum rate of the </a:t>
            </a:r>
            <a:r>
              <a:rPr lang="fr-CA" sz="2400" dirty="0" err="1">
                <a:latin typeface="Candara" panose="020E0502030303020204" pitchFamily="34" charset="0"/>
              </a:rPr>
              <a:t>salary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scale</a:t>
            </a:r>
            <a:r>
              <a:rPr lang="fr-CA" sz="2400" dirty="0">
                <a:latin typeface="Candara" panose="020E0502030303020204" pitchFamily="34" charset="0"/>
              </a:rPr>
              <a:t> in force, </a:t>
            </a:r>
            <a:r>
              <a:rPr lang="fr-CA" sz="2400" dirty="0" err="1">
                <a:latin typeface="Candara" panose="020E0502030303020204" pitchFamily="34" charset="0"/>
              </a:rPr>
              <a:t>including</a:t>
            </a:r>
            <a:r>
              <a:rPr lang="fr-CA" sz="2400" dirty="0">
                <a:latin typeface="Candara" panose="020E0502030303020204" pitchFamily="34" charset="0"/>
              </a:rPr>
              <a:t> the </a:t>
            </a:r>
            <a:r>
              <a:rPr lang="fr-CA" sz="2400" dirty="0" err="1">
                <a:latin typeface="Candara" panose="020E0502030303020204" pitchFamily="34" charset="0"/>
              </a:rPr>
              <a:t>additional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remuneration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related</a:t>
            </a:r>
            <a:r>
              <a:rPr lang="fr-CA" sz="2400" dirty="0">
                <a:latin typeface="Candara" panose="020E0502030303020204" pitchFamily="34" charset="0"/>
              </a:rPr>
              <a:t> to post-</a:t>
            </a:r>
            <a:r>
              <a:rPr lang="fr-CA" sz="2400" dirty="0" err="1">
                <a:latin typeface="Candara" panose="020E0502030303020204" pitchFamily="34" charset="0"/>
              </a:rPr>
              <a:t>school</a:t>
            </a:r>
            <a:r>
              <a:rPr lang="fr-CA" sz="2400" dirty="0">
                <a:latin typeface="Candara" panose="020E0502030303020204" pitchFamily="34" charset="0"/>
              </a:rPr>
              <a:t> training, if </a:t>
            </a:r>
            <a:r>
              <a:rPr lang="fr-CA" sz="2400" dirty="0" err="1">
                <a:latin typeface="Candara" panose="020E0502030303020204" pitchFamily="34" charset="0"/>
              </a:rPr>
              <a:t>any</a:t>
            </a:r>
            <a:r>
              <a:rPr lang="fr-CA" sz="2400" dirty="0">
                <a:latin typeface="Candara" panose="020E0502030303020204" pitchFamily="34" charset="0"/>
              </a:rPr>
              <a:t>, in the </a:t>
            </a:r>
            <a:r>
              <a:rPr lang="fr-CA" sz="2400" dirty="0" err="1">
                <a:latin typeface="Candara" panose="020E0502030303020204" pitchFamily="34" charset="0"/>
              </a:rPr>
              <a:t>health</a:t>
            </a:r>
            <a:r>
              <a:rPr lang="fr-CA" sz="2400" dirty="0">
                <a:latin typeface="Candara" panose="020E0502030303020204" pitchFamily="34" charset="0"/>
              </a:rPr>
              <a:t> and social services </a:t>
            </a:r>
            <a:r>
              <a:rPr lang="fr-CA" sz="2400" dirty="0" err="1">
                <a:latin typeface="Candara" panose="020E0502030303020204" pitchFamily="34" charset="0"/>
              </a:rPr>
              <a:t>sector</a:t>
            </a:r>
            <a:r>
              <a:rPr lang="fr-CA" sz="2400" dirty="0">
                <a:latin typeface="Candara" panose="020E0502030303020204" pitchFamily="34" charset="0"/>
              </a:rPr>
              <a:t> for </a:t>
            </a:r>
            <a:r>
              <a:rPr lang="fr-CA" sz="2400" dirty="0" err="1">
                <a:latin typeface="Candara" panose="020E0502030303020204" pitchFamily="34" charset="0"/>
              </a:rPr>
              <a:t>his</a:t>
            </a:r>
            <a:r>
              <a:rPr lang="fr-CA" sz="2400" dirty="0">
                <a:latin typeface="Candara" panose="020E0502030303020204" pitchFamily="34" charset="0"/>
              </a:rPr>
              <a:t> profession </a:t>
            </a:r>
            <a:r>
              <a:rPr lang="fr-CA" sz="2400" dirty="0" err="1">
                <a:latin typeface="Candara" panose="020E0502030303020204" pitchFamily="34" charset="0"/>
              </a:rPr>
              <a:t>when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this</a:t>
            </a:r>
            <a:r>
              <a:rPr lang="fr-CA" sz="2400" dirty="0">
                <a:latin typeface="Candara" panose="020E0502030303020204" pitchFamily="34" charset="0"/>
              </a:rPr>
              <a:t> new possible maximum </a:t>
            </a:r>
            <a:r>
              <a:rPr lang="fr-CA" sz="2400" dirty="0" err="1">
                <a:latin typeface="Candara" panose="020E0502030303020204" pitchFamily="34" charset="0"/>
              </a:rPr>
              <a:t>is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greater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than</a:t>
            </a:r>
            <a:r>
              <a:rPr lang="fr-CA" sz="2400" dirty="0">
                <a:latin typeface="Candara" panose="020E0502030303020204" pitchFamily="34" charset="0"/>
              </a:rPr>
              <a:t> the maximum of the </a:t>
            </a:r>
            <a:r>
              <a:rPr lang="fr-CA" sz="2400" dirty="0" err="1">
                <a:latin typeface="Candara" panose="020E0502030303020204" pitchFamily="34" charset="0"/>
              </a:rPr>
              <a:t>salary</a:t>
            </a:r>
            <a:r>
              <a:rPr lang="fr-CA" sz="2400" dirty="0">
                <a:latin typeface="Candara" panose="020E0502030303020204" pitchFamily="34" charset="0"/>
              </a:rPr>
              <a:t> class </a:t>
            </a:r>
            <a:r>
              <a:rPr lang="fr-CA" sz="2400" dirty="0" err="1">
                <a:latin typeface="Candara" panose="020E0502030303020204" pitchFamily="34" charset="0"/>
              </a:rPr>
              <a:t>established</a:t>
            </a:r>
            <a:r>
              <a:rPr lang="fr-CA" sz="2400" dirty="0">
                <a:latin typeface="Candara" panose="020E0502030303020204" pitchFamily="34" charset="0"/>
              </a:rPr>
              <a:t> for </a:t>
            </a:r>
            <a:r>
              <a:rPr lang="fr-CA" sz="2400" dirty="0" err="1">
                <a:latin typeface="Candara" panose="020E0502030303020204" pitchFamily="34" charset="0"/>
              </a:rPr>
              <a:t>his</a:t>
            </a:r>
            <a:r>
              <a:rPr lang="fr-CA" sz="2400" dirty="0">
                <a:latin typeface="Candara" panose="020E0502030303020204" pitchFamily="34" charset="0"/>
              </a:rPr>
              <a:t> position,  </a:t>
            </a:r>
            <a:r>
              <a:rPr lang="fr-CA" sz="2400" dirty="0" err="1">
                <a:latin typeface="Candara" panose="020E0502030303020204" pitchFamily="34" charset="0"/>
              </a:rPr>
              <a:t>provided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that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this</a:t>
            </a:r>
            <a:r>
              <a:rPr lang="fr-CA" sz="2400" dirty="0">
                <a:latin typeface="Candara" panose="020E0502030303020204" pitchFamily="34" charset="0"/>
              </a:rPr>
              <a:t> profession </a:t>
            </a:r>
            <a:r>
              <a:rPr lang="fr-CA" sz="2400" dirty="0" err="1">
                <a:latin typeface="Candara" panose="020E0502030303020204" pitchFamily="34" charset="0"/>
              </a:rPr>
              <a:t>is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generally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required</a:t>
            </a:r>
            <a:r>
              <a:rPr lang="fr-CA" sz="2400" dirty="0">
                <a:latin typeface="Candara" panose="020E0502030303020204" pitchFamily="34" charset="0"/>
              </a:rPr>
              <a:t> for the position </a:t>
            </a:r>
            <a:r>
              <a:rPr lang="fr-CA" sz="2400" dirty="0" err="1">
                <a:latin typeface="Candara" panose="020E0502030303020204" pitchFamily="34" charset="0"/>
              </a:rPr>
              <a:t>held</a:t>
            </a:r>
            <a:r>
              <a:rPr lang="fr-CA" sz="2400" dirty="0">
                <a:latin typeface="Candara" panose="020E0502030303020204" pitchFamily="34" charset="0"/>
              </a:rPr>
              <a:t>. In </a:t>
            </a:r>
            <a:r>
              <a:rPr lang="fr-CA" sz="2400" dirty="0" err="1">
                <a:latin typeface="Candara" panose="020E0502030303020204" pitchFamily="34" charset="0"/>
              </a:rPr>
              <a:t>such</a:t>
            </a:r>
            <a:r>
              <a:rPr lang="fr-CA" sz="2400" dirty="0">
                <a:latin typeface="Candara" panose="020E0502030303020204" pitchFamily="34" charset="0"/>
              </a:rPr>
              <a:t> a case, the </a:t>
            </a:r>
            <a:r>
              <a:rPr lang="fr-CA" sz="2400" dirty="0" err="1">
                <a:latin typeface="Candara" panose="020E0502030303020204" pitchFamily="34" charset="0"/>
              </a:rPr>
              <a:t>manager's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salary</a:t>
            </a:r>
            <a:r>
              <a:rPr lang="fr-CA" sz="2400" dirty="0">
                <a:latin typeface="Candara" panose="020E0502030303020204" pitchFamily="34" charset="0"/>
              </a:rPr>
              <a:t> </a:t>
            </a:r>
            <a:r>
              <a:rPr lang="fr-CA" sz="2400" dirty="0" err="1">
                <a:latin typeface="Candara" panose="020E0502030303020204" pitchFamily="34" charset="0"/>
              </a:rPr>
              <a:t>is</a:t>
            </a:r>
            <a:r>
              <a:rPr lang="fr-CA" sz="2400" dirty="0">
                <a:latin typeface="Candara" panose="020E0502030303020204" pitchFamily="34" charset="0"/>
              </a:rPr>
              <a:t> not </a:t>
            </a:r>
            <a:r>
              <a:rPr lang="fr-CA" sz="2400" dirty="0" err="1">
                <a:latin typeface="Candara" panose="020E0502030303020204" pitchFamily="34" charset="0"/>
              </a:rPr>
              <a:t>considered</a:t>
            </a:r>
            <a:r>
              <a:rPr lang="fr-CA" sz="2400" dirty="0">
                <a:latin typeface="Candara" panose="020E0502030303020204" pitchFamily="34" charset="0"/>
              </a:rPr>
              <a:t> to </a:t>
            </a:r>
            <a:r>
              <a:rPr lang="fr-CA" sz="2400" dirty="0" err="1">
                <a:latin typeface="Candara" panose="020E0502030303020204" pitchFamily="34" charset="0"/>
              </a:rPr>
              <a:t>be</a:t>
            </a:r>
            <a:r>
              <a:rPr lang="fr-CA" sz="2400" dirty="0">
                <a:latin typeface="Candara" panose="020E0502030303020204" pitchFamily="34" charset="0"/>
              </a:rPr>
              <a:t> out of class.</a:t>
            </a:r>
            <a:endParaRPr lang="en-CA" sz="2000" dirty="0">
              <a:latin typeface="Candara" panose="020E0502030303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6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1A4E6-4352-4FD3-90D0-81ABBB15A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06518A-563E-DED6-75C0-F44A85A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D1ED24-126C-FDC1-D4C2-A4685B57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CA" sz="3700" dirty="0"/>
              <a:t>DETAILED RULES FOR THE APPLICATION OF ARTICLE 24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E0F6855-B31C-2A22-A170-9FEBC6B64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59D723-97E7-E441-D375-55C6155A8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5B95D8E4-EA8F-21C9-E97C-9423CA4B9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398F82-8477-AB74-7722-F226C344A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5503C4-B30C-1D18-346F-7AFF09278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83226C-B259-C8AF-19EC-12323A02A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1297DCA-209E-28FD-732A-A6F1743A4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FEC0C50-D458-1032-0964-46F39B11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EF57711-0B86-B19D-1E13-992BD3838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3755" y="2023357"/>
            <a:ext cx="1104352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For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purposes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of the first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subparagraph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,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following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conditions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shall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be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fulfilled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simultaneously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
(1) the manager has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reached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the maximum of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his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or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her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class on 1 April;
(2) the occupation and the benchmark job,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identified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and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determined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by the employer, are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required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for the position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;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where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an occupation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contains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only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one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title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of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unionized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or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unionized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non-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unionized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job,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this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title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becomes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the benchmark job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used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by the employer;
(3) the maximum of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scale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for the occupation and the benchmark job,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increased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by 10%,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exceeds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the maximum  of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salary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class of the position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held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by the manager;
4° the manager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holds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level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of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academic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training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required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by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title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of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unionized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benchmark job or non-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unionized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union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member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corresponding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to the </a:t>
            </a:r>
            <a:r>
              <a:rPr lang="fr-FR" altLang="fr-FR" sz="2000" dirty="0" err="1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required</a:t>
            </a:r>
            <a:r>
              <a:rPr lang="fr-FR" altLang="fr-FR" sz="2000" dirty="0">
                <a:solidFill>
                  <a:srgbClr val="212529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profession.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4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58F6AA-D822-3B9A-7066-C1B73936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CA" dirty="0"/>
              <a:t>EXAMPLE OF ARTICLE 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AE7F6-2DB1-B672-D674-F252858F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CA" sz="2000" dirty="0"/>
              <a:t>HEAD NURSE – CLASS 37 SUPERVISES A BACC Assistant Head Nurse
110% OF THE BACHELOR'S SALARY AT A RATE OF 37.5H / WEEK: $59.12 X 37.5 X 52.18: </a:t>
            </a:r>
            <a:r>
              <a:rPr lang="en-CA" sz="2000" b="1" dirty="0"/>
              <a:t>$115,683</a:t>
            </a:r>
            <a:r>
              <a:rPr lang="en-CA" sz="2000" dirty="0"/>
              <a:t>
MANAGER’S SALARY: Max: </a:t>
            </a:r>
            <a:r>
              <a:rPr lang="en-CA" sz="2000" b="1" dirty="0"/>
              <a:t>$116,348</a:t>
            </a:r>
            <a:r>
              <a:rPr lang="en-CA" sz="2000" dirty="0"/>
              <a:t>
110% OF THE EMPLOYEE'S SALARY: $115,683 X 110%: $127,251
</a:t>
            </a:r>
            <a:r>
              <a:rPr lang="en-CA" sz="2000" b="1" dirty="0"/>
              <a:t>TOTAL: </a:t>
            </a:r>
            <a:r>
              <a:rPr lang="en-CA" sz="2000" b="1"/>
              <a:t>The MANAGER </a:t>
            </a:r>
            <a:r>
              <a:rPr lang="en-CA" sz="2000" b="1" dirty="0"/>
              <a:t>will not make $116,348 but $127,251</a:t>
            </a:r>
          </a:p>
        </p:txBody>
      </p:sp>
      <p:pic>
        <p:nvPicPr>
          <p:cNvPr id="5" name="Picture 4" descr="Codes on papers">
            <a:extLst>
              <a:ext uri="{FF2B5EF4-FFF2-40B4-BE49-F238E27FC236}">
                <a16:creationId xmlns:a16="http://schemas.microsoft.com/office/drawing/2014/main" id="{88D170D9-0499-B1FD-638F-E32B5D6C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76" r="20786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1138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37834-829A-1DFE-85CD-644A70980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40E79F-5DAF-D1C8-E34D-146FCC4B3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17BF5CF-60B1-0282-E214-5D3537EE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69D050-662D-9AAD-3424-7D6FAAFEA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A3678C-2194-3D46-CD8E-0B20554A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CA" sz="5600" dirty="0"/>
              <a:t>ARTICLE 25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45C394-0C3A-1D81-3135-DB4DE8F45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67FAA-8CFB-EFCA-2EED-0B008E6E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fr-CA" dirty="0">
                <a:latin typeface="Candara" panose="020E0502030303020204" pitchFamily="34" charset="0"/>
              </a:rPr>
              <a:t>25. </a:t>
            </a:r>
            <a:r>
              <a:rPr lang="fr-CA" dirty="0" err="1">
                <a:latin typeface="Candara" panose="020E0502030303020204" pitchFamily="34" charset="0"/>
              </a:rPr>
              <a:t>Where</a:t>
            </a:r>
            <a:r>
              <a:rPr lang="fr-CA" dirty="0">
                <a:latin typeface="Candara" panose="020E0502030303020204" pitchFamily="34" charset="0"/>
              </a:rPr>
              <a:t> the application of the </a:t>
            </a:r>
            <a:r>
              <a:rPr lang="fr-CA" dirty="0" err="1">
                <a:latin typeface="Candara" panose="020E0502030303020204" pitchFamily="34" charset="0"/>
              </a:rPr>
              <a:t>rule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provided</a:t>
            </a:r>
            <a:r>
              <a:rPr lang="fr-CA" dirty="0">
                <a:latin typeface="Candara" panose="020E0502030303020204" pitchFamily="34" charset="0"/>
              </a:rPr>
              <a:t> for in section 24 no longer </a:t>
            </a:r>
            <a:r>
              <a:rPr lang="fr-CA" dirty="0" err="1">
                <a:latin typeface="Candara" panose="020E0502030303020204" pitchFamily="34" charset="0"/>
              </a:rPr>
              <a:t>makes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it</a:t>
            </a:r>
            <a:r>
              <a:rPr lang="fr-CA" dirty="0">
                <a:latin typeface="Candara" panose="020E0502030303020204" pitchFamily="34" charset="0"/>
              </a:rPr>
              <a:t> possible to </a:t>
            </a:r>
            <a:r>
              <a:rPr lang="fr-CA" dirty="0" err="1">
                <a:latin typeface="Candara" panose="020E0502030303020204" pitchFamily="34" charset="0"/>
              </a:rPr>
              <a:t>maintain</a:t>
            </a:r>
            <a:r>
              <a:rPr lang="fr-CA" dirty="0">
                <a:latin typeface="Candara" panose="020E0502030303020204" pitchFamily="34" charset="0"/>
              </a:rPr>
              <a:t> a 7% </a:t>
            </a:r>
            <a:r>
              <a:rPr lang="fr-CA" dirty="0" err="1">
                <a:latin typeface="Candara" panose="020E0502030303020204" pitchFamily="34" charset="0"/>
              </a:rPr>
              <a:t>difference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between</a:t>
            </a:r>
            <a:r>
              <a:rPr lang="fr-CA" dirty="0">
                <a:latin typeface="Candara" panose="020E0502030303020204" pitchFamily="34" charset="0"/>
              </a:rPr>
              <a:t> the salaries of managers at </a:t>
            </a:r>
            <a:r>
              <a:rPr lang="fr-CA" dirty="0" err="1">
                <a:latin typeface="Candara" panose="020E0502030303020204" pitchFamily="34" charset="0"/>
              </a:rPr>
              <a:t>different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levels</a:t>
            </a:r>
            <a:r>
              <a:rPr lang="fr-CA" dirty="0">
                <a:latin typeface="Candara" panose="020E0502030303020204" pitchFamily="34" charset="0"/>
              </a:rPr>
              <a:t> in the </a:t>
            </a:r>
            <a:r>
              <a:rPr lang="fr-CA" dirty="0" err="1">
                <a:latin typeface="Candara" panose="020E0502030303020204" pitchFamily="34" charset="0"/>
              </a:rPr>
              <a:t>same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hierarchical</a:t>
            </a:r>
            <a:r>
              <a:rPr lang="fr-CA" dirty="0">
                <a:latin typeface="Candara" panose="020E0502030303020204" pitchFamily="34" charset="0"/>
              </a:rPr>
              <a:t> line, and the </a:t>
            </a:r>
            <a:r>
              <a:rPr lang="fr-CA" dirty="0" err="1">
                <a:latin typeface="Candara" panose="020E0502030303020204" pitchFamily="34" charset="0"/>
              </a:rPr>
              <a:t>higher-level</a:t>
            </a:r>
            <a:r>
              <a:rPr lang="fr-CA" dirty="0">
                <a:latin typeface="Candara" panose="020E0502030303020204" pitchFamily="34" charset="0"/>
              </a:rPr>
              <a:t> manager has </a:t>
            </a:r>
            <a:r>
              <a:rPr lang="fr-CA" dirty="0" err="1">
                <a:latin typeface="Candara" panose="020E0502030303020204" pitchFamily="34" charset="0"/>
              </a:rPr>
              <a:t>reached</a:t>
            </a:r>
            <a:r>
              <a:rPr lang="fr-CA" dirty="0">
                <a:latin typeface="Candara" panose="020E0502030303020204" pitchFamily="34" charset="0"/>
              </a:rPr>
              <a:t> the maximum of </a:t>
            </a:r>
            <a:r>
              <a:rPr lang="fr-CA" dirty="0" err="1">
                <a:latin typeface="Candara" panose="020E0502030303020204" pitchFamily="34" charset="0"/>
              </a:rPr>
              <a:t>his</a:t>
            </a:r>
            <a:r>
              <a:rPr lang="fr-CA" dirty="0">
                <a:latin typeface="Candara" panose="020E0502030303020204" pitchFamily="34" charset="0"/>
              </a:rPr>
              <a:t> or </a:t>
            </a:r>
            <a:r>
              <a:rPr lang="fr-CA" dirty="0" err="1">
                <a:latin typeface="Candara" panose="020E0502030303020204" pitchFamily="34" charset="0"/>
              </a:rPr>
              <a:t>her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salary</a:t>
            </a:r>
            <a:r>
              <a:rPr lang="fr-CA" dirty="0">
                <a:latin typeface="Candara" panose="020E0502030303020204" pitchFamily="34" charset="0"/>
              </a:rPr>
              <a:t> class, the employer </a:t>
            </a:r>
            <a:r>
              <a:rPr lang="fr-CA" dirty="0" err="1">
                <a:latin typeface="Candara" panose="020E0502030303020204" pitchFamily="34" charset="0"/>
              </a:rPr>
              <a:t>shall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add</a:t>
            </a:r>
            <a:r>
              <a:rPr lang="fr-CA" dirty="0">
                <a:latin typeface="Candara" panose="020E0502030303020204" pitchFamily="34" charset="0"/>
              </a:rPr>
              <a:t> an </a:t>
            </a:r>
            <a:r>
              <a:rPr lang="fr-CA" dirty="0" err="1">
                <a:latin typeface="Candara" panose="020E0502030303020204" pitchFamily="34" charset="0"/>
              </a:rPr>
              <a:t>amount</a:t>
            </a:r>
            <a:r>
              <a:rPr lang="fr-CA" dirty="0">
                <a:latin typeface="Candara" panose="020E0502030303020204" pitchFamily="34" charset="0"/>
              </a:rPr>
              <a:t> to the </a:t>
            </a:r>
            <a:r>
              <a:rPr lang="fr-CA" dirty="0" err="1">
                <a:latin typeface="Candara" panose="020E0502030303020204" pitchFamily="34" charset="0"/>
              </a:rPr>
              <a:t>salary</a:t>
            </a:r>
            <a:r>
              <a:rPr lang="fr-CA" dirty="0">
                <a:latin typeface="Candara" panose="020E0502030303020204" pitchFamily="34" charset="0"/>
              </a:rPr>
              <a:t> of </a:t>
            </a:r>
            <a:r>
              <a:rPr lang="fr-CA" dirty="0" err="1">
                <a:latin typeface="Candara" panose="020E0502030303020204" pitchFamily="34" charset="0"/>
              </a:rPr>
              <a:t>that</a:t>
            </a:r>
            <a:r>
              <a:rPr lang="fr-CA" dirty="0">
                <a:latin typeface="Candara" panose="020E0502030303020204" pitchFamily="34" charset="0"/>
              </a:rPr>
              <a:t> manager in </a:t>
            </a:r>
            <a:r>
              <a:rPr lang="fr-CA" dirty="0" err="1">
                <a:latin typeface="Candara" panose="020E0502030303020204" pitchFamily="34" charset="0"/>
              </a:rPr>
              <a:t>order</a:t>
            </a:r>
            <a:r>
              <a:rPr lang="fr-CA" dirty="0">
                <a:latin typeface="Candara" panose="020E0502030303020204" pitchFamily="34" charset="0"/>
              </a:rPr>
              <a:t> to </a:t>
            </a:r>
            <a:r>
              <a:rPr lang="fr-CA" dirty="0" err="1">
                <a:latin typeface="Candara" panose="020E0502030303020204" pitchFamily="34" charset="0"/>
              </a:rPr>
              <a:t>maintain</a:t>
            </a:r>
            <a:r>
              <a:rPr lang="fr-CA" dirty="0">
                <a:latin typeface="Candara" panose="020E0502030303020204" pitchFamily="34" charset="0"/>
              </a:rPr>
              <a:t> a 7% </a:t>
            </a:r>
            <a:r>
              <a:rPr lang="fr-CA" dirty="0" err="1">
                <a:latin typeface="Candara" panose="020E0502030303020204" pitchFamily="34" charset="0"/>
              </a:rPr>
              <a:t>difference</a:t>
            </a:r>
            <a:r>
              <a:rPr lang="fr-CA" dirty="0">
                <a:latin typeface="Candara" panose="020E0502030303020204" pitchFamily="34" charset="0"/>
              </a:rPr>
              <a:t>. In </a:t>
            </a:r>
            <a:r>
              <a:rPr lang="fr-CA" dirty="0" err="1">
                <a:latin typeface="Candara" panose="020E0502030303020204" pitchFamily="34" charset="0"/>
              </a:rPr>
              <a:t>such</a:t>
            </a:r>
            <a:r>
              <a:rPr lang="fr-CA" dirty="0">
                <a:latin typeface="Candara" panose="020E0502030303020204" pitchFamily="34" charset="0"/>
              </a:rPr>
              <a:t> a case, the </a:t>
            </a:r>
            <a:r>
              <a:rPr lang="fr-CA" dirty="0" err="1">
                <a:latin typeface="Candara" panose="020E0502030303020204" pitchFamily="34" charset="0"/>
              </a:rPr>
              <a:t>manager's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salary</a:t>
            </a:r>
            <a:r>
              <a:rPr lang="fr-CA" dirty="0">
                <a:latin typeface="Candara" panose="020E0502030303020204" pitchFamily="34" charset="0"/>
              </a:rPr>
              <a:t> </a:t>
            </a:r>
            <a:r>
              <a:rPr lang="fr-CA" dirty="0" err="1">
                <a:latin typeface="Candara" panose="020E0502030303020204" pitchFamily="34" charset="0"/>
              </a:rPr>
              <a:t>is</a:t>
            </a:r>
            <a:r>
              <a:rPr lang="fr-CA" dirty="0">
                <a:latin typeface="Candara" panose="020E0502030303020204" pitchFamily="34" charset="0"/>
              </a:rPr>
              <a:t> not </a:t>
            </a:r>
            <a:r>
              <a:rPr lang="fr-CA" dirty="0" err="1">
                <a:latin typeface="Candara" panose="020E0502030303020204" pitchFamily="34" charset="0"/>
              </a:rPr>
              <a:t>considered</a:t>
            </a:r>
            <a:r>
              <a:rPr lang="fr-CA" dirty="0">
                <a:latin typeface="Candara" panose="020E0502030303020204" pitchFamily="34" charset="0"/>
              </a:rPr>
              <a:t> to </a:t>
            </a:r>
            <a:r>
              <a:rPr lang="fr-CA" dirty="0" err="1">
                <a:latin typeface="Candara" panose="020E0502030303020204" pitchFamily="34" charset="0"/>
              </a:rPr>
              <a:t>be</a:t>
            </a:r>
            <a:r>
              <a:rPr lang="fr-CA" dirty="0">
                <a:latin typeface="Candara" panose="020E0502030303020204" pitchFamily="34" charset="0"/>
              </a:rPr>
              <a:t> out of class.</a:t>
            </a:r>
            <a:endParaRPr lang="fr-CA" sz="2200" noProof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36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F7D613-7550-C68B-22DF-390C5B36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CA" sz="4000" dirty="0"/>
              <a:t>LES AUGMENTATIONS SALARIALES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DD97A-BA95-14CB-C1AC-562136F06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36" r="2741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04A162F-06BD-D93B-E2A6-D397F48CE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089973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107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91747A-7F1B-A1FC-881C-E1D3E00EB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E585C5-813E-9BA4-C9D5-E58DD12E4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6F461C-F71A-BB8F-8650-AF59D903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775493"/>
          </a:xfrm>
        </p:spPr>
        <p:txBody>
          <a:bodyPr anchor="b">
            <a:normAutofit/>
          </a:bodyPr>
          <a:lstStyle/>
          <a:p>
            <a:pPr algn="ctr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THE NEW WAGE CLASSES</a:t>
            </a:r>
            <a:endParaRPr lang="fr-CA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1610A0F4-E31E-5CC3-94A3-7274635A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A7432-72E0-8297-C458-07A0F1B48D1D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pic>
        <p:nvPicPr>
          <p:cNvPr id="6" name="Espace réservé du contenu 5" descr="Une image contenant texte, capture d’écran, nombre, Police  Le contenu généré par l’IA peut être incorrect.">
            <a:extLst>
              <a:ext uri="{FF2B5EF4-FFF2-40B4-BE49-F238E27FC236}">
                <a16:creationId xmlns:a16="http://schemas.microsoft.com/office/drawing/2014/main" id="{5E9EB2E7-06CB-89DF-5A6D-E331565DDD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773" y="1252571"/>
            <a:ext cx="11018519" cy="53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26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D2AD-C52B-481E-86CE-A8D33C3FEB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88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Image result for 3d stick figure thank you">
            <a:extLst>
              <a:ext uri="{FF2B5EF4-FFF2-40B4-BE49-F238E27FC236}">
                <a16:creationId xmlns:a16="http://schemas.microsoft.com/office/drawing/2014/main" id="{16EF7DF4-3409-40F5-906A-6B8E8FCD5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 bwMode="auto">
          <a:xfrm>
            <a:off x="6758406" y="-2008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8A050-99B6-4921-86FE-4038B4DE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29" y="1761969"/>
            <a:ext cx="5795543" cy="389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APER </a:t>
            </a:r>
          </a:p>
          <a:p>
            <a:pPr marL="0" indent="0">
              <a:buNone/>
            </a:pPr>
            <a:endParaRPr lang="fr-C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:(</a:t>
            </a:r>
            <a:r>
              <a:rPr lang="fr-CA" noProof="0" dirty="0">
                <a:latin typeface="Arial" panose="020B0604020202020204" pitchFamily="34" charset="0"/>
                <a:cs typeface="Arial" panose="020B0604020202020204" pitchFamily="34" charset="0"/>
              </a:rPr>
              <a:t>514) 933-4118</a:t>
            </a:r>
          </a:p>
          <a:p>
            <a:pPr marL="0" indent="0">
              <a:buNone/>
            </a:pPr>
            <a:r>
              <a:rPr lang="fr-CA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association@aper.qc.ca</a:t>
            </a:r>
            <a:endParaRPr lang="fr-CA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www.aper.qc.ca</a:t>
            </a:r>
            <a:endParaRPr lang="fr-CA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2200" noProof="0" dirty="0"/>
          </a:p>
          <a:p>
            <a:pPr marL="0" indent="0">
              <a:buNone/>
            </a:pPr>
            <a:endParaRPr lang="fr-CA" sz="4400" noProof="0" dirty="0"/>
          </a:p>
          <a:p>
            <a:pPr marL="0" indent="0">
              <a:buNone/>
            </a:pPr>
            <a:endParaRPr lang="fr-CA" sz="44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E9E7B-F634-42A6-B5D7-FB51ED2733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0" b="339"/>
          <a:stretch/>
        </p:blipFill>
        <p:spPr>
          <a:xfrm>
            <a:off x="7723163" y="556914"/>
            <a:ext cx="3908163" cy="39869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1FA3FC-FD89-439C-9D4C-DCA4C3C75FAE}"/>
              </a:ext>
            </a:extLst>
          </p:cNvPr>
          <p:cNvSpPr/>
          <p:nvPr/>
        </p:nvSpPr>
        <p:spPr>
          <a:xfrm>
            <a:off x="7614225" y="2400194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fr-CA" sz="5400" b="1" cap="none" spc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29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74FC6-9C27-47E0-BA22-01E04D2A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CA" sz="32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pic>
        <p:nvPicPr>
          <p:cNvPr id="1026" name="Picture 2" descr="image being cropped">
            <a:extLst>
              <a:ext uri="{FF2B5EF4-FFF2-40B4-BE49-F238E27FC236}">
                <a16:creationId xmlns:a16="http://schemas.microsoft.com/office/drawing/2014/main" id="{9C4E449D-18BD-4B02-AB34-739E032628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467" y="1827627"/>
            <a:ext cx="10905066" cy="40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8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059D4-241E-4DE7-9E9F-9C39DECF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CA" sz="4800" b="1" noProof="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71E4-DFB8-4859-A1A4-A0D6E1C5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 lot of emails and questions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to the PURA system and the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over the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few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wanted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 training session on the 2 topics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able to master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2 concepts.</a:t>
            </a:r>
            <a:endParaRPr lang="fr-CA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7D9B0385-8C2F-7BF8-AF23-08717BC5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42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613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6C093-F5C8-14B8-559F-5A9CA15F6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7314F-B1B6-CD42-82A3-E7CFF16C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CA" sz="3200" b="1" dirty="0">
                <a:solidFill>
                  <a:schemeClr val="bg1"/>
                </a:solidFill>
              </a:rPr>
              <a:t>THE PURA SYSTEM AND FRAMES</a:t>
            </a:r>
            <a:endParaRPr lang="fr-CA" sz="3200" b="1" kern="120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image being cropped">
            <a:extLst>
              <a:ext uri="{FF2B5EF4-FFF2-40B4-BE49-F238E27FC236}">
                <a16:creationId xmlns:a16="http://schemas.microsoft.com/office/drawing/2014/main" id="{EBDB0D11-CF0D-AB35-0F13-180873658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3467" y="1827627"/>
            <a:ext cx="10905066" cy="4089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324D1D-08E4-3541-BC8F-6E1A01988D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30A78F5-1B42-495C-8876-85183143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PURA SYSTEM</a:t>
            </a:r>
            <a:endParaRPr lang="fr-CA" b="1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F8C9A-314D-4E5D-9168-DF83E1620201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569520DD-E19C-57C9-D576-FF22DE97B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5389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04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7BEEF-3B19-FF68-8223-111626F4B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7BEDB7-5DB9-DDA6-6FD3-8D9A04A7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CA" sz="4600" b="1" dirty="0">
                <a:latin typeface="Arial" panose="020B0604020202020204" pitchFamily="34" charset="0"/>
                <a:cs typeface="Arial" panose="020B0604020202020204" pitchFamily="34" charset="0"/>
              </a:rPr>
              <a:t>THE PURA SYSTEM</a:t>
            </a:r>
            <a:endParaRPr lang="fr-CA" sz="4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AD04-13C9-03CB-7F14-27150DEB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fr-CA" sz="2400" dirty="0">
                <a:latin typeface="Candara" panose="020E0502030303020204" pitchFamily="34" charset="0"/>
              </a:rPr>
              <a:t>The </a:t>
            </a:r>
            <a:r>
              <a:rPr lang="fr-CA" sz="2400" dirty="0" err="1">
                <a:latin typeface="Candara" panose="020E0502030303020204" pitchFamily="34" charset="0"/>
              </a:rPr>
              <a:t>trade</a:t>
            </a:r>
            <a:r>
              <a:rPr lang="fr-CA" sz="2400" dirty="0">
                <a:latin typeface="Candara" panose="020E0502030303020204" pitchFamily="34" charset="0"/>
              </a:rPr>
              <a:t> union organisations </a:t>
            </a:r>
            <a:r>
              <a:rPr lang="fr-CA" sz="2400" dirty="0" err="1">
                <a:latin typeface="Candara" panose="020E0502030303020204" pitchFamily="34" charset="0"/>
              </a:rPr>
              <a:t>concerned</a:t>
            </a:r>
            <a:r>
              <a:rPr lang="fr-CA" sz="2400" dirty="0">
                <a:latin typeface="Candara" panose="020E0502030303020204" pitchFamily="34" charset="0"/>
              </a:rPr>
              <a:t> are: 
• the Fédération de la santé et des services sociaux (FSSS-CSN);</a:t>
            </a:r>
            <a:br>
              <a:rPr lang="fr-CA" sz="2400" dirty="0">
                <a:latin typeface="Candara" panose="020E0502030303020204" pitchFamily="34" charset="0"/>
              </a:rPr>
            </a:br>
            <a:r>
              <a:rPr lang="fr-CA" sz="2400" dirty="0">
                <a:latin typeface="Candara" panose="020E0502030303020204" pitchFamily="34" charset="0"/>
              </a:rPr>
              <a:t>• The Canadian Union of Public </a:t>
            </a:r>
            <a:r>
              <a:rPr lang="fr-CA" sz="2400" dirty="0" err="1">
                <a:latin typeface="Candara" panose="020E0502030303020204" pitchFamily="34" charset="0"/>
              </a:rPr>
              <a:t>Employees</a:t>
            </a:r>
            <a:r>
              <a:rPr lang="fr-CA" sz="2400" dirty="0">
                <a:latin typeface="Candara" panose="020E0502030303020204" pitchFamily="34" charset="0"/>
              </a:rPr>
              <a:t> (CUPE-FTQ)</a:t>
            </a:r>
            <a:br>
              <a:rPr lang="fr-CA" sz="2400" dirty="0">
                <a:latin typeface="Candara" panose="020E0502030303020204" pitchFamily="34" charset="0"/>
              </a:rPr>
            </a:br>
            <a:r>
              <a:rPr lang="fr-CA" sz="2400" dirty="0">
                <a:latin typeface="Candara" panose="020E0502030303020204" pitchFamily="34" charset="0"/>
              </a:rPr>
              <a:t>• the Syndicat québécois des employées et employés de service, section locale 298 (SQEES-298-FTQ); • the Syndicat de professionnelles et professionnels du Québec (SPGQ);</a:t>
            </a:r>
            <a:br>
              <a:rPr lang="fr-CA" sz="2400" dirty="0">
                <a:latin typeface="Candara" panose="020E0502030303020204" pitchFamily="34" charset="0"/>
              </a:rPr>
            </a:br>
            <a:r>
              <a:rPr lang="fr-CA" sz="2400" dirty="0">
                <a:latin typeface="Candara" panose="020E0502030303020204" pitchFamily="34" charset="0"/>
              </a:rPr>
              <a:t>• the Fédération de la santé du Québec (FSQ-CSQ);</a:t>
            </a:r>
            <a:br>
              <a:rPr lang="fr-CA" sz="2400" dirty="0">
                <a:latin typeface="Candara" panose="020E0502030303020204" pitchFamily="34" charset="0"/>
              </a:rPr>
            </a:br>
            <a:r>
              <a:rPr lang="fr-CA" sz="2400" dirty="0">
                <a:latin typeface="Candara" panose="020E0502030303020204" pitchFamily="34" charset="0"/>
              </a:rPr>
              <a:t>• Fédération interprofessionnelle de la santé du Québec (FIQ);</a:t>
            </a:r>
            <a:br>
              <a:rPr lang="fr-CA" sz="2400" dirty="0">
                <a:latin typeface="Candara" panose="020E0502030303020204" pitchFamily="34" charset="0"/>
              </a:rPr>
            </a:br>
            <a:r>
              <a:rPr lang="fr-CA" sz="2400" dirty="0">
                <a:latin typeface="Candara" panose="020E0502030303020204" pitchFamily="34" charset="0"/>
              </a:rPr>
              <a:t>• the </a:t>
            </a:r>
            <a:r>
              <a:rPr lang="fr-CA" sz="2200" dirty="0" err="1"/>
              <a:t>Teamsters</a:t>
            </a:r>
            <a:r>
              <a:rPr lang="fr-CA" sz="2200" dirty="0"/>
              <a:t> Union </a:t>
            </a:r>
            <a:r>
              <a:rPr lang="fr-CA" sz="2200" dirty="0" err="1"/>
              <a:t>Quebec</a:t>
            </a:r>
            <a:r>
              <a:rPr lang="fr-CA" sz="2200" dirty="0"/>
              <a:t>, Local 106 (FTQ).</a:t>
            </a:r>
            <a:endParaRPr lang="fr-CA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62109-7E4F-6836-5EB0-9A5BD776CA69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  <p:pic>
        <p:nvPicPr>
          <p:cNvPr id="1026" name="Picture 2" descr="C'est quoi, un syndicat ? - 1jour1actu.com">
            <a:extLst>
              <a:ext uri="{FF2B5EF4-FFF2-40B4-BE49-F238E27FC236}">
                <a16:creationId xmlns:a16="http://schemas.microsoft.com/office/drawing/2014/main" id="{A7557245-2012-1B80-BDCE-11AD40A3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45" y="1672954"/>
            <a:ext cx="4877461" cy="41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3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6554D2-5251-360D-F878-F34AD9821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0" name="Arc 103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F42897-A258-D745-BD76-755D5934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  <a:t>THE PURA SYSTEM</a:t>
            </a:r>
            <a:endParaRPr lang="fr-CA" sz="40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C'est quoi, un syndicat ? - 1jour1actu.com">
            <a:extLst>
              <a:ext uri="{FF2B5EF4-FFF2-40B4-BE49-F238E27FC236}">
                <a16:creationId xmlns:a16="http://schemas.microsoft.com/office/drawing/2014/main" id="{B5C620B5-C89F-DB8C-F2FC-23D51F6D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49677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8AC3-59F7-BBC8-3069-DB2BF02D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626920"/>
            <a:ext cx="5458838" cy="45500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1400" dirty="0">
                <a:latin typeface="Candara" panose="020E0502030303020204" pitchFamily="34" charset="0"/>
              </a:rPr>
              <a:t>The objective of the PURA </a:t>
            </a:r>
            <a:r>
              <a:rPr lang="fr-CA" sz="1400" dirty="0" err="1">
                <a:latin typeface="Candara" panose="020E0502030303020204" pitchFamily="34" charset="0"/>
              </a:rPr>
              <a:t>is</a:t>
            </a:r>
            <a:r>
              <a:rPr lang="fr-CA" sz="1400" dirty="0">
                <a:latin typeface="Candara" panose="020E0502030303020204" pitchFamily="34" charset="0"/>
              </a:rPr>
              <a:t> to </a:t>
            </a:r>
            <a:r>
              <a:rPr lang="fr-CA" sz="1400" dirty="0" err="1">
                <a:latin typeface="Candara" panose="020E0502030303020204" pitchFamily="34" charset="0"/>
              </a:rPr>
              <a:t>allow</a:t>
            </a:r>
            <a:r>
              <a:rPr lang="fr-CA" sz="1400" dirty="0">
                <a:latin typeface="Candara" panose="020E0502030303020204" pitchFamily="34" charset="0"/>
              </a:rPr>
              <a:t> an </a:t>
            </a:r>
            <a:r>
              <a:rPr lang="fr-CA" sz="1400" dirty="0" err="1">
                <a:latin typeface="Candara" panose="020E0502030303020204" pitchFamily="34" charset="0"/>
              </a:rPr>
              <a:t>eligible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employee</a:t>
            </a:r>
            <a:r>
              <a:rPr lang="fr-CA" sz="1400" dirty="0">
                <a:latin typeface="Candara" panose="020E0502030303020204" pitchFamily="34" charset="0"/>
              </a:rPr>
              <a:t> to </a:t>
            </a:r>
            <a:r>
              <a:rPr lang="fr-CA" sz="1400" dirty="0" err="1">
                <a:latin typeface="Candara" panose="020E0502030303020204" pitchFamily="34" charset="0"/>
              </a:rPr>
              <a:t>be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recognized</a:t>
            </a:r>
            <a:r>
              <a:rPr lang="fr-CA" sz="1400" dirty="0">
                <a:latin typeface="Candara" panose="020E0502030303020204" pitchFamily="34" charset="0"/>
              </a:rPr>
              <a:t> for </a:t>
            </a:r>
            <a:r>
              <a:rPr lang="fr-CA" sz="1400" dirty="0" err="1">
                <a:latin typeface="Candara" panose="020E0502030303020204" pitchFamily="34" charset="0"/>
              </a:rPr>
              <a:t>his</a:t>
            </a:r>
            <a:r>
              <a:rPr lang="fr-CA" sz="1400" dirty="0">
                <a:latin typeface="Candara" panose="020E0502030303020204" pitchFamily="34" charset="0"/>
              </a:rPr>
              <a:t> or </a:t>
            </a:r>
            <a:r>
              <a:rPr lang="fr-CA" sz="1400" dirty="0" err="1">
                <a:latin typeface="Candara" panose="020E0502030303020204" pitchFamily="34" charset="0"/>
              </a:rPr>
              <a:t>her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seniority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previously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acquired</a:t>
            </a:r>
            <a:r>
              <a:rPr lang="fr-CA" sz="1400" dirty="0">
                <a:latin typeface="Candara" panose="020E0502030303020204" pitchFamily="34" charset="0"/>
              </a:rPr>
              <a:t> in a </a:t>
            </a:r>
            <a:r>
              <a:rPr lang="fr-CA" sz="1400" dirty="0" err="1">
                <a:latin typeface="Candara" panose="020E0502030303020204" pitchFamily="34" charset="0"/>
              </a:rPr>
              <a:t>category</a:t>
            </a:r>
            <a:r>
              <a:rPr lang="fr-CA" sz="1400" dirty="0">
                <a:latin typeface="Candara" panose="020E0502030303020204" pitchFamily="34" charset="0"/>
              </a:rPr>
              <a:t> 1 to 4 or SNS in the </a:t>
            </a:r>
            <a:r>
              <a:rPr lang="fr-CA" sz="1400" dirty="0" err="1">
                <a:latin typeface="Candara" panose="020E0502030303020204" pitchFamily="34" charset="0"/>
              </a:rPr>
              <a:t>Health</a:t>
            </a:r>
            <a:r>
              <a:rPr lang="fr-CA" sz="1400" dirty="0">
                <a:latin typeface="Candara" panose="020E0502030303020204" pitchFamily="34" charset="0"/>
              </a:rPr>
              <a:t> and Social Services Network (RSSS). 
The </a:t>
            </a:r>
            <a:r>
              <a:rPr lang="fr-CA" sz="1400" dirty="0" err="1">
                <a:latin typeface="Candara" panose="020E0502030303020204" pitchFamily="34" charset="0"/>
              </a:rPr>
              <a:t>two</a:t>
            </a:r>
            <a:r>
              <a:rPr lang="fr-CA" sz="1400" dirty="0">
                <a:latin typeface="Candara" panose="020E0502030303020204" pitchFamily="34" charset="0"/>
              </a:rPr>
              <a:t> main </a:t>
            </a:r>
            <a:r>
              <a:rPr lang="fr-CA" sz="1400" dirty="0" err="1">
                <a:latin typeface="Candara" panose="020E0502030303020204" pitchFamily="34" charset="0"/>
              </a:rPr>
              <a:t>eligibility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criteria</a:t>
            </a:r>
            <a:r>
              <a:rPr lang="fr-CA" sz="1400" dirty="0">
                <a:latin typeface="Candara" panose="020E0502030303020204" pitchFamily="34" charset="0"/>
              </a:rPr>
              <a:t> for PURA are: 
Be </a:t>
            </a:r>
            <a:r>
              <a:rPr lang="fr-CA" sz="1400" dirty="0" err="1">
                <a:latin typeface="Candara" panose="020E0502030303020204" pitchFamily="34" charset="0"/>
              </a:rPr>
              <a:t>employed</a:t>
            </a:r>
            <a:r>
              <a:rPr lang="fr-CA" sz="1400" dirty="0">
                <a:latin typeface="Candara" panose="020E0502030303020204" pitchFamily="34" charset="0"/>
              </a:rPr>
              <a:t> by Santé Québec as of May 31, 2025.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400" dirty="0" err="1">
                <a:latin typeface="Candara" panose="020E0502030303020204" pitchFamily="34" charset="0"/>
              </a:rPr>
              <a:t>Belong</a:t>
            </a:r>
            <a:r>
              <a:rPr lang="fr-CA" sz="1400" dirty="0">
                <a:latin typeface="Candara" panose="020E0502030303020204" pitchFamily="34" charset="0"/>
              </a:rPr>
              <a:t> to one or </a:t>
            </a:r>
            <a:r>
              <a:rPr lang="fr-CA" sz="1400" dirty="0" err="1">
                <a:latin typeface="Candara" panose="020E0502030303020204" pitchFamily="34" charset="0"/>
              </a:rPr>
              <a:t>other</a:t>
            </a:r>
            <a:r>
              <a:rPr lang="fr-CA" sz="1400" dirty="0">
                <a:latin typeface="Candara" panose="020E0502030303020204" pitchFamily="34" charset="0"/>
              </a:rPr>
              <a:t> of the union or SNS </a:t>
            </a:r>
            <a:r>
              <a:rPr lang="fr-CA" sz="1400" dirty="0" err="1">
                <a:latin typeface="Candara" panose="020E0502030303020204" pitchFamily="34" charset="0"/>
              </a:rPr>
              <a:t>categories</a:t>
            </a:r>
            <a:r>
              <a:rPr lang="fr-CA" sz="1400" dirty="0">
                <a:latin typeface="Candara" panose="020E0502030303020204" pitchFamily="34" charset="0"/>
              </a:rPr>
              <a:t>. 
Category1: Nurses</a:t>
            </a:r>
            <a:br>
              <a:rPr lang="fr-CA" sz="1400" dirty="0">
                <a:latin typeface="Candara" panose="020E0502030303020204" pitchFamily="34" charset="0"/>
              </a:rPr>
            </a:br>
            <a:r>
              <a:rPr lang="fr-CA" sz="1400" dirty="0" err="1">
                <a:latin typeface="Candara" panose="020E0502030303020204" pitchFamily="34" charset="0"/>
              </a:rPr>
              <a:t>Category</a:t>
            </a:r>
            <a:r>
              <a:rPr lang="fr-CA" sz="1400" dirty="0">
                <a:latin typeface="Candara" panose="020E0502030303020204" pitchFamily="34" charset="0"/>
              </a:rPr>
              <a:t> 2: Support staff</a:t>
            </a:r>
            <a:br>
              <a:rPr lang="fr-CA" sz="1400" dirty="0">
                <a:latin typeface="Candara" panose="020E0502030303020204" pitchFamily="34" charset="0"/>
              </a:rPr>
            </a:br>
            <a:r>
              <a:rPr lang="fr-CA" sz="1400" dirty="0" err="1">
                <a:latin typeface="Candara" panose="020E0502030303020204" pitchFamily="34" charset="0"/>
              </a:rPr>
              <a:t>Category</a:t>
            </a:r>
            <a:r>
              <a:rPr lang="fr-CA" sz="1400" dirty="0">
                <a:latin typeface="Candara" panose="020E0502030303020204" pitchFamily="34" charset="0"/>
              </a:rPr>
              <a:t> 3: Administrative staff</a:t>
            </a:r>
            <a:br>
              <a:rPr lang="fr-CA" sz="1400" dirty="0">
                <a:latin typeface="Candara" panose="020E0502030303020204" pitchFamily="34" charset="0"/>
              </a:rPr>
            </a:br>
            <a:r>
              <a:rPr lang="fr-CA" sz="1400" dirty="0" err="1">
                <a:latin typeface="Candara" panose="020E0502030303020204" pitchFamily="34" charset="0"/>
              </a:rPr>
              <a:t>Category</a:t>
            </a:r>
            <a:r>
              <a:rPr lang="fr-CA" sz="1400" dirty="0">
                <a:latin typeface="Candara" panose="020E0502030303020204" pitchFamily="34" charset="0"/>
              </a:rPr>
              <a:t> 4: Professional and </a:t>
            </a:r>
            <a:r>
              <a:rPr lang="fr-CA" sz="1400" dirty="0" err="1">
                <a:latin typeface="Candara" panose="020E0502030303020204" pitchFamily="34" charset="0"/>
              </a:rPr>
              <a:t>technical</a:t>
            </a:r>
            <a:r>
              <a:rPr lang="fr-CA" sz="1400" dirty="0">
                <a:latin typeface="Candara" panose="020E0502030303020204" pitchFamily="34" charset="0"/>
              </a:rPr>
              <a:t> personnel/SNS: Non-</a:t>
            </a:r>
            <a:r>
              <a:rPr lang="fr-CA" sz="1400" dirty="0" err="1">
                <a:latin typeface="Candara" panose="020E0502030303020204" pitchFamily="34" charset="0"/>
              </a:rPr>
              <a:t>unionized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unionizables</a:t>
            </a:r>
            <a:r>
              <a:rPr lang="fr-CA" sz="1400" dirty="0">
                <a:latin typeface="Candara" panose="020E0502030303020204" pitchFamily="34" charset="0"/>
              </a:rPr>
              <a:t> 
To </a:t>
            </a:r>
            <a:r>
              <a:rPr lang="fr-CA" sz="1400" dirty="0" err="1">
                <a:latin typeface="Candara" panose="020E0502030303020204" pitchFamily="34" charset="0"/>
              </a:rPr>
              <a:t>facilitate</a:t>
            </a:r>
            <a:r>
              <a:rPr lang="fr-CA" sz="1400" dirty="0">
                <a:latin typeface="Candara" panose="020E0502030303020204" pitchFamily="34" charset="0"/>
              </a:rPr>
              <a:t> the identification and </a:t>
            </a:r>
            <a:r>
              <a:rPr lang="fr-CA" sz="1400" dirty="0" err="1">
                <a:latin typeface="Candara" panose="020E0502030303020204" pitchFamily="34" charset="0"/>
              </a:rPr>
              <a:t>aggregation</a:t>
            </a:r>
            <a:r>
              <a:rPr lang="fr-CA" sz="1400" dirty="0">
                <a:latin typeface="Candara" panose="020E0502030303020204" pitchFamily="34" charset="0"/>
              </a:rPr>
              <a:t> of data </a:t>
            </a:r>
            <a:r>
              <a:rPr lang="fr-CA" sz="1400" dirty="0" err="1">
                <a:latin typeface="Candara" panose="020E0502030303020204" pitchFamily="34" charset="0"/>
              </a:rPr>
              <a:t>from</a:t>
            </a:r>
            <a:r>
              <a:rPr lang="fr-CA" sz="1400" dirty="0">
                <a:latin typeface="Candara" panose="020E0502030303020204" pitchFamily="34" charset="0"/>
              </a:rPr>
              <a:t> the </a:t>
            </a:r>
            <a:r>
              <a:rPr lang="fr-CA" sz="1400" dirty="0" err="1">
                <a:latin typeface="Candara" panose="020E0502030303020204" pitchFamily="34" charset="0"/>
              </a:rPr>
              <a:t>current</a:t>
            </a:r>
            <a:r>
              <a:rPr lang="fr-CA" sz="1400" dirty="0">
                <a:latin typeface="Candara" panose="020E0502030303020204" pitchFamily="34" charset="0"/>
              </a:rPr>
              <a:t> GIP and </a:t>
            </a:r>
            <a:r>
              <a:rPr lang="fr-CA" sz="1400" dirty="0" err="1">
                <a:latin typeface="Candara" panose="020E0502030303020204" pitchFamily="34" charset="0"/>
              </a:rPr>
              <a:t>Medisolution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payroll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systems</a:t>
            </a:r>
            <a:r>
              <a:rPr lang="fr-CA" sz="1400" dirty="0">
                <a:latin typeface="Candara" panose="020E0502030303020204" pitchFamily="34" charset="0"/>
              </a:rPr>
              <a:t> of all HSSN </a:t>
            </a:r>
            <a:r>
              <a:rPr lang="fr-CA" sz="1400" dirty="0" err="1">
                <a:latin typeface="Candara" panose="020E0502030303020204" pitchFamily="34" charset="0"/>
              </a:rPr>
              <a:t>employers</a:t>
            </a:r>
            <a:r>
              <a:rPr lang="fr-CA" sz="1400" dirty="0">
                <a:latin typeface="Candara" panose="020E0502030303020204" pitchFamily="34" charset="0"/>
              </a:rPr>
              <a:t> as </a:t>
            </a:r>
            <a:r>
              <a:rPr lang="fr-CA" sz="1400" dirty="0" err="1">
                <a:latin typeface="Candara" panose="020E0502030303020204" pitchFamily="34" charset="0"/>
              </a:rPr>
              <a:t>well</a:t>
            </a:r>
            <a:r>
              <a:rPr lang="fr-CA" sz="1400" dirty="0">
                <a:latin typeface="Candara" panose="020E0502030303020204" pitchFamily="34" charset="0"/>
              </a:rPr>
              <a:t> as data </a:t>
            </a:r>
            <a:r>
              <a:rPr lang="fr-CA" sz="1400" dirty="0" err="1">
                <a:latin typeface="Candara" panose="020E0502030303020204" pitchFamily="34" charset="0"/>
              </a:rPr>
              <a:t>from</a:t>
            </a:r>
            <a:r>
              <a:rPr lang="fr-CA" sz="1400" dirty="0">
                <a:latin typeface="Candara" panose="020E0502030303020204" pitchFamily="34" charset="0"/>
              </a:rPr>
              <a:t> Retraite Québec. The platform </a:t>
            </a:r>
            <a:r>
              <a:rPr lang="fr-CA" sz="1400" dirty="0" err="1">
                <a:latin typeface="Candara" panose="020E0502030303020204" pitchFamily="34" charset="0"/>
              </a:rPr>
              <a:t>also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allows</a:t>
            </a:r>
            <a:r>
              <a:rPr lang="fr-CA" sz="1400" dirty="0">
                <a:latin typeface="Candara" panose="020E0502030303020204" pitchFamily="34" charset="0"/>
              </a:rPr>
              <a:t> active </a:t>
            </a:r>
            <a:r>
              <a:rPr lang="fr-CA" sz="1400" dirty="0" err="1">
                <a:latin typeface="Candara" panose="020E0502030303020204" pitchFamily="34" charset="0"/>
              </a:rPr>
              <a:t>employees</a:t>
            </a:r>
            <a:r>
              <a:rPr lang="fr-CA" sz="1400" dirty="0">
                <a:latin typeface="Candara" panose="020E0502030303020204" pitchFamily="34" charset="0"/>
              </a:rPr>
              <a:t> of Santé Québec as of May 31, 2025, to </a:t>
            </a:r>
            <a:r>
              <a:rPr lang="fr-CA" sz="1400" dirty="0" err="1">
                <a:latin typeface="Candara" panose="020E0502030303020204" pitchFamily="34" charset="0"/>
              </a:rPr>
              <a:t>consult</a:t>
            </a:r>
            <a:r>
              <a:rPr lang="fr-CA" sz="1400" dirty="0">
                <a:latin typeface="Candara" panose="020E0502030303020204" pitchFamily="34" charset="0"/>
              </a:rPr>
              <a:t> the </a:t>
            </a:r>
            <a:r>
              <a:rPr lang="fr-CA" sz="1400" dirty="0" err="1">
                <a:latin typeface="Candara" panose="020E0502030303020204" pitchFamily="34" charset="0"/>
              </a:rPr>
              <a:t>episodes</a:t>
            </a:r>
            <a:r>
              <a:rPr lang="fr-CA" sz="1400" dirty="0">
                <a:latin typeface="Candara" panose="020E0502030303020204" pitchFamily="34" charset="0"/>
              </a:rPr>
              <a:t> of </a:t>
            </a:r>
            <a:r>
              <a:rPr lang="fr-CA" sz="1400" dirty="0" err="1">
                <a:latin typeface="Candara" panose="020E0502030303020204" pitchFamily="34" charset="0"/>
              </a:rPr>
              <a:t>employment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taken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into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account</a:t>
            </a:r>
            <a:r>
              <a:rPr lang="fr-CA" sz="1400" dirty="0">
                <a:latin typeface="Candara" panose="020E0502030303020204" pitchFamily="34" charset="0"/>
              </a:rPr>
              <a:t> in the PURA </a:t>
            </a:r>
            <a:r>
              <a:rPr lang="fr-CA" sz="1400" dirty="0" err="1">
                <a:latin typeface="Candara" panose="020E0502030303020204" pitchFamily="34" charset="0"/>
              </a:rPr>
              <a:t>calculation</a:t>
            </a:r>
            <a:r>
              <a:rPr lang="fr-CA" sz="1400" dirty="0">
                <a:latin typeface="Candara" panose="020E0502030303020204" pitchFamily="34" charset="0"/>
              </a:rPr>
              <a:t> and the </a:t>
            </a:r>
            <a:r>
              <a:rPr lang="fr-CA" sz="1400" dirty="0" err="1">
                <a:latin typeface="Candara" panose="020E0502030303020204" pitchFamily="34" charset="0"/>
              </a:rPr>
              <a:t>associated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recognized</a:t>
            </a:r>
            <a:r>
              <a:rPr lang="fr-CA" sz="1400" dirty="0">
                <a:latin typeface="Candara" panose="020E0502030303020204" pitchFamily="34" charset="0"/>
              </a:rPr>
              <a:t> </a:t>
            </a:r>
            <a:r>
              <a:rPr lang="fr-CA" sz="1400" dirty="0" err="1">
                <a:latin typeface="Candara" panose="020E0502030303020204" pitchFamily="34" charset="0"/>
              </a:rPr>
              <a:t>seniority</a:t>
            </a:r>
            <a:r>
              <a:rPr lang="fr-CA" sz="1400" dirty="0">
                <a:latin typeface="Candara" panose="020E0502030303020204" pitchFamily="34" charset="0"/>
              </a:rPr>
              <a:t>. </a:t>
            </a:r>
            <a:r>
              <a:rPr lang="fr-CA" sz="1400" dirty="0" err="1">
                <a:latin typeface="Candara" panose="020E0502030303020204" pitchFamily="34" charset="0"/>
              </a:rPr>
              <a:t>Only</a:t>
            </a:r>
            <a:r>
              <a:rPr lang="fr-CA" sz="1400" dirty="0">
                <a:latin typeface="Candara" panose="020E0502030303020204" pitchFamily="34" charset="0"/>
              </a:rPr>
              <a:t> people </a:t>
            </a:r>
            <a:r>
              <a:rPr lang="fr-CA" sz="1400" dirty="0" err="1">
                <a:latin typeface="Candara" panose="020E0502030303020204" pitchFamily="34" charset="0"/>
              </a:rPr>
              <a:t>with</a:t>
            </a:r>
            <a:r>
              <a:rPr lang="fr-CA" sz="1400" dirty="0">
                <a:latin typeface="Candara" panose="020E0502030303020204" pitchFamily="34" charset="0"/>
              </a:rPr>
              <a:t> an active </a:t>
            </a:r>
            <a:r>
              <a:rPr lang="fr-CA" sz="1400" dirty="0" err="1">
                <a:latin typeface="Candara" panose="020E0502030303020204" pitchFamily="34" charset="0"/>
              </a:rPr>
              <a:t>professional</a:t>
            </a:r>
            <a:r>
              <a:rPr lang="fr-CA" sz="1400" dirty="0">
                <a:latin typeface="Candara" panose="020E0502030303020204" pitchFamily="34" charset="0"/>
              </a:rPr>
              <a:t> email </a:t>
            </a:r>
            <a:r>
              <a:rPr lang="fr-CA" sz="1400" dirty="0" err="1">
                <a:latin typeface="Candara" panose="020E0502030303020204" pitchFamily="34" charset="0"/>
              </a:rPr>
              <a:t>address</a:t>
            </a:r>
            <a:r>
              <a:rPr lang="fr-CA" sz="1400" dirty="0">
                <a:latin typeface="Candara" panose="020E0502030303020204" pitchFamily="34" charset="0"/>
              </a:rPr>
              <a:t> have </a:t>
            </a:r>
            <a:r>
              <a:rPr lang="fr-CA" sz="1400" dirty="0" err="1">
                <a:latin typeface="Candara" panose="020E0502030303020204" pitchFamily="34" charset="0"/>
              </a:rPr>
              <a:t>access</a:t>
            </a:r>
            <a:r>
              <a:rPr lang="fr-CA" sz="1400" dirty="0">
                <a:latin typeface="Candara" panose="020E0502030303020204" pitchFamily="34" charset="0"/>
              </a:rPr>
              <a:t> to the PURA platform.</a:t>
            </a:r>
            <a:endParaRPr lang="fr-CA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37355D-D4E7-A58C-EFB7-F0096399FB9E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90359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5ABE6-8060-68AD-40AE-DDD760BA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1" name="Arc 308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35B7B3-FB41-72FF-C0C4-7C8B39CC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 fontScale="90000"/>
          </a:bodyPr>
          <a:lstStyle/>
          <a:p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THE PURA SYSTEM AND MANAGERS</a:t>
            </a:r>
            <a:endParaRPr lang="fr-CA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Le développement des compétences des gestionnaires en trois volets - Blogue  du Service du développement professionnel de l'Université Laval">
            <a:extLst>
              <a:ext uri="{FF2B5EF4-FFF2-40B4-BE49-F238E27FC236}">
                <a16:creationId xmlns:a16="http://schemas.microsoft.com/office/drawing/2014/main" id="{F3D34C61-6C09-CE6F-048E-1D89DC46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754563"/>
            <a:ext cx="4777381" cy="317912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3BEBB-AFB1-B8B9-C012-107C6CD5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algn="just"/>
            <a:r>
              <a:rPr lang="fr-CA" sz="2600" dirty="0">
                <a:latin typeface="Candara" panose="020E0502030303020204" pitchFamily="34" charset="0"/>
              </a:rPr>
              <a:t>First, </a:t>
            </a:r>
            <a:r>
              <a:rPr lang="fr-CA" sz="2600" dirty="0" err="1">
                <a:latin typeface="Candara" panose="020E0502030303020204" pitchFamily="34" charset="0"/>
              </a:rPr>
              <a:t>it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should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be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noted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that</a:t>
            </a:r>
            <a:r>
              <a:rPr lang="fr-CA" sz="2600" dirty="0">
                <a:latin typeface="Candara" panose="020E0502030303020204" pitchFamily="34" charset="0"/>
              </a:rPr>
              <a:t> the </a:t>
            </a:r>
            <a:r>
              <a:rPr lang="fr-CA" sz="2600" dirty="0" err="1">
                <a:latin typeface="Candara" panose="020E0502030303020204" pitchFamily="34" charset="0"/>
              </a:rPr>
              <a:t>principle</a:t>
            </a:r>
            <a:r>
              <a:rPr lang="fr-CA" sz="2600" dirty="0">
                <a:latin typeface="Candara" panose="020E0502030303020204" pitchFamily="34" charset="0"/>
              </a:rPr>
              <a:t> of </a:t>
            </a:r>
            <a:r>
              <a:rPr lang="fr-CA" sz="2600" dirty="0" err="1">
                <a:latin typeface="Candara" panose="020E0502030303020204" pitchFamily="34" charset="0"/>
              </a:rPr>
              <a:t>seniority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accrual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applies</a:t>
            </a:r>
            <a:r>
              <a:rPr lang="fr-CA" sz="2600" dirty="0">
                <a:latin typeface="Candara" panose="020E0502030303020204" pitchFamily="34" charset="0"/>
              </a:rPr>
              <a:t> to an </a:t>
            </a:r>
            <a:r>
              <a:rPr lang="fr-CA" sz="2600" dirty="0" err="1">
                <a:latin typeface="Candara" panose="020E0502030303020204" pitchFamily="34" charset="0"/>
              </a:rPr>
              <a:t>employee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who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is</a:t>
            </a:r>
            <a:r>
              <a:rPr lang="fr-CA" sz="2600" dirty="0">
                <a:latin typeface="Candara" panose="020E0502030303020204" pitchFamily="34" charset="0"/>
              </a:rPr>
              <a:t> part of a certification unit of a union. </a:t>
            </a:r>
          </a:p>
          <a:p>
            <a:pPr algn="just"/>
            <a:r>
              <a:rPr lang="fr-CA" sz="2600" dirty="0">
                <a:latin typeface="Candara" panose="020E0502030303020204" pitchFamily="34" charset="0"/>
              </a:rPr>
              <a:t>Managers do not have </a:t>
            </a:r>
            <a:r>
              <a:rPr lang="fr-CA" sz="2600" dirty="0" err="1">
                <a:latin typeface="Candara" panose="020E0502030303020204" pitchFamily="34" charset="0"/>
              </a:rPr>
              <a:t>seniority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because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they</a:t>
            </a:r>
            <a:r>
              <a:rPr lang="fr-CA" sz="2600" dirty="0">
                <a:latin typeface="Candara" panose="020E0502030303020204" pitchFamily="34" charset="0"/>
              </a:rPr>
              <a:t> are not </a:t>
            </a:r>
            <a:r>
              <a:rPr lang="fr-CA" sz="2600" dirty="0" err="1">
                <a:latin typeface="Candara" panose="020E0502030303020204" pitchFamily="34" charset="0"/>
              </a:rPr>
              <a:t>unionized</a:t>
            </a:r>
            <a:r>
              <a:rPr lang="fr-CA" sz="2600" dirty="0">
                <a:latin typeface="Candara" panose="020E0502030303020204" pitchFamily="34" charset="0"/>
              </a:rPr>
              <a:t>, but </a:t>
            </a:r>
            <a:r>
              <a:rPr lang="fr-CA" sz="2600" dirty="0" err="1">
                <a:latin typeface="Candara" panose="020E0502030303020204" pitchFamily="34" charset="0"/>
              </a:rPr>
              <a:t>they</a:t>
            </a:r>
            <a:r>
              <a:rPr lang="fr-CA" sz="2600" dirty="0">
                <a:latin typeface="Candara" panose="020E0502030303020204" pitchFamily="34" charset="0"/>
              </a:rPr>
              <a:t> do have </a:t>
            </a:r>
            <a:r>
              <a:rPr lang="fr-CA" sz="2600" dirty="0" err="1">
                <a:latin typeface="Candara" panose="020E0502030303020204" pitchFamily="34" charset="0"/>
              </a:rPr>
              <a:t>years</a:t>
            </a:r>
            <a:r>
              <a:rPr lang="fr-CA" sz="2600" dirty="0">
                <a:latin typeface="Candara" panose="020E0502030303020204" pitchFamily="34" charset="0"/>
              </a:rPr>
              <a:t> of service </a:t>
            </a:r>
            <a:r>
              <a:rPr lang="fr-CA" sz="2600" dirty="0" err="1">
                <a:latin typeface="Candara" panose="020E0502030303020204" pitchFamily="34" charset="0"/>
              </a:rPr>
              <a:t>that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include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years</a:t>
            </a:r>
            <a:r>
              <a:rPr lang="fr-CA" sz="2600" dirty="0">
                <a:latin typeface="Candara" panose="020E0502030303020204" pitchFamily="34" charset="0"/>
              </a:rPr>
              <a:t> of service (</a:t>
            </a:r>
            <a:r>
              <a:rPr lang="fr-CA" sz="2600" dirty="0" err="1">
                <a:latin typeface="Candara" panose="020E0502030303020204" pitchFamily="34" charset="0"/>
              </a:rPr>
              <a:t>seniority</a:t>
            </a:r>
            <a:r>
              <a:rPr lang="fr-CA" sz="2600" dirty="0">
                <a:latin typeface="Candara" panose="020E0502030303020204" pitchFamily="34" charset="0"/>
              </a:rPr>
              <a:t>) as a </a:t>
            </a:r>
            <a:r>
              <a:rPr lang="fr-CA" sz="2600" dirty="0" err="1">
                <a:latin typeface="Candara" panose="020E0502030303020204" pitchFamily="34" charset="0"/>
              </a:rPr>
              <a:t>unionized</a:t>
            </a:r>
            <a:r>
              <a:rPr lang="fr-CA" sz="2600" dirty="0">
                <a:latin typeface="Candara" panose="020E0502030303020204" pitchFamily="34" charset="0"/>
              </a:rPr>
              <a:t> </a:t>
            </a:r>
            <a:r>
              <a:rPr lang="fr-CA" sz="2600" dirty="0" err="1">
                <a:latin typeface="Candara" panose="020E0502030303020204" pitchFamily="34" charset="0"/>
              </a:rPr>
              <a:t>employee</a:t>
            </a:r>
            <a:r>
              <a:rPr lang="fr-CA" sz="2600" dirty="0">
                <a:latin typeface="Candara" panose="020E0502030303020204" pitchFamily="34" charset="0"/>
              </a:rPr>
              <a:t>.</a:t>
            </a:r>
            <a:endParaRPr lang="fr-CA" sz="2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12EDB-AA62-7922-C765-44D3B7917F38}"/>
              </a:ext>
            </a:extLst>
          </p:cNvPr>
          <p:cNvSpPr/>
          <p:nvPr/>
        </p:nvSpPr>
        <p:spPr>
          <a:xfrm>
            <a:off x="0" y="5849007"/>
            <a:ext cx="12192000" cy="100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16315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1524</Words>
  <Application>Microsoft Office PowerPoint</Application>
  <PresentationFormat>Grand écran</PresentationFormat>
  <Paragraphs>66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Office Theme</vt:lpstr>
      <vt:lpstr>PURA AND THE VARIOUS SALARY INCREASES EXPLANATION</vt:lpstr>
      <vt:lpstr>AGENDA</vt:lpstr>
      <vt:lpstr>INTRODUCTION</vt:lpstr>
      <vt:lpstr>INTRODUCTION</vt:lpstr>
      <vt:lpstr>THE PURA SYSTEM AND FRAMES</vt:lpstr>
      <vt:lpstr>THE PURA SYSTEM</vt:lpstr>
      <vt:lpstr>THE PURA SYSTEM</vt:lpstr>
      <vt:lpstr>THE PURA SYSTEM</vt:lpstr>
      <vt:lpstr>THE PURA SYSTEM AND MANAGERS</vt:lpstr>
      <vt:lpstr>THE DIFFERENT SALARY INCREASES</vt:lpstr>
      <vt:lpstr>INTRODUCTION</vt:lpstr>
      <vt:lpstr>SALARY WHEN YOU BECOME A MANAGER OR FOLLOWING A PROMOTION</vt:lpstr>
      <vt:lpstr>APPOINTMENT TO AN EXECUTIVE POSITION</vt:lpstr>
      <vt:lpstr>THE NEW WAGE CLASSES</vt:lpstr>
      <vt:lpstr>PROMOTION</vt:lpstr>
      <vt:lpstr>THE NEW WAGE CLASSES</vt:lpstr>
      <vt:lpstr>YOU ARE NOT AT THE MAXIMUM OF YOUR SALARY CLASS </vt:lpstr>
      <vt:lpstr>YOU ARE NOT AT THE MAXIMUM OF YOUR SALARY CLASS </vt:lpstr>
      <vt:lpstr>THE NEW WAGE CLASSES</vt:lpstr>
      <vt:lpstr>SECTIONS 24 AND 25 ANOTHER FORM OF SALARY INCREASE FOR CERTAIN MANAGERS</vt:lpstr>
      <vt:lpstr>ARTICLE 24</vt:lpstr>
      <vt:lpstr>DETAILED RULES FOR THE APPLICATION OF ARTICLE 24</vt:lpstr>
      <vt:lpstr>DETAILED RULES FOR THE APPLICATION OF ARTICLE 24</vt:lpstr>
      <vt:lpstr>EXAMPLE OF ARTICLE 24</vt:lpstr>
      <vt:lpstr>ARTICLE 25</vt:lpstr>
      <vt:lpstr>LES AUGMENTATIONS SALARIALES</vt:lpstr>
      <vt:lpstr>THE NEW WAGE CLASSES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EQUITY &amp; MINISTERIAL SALARY MONDIFICATIONS</dc:title>
  <dc:creator>Felicia Tiseo</dc:creator>
  <cp:lastModifiedBy>Association</cp:lastModifiedBy>
  <cp:revision>85</cp:revision>
  <cp:lastPrinted>2019-12-09T16:04:40Z</cp:lastPrinted>
  <dcterms:created xsi:type="dcterms:W3CDTF">2019-09-17T13:36:34Z</dcterms:created>
  <dcterms:modified xsi:type="dcterms:W3CDTF">2025-10-28T18:22:19Z</dcterms:modified>
</cp:coreProperties>
</file>