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56" r:id="rId5"/>
    <p:sldId id="257" r:id="rId6"/>
    <p:sldId id="270" r:id="rId7"/>
    <p:sldId id="271" r:id="rId8"/>
    <p:sldId id="273" r:id="rId9"/>
    <p:sldId id="272" r:id="rId10"/>
    <p:sldId id="274" r:id="rId11"/>
    <p:sldId id="275" r:id="rId12"/>
    <p:sldId id="277" r:id="rId13"/>
    <p:sldId id="278" r:id="rId14"/>
    <p:sldId id="280" r:id="rId15"/>
    <p:sldId id="276" r:id="rId16"/>
    <p:sldId id="281"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283" r:id="rId38"/>
    <p:sldId id="284" r:id="rId39"/>
    <p:sldId id="26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84"/>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8" autoAdjust="0"/>
    <p:restoredTop sz="94660"/>
  </p:normalViewPr>
  <p:slideViewPr>
    <p:cSldViewPr snapToGrid="0">
      <p:cViewPr varScale="1">
        <p:scale>
          <a:sx n="83" d="100"/>
          <a:sy n="83" d="100"/>
        </p:scale>
        <p:origin x="44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r>
            <a:rPr lang="fr-CA" dirty="0"/>
            <a:t>PL-15 PROPOSES TO RENEW MANAGEMENT OF THE HEALTH AND SOCIAL SERVICES SYSTEM..</a:t>
          </a:r>
          <a:endParaRPr lang="en-US" dirty="0"/>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r>
            <a:rPr lang="fr-CA" dirty="0"/>
            <a:t>THE PURPOSE OF THE BILL IS TO IMPLEMENT AN EFFICIENT HEALTH AND SOCIAL SERVICES SYSTEM, IN PARTICULAR BY FACILITATING ACCESS TO SAFE AND QUALITY HEALTH AND SOCIAL SERVICES, BY STRENGTHENING THE COORDINATION OF THE DIFFERENT COMPONENTS OF THE SYSTEM AND BY BRINGING DECISIONS RELATED TO THE ORGANIZATION AND DELIVERY OF SERVICES TO COMMUNITIES.</a:t>
          </a:r>
          <a:endParaRPr lang="en-US" dirty="0"/>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r>
            <a:rPr lang="en-US" dirty="0"/>
            <a:t>YES…BUT CAN WE KNOW MORE?</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C0DCA8C8-47B9-9C44-B557-2F048D95B095}" type="pres">
      <dgm:prSet presAssocID="{716A1CAA-6C37-4E84-AD81-26BCC40DA5BA}" presName="linear" presStyleCnt="0">
        <dgm:presLayoutVars>
          <dgm:animLvl val="lvl"/>
          <dgm:resizeHandles val="exact"/>
        </dgm:presLayoutVars>
      </dgm:prSet>
      <dgm:spPr/>
    </dgm:pt>
    <dgm:pt modelId="{15E59581-BD9A-8749-93FE-CAB0A26171D7}" type="pres">
      <dgm:prSet presAssocID="{628F82D4-6729-45BB-9503-290E10237B71}" presName="parentText" presStyleLbl="node1" presStyleIdx="0" presStyleCnt="3">
        <dgm:presLayoutVars>
          <dgm:chMax val="0"/>
          <dgm:bulletEnabled val="1"/>
        </dgm:presLayoutVars>
      </dgm:prSet>
      <dgm:spPr/>
    </dgm:pt>
    <dgm:pt modelId="{3D8524AF-2499-0E45-A532-F030624ADDB0}" type="pres">
      <dgm:prSet presAssocID="{A5ABBFD6-658A-4D6A-A60C-980F9E85D6D1}" presName="spacer" presStyleCnt="0"/>
      <dgm:spPr/>
    </dgm:pt>
    <dgm:pt modelId="{19442F1C-EAFC-0340-9D09-F271A58AC1EB}" type="pres">
      <dgm:prSet presAssocID="{7BA097F0-1DDC-451B-B32C-ADA026E75511}" presName="parentText" presStyleLbl="node1" presStyleIdx="1" presStyleCnt="3">
        <dgm:presLayoutVars>
          <dgm:chMax val="0"/>
          <dgm:bulletEnabled val="1"/>
        </dgm:presLayoutVars>
      </dgm:prSet>
      <dgm:spPr/>
    </dgm:pt>
    <dgm:pt modelId="{80659BFA-52A0-0C4F-AB80-11040827F0DC}" type="pres">
      <dgm:prSet presAssocID="{12D03DE4-779F-4CD3-9E4D-FBCBCE8077C2}" presName="spacer" presStyleCnt="0"/>
      <dgm:spPr/>
    </dgm:pt>
    <dgm:pt modelId="{4F9B2869-8ED3-2C44-B04D-43A64A11E35F}" type="pres">
      <dgm:prSet presAssocID="{3C247338-ED5F-4DB8-9B4F-93284731676B}" presName="parentText" presStyleLbl="node1" presStyleIdx="2" presStyleCnt="3">
        <dgm:presLayoutVars>
          <dgm:chMax val="0"/>
          <dgm:bulletEnabled val="1"/>
        </dgm:presLayoutVars>
      </dgm:prSet>
      <dgm:spPr/>
    </dgm:pt>
  </dgm:ptLst>
  <dgm:cxnLst>
    <dgm:cxn modelId="{FBEDA11E-5A21-8F47-9C04-0A26EEFD25BB}" type="presOf" srcId="{3C247338-ED5F-4DB8-9B4F-93284731676B}" destId="{4F9B2869-8ED3-2C44-B04D-43A64A11E35F}" srcOrd="0" destOrd="0" presId="urn:microsoft.com/office/officeart/2005/8/layout/vList2"/>
    <dgm:cxn modelId="{B1B49B45-EC12-7A4F-B89B-940AA5D4850C}" type="presOf" srcId="{7BA097F0-1DDC-451B-B32C-ADA026E75511}" destId="{19442F1C-EAFC-0340-9D09-F271A58AC1EB}" srcOrd="0" destOrd="0" presId="urn:microsoft.com/office/officeart/2005/8/layout/vList2"/>
    <dgm:cxn modelId="{C50FE752-7FF5-49DA-BA0E-CB991D393820}" srcId="{716A1CAA-6C37-4E84-AD81-26BCC40DA5BA}" destId="{3C247338-ED5F-4DB8-9B4F-93284731676B}" srcOrd="2" destOrd="0" parTransId="{F39BF010-8908-45FA-95D8-1973285CE8B6}" sibTransId="{4F25FCA9-32D4-4C20-9D2D-78C8EFF885D9}"/>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F9FBB9BB-CD06-974B-9DAA-A14CA1F9D083}" type="presOf" srcId="{628F82D4-6729-45BB-9503-290E10237B71}" destId="{15E59581-BD9A-8749-93FE-CAB0A26171D7}" srcOrd="0" destOrd="0" presId="urn:microsoft.com/office/officeart/2005/8/layout/vList2"/>
    <dgm:cxn modelId="{11B727E5-6E6C-3C46-80F0-F3B0B04DB9D8}" type="presOf" srcId="{716A1CAA-6C37-4E84-AD81-26BCC40DA5BA}" destId="{C0DCA8C8-47B9-9C44-B557-2F048D95B095}" srcOrd="0" destOrd="0" presId="urn:microsoft.com/office/officeart/2005/8/layout/vList2"/>
    <dgm:cxn modelId="{5F12E837-F3E9-C141-9B75-6FCB06BB86FD}" type="presParOf" srcId="{C0DCA8C8-47B9-9C44-B557-2F048D95B095}" destId="{15E59581-BD9A-8749-93FE-CAB0A26171D7}" srcOrd="0" destOrd="0" presId="urn:microsoft.com/office/officeart/2005/8/layout/vList2"/>
    <dgm:cxn modelId="{955A3266-CDC8-7D42-A068-F82AC13E2060}" type="presParOf" srcId="{C0DCA8C8-47B9-9C44-B557-2F048D95B095}" destId="{3D8524AF-2499-0E45-A532-F030624ADDB0}" srcOrd="1" destOrd="0" presId="urn:microsoft.com/office/officeart/2005/8/layout/vList2"/>
    <dgm:cxn modelId="{C57799FD-D305-AC42-945E-560F01270787}" type="presParOf" srcId="{C0DCA8C8-47B9-9C44-B557-2F048D95B095}" destId="{19442F1C-EAFC-0340-9D09-F271A58AC1EB}" srcOrd="2" destOrd="0" presId="urn:microsoft.com/office/officeart/2005/8/layout/vList2"/>
    <dgm:cxn modelId="{D9E9DAC5-DA9B-7D41-B014-29B356A35F87}" type="presParOf" srcId="{C0DCA8C8-47B9-9C44-B557-2F048D95B095}" destId="{80659BFA-52A0-0C4F-AB80-11040827F0DC}" srcOrd="3" destOrd="0" presId="urn:microsoft.com/office/officeart/2005/8/layout/vList2"/>
    <dgm:cxn modelId="{3D31C1AC-D23E-5A47-85AD-D2D0480A01DE}" type="presParOf" srcId="{C0DCA8C8-47B9-9C44-B557-2F048D95B095}" destId="{4F9B2869-8ED3-2C44-B04D-43A64A11E3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04876D5-AD53-4C14-A77E-FFB45AECA189}">
      <dgm:prSet/>
      <dgm:spPr/>
      <dgm:t>
        <a:bodyPr/>
        <a:lstStyle/>
        <a:p>
          <a:r>
            <a:rPr lang="en-CA" dirty="0"/>
            <a:t>AXE 1:</a:t>
          </a:r>
          <a:r>
            <a:rPr lang="fr-CA" dirty="0"/>
            <a:t>RETURN TO PROXIMITY MANAGEMENT</a:t>
          </a:r>
          <a:endParaRPr lang="en-US" dirty="0"/>
        </a:p>
      </dgm:t>
    </dgm:pt>
    <dgm:pt modelId="{19EDCE30-0661-40E9-9F2C-91AA8049C37E}" type="parTrans" cxnId="{18A698F9-2952-47BC-84D8-EB6618E405BA}">
      <dgm:prSet/>
      <dgm:spPr/>
      <dgm:t>
        <a:bodyPr/>
        <a:lstStyle/>
        <a:p>
          <a:endParaRPr lang="en-US"/>
        </a:p>
      </dgm:t>
    </dgm:pt>
    <dgm:pt modelId="{0501C77D-C5FE-4A6A-BBDA-0A6CB77CADC6}" type="sibTrans" cxnId="{18A698F9-2952-47BC-84D8-EB6618E405BA}">
      <dgm:prSet/>
      <dgm:spPr/>
      <dgm:t>
        <a:bodyPr/>
        <a:lstStyle/>
        <a:p>
          <a:endParaRPr lang="en-US"/>
        </a:p>
      </dgm:t>
    </dgm:pt>
    <dgm:pt modelId="{96D6EA79-FBEF-48EB-9BB9-C9D274C67F8C}">
      <dgm:prSet/>
      <dgm:spPr/>
      <dgm:t>
        <a:bodyPr/>
        <a:lstStyle/>
        <a:p>
          <a:r>
            <a:rPr lang="en-CA" dirty="0"/>
            <a:t>AXE 2:</a:t>
          </a:r>
          <a:r>
            <a:rPr lang="fr-CA" dirty="0"/>
            <a:t>IMPROVING ACCESS TO HEALTH AND SOCIAL SERVICES</a:t>
          </a:r>
          <a:endParaRPr lang="en-US" dirty="0"/>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ECC797E0-824C-44B0-B813-AE778B253544}">
      <dgm:prSet/>
      <dgm:spPr/>
      <dgm:t>
        <a:bodyPr/>
        <a:lstStyle/>
        <a:p>
          <a:r>
            <a:rPr lang="en-CA" dirty="0"/>
            <a:t>AXE 3:</a:t>
          </a:r>
          <a:r>
            <a:rPr lang="fr-CA" dirty="0"/>
            <a:t>LISTENING TO USERS</a:t>
          </a:r>
          <a:endParaRPr lang="en-US" dirty="0"/>
        </a:p>
      </dgm:t>
    </dgm:pt>
    <dgm:pt modelId="{73654087-996B-42E0-A4E6-2C57B439C2FB}" type="parTrans" cxnId="{F671BF31-907B-4ED1-8238-24B446541462}">
      <dgm:prSet/>
      <dgm:spPr/>
      <dgm:t>
        <a:bodyPr/>
        <a:lstStyle/>
        <a:p>
          <a:endParaRPr lang="en-US"/>
        </a:p>
      </dgm:t>
    </dgm:pt>
    <dgm:pt modelId="{A5E9F208-8756-4C50-AB99-B83AB037C35C}" type="sibTrans" cxnId="{F671BF31-907B-4ED1-8238-24B446541462}">
      <dgm:prSet/>
      <dgm:spPr/>
      <dgm:t>
        <a:bodyPr/>
        <a:lstStyle/>
        <a:p>
          <a:endParaRPr lang="en-US"/>
        </a:p>
      </dgm:t>
    </dgm:pt>
    <dgm:pt modelId="{704045BB-EB22-463F-8E25-1134F00B9971}">
      <dgm:prSet/>
      <dgm:spPr/>
      <dgm:t>
        <a:bodyPr/>
        <a:lstStyle/>
        <a:p>
          <a:r>
            <a:rPr lang="en-CA" dirty="0"/>
            <a:t>AXE 4: CREATE SANTÉ QUÉBEC</a:t>
          </a:r>
          <a:endParaRPr lang="en-US" dirty="0"/>
        </a:p>
      </dgm:t>
    </dgm:pt>
    <dgm:pt modelId="{8AE8450E-5AA6-4B4F-A34A-E675742FE79F}" type="parTrans" cxnId="{EEBBA6B8-B61E-4CDB-8CDD-2622B2071DAF}">
      <dgm:prSet/>
      <dgm:spPr/>
      <dgm:t>
        <a:bodyPr/>
        <a:lstStyle/>
        <a:p>
          <a:endParaRPr lang="en-US"/>
        </a:p>
      </dgm:t>
    </dgm:pt>
    <dgm:pt modelId="{848C2432-BA17-406C-B684-E87A9CB33544}" type="sibTrans" cxnId="{EEBBA6B8-B61E-4CDB-8CDD-2622B2071DAF}">
      <dgm:prSet/>
      <dgm:spPr/>
      <dgm:t>
        <a:bodyPr/>
        <a:lstStyle/>
        <a:p>
          <a:endParaRPr lang="en-US"/>
        </a:p>
      </dgm:t>
    </dgm:pt>
    <dgm:pt modelId="{7F7EB1A6-F1D5-E040-B021-2AA794216E10}" type="pres">
      <dgm:prSet presAssocID="{EFDF6ACF-3563-4813-9AD1-3B824B516B96}" presName="linear" presStyleCnt="0">
        <dgm:presLayoutVars>
          <dgm:animLvl val="lvl"/>
          <dgm:resizeHandles val="exact"/>
        </dgm:presLayoutVars>
      </dgm:prSet>
      <dgm:spPr/>
    </dgm:pt>
    <dgm:pt modelId="{33DCD407-ED4A-8A41-97CD-B380F37C70E2}" type="pres">
      <dgm:prSet presAssocID="{504876D5-AD53-4C14-A77E-FFB45AECA189}" presName="parentText" presStyleLbl="node1" presStyleIdx="0" presStyleCnt="4">
        <dgm:presLayoutVars>
          <dgm:chMax val="0"/>
          <dgm:bulletEnabled val="1"/>
        </dgm:presLayoutVars>
      </dgm:prSet>
      <dgm:spPr/>
    </dgm:pt>
    <dgm:pt modelId="{AE22CF56-8FD3-2C42-B424-DFB7E22BFAE0}" type="pres">
      <dgm:prSet presAssocID="{0501C77D-C5FE-4A6A-BBDA-0A6CB77CADC6}" presName="spacer" presStyleCnt="0"/>
      <dgm:spPr/>
    </dgm:pt>
    <dgm:pt modelId="{AA8E4AC2-8BD3-2B41-8DC2-569D7C030F7C}" type="pres">
      <dgm:prSet presAssocID="{96D6EA79-FBEF-48EB-9BB9-C9D274C67F8C}" presName="parentText" presStyleLbl="node1" presStyleIdx="1" presStyleCnt="4">
        <dgm:presLayoutVars>
          <dgm:chMax val="0"/>
          <dgm:bulletEnabled val="1"/>
        </dgm:presLayoutVars>
      </dgm:prSet>
      <dgm:spPr/>
    </dgm:pt>
    <dgm:pt modelId="{F602D785-7997-2644-B45C-C8BFD806C4BD}" type="pres">
      <dgm:prSet presAssocID="{C162BA47-3B9C-45A2-8E17-34FE4B0702EB}" presName="spacer" presStyleCnt="0"/>
      <dgm:spPr/>
    </dgm:pt>
    <dgm:pt modelId="{1DCA8A03-B703-E248-999B-614822202A09}" type="pres">
      <dgm:prSet presAssocID="{ECC797E0-824C-44B0-B813-AE778B253544}" presName="parentText" presStyleLbl="node1" presStyleIdx="2" presStyleCnt="4">
        <dgm:presLayoutVars>
          <dgm:chMax val="0"/>
          <dgm:bulletEnabled val="1"/>
        </dgm:presLayoutVars>
      </dgm:prSet>
      <dgm:spPr/>
    </dgm:pt>
    <dgm:pt modelId="{0659A6E9-E8B2-1248-AA50-7D54804D5AFC}" type="pres">
      <dgm:prSet presAssocID="{A5E9F208-8756-4C50-AB99-B83AB037C35C}" presName="spacer" presStyleCnt="0"/>
      <dgm:spPr/>
    </dgm:pt>
    <dgm:pt modelId="{B69BB2A1-B2B4-DC46-A75D-51A9F7CED2EB}" type="pres">
      <dgm:prSet presAssocID="{704045BB-EB22-463F-8E25-1134F00B9971}" presName="parentText" presStyleLbl="node1" presStyleIdx="3" presStyleCnt="4">
        <dgm:presLayoutVars>
          <dgm:chMax val="0"/>
          <dgm:bulletEnabled val="1"/>
        </dgm:presLayoutVars>
      </dgm:prSet>
      <dgm:spPr/>
    </dgm:pt>
  </dgm:ptLst>
  <dgm:cxnLst>
    <dgm:cxn modelId="{A841E30C-D6C4-F64A-858E-4649A91B0101}" type="presOf" srcId="{96D6EA79-FBEF-48EB-9BB9-C9D274C67F8C}" destId="{AA8E4AC2-8BD3-2B41-8DC2-569D7C030F7C}" srcOrd="0" destOrd="0" presId="urn:microsoft.com/office/officeart/2005/8/layout/vList2"/>
    <dgm:cxn modelId="{F671BF31-907B-4ED1-8238-24B446541462}" srcId="{EFDF6ACF-3563-4813-9AD1-3B824B516B96}" destId="{ECC797E0-824C-44B0-B813-AE778B253544}" srcOrd="2" destOrd="0" parTransId="{73654087-996B-42E0-A4E6-2C57B439C2FB}" sibTransId="{A5E9F208-8756-4C50-AB99-B83AB037C35C}"/>
    <dgm:cxn modelId="{9871EC5B-6264-40D6-844F-DC316F404C83}" srcId="{EFDF6ACF-3563-4813-9AD1-3B824B516B96}" destId="{96D6EA79-FBEF-48EB-9BB9-C9D274C67F8C}" srcOrd="1" destOrd="0" parTransId="{71E30208-EE99-4C6F-975C-DCDA52C8343D}" sibTransId="{C162BA47-3B9C-45A2-8E17-34FE4B0702EB}"/>
    <dgm:cxn modelId="{1B71EA7E-EF93-D04A-B453-187591B65FCD}" type="presOf" srcId="{704045BB-EB22-463F-8E25-1134F00B9971}" destId="{B69BB2A1-B2B4-DC46-A75D-51A9F7CED2EB}" srcOrd="0" destOrd="0" presId="urn:microsoft.com/office/officeart/2005/8/layout/vList2"/>
    <dgm:cxn modelId="{EEBBA6B8-B61E-4CDB-8CDD-2622B2071DAF}" srcId="{EFDF6ACF-3563-4813-9AD1-3B824B516B96}" destId="{704045BB-EB22-463F-8E25-1134F00B9971}" srcOrd="3" destOrd="0" parTransId="{8AE8450E-5AA6-4B4F-A34A-E675742FE79F}" sibTransId="{848C2432-BA17-406C-B684-E87A9CB33544}"/>
    <dgm:cxn modelId="{C10874BB-5D24-D84C-B0DB-2BDB426CB4ED}" type="presOf" srcId="{EFDF6ACF-3563-4813-9AD1-3B824B516B96}" destId="{7F7EB1A6-F1D5-E040-B021-2AA794216E10}" srcOrd="0" destOrd="0" presId="urn:microsoft.com/office/officeart/2005/8/layout/vList2"/>
    <dgm:cxn modelId="{8838FEF5-0FA1-B04E-8A75-88B78DD393E8}" type="presOf" srcId="{ECC797E0-824C-44B0-B813-AE778B253544}" destId="{1DCA8A03-B703-E248-999B-614822202A09}" srcOrd="0" destOrd="0" presId="urn:microsoft.com/office/officeart/2005/8/layout/vList2"/>
    <dgm:cxn modelId="{18A698F9-2952-47BC-84D8-EB6618E405BA}" srcId="{EFDF6ACF-3563-4813-9AD1-3B824B516B96}" destId="{504876D5-AD53-4C14-A77E-FFB45AECA189}" srcOrd="0" destOrd="0" parTransId="{19EDCE30-0661-40E9-9F2C-91AA8049C37E}" sibTransId="{0501C77D-C5FE-4A6A-BBDA-0A6CB77CADC6}"/>
    <dgm:cxn modelId="{F28D95FD-6656-CC45-8AF2-C9FAAFC120E0}" type="presOf" srcId="{504876D5-AD53-4C14-A77E-FFB45AECA189}" destId="{33DCD407-ED4A-8A41-97CD-B380F37C70E2}" srcOrd="0" destOrd="0" presId="urn:microsoft.com/office/officeart/2005/8/layout/vList2"/>
    <dgm:cxn modelId="{BB598BF4-1507-BB4F-8756-9302AAD3819F}" type="presParOf" srcId="{7F7EB1A6-F1D5-E040-B021-2AA794216E10}" destId="{33DCD407-ED4A-8A41-97CD-B380F37C70E2}" srcOrd="0" destOrd="0" presId="urn:microsoft.com/office/officeart/2005/8/layout/vList2"/>
    <dgm:cxn modelId="{5F7E3D86-A552-1C4B-A4C2-C4F8DF63AA2B}" type="presParOf" srcId="{7F7EB1A6-F1D5-E040-B021-2AA794216E10}" destId="{AE22CF56-8FD3-2C42-B424-DFB7E22BFAE0}" srcOrd="1" destOrd="0" presId="urn:microsoft.com/office/officeart/2005/8/layout/vList2"/>
    <dgm:cxn modelId="{4D1708FA-A12A-D04A-9B1F-2FA22E5BD66A}" type="presParOf" srcId="{7F7EB1A6-F1D5-E040-B021-2AA794216E10}" destId="{AA8E4AC2-8BD3-2B41-8DC2-569D7C030F7C}" srcOrd="2" destOrd="0" presId="urn:microsoft.com/office/officeart/2005/8/layout/vList2"/>
    <dgm:cxn modelId="{D61CF3C5-2B23-604C-9263-DB3AFC0B8F6D}" type="presParOf" srcId="{7F7EB1A6-F1D5-E040-B021-2AA794216E10}" destId="{F602D785-7997-2644-B45C-C8BFD806C4BD}" srcOrd="3" destOrd="0" presId="urn:microsoft.com/office/officeart/2005/8/layout/vList2"/>
    <dgm:cxn modelId="{BDD83041-6F19-4440-A7B5-726F91494575}" type="presParOf" srcId="{7F7EB1A6-F1D5-E040-B021-2AA794216E10}" destId="{1DCA8A03-B703-E248-999B-614822202A09}" srcOrd="4" destOrd="0" presId="urn:microsoft.com/office/officeart/2005/8/layout/vList2"/>
    <dgm:cxn modelId="{A203E1DA-408F-4140-9F6B-8D815CCD01F8}" type="presParOf" srcId="{7F7EB1A6-F1D5-E040-B021-2AA794216E10}" destId="{0659A6E9-E8B2-1248-AA50-7D54804D5AFC}" srcOrd="5" destOrd="0" presId="urn:microsoft.com/office/officeart/2005/8/layout/vList2"/>
    <dgm:cxn modelId="{D54E2CAB-1E22-1049-AD16-BE863E6FCA2F}" type="presParOf" srcId="{7F7EB1A6-F1D5-E040-B021-2AA794216E10}" destId="{B69BB2A1-B2B4-DC46-A75D-51A9F7CED2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027F6-37A3-473D-8508-415403A57B7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961CFB3-B427-4C8C-B191-ED0DF038FB52}">
      <dgm:prSet/>
      <dgm:spPr/>
      <dgm:t>
        <a:bodyPr/>
        <a:lstStyle/>
        <a:p>
          <a:r>
            <a:rPr lang="en-CA" dirty="0"/>
            <a:t>AXE 4 OF THE REFORM PROVIDES FOR THE CREATION OF SANTÉ QUÉBEC, AN ORGANISM (MORAL LEGAL ENTITY) THAT IS AN INDEPENDENT AGENT FROM THE GOVERNEMENT</a:t>
          </a:r>
          <a:endParaRPr lang="en-US" dirty="0"/>
        </a:p>
      </dgm:t>
    </dgm:pt>
    <dgm:pt modelId="{B2105F5D-707A-41A7-8A34-C87AD50226F7}" type="parTrans" cxnId="{3D63B2AE-559C-422B-B601-6627B20B751E}">
      <dgm:prSet/>
      <dgm:spPr/>
      <dgm:t>
        <a:bodyPr/>
        <a:lstStyle/>
        <a:p>
          <a:endParaRPr lang="en-US"/>
        </a:p>
      </dgm:t>
    </dgm:pt>
    <dgm:pt modelId="{A6656840-E1C7-43FE-9FD9-E67634E26CBB}" type="sibTrans" cxnId="{3D63B2AE-559C-422B-B601-6627B20B751E}">
      <dgm:prSet/>
      <dgm:spPr/>
      <dgm:t>
        <a:bodyPr/>
        <a:lstStyle/>
        <a:p>
          <a:endParaRPr lang="en-US"/>
        </a:p>
      </dgm:t>
    </dgm:pt>
    <dgm:pt modelId="{DC62D70D-03D9-4392-A4D4-D087335F3037}">
      <dgm:prSet/>
      <dgm:spPr/>
      <dgm:t>
        <a:bodyPr/>
        <a:lstStyle/>
        <a:p>
          <a:r>
            <a:rPr lang="fr-CA" dirty="0"/>
            <a:t>TO WHOM THE MINISTER WILL DELEGATE ALL OF HIS MANAGEMENT RESPONSIBILITIES</a:t>
          </a:r>
          <a:endParaRPr lang="en-US" dirty="0"/>
        </a:p>
      </dgm:t>
    </dgm:pt>
    <dgm:pt modelId="{BDF28BBB-97D9-4AD1-9208-06B8930A3A77}" type="parTrans" cxnId="{A8C7B7B6-5D14-4A37-A159-F3EBBC70A01A}">
      <dgm:prSet/>
      <dgm:spPr/>
      <dgm:t>
        <a:bodyPr/>
        <a:lstStyle/>
        <a:p>
          <a:endParaRPr lang="en-US"/>
        </a:p>
      </dgm:t>
    </dgm:pt>
    <dgm:pt modelId="{66D139FF-ABDD-4DE4-834E-E5B95E19FBC6}" type="sibTrans" cxnId="{A8C7B7B6-5D14-4A37-A159-F3EBBC70A01A}">
      <dgm:prSet/>
      <dgm:spPr/>
      <dgm:t>
        <a:bodyPr/>
        <a:lstStyle/>
        <a:p>
          <a:endParaRPr lang="en-US"/>
        </a:p>
      </dgm:t>
    </dgm:pt>
    <dgm:pt modelId="{08D9E422-E528-4B3B-AB31-B9CE288A1A59}">
      <dgm:prSet/>
      <dgm:spPr/>
      <dgm:t>
        <a:bodyPr/>
        <a:lstStyle/>
        <a:p>
          <a:r>
            <a:rPr lang="en-CA" dirty="0"/>
            <a:t>SANTÉ QUÉBEC WILL HAVE THE RESPONSABILTY TO OFFER HEALTH AND SOCIAL SERVICES </a:t>
          </a:r>
          <a:r>
            <a:rPr lang="fr-CA" dirty="0"/>
            <a:t>THROUGH PUBLIC ESTABLISHMENTS AS WELL AS TO COORDINATE AND SUPPORT THE ACTIVITY OF PRIVATE ESTABLISHMENTS AND CERTAIN OTHER SERVICE PROVIDERS</a:t>
          </a:r>
          <a:endParaRPr lang="en-US" dirty="0"/>
        </a:p>
      </dgm:t>
    </dgm:pt>
    <dgm:pt modelId="{1E402EF7-8099-4E4D-856E-549AA989DD31}" type="parTrans" cxnId="{2719EB78-ED71-481E-BAD9-D1170D5F2925}">
      <dgm:prSet/>
      <dgm:spPr/>
      <dgm:t>
        <a:bodyPr/>
        <a:lstStyle/>
        <a:p>
          <a:endParaRPr lang="en-US"/>
        </a:p>
      </dgm:t>
    </dgm:pt>
    <dgm:pt modelId="{874ECA3C-871D-4FA9-BEED-994F082C932D}" type="sibTrans" cxnId="{2719EB78-ED71-481E-BAD9-D1170D5F2925}">
      <dgm:prSet/>
      <dgm:spPr/>
      <dgm:t>
        <a:bodyPr/>
        <a:lstStyle/>
        <a:p>
          <a:endParaRPr lang="en-US"/>
        </a:p>
      </dgm:t>
    </dgm:pt>
    <dgm:pt modelId="{EC49E124-E100-4028-B927-F0BE0537770F}">
      <dgm:prSet/>
      <dgm:spPr/>
      <dgm:t>
        <a:bodyPr/>
        <a:lstStyle/>
        <a:p>
          <a:r>
            <a:rPr lang="en-CA" dirty="0"/>
            <a:t>SANTÉ QUÉBEC WILL ALSO ESTABLISH RULES CONCERNING THE ORGANIZATION AND GOVERNANCE OF THE ESTABLISHMENTS THAT WILL ALLOW FOR LOCAL MANAGEMENT AND </a:t>
          </a:r>
          <a:r>
            <a:rPr lang="fr-CA" dirty="0"/>
            <a:t>AND PROMOTE GREATER FLUIDITY OF SERVICES.</a:t>
          </a:r>
          <a:endParaRPr lang="en-US" dirty="0"/>
        </a:p>
      </dgm:t>
    </dgm:pt>
    <dgm:pt modelId="{32CE0F3B-3AB0-43EA-BCF6-66DD035C62F6}" type="parTrans" cxnId="{EEC12C7A-88D9-4A06-A455-F16D8872AB1A}">
      <dgm:prSet/>
      <dgm:spPr/>
      <dgm:t>
        <a:bodyPr/>
        <a:lstStyle/>
        <a:p>
          <a:endParaRPr lang="en-US"/>
        </a:p>
      </dgm:t>
    </dgm:pt>
    <dgm:pt modelId="{6BD91D88-8234-4C69-968D-0DE5070308C6}" type="sibTrans" cxnId="{EEC12C7A-88D9-4A06-A455-F16D8872AB1A}">
      <dgm:prSet/>
      <dgm:spPr/>
      <dgm:t>
        <a:bodyPr/>
        <a:lstStyle/>
        <a:p>
          <a:endParaRPr lang="en-US"/>
        </a:p>
      </dgm:t>
    </dgm:pt>
    <dgm:pt modelId="{C8B5CE58-45B4-D447-9055-315ADDBCDE9A}" type="pres">
      <dgm:prSet presAssocID="{CF3027F6-37A3-473D-8508-415403A57B75}" presName="linear" presStyleCnt="0">
        <dgm:presLayoutVars>
          <dgm:animLvl val="lvl"/>
          <dgm:resizeHandles val="exact"/>
        </dgm:presLayoutVars>
      </dgm:prSet>
      <dgm:spPr/>
    </dgm:pt>
    <dgm:pt modelId="{D212654E-8528-3E48-8485-D43781C9CD18}" type="pres">
      <dgm:prSet presAssocID="{D961CFB3-B427-4C8C-B191-ED0DF038FB52}" presName="parentText" presStyleLbl="node1" presStyleIdx="0" presStyleCnt="4">
        <dgm:presLayoutVars>
          <dgm:chMax val="0"/>
          <dgm:bulletEnabled val="1"/>
        </dgm:presLayoutVars>
      </dgm:prSet>
      <dgm:spPr/>
    </dgm:pt>
    <dgm:pt modelId="{4F116333-4544-C141-A131-321A14D669E9}" type="pres">
      <dgm:prSet presAssocID="{A6656840-E1C7-43FE-9FD9-E67634E26CBB}" presName="spacer" presStyleCnt="0"/>
      <dgm:spPr/>
    </dgm:pt>
    <dgm:pt modelId="{1368307A-718E-4E4E-85B5-08D4D448671C}" type="pres">
      <dgm:prSet presAssocID="{DC62D70D-03D9-4392-A4D4-D087335F3037}" presName="parentText" presStyleLbl="node1" presStyleIdx="1" presStyleCnt="4">
        <dgm:presLayoutVars>
          <dgm:chMax val="0"/>
          <dgm:bulletEnabled val="1"/>
        </dgm:presLayoutVars>
      </dgm:prSet>
      <dgm:spPr/>
    </dgm:pt>
    <dgm:pt modelId="{81ECDB34-AAED-1C4D-A5A6-BE2B755DEDD9}" type="pres">
      <dgm:prSet presAssocID="{66D139FF-ABDD-4DE4-834E-E5B95E19FBC6}" presName="spacer" presStyleCnt="0"/>
      <dgm:spPr/>
    </dgm:pt>
    <dgm:pt modelId="{6CD6AD62-3A50-DA4B-95D1-1799DAD3620C}" type="pres">
      <dgm:prSet presAssocID="{08D9E422-E528-4B3B-AB31-B9CE288A1A59}" presName="parentText" presStyleLbl="node1" presStyleIdx="2" presStyleCnt="4">
        <dgm:presLayoutVars>
          <dgm:chMax val="0"/>
          <dgm:bulletEnabled val="1"/>
        </dgm:presLayoutVars>
      </dgm:prSet>
      <dgm:spPr/>
    </dgm:pt>
    <dgm:pt modelId="{89877874-4C71-5048-9116-CAE04B0F5985}" type="pres">
      <dgm:prSet presAssocID="{874ECA3C-871D-4FA9-BEED-994F082C932D}" presName="spacer" presStyleCnt="0"/>
      <dgm:spPr/>
    </dgm:pt>
    <dgm:pt modelId="{1E24714E-7489-0646-A1A2-893F90FB49C3}" type="pres">
      <dgm:prSet presAssocID="{EC49E124-E100-4028-B927-F0BE0537770F}" presName="parentText" presStyleLbl="node1" presStyleIdx="3" presStyleCnt="4">
        <dgm:presLayoutVars>
          <dgm:chMax val="0"/>
          <dgm:bulletEnabled val="1"/>
        </dgm:presLayoutVars>
      </dgm:prSet>
      <dgm:spPr/>
    </dgm:pt>
  </dgm:ptLst>
  <dgm:cxnLst>
    <dgm:cxn modelId="{0D5E6715-25A7-A04D-8846-FAC69A77C286}" type="presOf" srcId="{D961CFB3-B427-4C8C-B191-ED0DF038FB52}" destId="{D212654E-8528-3E48-8485-D43781C9CD18}" srcOrd="0" destOrd="0" presId="urn:microsoft.com/office/officeart/2005/8/layout/vList2"/>
    <dgm:cxn modelId="{2719EB78-ED71-481E-BAD9-D1170D5F2925}" srcId="{CF3027F6-37A3-473D-8508-415403A57B75}" destId="{08D9E422-E528-4B3B-AB31-B9CE288A1A59}" srcOrd="2" destOrd="0" parTransId="{1E402EF7-8099-4E4D-856E-549AA989DD31}" sibTransId="{874ECA3C-871D-4FA9-BEED-994F082C932D}"/>
    <dgm:cxn modelId="{EEC12C7A-88D9-4A06-A455-F16D8872AB1A}" srcId="{CF3027F6-37A3-473D-8508-415403A57B75}" destId="{EC49E124-E100-4028-B927-F0BE0537770F}" srcOrd="3" destOrd="0" parTransId="{32CE0F3B-3AB0-43EA-BCF6-66DD035C62F6}" sibTransId="{6BD91D88-8234-4C69-968D-0DE5070308C6}"/>
    <dgm:cxn modelId="{3D63B2AE-559C-422B-B601-6627B20B751E}" srcId="{CF3027F6-37A3-473D-8508-415403A57B75}" destId="{D961CFB3-B427-4C8C-B191-ED0DF038FB52}" srcOrd="0" destOrd="0" parTransId="{B2105F5D-707A-41A7-8A34-C87AD50226F7}" sibTransId="{A6656840-E1C7-43FE-9FD9-E67634E26CBB}"/>
    <dgm:cxn modelId="{A8C7B7B6-5D14-4A37-A159-F3EBBC70A01A}" srcId="{CF3027F6-37A3-473D-8508-415403A57B75}" destId="{DC62D70D-03D9-4392-A4D4-D087335F3037}" srcOrd="1" destOrd="0" parTransId="{BDF28BBB-97D9-4AD1-9208-06B8930A3A77}" sibTransId="{66D139FF-ABDD-4DE4-834E-E5B95E19FBC6}"/>
    <dgm:cxn modelId="{B72D02B8-878B-954D-AD61-93173F57E88E}" type="presOf" srcId="{CF3027F6-37A3-473D-8508-415403A57B75}" destId="{C8B5CE58-45B4-D447-9055-315ADDBCDE9A}" srcOrd="0" destOrd="0" presId="urn:microsoft.com/office/officeart/2005/8/layout/vList2"/>
    <dgm:cxn modelId="{6B7569D8-0C36-404E-8AD7-E4BDA78E2C62}" type="presOf" srcId="{EC49E124-E100-4028-B927-F0BE0537770F}" destId="{1E24714E-7489-0646-A1A2-893F90FB49C3}" srcOrd="0" destOrd="0" presId="urn:microsoft.com/office/officeart/2005/8/layout/vList2"/>
    <dgm:cxn modelId="{CCE588DC-68F4-5249-BF2A-640E77915C1A}" type="presOf" srcId="{DC62D70D-03D9-4392-A4D4-D087335F3037}" destId="{1368307A-718E-4E4E-85B5-08D4D448671C}" srcOrd="0" destOrd="0" presId="urn:microsoft.com/office/officeart/2005/8/layout/vList2"/>
    <dgm:cxn modelId="{13627AEE-3F13-3B4F-963A-ECF676AEEF2B}" type="presOf" srcId="{08D9E422-E528-4B3B-AB31-B9CE288A1A59}" destId="{6CD6AD62-3A50-DA4B-95D1-1799DAD3620C}" srcOrd="0" destOrd="0" presId="urn:microsoft.com/office/officeart/2005/8/layout/vList2"/>
    <dgm:cxn modelId="{282136FB-AF70-AA46-8EEF-FDE3F7D2E932}" type="presParOf" srcId="{C8B5CE58-45B4-D447-9055-315ADDBCDE9A}" destId="{D212654E-8528-3E48-8485-D43781C9CD18}" srcOrd="0" destOrd="0" presId="urn:microsoft.com/office/officeart/2005/8/layout/vList2"/>
    <dgm:cxn modelId="{28C95405-4C19-5846-8F37-2E2CFD4CD87D}" type="presParOf" srcId="{C8B5CE58-45B4-D447-9055-315ADDBCDE9A}" destId="{4F116333-4544-C141-A131-321A14D669E9}" srcOrd="1" destOrd="0" presId="urn:microsoft.com/office/officeart/2005/8/layout/vList2"/>
    <dgm:cxn modelId="{822F5DBB-0DDB-6A49-BAFC-C6F40A385950}" type="presParOf" srcId="{C8B5CE58-45B4-D447-9055-315ADDBCDE9A}" destId="{1368307A-718E-4E4E-85B5-08D4D448671C}" srcOrd="2" destOrd="0" presId="urn:microsoft.com/office/officeart/2005/8/layout/vList2"/>
    <dgm:cxn modelId="{EC97139D-B666-9342-8748-B623DF81E1ED}" type="presParOf" srcId="{C8B5CE58-45B4-D447-9055-315ADDBCDE9A}" destId="{81ECDB34-AAED-1C4D-A5A6-BE2B755DEDD9}" srcOrd="3" destOrd="0" presId="urn:microsoft.com/office/officeart/2005/8/layout/vList2"/>
    <dgm:cxn modelId="{B67135E9-AE0B-4843-980F-DAB8B03B7573}" type="presParOf" srcId="{C8B5CE58-45B4-D447-9055-315ADDBCDE9A}" destId="{6CD6AD62-3A50-DA4B-95D1-1799DAD3620C}" srcOrd="4" destOrd="0" presId="urn:microsoft.com/office/officeart/2005/8/layout/vList2"/>
    <dgm:cxn modelId="{618F6B24-5B6B-1C4A-9069-F4012B5A2342}" type="presParOf" srcId="{C8B5CE58-45B4-D447-9055-315ADDBCDE9A}" destId="{89877874-4C71-5048-9116-CAE04B0F5985}" srcOrd="5" destOrd="0" presId="urn:microsoft.com/office/officeart/2005/8/layout/vList2"/>
    <dgm:cxn modelId="{34AECBAA-6138-E044-88C6-9D948BD5137B}" type="presParOf" srcId="{C8B5CE58-45B4-D447-9055-315ADDBCDE9A}" destId="{1E24714E-7489-0646-A1A2-893F90FB49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882F5-9070-4A6A-BD22-050A538FC6D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971ED59-4854-45CD-95FA-7A2A06FA8D85}">
      <dgm:prSet/>
      <dgm:spPr/>
      <dgm:t>
        <a:bodyPr/>
        <a:lstStyle/>
        <a:p>
          <a:r>
            <a:rPr lang="fr-CA"/>
            <a:t>THE EMPLOYEES OF A </a:t>
          </a:r>
          <a:r>
            <a:rPr lang="fr-CA" b="1"/>
            <a:t>GROUPED ESTABLISHMENT </a:t>
          </a:r>
          <a:r>
            <a:rPr lang="fr-CA"/>
            <a:t>BECOME, WITHOUT OTHER FORMALITY, THE EMPLOYEES OF SANTE QUÉBEC. THE GROUPED ESTABLISHMENTS ARE:</a:t>
          </a:r>
          <a:endParaRPr lang="en-US"/>
        </a:p>
      </dgm:t>
    </dgm:pt>
    <dgm:pt modelId="{8EE802EA-F8AF-45A6-BB7D-726C20E6898E}" type="parTrans" cxnId="{8BA055B6-EC99-407B-A2BF-CCBCAF9E0814}">
      <dgm:prSet/>
      <dgm:spPr/>
      <dgm:t>
        <a:bodyPr/>
        <a:lstStyle/>
        <a:p>
          <a:endParaRPr lang="en-US"/>
        </a:p>
      </dgm:t>
    </dgm:pt>
    <dgm:pt modelId="{CF1D85B9-D395-4624-AEB3-CAF1E7146F95}" type="sibTrans" cxnId="{8BA055B6-EC99-407B-A2BF-CCBCAF9E0814}">
      <dgm:prSet/>
      <dgm:spPr/>
      <dgm:t>
        <a:bodyPr/>
        <a:lstStyle/>
        <a:p>
          <a:endParaRPr lang="en-US"/>
        </a:p>
      </dgm:t>
    </dgm:pt>
    <dgm:pt modelId="{AC18DB86-4EE8-410D-82F6-134C2774215A}">
      <dgm:prSet/>
      <dgm:spPr/>
      <dgm:t>
        <a:bodyPr/>
        <a:lstStyle/>
        <a:p>
          <a:r>
            <a:rPr lang="en-US" b="1"/>
            <a:t>HOPITAL JEFFERY HALE (JEFFERY HALE)</a:t>
          </a:r>
          <a:endParaRPr lang="en-US"/>
        </a:p>
      </dgm:t>
    </dgm:pt>
    <dgm:pt modelId="{21FB0098-82BA-4F39-AECE-AB4252C7ACFA}" type="parTrans" cxnId="{1BEA2B93-96C8-4AFB-A9E2-260AC7DC1AA8}">
      <dgm:prSet/>
      <dgm:spPr/>
      <dgm:t>
        <a:bodyPr/>
        <a:lstStyle/>
        <a:p>
          <a:endParaRPr lang="en-US"/>
        </a:p>
      </dgm:t>
    </dgm:pt>
    <dgm:pt modelId="{C80B4A47-AB25-411E-BB31-FE2A4BD0C93C}" type="sibTrans" cxnId="{1BEA2B93-96C8-4AFB-A9E2-260AC7DC1AA8}">
      <dgm:prSet/>
      <dgm:spPr/>
      <dgm:t>
        <a:bodyPr/>
        <a:lstStyle/>
        <a:p>
          <a:endParaRPr lang="en-US"/>
        </a:p>
      </dgm:t>
    </dgm:pt>
    <dgm:pt modelId="{30FABE05-5FF6-4CC7-978C-7FBD154BBE8F}">
      <dgm:prSet/>
      <dgm:spPr/>
      <dgm:t>
        <a:bodyPr/>
        <a:lstStyle/>
        <a:p>
          <a:r>
            <a:rPr lang="en-US" b="1"/>
            <a:t>CENTRE DE RÉADAPTATION EN DÉFICIENCE INTELLECTUELLE DE L’ESTRIE (CRDIE)</a:t>
          </a:r>
          <a:endParaRPr lang="en-US"/>
        </a:p>
      </dgm:t>
    </dgm:pt>
    <dgm:pt modelId="{6F2BB4E1-5951-4CB6-A4B4-8BCD1C365ACC}" type="parTrans" cxnId="{E0D387B1-59E4-44F4-BA32-D5BADBDB28F6}">
      <dgm:prSet/>
      <dgm:spPr/>
      <dgm:t>
        <a:bodyPr/>
        <a:lstStyle/>
        <a:p>
          <a:endParaRPr lang="en-US"/>
        </a:p>
      </dgm:t>
    </dgm:pt>
    <dgm:pt modelId="{99331721-17E1-4D2A-8819-C8BB4FA7D499}" type="sibTrans" cxnId="{E0D387B1-59E4-44F4-BA32-D5BADBDB28F6}">
      <dgm:prSet/>
      <dgm:spPr/>
      <dgm:t>
        <a:bodyPr/>
        <a:lstStyle/>
        <a:p>
          <a:endParaRPr lang="en-US"/>
        </a:p>
      </dgm:t>
    </dgm:pt>
    <dgm:pt modelId="{C3DDA2DF-FA29-4565-ABAC-62B90BD4193E}">
      <dgm:prSet/>
      <dgm:spPr/>
      <dgm:t>
        <a:bodyPr/>
        <a:lstStyle/>
        <a:p>
          <a:r>
            <a:rPr lang="en-US" b="1"/>
            <a:t>INSTITUT UNIVERSITAIRE EN GÉRIATRIE DE SHERBROOKE (IUGS)</a:t>
          </a:r>
          <a:endParaRPr lang="en-US"/>
        </a:p>
      </dgm:t>
    </dgm:pt>
    <dgm:pt modelId="{CDB24A44-336C-447C-BF84-F827E27923B4}" type="parTrans" cxnId="{1C533BEF-F89C-4488-AE2F-F789215116BC}">
      <dgm:prSet/>
      <dgm:spPr/>
      <dgm:t>
        <a:bodyPr/>
        <a:lstStyle/>
        <a:p>
          <a:endParaRPr lang="en-US"/>
        </a:p>
      </dgm:t>
    </dgm:pt>
    <dgm:pt modelId="{B48911AA-6CD5-402F-9A41-CACA5E334C6E}" type="sibTrans" cxnId="{1C533BEF-F89C-4488-AE2F-F789215116BC}">
      <dgm:prSet/>
      <dgm:spPr/>
      <dgm:t>
        <a:bodyPr/>
        <a:lstStyle/>
        <a:p>
          <a:endParaRPr lang="en-US"/>
        </a:p>
      </dgm:t>
    </dgm:pt>
    <dgm:pt modelId="{BE61FF6B-3E6E-4CAF-A257-015ABDC74D4D}">
      <dgm:prSet/>
      <dgm:spPr/>
      <dgm:t>
        <a:bodyPr/>
        <a:lstStyle/>
        <a:p>
          <a:r>
            <a:rPr lang="en-US" b="1"/>
            <a:t>INSTITUT DOUGLAS (DOUGLAS)</a:t>
          </a:r>
          <a:endParaRPr lang="en-US"/>
        </a:p>
      </dgm:t>
    </dgm:pt>
    <dgm:pt modelId="{087D00D1-46A8-4171-9309-910666D7F72A}" type="parTrans" cxnId="{0E52C662-D4E4-47CB-87D5-E5E67E0F5443}">
      <dgm:prSet/>
      <dgm:spPr/>
      <dgm:t>
        <a:bodyPr/>
        <a:lstStyle/>
        <a:p>
          <a:endParaRPr lang="en-US"/>
        </a:p>
      </dgm:t>
    </dgm:pt>
    <dgm:pt modelId="{F2B729E7-FD5A-4D13-B6FF-F715B1463914}" type="sibTrans" cxnId="{0E52C662-D4E4-47CB-87D5-E5E67E0F5443}">
      <dgm:prSet/>
      <dgm:spPr/>
      <dgm:t>
        <a:bodyPr/>
        <a:lstStyle/>
        <a:p>
          <a:endParaRPr lang="en-US"/>
        </a:p>
      </dgm:t>
    </dgm:pt>
    <dgm:pt modelId="{6F0F8244-19FA-4132-8523-4B62DD4585C8}">
      <dgm:prSet/>
      <dgm:spPr/>
      <dgm:t>
        <a:bodyPr/>
        <a:lstStyle/>
        <a:p>
          <a:r>
            <a:rPr lang="en-US" b="1"/>
            <a:t>CH ST MARY (ST MARY’S)</a:t>
          </a:r>
          <a:endParaRPr lang="en-US"/>
        </a:p>
      </dgm:t>
    </dgm:pt>
    <dgm:pt modelId="{ACA072D5-8655-4F89-A630-6F32F4879B6D}" type="parTrans" cxnId="{6A548868-CCDC-4F0F-98E8-F3707102373B}">
      <dgm:prSet/>
      <dgm:spPr/>
      <dgm:t>
        <a:bodyPr/>
        <a:lstStyle/>
        <a:p>
          <a:endParaRPr lang="en-US"/>
        </a:p>
      </dgm:t>
    </dgm:pt>
    <dgm:pt modelId="{C7EB50B4-84E9-4111-A565-D7B23E65A19D}" type="sibTrans" cxnId="{6A548868-CCDC-4F0F-98E8-F3707102373B}">
      <dgm:prSet/>
      <dgm:spPr/>
      <dgm:t>
        <a:bodyPr/>
        <a:lstStyle/>
        <a:p>
          <a:endParaRPr lang="en-US"/>
        </a:p>
      </dgm:t>
    </dgm:pt>
    <dgm:pt modelId="{DCDE1095-CF16-44DA-BEA3-1FCE6061CD86}">
      <dgm:prSet/>
      <dgm:spPr/>
      <dgm:t>
        <a:bodyPr/>
        <a:lstStyle/>
        <a:p>
          <a:r>
            <a:rPr lang="en-US" b="1"/>
            <a:t>HÔPITAL GÉNÉRAL JUIF MORTIMER B. DAVIS (JGH)</a:t>
          </a:r>
          <a:endParaRPr lang="en-US"/>
        </a:p>
      </dgm:t>
    </dgm:pt>
    <dgm:pt modelId="{844605EC-2F9F-40B9-BA43-6ADA1D3F1AEB}" type="parTrans" cxnId="{DE073334-E1A4-4CED-964B-C4B55F867EA0}">
      <dgm:prSet/>
      <dgm:spPr/>
      <dgm:t>
        <a:bodyPr/>
        <a:lstStyle/>
        <a:p>
          <a:endParaRPr lang="en-US"/>
        </a:p>
      </dgm:t>
    </dgm:pt>
    <dgm:pt modelId="{4FBC1829-61AD-4918-B475-D9657BE6501E}" type="sibTrans" cxnId="{DE073334-E1A4-4CED-964B-C4B55F867EA0}">
      <dgm:prSet/>
      <dgm:spPr/>
      <dgm:t>
        <a:bodyPr/>
        <a:lstStyle/>
        <a:p>
          <a:endParaRPr lang="en-US"/>
        </a:p>
      </dgm:t>
    </dgm:pt>
    <dgm:pt modelId="{68AD2C70-F83A-44F0-975B-C2D015226269}">
      <dgm:prSet/>
      <dgm:spPr/>
      <dgm:t>
        <a:bodyPr/>
        <a:lstStyle/>
        <a:p>
          <a:r>
            <a:rPr lang="en-US" b="1"/>
            <a:t>CENTRE MIRIAM (MIRIAM)</a:t>
          </a:r>
          <a:endParaRPr lang="en-US"/>
        </a:p>
      </dgm:t>
    </dgm:pt>
    <dgm:pt modelId="{BBDB6EBE-155E-4DF7-9006-DA21B3AA7C06}" type="parTrans" cxnId="{744CD6EB-AC65-44F5-BD37-89F35092164E}">
      <dgm:prSet/>
      <dgm:spPr/>
      <dgm:t>
        <a:bodyPr/>
        <a:lstStyle/>
        <a:p>
          <a:endParaRPr lang="en-US"/>
        </a:p>
      </dgm:t>
    </dgm:pt>
    <dgm:pt modelId="{2178D1D0-2B5E-4AE0-96C7-E9A646836041}" type="sibTrans" cxnId="{744CD6EB-AC65-44F5-BD37-89F35092164E}">
      <dgm:prSet/>
      <dgm:spPr/>
      <dgm:t>
        <a:bodyPr/>
        <a:lstStyle/>
        <a:p>
          <a:endParaRPr lang="en-US"/>
        </a:p>
      </dgm:t>
    </dgm:pt>
    <dgm:pt modelId="{6FE6D971-D529-4BB9-B4F5-42F7B300561B}">
      <dgm:prSet/>
      <dgm:spPr/>
      <dgm:t>
        <a:bodyPr/>
        <a:lstStyle/>
        <a:p>
          <a:r>
            <a:rPr lang="en-US" b="1"/>
            <a:t>CHSLD JUIF DE MONTRÉAL (JEWISH ELDERCARE)</a:t>
          </a:r>
          <a:endParaRPr lang="en-US"/>
        </a:p>
      </dgm:t>
    </dgm:pt>
    <dgm:pt modelId="{1D32F82F-5BDB-465D-A458-5823BB6A1519}" type="parTrans" cxnId="{91BF347A-EAE1-4DA4-9644-1A9F3C2DBF78}">
      <dgm:prSet/>
      <dgm:spPr/>
      <dgm:t>
        <a:bodyPr/>
        <a:lstStyle/>
        <a:p>
          <a:endParaRPr lang="en-US"/>
        </a:p>
      </dgm:t>
    </dgm:pt>
    <dgm:pt modelId="{8A3F4A0F-0F77-49A6-89B2-69F7B980D787}" type="sibTrans" cxnId="{91BF347A-EAE1-4DA4-9644-1A9F3C2DBF78}">
      <dgm:prSet/>
      <dgm:spPr/>
      <dgm:t>
        <a:bodyPr/>
        <a:lstStyle/>
        <a:p>
          <a:endParaRPr lang="en-US"/>
        </a:p>
      </dgm:t>
    </dgm:pt>
    <dgm:pt modelId="{DFABAF48-21B1-45D5-ABFB-F7B20BE9E506}">
      <dgm:prSet/>
      <dgm:spPr/>
      <dgm:t>
        <a:bodyPr/>
        <a:lstStyle/>
        <a:p>
          <a:r>
            <a:rPr lang="en-US" b="1"/>
            <a:t>HÔPITAL MONT-SINAÏ (MONT-SINAÏ HOSPITAL)</a:t>
          </a:r>
          <a:endParaRPr lang="en-US"/>
        </a:p>
      </dgm:t>
    </dgm:pt>
    <dgm:pt modelId="{E49D97EA-FB87-4CD1-9F54-990DDF894235}" type="parTrans" cxnId="{FEA85969-BAB6-4A96-BD09-C08356FF4EAE}">
      <dgm:prSet/>
      <dgm:spPr/>
      <dgm:t>
        <a:bodyPr/>
        <a:lstStyle/>
        <a:p>
          <a:endParaRPr lang="en-US"/>
        </a:p>
      </dgm:t>
    </dgm:pt>
    <dgm:pt modelId="{68461864-0AE6-44A7-B1E0-EA915772EA26}" type="sibTrans" cxnId="{FEA85969-BAB6-4A96-BD09-C08356FF4EAE}">
      <dgm:prSet/>
      <dgm:spPr/>
      <dgm:t>
        <a:bodyPr/>
        <a:lstStyle/>
        <a:p>
          <a:endParaRPr lang="en-US"/>
        </a:p>
      </dgm:t>
    </dgm:pt>
    <dgm:pt modelId="{3EE7A9EE-A372-45A1-B135-D928110BFB75}">
      <dgm:prSet/>
      <dgm:spPr/>
      <dgm:t>
        <a:bodyPr/>
        <a:lstStyle/>
        <a:p>
          <a:r>
            <a:rPr lang="en-US" b="1"/>
            <a:t>MAIMONIDES</a:t>
          </a:r>
          <a:endParaRPr lang="en-US"/>
        </a:p>
      </dgm:t>
    </dgm:pt>
    <dgm:pt modelId="{1012F5E9-ED42-4FB6-BFC2-6312228DC1EE}" type="parTrans" cxnId="{17E3F499-3C2B-461F-9CD2-038050C09C31}">
      <dgm:prSet/>
      <dgm:spPr/>
      <dgm:t>
        <a:bodyPr/>
        <a:lstStyle/>
        <a:p>
          <a:endParaRPr lang="en-US"/>
        </a:p>
      </dgm:t>
    </dgm:pt>
    <dgm:pt modelId="{4775A64A-59E3-451D-8927-0225630BCB1D}" type="sibTrans" cxnId="{17E3F499-3C2B-461F-9CD2-038050C09C31}">
      <dgm:prSet/>
      <dgm:spPr/>
      <dgm:t>
        <a:bodyPr/>
        <a:lstStyle/>
        <a:p>
          <a:endParaRPr lang="en-US"/>
        </a:p>
      </dgm:t>
    </dgm:pt>
    <dgm:pt modelId="{B7CF4164-30BC-4DA6-BA86-3F7DC58D8B05}">
      <dgm:prSet/>
      <dgm:spPr/>
      <dgm:t>
        <a:bodyPr/>
        <a:lstStyle/>
        <a:p>
          <a:r>
            <a:rPr lang="en-US" b="1"/>
            <a:t>CR LETHBRIDGE-LAYTON-MACKAY</a:t>
          </a:r>
          <a:endParaRPr lang="en-US"/>
        </a:p>
      </dgm:t>
    </dgm:pt>
    <dgm:pt modelId="{614F8790-B520-4EF0-8F9D-1F8437C6220B}" type="parTrans" cxnId="{BB8D8F51-914A-4A53-A8D3-686331789481}">
      <dgm:prSet/>
      <dgm:spPr/>
      <dgm:t>
        <a:bodyPr/>
        <a:lstStyle/>
        <a:p>
          <a:endParaRPr lang="en-US"/>
        </a:p>
      </dgm:t>
    </dgm:pt>
    <dgm:pt modelId="{E2F735EC-F988-4423-8A6B-8B85AF2B1D4F}" type="sibTrans" cxnId="{BB8D8F51-914A-4A53-A8D3-686331789481}">
      <dgm:prSet/>
      <dgm:spPr/>
      <dgm:t>
        <a:bodyPr/>
        <a:lstStyle/>
        <a:p>
          <a:endParaRPr lang="en-US"/>
        </a:p>
      </dgm:t>
    </dgm:pt>
    <dgm:pt modelId="{1C15178F-9E3F-4659-BCCB-FD57C084542C}">
      <dgm:prSet/>
      <dgm:spPr/>
      <dgm:t>
        <a:bodyPr/>
        <a:lstStyle/>
        <a:p>
          <a:r>
            <a:rPr lang="en-US" b="1"/>
            <a:t>HÔPITAL CHINOIS DE MONTRÉAL</a:t>
          </a:r>
          <a:endParaRPr lang="en-US"/>
        </a:p>
      </dgm:t>
    </dgm:pt>
    <dgm:pt modelId="{E2B2F92C-E71F-4CC6-A299-B298908EA1D2}" type="parTrans" cxnId="{B317C70C-9529-4E25-8382-723ED6116EBC}">
      <dgm:prSet/>
      <dgm:spPr/>
      <dgm:t>
        <a:bodyPr/>
        <a:lstStyle/>
        <a:p>
          <a:endParaRPr lang="en-US"/>
        </a:p>
      </dgm:t>
    </dgm:pt>
    <dgm:pt modelId="{6513AD91-E40C-49CF-88B4-C30EF4F06A59}" type="sibTrans" cxnId="{B317C70C-9529-4E25-8382-723ED6116EBC}">
      <dgm:prSet/>
      <dgm:spPr/>
      <dgm:t>
        <a:bodyPr/>
        <a:lstStyle/>
        <a:p>
          <a:endParaRPr lang="en-US"/>
        </a:p>
      </dgm:t>
    </dgm:pt>
    <dgm:pt modelId="{FD216B0B-58E3-4224-A400-D77DC498B019}">
      <dgm:prSet/>
      <dgm:spPr/>
      <dgm:t>
        <a:bodyPr/>
        <a:lstStyle/>
        <a:p>
          <a:r>
            <a:rPr lang="en-US" b="1"/>
            <a:t>HÔPITAL SANTA CABRINI</a:t>
          </a:r>
          <a:endParaRPr lang="en-US"/>
        </a:p>
      </dgm:t>
    </dgm:pt>
    <dgm:pt modelId="{AAD8BE9D-57C6-45BA-B54E-11A2D62461E7}" type="parTrans" cxnId="{CC1C682B-361D-4A44-B8C9-8F695636DF90}">
      <dgm:prSet/>
      <dgm:spPr/>
      <dgm:t>
        <a:bodyPr/>
        <a:lstStyle/>
        <a:p>
          <a:endParaRPr lang="en-US"/>
        </a:p>
      </dgm:t>
    </dgm:pt>
    <dgm:pt modelId="{C817D1AF-8E94-4E1F-9471-FBD3F4146347}" type="sibTrans" cxnId="{CC1C682B-361D-4A44-B8C9-8F695636DF90}">
      <dgm:prSet/>
      <dgm:spPr/>
      <dgm:t>
        <a:bodyPr/>
        <a:lstStyle/>
        <a:p>
          <a:endParaRPr lang="en-US"/>
        </a:p>
      </dgm:t>
    </dgm:pt>
    <dgm:pt modelId="{59083AC1-84F2-46C2-B522-703E4C7DA27E}">
      <dgm:prSet/>
      <dgm:spPr/>
      <dgm:t>
        <a:bodyPr/>
        <a:lstStyle/>
        <a:p>
          <a:r>
            <a:rPr lang="en-US" b="1"/>
            <a:t>HÔPITAL JUIF DE RÉADAPTATION (JEWISH REHABE CENTER)</a:t>
          </a:r>
          <a:endParaRPr lang="en-US"/>
        </a:p>
      </dgm:t>
    </dgm:pt>
    <dgm:pt modelId="{607691FA-CAE9-4D35-A2C0-6C5F3BF8E0B2}" type="parTrans" cxnId="{9A075986-7B2E-4AE4-A58C-0AC75FFB50BA}">
      <dgm:prSet/>
      <dgm:spPr/>
      <dgm:t>
        <a:bodyPr/>
        <a:lstStyle/>
        <a:p>
          <a:endParaRPr lang="en-US"/>
        </a:p>
      </dgm:t>
    </dgm:pt>
    <dgm:pt modelId="{5B1B4E52-893E-412D-B2CE-F5DC94B276D9}" type="sibTrans" cxnId="{9A075986-7B2E-4AE4-A58C-0AC75FFB50BA}">
      <dgm:prSet/>
      <dgm:spPr/>
      <dgm:t>
        <a:bodyPr/>
        <a:lstStyle/>
        <a:p>
          <a:endParaRPr lang="en-US"/>
        </a:p>
      </dgm:t>
    </dgm:pt>
    <dgm:pt modelId="{6AA83BC4-3B73-4C7D-BDDD-9DA09F627286}">
      <dgm:prSet/>
      <dgm:spPr/>
      <dgm:t>
        <a:bodyPr/>
        <a:lstStyle/>
        <a:p>
          <a:r>
            <a:rPr lang="en-US" b="1"/>
            <a:t>LA RÉSIDENCE LACHUTE</a:t>
          </a:r>
          <a:endParaRPr lang="en-US"/>
        </a:p>
      </dgm:t>
    </dgm:pt>
    <dgm:pt modelId="{B624C2C4-4E28-416B-9583-77EBF303B6E7}" type="parTrans" cxnId="{F91D87A1-12F4-4D9D-B78B-61FF93E00D0A}">
      <dgm:prSet/>
      <dgm:spPr/>
      <dgm:t>
        <a:bodyPr/>
        <a:lstStyle/>
        <a:p>
          <a:endParaRPr lang="en-US"/>
        </a:p>
      </dgm:t>
    </dgm:pt>
    <dgm:pt modelId="{A6C73FA2-DDDC-4EF8-B8E7-98BC95F78047}" type="sibTrans" cxnId="{F91D87A1-12F4-4D9D-B78B-61FF93E00D0A}">
      <dgm:prSet/>
      <dgm:spPr/>
      <dgm:t>
        <a:bodyPr/>
        <a:lstStyle/>
        <a:p>
          <a:endParaRPr lang="en-US"/>
        </a:p>
      </dgm:t>
    </dgm:pt>
    <dgm:pt modelId="{5B61D4B1-F8BB-4E36-95D0-D5A3AF5A7276}">
      <dgm:prSet/>
      <dgm:spPr/>
      <dgm:t>
        <a:bodyPr/>
        <a:lstStyle/>
        <a:p>
          <a:r>
            <a:rPr lang="en-US" b="1"/>
            <a:t>CSSS DU HAUT SAINT-LAURENT</a:t>
          </a:r>
          <a:endParaRPr lang="en-US"/>
        </a:p>
      </dgm:t>
    </dgm:pt>
    <dgm:pt modelId="{3B7AE58D-1B06-4E45-A479-BE5344AC0B0E}" type="parTrans" cxnId="{01B02420-3BCC-45E8-99A0-FD6F4F344559}">
      <dgm:prSet/>
      <dgm:spPr/>
      <dgm:t>
        <a:bodyPr/>
        <a:lstStyle/>
        <a:p>
          <a:endParaRPr lang="en-US"/>
        </a:p>
      </dgm:t>
    </dgm:pt>
    <dgm:pt modelId="{68CD344A-5EEF-4D1C-A61A-029B092F1492}" type="sibTrans" cxnId="{01B02420-3BCC-45E8-99A0-FD6F4F344559}">
      <dgm:prSet/>
      <dgm:spPr/>
      <dgm:t>
        <a:bodyPr/>
        <a:lstStyle/>
        <a:p>
          <a:endParaRPr lang="en-US"/>
        </a:p>
      </dgm:t>
    </dgm:pt>
    <dgm:pt modelId="{8465ACF9-8999-EE4C-BD6E-27D8684D6FF0}" type="pres">
      <dgm:prSet presAssocID="{BA9882F5-9070-4A6A-BD22-050A538FC6D1}" presName="diagram" presStyleCnt="0">
        <dgm:presLayoutVars>
          <dgm:dir/>
          <dgm:resizeHandles val="exact"/>
        </dgm:presLayoutVars>
      </dgm:prSet>
      <dgm:spPr/>
    </dgm:pt>
    <dgm:pt modelId="{C0A562A1-311B-0D4B-97E7-4162ECF4C4E2}" type="pres">
      <dgm:prSet presAssocID="{2971ED59-4854-45CD-95FA-7A2A06FA8D85}" presName="node" presStyleLbl="node1" presStyleIdx="0" presStyleCnt="17">
        <dgm:presLayoutVars>
          <dgm:bulletEnabled val="1"/>
        </dgm:presLayoutVars>
      </dgm:prSet>
      <dgm:spPr/>
    </dgm:pt>
    <dgm:pt modelId="{0320ADBD-7008-074A-8A81-77942E58EBBA}" type="pres">
      <dgm:prSet presAssocID="{CF1D85B9-D395-4624-AEB3-CAF1E7146F95}" presName="sibTrans" presStyleCnt="0"/>
      <dgm:spPr/>
    </dgm:pt>
    <dgm:pt modelId="{4B1E148E-1064-BB45-A217-DEEBA7564C3B}" type="pres">
      <dgm:prSet presAssocID="{AC18DB86-4EE8-410D-82F6-134C2774215A}" presName="node" presStyleLbl="node1" presStyleIdx="1" presStyleCnt="17">
        <dgm:presLayoutVars>
          <dgm:bulletEnabled val="1"/>
        </dgm:presLayoutVars>
      </dgm:prSet>
      <dgm:spPr/>
    </dgm:pt>
    <dgm:pt modelId="{9393093F-4E27-3149-AA99-71A04F3D6709}" type="pres">
      <dgm:prSet presAssocID="{C80B4A47-AB25-411E-BB31-FE2A4BD0C93C}" presName="sibTrans" presStyleCnt="0"/>
      <dgm:spPr/>
    </dgm:pt>
    <dgm:pt modelId="{166A4A09-7B87-C543-83CB-96809D5C58BC}" type="pres">
      <dgm:prSet presAssocID="{30FABE05-5FF6-4CC7-978C-7FBD154BBE8F}" presName="node" presStyleLbl="node1" presStyleIdx="2" presStyleCnt="17">
        <dgm:presLayoutVars>
          <dgm:bulletEnabled val="1"/>
        </dgm:presLayoutVars>
      </dgm:prSet>
      <dgm:spPr/>
    </dgm:pt>
    <dgm:pt modelId="{0C361483-49F6-5940-863A-C8BC0D8DB0FE}" type="pres">
      <dgm:prSet presAssocID="{99331721-17E1-4D2A-8819-C8BB4FA7D499}" presName="sibTrans" presStyleCnt="0"/>
      <dgm:spPr/>
    </dgm:pt>
    <dgm:pt modelId="{5042DF84-8931-9048-A27D-180587A6886F}" type="pres">
      <dgm:prSet presAssocID="{C3DDA2DF-FA29-4565-ABAC-62B90BD4193E}" presName="node" presStyleLbl="node1" presStyleIdx="3" presStyleCnt="17">
        <dgm:presLayoutVars>
          <dgm:bulletEnabled val="1"/>
        </dgm:presLayoutVars>
      </dgm:prSet>
      <dgm:spPr/>
    </dgm:pt>
    <dgm:pt modelId="{63D946CB-BC3D-E640-910D-2C5E9CADC967}" type="pres">
      <dgm:prSet presAssocID="{B48911AA-6CD5-402F-9A41-CACA5E334C6E}" presName="sibTrans" presStyleCnt="0"/>
      <dgm:spPr/>
    </dgm:pt>
    <dgm:pt modelId="{B2C4452D-0F7D-3D48-8577-E7D1B454AA6D}" type="pres">
      <dgm:prSet presAssocID="{BE61FF6B-3E6E-4CAF-A257-015ABDC74D4D}" presName="node" presStyleLbl="node1" presStyleIdx="4" presStyleCnt="17">
        <dgm:presLayoutVars>
          <dgm:bulletEnabled val="1"/>
        </dgm:presLayoutVars>
      </dgm:prSet>
      <dgm:spPr/>
    </dgm:pt>
    <dgm:pt modelId="{CD96C464-F38E-A748-B620-5CBC23113784}" type="pres">
      <dgm:prSet presAssocID="{F2B729E7-FD5A-4D13-B6FF-F715B1463914}" presName="sibTrans" presStyleCnt="0"/>
      <dgm:spPr/>
    </dgm:pt>
    <dgm:pt modelId="{3355B66E-C32A-634D-A7C3-5B3C5B615280}" type="pres">
      <dgm:prSet presAssocID="{6F0F8244-19FA-4132-8523-4B62DD4585C8}" presName="node" presStyleLbl="node1" presStyleIdx="5" presStyleCnt="17">
        <dgm:presLayoutVars>
          <dgm:bulletEnabled val="1"/>
        </dgm:presLayoutVars>
      </dgm:prSet>
      <dgm:spPr/>
    </dgm:pt>
    <dgm:pt modelId="{F3EBAC9B-D292-AD48-9BA4-F6609308828C}" type="pres">
      <dgm:prSet presAssocID="{C7EB50B4-84E9-4111-A565-D7B23E65A19D}" presName="sibTrans" presStyleCnt="0"/>
      <dgm:spPr/>
    </dgm:pt>
    <dgm:pt modelId="{0578A73C-C49A-4846-B686-869687547A22}" type="pres">
      <dgm:prSet presAssocID="{DCDE1095-CF16-44DA-BEA3-1FCE6061CD86}" presName="node" presStyleLbl="node1" presStyleIdx="6" presStyleCnt="17">
        <dgm:presLayoutVars>
          <dgm:bulletEnabled val="1"/>
        </dgm:presLayoutVars>
      </dgm:prSet>
      <dgm:spPr/>
    </dgm:pt>
    <dgm:pt modelId="{A3446E39-B333-954E-A93B-21571C2066E9}" type="pres">
      <dgm:prSet presAssocID="{4FBC1829-61AD-4918-B475-D9657BE6501E}" presName="sibTrans" presStyleCnt="0"/>
      <dgm:spPr/>
    </dgm:pt>
    <dgm:pt modelId="{02CC5A73-4A88-2345-A029-E9AF1F2B67D4}" type="pres">
      <dgm:prSet presAssocID="{68AD2C70-F83A-44F0-975B-C2D015226269}" presName="node" presStyleLbl="node1" presStyleIdx="7" presStyleCnt="17">
        <dgm:presLayoutVars>
          <dgm:bulletEnabled val="1"/>
        </dgm:presLayoutVars>
      </dgm:prSet>
      <dgm:spPr/>
    </dgm:pt>
    <dgm:pt modelId="{E34FF53D-A7B5-6741-8FC6-8DC4F76F07B8}" type="pres">
      <dgm:prSet presAssocID="{2178D1D0-2B5E-4AE0-96C7-E9A646836041}" presName="sibTrans" presStyleCnt="0"/>
      <dgm:spPr/>
    </dgm:pt>
    <dgm:pt modelId="{B1E4A737-D501-534F-8472-DB478D310F2C}" type="pres">
      <dgm:prSet presAssocID="{6FE6D971-D529-4BB9-B4F5-42F7B300561B}" presName="node" presStyleLbl="node1" presStyleIdx="8" presStyleCnt="17">
        <dgm:presLayoutVars>
          <dgm:bulletEnabled val="1"/>
        </dgm:presLayoutVars>
      </dgm:prSet>
      <dgm:spPr/>
    </dgm:pt>
    <dgm:pt modelId="{00BE7709-50A3-2846-9B54-0952F1C4419C}" type="pres">
      <dgm:prSet presAssocID="{8A3F4A0F-0F77-49A6-89B2-69F7B980D787}" presName="sibTrans" presStyleCnt="0"/>
      <dgm:spPr/>
    </dgm:pt>
    <dgm:pt modelId="{CF6DBDCC-F2C9-9045-8E8C-E11B9E088C16}" type="pres">
      <dgm:prSet presAssocID="{DFABAF48-21B1-45D5-ABFB-F7B20BE9E506}" presName="node" presStyleLbl="node1" presStyleIdx="9" presStyleCnt="17">
        <dgm:presLayoutVars>
          <dgm:bulletEnabled val="1"/>
        </dgm:presLayoutVars>
      </dgm:prSet>
      <dgm:spPr/>
    </dgm:pt>
    <dgm:pt modelId="{7A0A6B6F-57E8-3B42-AD0D-D05070E47FA9}" type="pres">
      <dgm:prSet presAssocID="{68461864-0AE6-44A7-B1E0-EA915772EA26}" presName="sibTrans" presStyleCnt="0"/>
      <dgm:spPr/>
    </dgm:pt>
    <dgm:pt modelId="{1BB186B0-D695-F349-8F01-F1D4BCF68225}" type="pres">
      <dgm:prSet presAssocID="{3EE7A9EE-A372-45A1-B135-D928110BFB75}" presName="node" presStyleLbl="node1" presStyleIdx="10" presStyleCnt="17">
        <dgm:presLayoutVars>
          <dgm:bulletEnabled val="1"/>
        </dgm:presLayoutVars>
      </dgm:prSet>
      <dgm:spPr/>
    </dgm:pt>
    <dgm:pt modelId="{3D5714D2-7150-5747-81D6-7DB9BC2A7891}" type="pres">
      <dgm:prSet presAssocID="{4775A64A-59E3-451D-8927-0225630BCB1D}" presName="sibTrans" presStyleCnt="0"/>
      <dgm:spPr/>
    </dgm:pt>
    <dgm:pt modelId="{B5DDEC34-12CF-9E42-B694-01E8F7ED75AE}" type="pres">
      <dgm:prSet presAssocID="{B7CF4164-30BC-4DA6-BA86-3F7DC58D8B05}" presName="node" presStyleLbl="node1" presStyleIdx="11" presStyleCnt="17">
        <dgm:presLayoutVars>
          <dgm:bulletEnabled val="1"/>
        </dgm:presLayoutVars>
      </dgm:prSet>
      <dgm:spPr/>
    </dgm:pt>
    <dgm:pt modelId="{792D0200-7622-2F42-BDA8-279583B200B9}" type="pres">
      <dgm:prSet presAssocID="{E2F735EC-F988-4423-8A6B-8B85AF2B1D4F}" presName="sibTrans" presStyleCnt="0"/>
      <dgm:spPr/>
    </dgm:pt>
    <dgm:pt modelId="{F849EE12-625D-984C-83E2-12F141E57FC1}" type="pres">
      <dgm:prSet presAssocID="{1C15178F-9E3F-4659-BCCB-FD57C084542C}" presName="node" presStyleLbl="node1" presStyleIdx="12" presStyleCnt="17">
        <dgm:presLayoutVars>
          <dgm:bulletEnabled val="1"/>
        </dgm:presLayoutVars>
      </dgm:prSet>
      <dgm:spPr/>
    </dgm:pt>
    <dgm:pt modelId="{89EE8856-501C-3B46-A2C9-ED9D4BC5EC87}" type="pres">
      <dgm:prSet presAssocID="{6513AD91-E40C-49CF-88B4-C30EF4F06A59}" presName="sibTrans" presStyleCnt="0"/>
      <dgm:spPr/>
    </dgm:pt>
    <dgm:pt modelId="{B0494C22-29E4-864E-B6AB-5BCC27314FF1}" type="pres">
      <dgm:prSet presAssocID="{FD216B0B-58E3-4224-A400-D77DC498B019}" presName="node" presStyleLbl="node1" presStyleIdx="13" presStyleCnt="17">
        <dgm:presLayoutVars>
          <dgm:bulletEnabled val="1"/>
        </dgm:presLayoutVars>
      </dgm:prSet>
      <dgm:spPr/>
    </dgm:pt>
    <dgm:pt modelId="{8D10D8E2-56E3-0047-B488-D8BA8E5A12BC}" type="pres">
      <dgm:prSet presAssocID="{C817D1AF-8E94-4E1F-9471-FBD3F4146347}" presName="sibTrans" presStyleCnt="0"/>
      <dgm:spPr/>
    </dgm:pt>
    <dgm:pt modelId="{1028CB4E-BD42-7D4E-A0AC-CA7506D5A31D}" type="pres">
      <dgm:prSet presAssocID="{59083AC1-84F2-46C2-B522-703E4C7DA27E}" presName="node" presStyleLbl="node1" presStyleIdx="14" presStyleCnt="17">
        <dgm:presLayoutVars>
          <dgm:bulletEnabled val="1"/>
        </dgm:presLayoutVars>
      </dgm:prSet>
      <dgm:spPr/>
    </dgm:pt>
    <dgm:pt modelId="{F5C580EC-F8CD-E242-AE27-7885EAC7EAF9}" type="pres">
      <dgm:prSet presAssocID="{5B1B4E52-893E-412D-B2CE-F5DC94B276D9}" presName="sibTrans" presStyleCnt="0"/>
      <dgm:spPr/>
    </dgm:pt>
    <dgm:pt modelId="{1CF3671A-621B-054B-943B-1B2B21A14BDE}" type="pres">
      <dgm:prSet presAssocID="{6AA83BC4-3B73-4C7D-BDDD-9DA09F627286}" presName="node" presStyleLbl="node1" presStyleIdx="15" presStyleCnt="17">
        <dgm:presLayoutVars>
          <dgm:bulletEnabled val="1"/>
        </dgm:presLayoutVars>
      </dgm:prSet>
      <dgm:spPr/>
    </dgm:pt>
    <dgm:pt modelId="{3F514C76-BE9A-6845-896B-1E2A604BC9E8}" type="pres">
      <dgm:prSet presAssocID="{A6C73FA2-DDDC-4EF8-B8E7-98BC95F78047}" presName="sibTrans" presStyleCnt="0"/>
      <dgm:spPr/>
    </dgm:pt>
    <dgm:pt modelId="{5F35B6B5-0690-B640-86D6-A7C916C62D25}" type="pres">
      <dgm:prSet presAssocID="{5B61D4B1-F8BB-4E36-95D0-D5A3AF5A7276}" presName="node" presStyleLbl="node1" presStyleIdx="16" presStyleCnt="17">
        <dgm:presLayoutVars>
          <dgm:bulletEnabled val="1"/>
        </dgm:presLayoutVars>
      </dgm:prSet>
      <dgm:spPr/>
    </dgm:pt>
  </dgm:ptLst>
  <dgm:cxnLst>
    <dgm:cxn modelId="{C331ED08-93EA-9941-A363-B30DA81E3E3B}" type="presOf" srcId="{B7CF4164-30BC-4DA6-BA86-3F7DC58D8B05}" destId="{B5DDEC34-12CF-9E42-B694-01E8F7ED75AE}" srcOrd="0" destOrd="0" presId="urn:microsoft.com/office/officeart/2005/8/layout/default"/>
    <dgm:cxn modelId="{B317C70C-9529-4E25-8382-723ED6116EBC}" srcId="{BA9882F5-9070-4A6A-BD22-050A538FC6D1}" destId="{1C15178F-9E3F-4659-BCCB-FD57C084542C}" srcOrd="12" destOrd="0" parTransId="{E2B2F92C-E71F-4CC6-A299-B298908EA1D2}" sibTransId="{6513AD91-E40C-49CF-88B4-C30EF4F06A59}"/>
    <dgm:cxn modelId="{5D9A980F-FA18-714B-A5AD-860C36CBE9A2}" type="presOf" srcId="{30FABE05-5FF6-4CC7-978C-7FBD154BBE8F}" destId="{166A4A09-7B87-C543-83CB-96809D5C58BC}" srcOrd="0" destOrd="0" presId="urn:microsoft.com/office/officeart/2005/8/layout/default"/>
    <dgm:cxn modelId="{01B02420-3BCC-45E8-99A0-FD6F4F344559}" srcId="{BA9882F5-9070-4A6A-BD22-050A538FC6D1}" destId="{5B61D4B1-F8BB-4E36-95D0-D5A3AF5A7276}" srcOrd="16" destOrd="0" parTransId="{3B7AE58D-1B06-4E45-A479-BE5344AC0B0E}" sibTransId="{68CD344A-5EEF-4D1C-A61A-029B092F1492}"/>
    <dgm:cxn modelId="{B1C4BE25-F418-074F-AE78-CB20A4422266}" type="presOf" srcId="{6FE6D971-D529-4BB9-B4F5-42F7B300561B}" destId="{B1E4A737-D501-534F-8472-DB478D310F2C}" srcOrd="0" destOrd="0" presId="urn:microsoft.com/office/officeart/2005/8/layout/default"/>
    <dgm:cxn modelId="{CC1C682B-361D-4A44-B8C9-8F695636DF90}" srcId="{BA9882F5-9070-4A6A-BD22-050A538FC6D1}" destId="{FD216B0B-58E3-4224-A400-D77DC498B019}" srcOrd="13" destOrd="0" parTransId="{AAD8BE9D-57C6-45BA-B54E-11A2D62461E7}" sibTransId="{C817D1AF-8E94-4E1F-9471-FBD3F4146347}"/>
    <dgm:cxn modelId="{2FE4FC2C-56ED-FB44-AE69-C4E97498CDB8}" type="presOf" srcId="{68AD2C70-F83A-44F0-975B-C2D015226269}" destId="{02CC5A73-4A88-2345-A029-E9AF1F2B67D4}" srcOrd="0" destOrd="0" presId="urn:microsoft.com/office/officeart/2005/8/layout/default"/>
    <dgm:cxn modelId="{DE073334-E1A4-4CED-964B-C4B55F867EA0}" srcId="{BA9882F5-9070-4A6A-BD22-050A538FC6D1}" destId="{DCDE1095-CF16-44DA-BEA3-1FCE6061CD86}" srcOrd="6" destOrd="0" parTransId="{844605EC-2F9F-40B9-BA43-6ADA1D3F1AEB}" sibTransId="{4FBC1829-61AD-4918-B475-D9657BE6501E}"/>
    <dgm:cxn modelId="{0E52C662-D4E4-47CB-87D5-E5E67E0F5443}" srcId="{BA9882F5-9070-4A6A-BD22-050A538FC6D1}" destId="{BE61FF6B-3E6E-4CAF-A257-015ABDC74D4D}" srcOrd="4" destOrd="0" parTransId="{087D00D1-46A8-4171-9309-910666D7F72A}" sibTransId="{F2B729E7-FD5A-4D13-B6FF-F715B1463914}"/>
    <dgm:cxn modelId="{64AFED46-87DA-954C-92E1-5832E06358DC}" type="presOf" srcId="{BE61FF6B-3E6E-4CAF-A257-015ABDC74D4D}" destId="{B2C4452D-0F7D-3D48-8577-E7D1B454AA6D}" srcOrd="0" destOrd="0" presId="urn:microsoft.com/office/officeart/2005/8/layout/default"/>
    <dgm:cxn modelId="{6A548868-CCDC-4F0F-98E8-F3707102373B}" srcId="{BA9882F5-9070-4A6A-BD22-050A538FC6D1}" destId="{6F0F8244-19FA-4132-8523-4B62DD4585C8}" srcOrd="5" destOrd="0" parTransId="{ACA072D5-8655-4F89-A630-6F32F4879B6D}" sibTransId="{C7EB50B4-84E9-4111-A565-D7B23E65A19D}"/>
    <dgm:cxn modelId="{FEA85969-BAB6-4A96-BD09-C08356FF4EAE}" srcId="{BA9882F5-9070-4A6A-BD22-050A538FC6D1}" destId="{DFABAF48-21B1-45D5-ABFB-F7B20BE9E506}" srcOrd="9" destOrd="0" parTransId="{E49D97EA-FB87-4CD1-9F54-990DDF894235}" sibTransId="{68461864-0AE6-44A7-B1E0-EA915772EA26}"/>
    <dgm:cxn modelId="{F12A4B4E-7F4E-B041-9E45-8F74D684FB12}" type="presOf" srcId="{5B61D4B1-F8BB-4E36-95D0-D5A3AF5A7276}" destId="{5F35B6B5-0690-B640-86D6-A7C916C62D25}" srcOrd="0" destOrd="0" presId="urn:microsoft.com/office/officeart/2005/8/layout/default"/>
    <dgm:cxn modelId="{BB8D8F51-914A-4A53-A8D3-686331789481}" srcId="{BA9882F5-9070-4A6A-BD22-050A538FC6D1}" destId="{B7CF4164-30BC-4DA6-BA86-3F7DC58D8B05}" srcOrd="11" destOrd="0" parTransId="{614F8790-B520-4EF0-8F9D-1F8437C6220B}" sibTransId="{E2F735EC-F988-4423-8A6B-8B85AF2B1D4F}"/>
    <dgm:cxn modelId="{CF103F52-45F0-4E4B-A591-3B7F041EA6CB}" type="presOf" srcId="{59083AC1-84F2-46C2-B522-703E4C7DA27E}" destId="{1028CB4E-BD42-7D4E-A0AC-CA7506D5A31D}" srcOrd="0" destOrd="0" presId="urn:microsoft.com/office/officeart/2005/8/layout/default"/>
    <dgm:cxn modelId="{538C1A53-D56F-E04F-96BF-8CAC6F101B26}" type="presOf" srcId="{FD216B0B-58E3-4224-A400-D77DC498B019}" destId="{B0494C22-29E4-864E-B6AB-5BCC27314FF1}" srcOrd="0" destOrd="0" presId="urn:microsoft.com/office/officeart/2005/8/layout/default"/>
    <dgm:cxn modelId="{34DA7E78-17D1-EE49-8F9E-5C1FAE8D0B00}" type="presOf" srcId="{DCDE1095-CF16-44DA-BEA3-1FCE6061CD86}" destId="{0578A73C-C49A-4846-B686-869687547A22}" srcOrd="0" destOrd="0" presId="urn:microsoft.com/office/officeart/2005/8/layout/default"/>
    <dgm:cxn modelId="{91BF347A-EAE1-4DA4-9644-1A9F3C2DBF78}" srcId="{BA9882F5-9070-4A6A-BD22-050A538FC6D1}" destId="{6FE6D971-D529-4BB9-B4F5-42F7B300561B}" srcOrd="8" destOrd="0" parTransId="{1D32F82F-5BDB-465D-A458-5823BB6A1519}" sibTransId="{8A3F4A0F-0F77-49A6-89B2-69F7B980D787}"/>
    <dgm:cxn modelId="{9A075986-7B2E-4AE4-A58C-0AC75FFB50BA}" srcId="{BA9882F5-9070-4A6A-BD22-050A538FC6D1}" destId="{59083AC1-84F2-46C2-B522-703E4C7DA27E}" srcOrd="14" destOrd="0" parTransId="{607691FA-CAE9-4D35-A2C0-6C5F3BF8E0B2}" sibTransId="{5B1B4E52-893E-412D-B2CE-F5DC94B276D9}"/>
    <dgm:cxn modelId="{1BEA2B93-96C8-4AFB-A9E2-260AC7DC1AA8}" srcId="{BA9882F5-9070-4A6A-BD22-050A538FC6D1}" destId="{AC18DB86-4EE8-410D-82F6-134C2774215A}" srcOrd="1" destOrd="0" parTransId="{21FB0098-82BA-4F39-AECE-AB4252C7ACFA}" sibTransId="{C80B4A47-AB25-411E-BB31-FE2A4BD0C93C}"/>
    <dgm:cxn modelId="{17E3F499-3C2B-461F-9CD2-038050C09C31}" srcId="{BA9882F5-9070-4A6A-BD22-050A538FC6D1}" destId="{3EE7A9EE-A372-45A1-B135-D928110BFB75}" srcOrd="10" destOrd="0" parTransId="{1012F5E9-ED42-4FB6-BFC2-6312228DC1EE}" sibTransId="{4775A64A-59E3-451D-8927-0225630BCB1D}"/>
    <dgm:cxn modelId="{4E8C1A9F-90AC-C940-BE81-9E8C275DCA1F}" type="presOf" srcId="{2971ED59-4854-45CD-95FA-7A2A06FA8D85}" destId="{C0A562A1-311B-0D4B-97E7-4162ECF4C4E2}" srcOrd="0" destOrd="0" presId="urn:microsoft.com/office/officeart/2005/8/layout/default"/>
    <dgm:cxn modelId="{F91D87A1-12F4-4D9D-B78B-61FF93E00D0A}" srcId="{BA9882F5-9070-4A6A-BD22-050A538FC6D1}" destId="{6AA83BC4-3B73-4C7D-BDDD-9DA09F627286}" srcOrd="15" destOrd="0" parTransId="{B624C2C4-4E28-416B-9583-77EBF303B6E7}" sibTransId="{A6C73FA2-DDDC-4EF8-B8E7-98BC95F78047}"/>
    <dgm:cxn modelId="{E90999A7-97C2-3A40-BA10-8F18351B76B2}" type="presOf" srcId="{3EE7A9EE-A372-45A1-B135-D928110BFB75}" destId="{1BB186B0-D695-F349-8F01-F1D4BCF68225}" srcOrd="0" destOrd="0" presId="urn:microsoft.com/office/officeart/2005/8/layout/default"/>
    <dgm:cxn modelId="{E0D387B1-59E4-44F4-BA32-D5BADBDB28F6}" srcId="{BA9882F5-9070-4A6A-BD22-050A538FC6D1}" destId="{30FABE05-5FF6-4CC7-978C-7FBD154BBE8F}" srcOrd="2" destOrd="0" parTransId="{6F2BB4E1-5951-4CB6-A4B4-8BCD1C365ACC}" sibTransId="{99331721-17E1-4D2A-8819-C8BB4FA7D499}"/>
    <dgm:cxn modelId="{8BA055B6-EC99-407B-A2BF-CCBCAF9E0814}" srcId="{BA9882F5-9070-4A6A-BD22-050A538FC6D1}" destId="{2971ED59-4854-45CD-95FA-7A2A06FA8D85}" srcOrd="0" destOrd="0" parTransId="{8EE802EA-F8AF-45A6-BB7D-726C20E6898E}" sibTransId="{CF1D85B9-D395-4624-AEB3-CAF1E7146F95}"/>
    <dgm:cxn modelId="{3A6B53BE-8508-434B-AE49-FA5BABF2B4BC}" type="presOf" srcId="{1C15178F-9E3F-4659-BCCB-FD57C084542C}" destId="{F849EE12-625D-984C-83E2-12F141E57FC1}" srcOrd="0" destOrd="0" presId="urn:microsoft.com/office/officeart/2005/8/layout/default"/>
    <dgm:cxn modelId="{976451BF-1B13-814B-AD1A-D63A500E11FD}" type="presOf" srcId="{BA9882F5-9070-4A6A-BD22-050A538FC6D1}" destId="{8465ACF9-8999-EE4C-BD6E-27D8684D6FF0}" srcOrd="0" destOrd="0" presId="urn:microsoft.com/office/officeart/2005/8/layout/default"/>
    <dgm:cxn modelId="{2BBCE8C6-86B3-C64C-BEEA-EE93E56DB878}" type="presOf" srcId="{6F0F8244-19FA-4132-8523-4B62DD4585C8}" destId="{3355B66E-C32A-634D-A7C3-5B3C5B615280}" srcOrd="0" destOrd="0" presId="urn:microsoft.com/office/officeart/2005/8/layout/default"/>
    <dgm:cxn modelId="{158BB1CA-7EC3-F743-BAD4-7BB8A74CA7D2}" type="presOf" srcId="{AC18DB86-4EE8-410D-82F6-134C2774215A}" destId="{4B1E148E-1064-BB45-A217-DEEBA7564C3B}" srcOrd="0" destOrd="0" presId="urn:microsoft.com/office/officeart/2005/8/layout/default"/>
    <dgm:cxn modelId="{9A4A06D5-CF9D-574E-9240-A6837FDFA180}" type="presOf" srcId="{6AA83BC4-3B73-4C7D-BDDD-9DA09F627286}" destId="{1CF3671A-621B-054B-943B-1B2B21A14BDE}" srcOrd="0" destOrd="0" presId="urn:microsoft.com/office/officeart/2005/8/layout/default"/>
    <dgm:cxn modelId="{CD8DBAE1-E57F-F848-8DE6-832394CD9465}" type="presOf" srcId="{C3DDA2DF-FA29-4565-ABAC-62B90BD4193E}" destId="{5042DF84-8931-9048-A27D-180587A6886F}" srcOrd="0" destOrd="0" presId="urn:microsoft.com/office/officeart/2005/8/layout/default"/>
    <dgm:cxn modelId="{744CD6EB-AC65-44F5-BD37-89F35092164E}" srcId="{BA9882F5-9070-4A6A-BD22-050A538FC6D1}" destId="{68AD2C70-F83A-44F0-975B-C2D015226269}" srcOrd="7" destOrd="0" parTransId="{BBDB6EBE-155E-4DF7-9006-DA21B3AA7C06}" sibTransId="{2178D1D0-2B5E-4AE0-96C7-E9A646836041}"/>
    <dgm:cxn modelId="{2AB0EEEE-4BBE-494B-AEEE-69A536DBC9C4}" type="presOf" srcId="{DFABAF48-21B1-45D5-ABFB-F7B20BE9E506}" destId="{CF6DBDCC-F2C9-9045-8E8C-E11B9E088C16}" srcOrd="0" destOrd="0" presId="urn:microsoft.com/office/officeart/2005/8/layout/default"/>
    <dgm:cxn modelId="{1C533BEF-F89C-4488-AE2F-F789215116BC}" srcId="{BA9882F5-9070-4A6A-BD22-050A538FC6D1}" destId="{C3DDA2DF-FA29-4565-ABAC-62B90BD4193E}" srcOrd="3" destOrd="0" parTransId="{CDB24A44-336C-447C-BF84-F827E27923B4}" sibTransId="{B48911AA-6CD5-402F-9A41-CACA5E334C6E}"/>
    <dgm:cxn modelId="{93894E9D-D8A6-0148-B6FF-2D68D40467CF}" type="presParOf" srcId="{8465ACF9-8999-EE4C-BD6E-27D8684D6FF0}" destId="{C0A562A1-311B-0D4B-97E7-4162ECF4C4E2}" srcOrd="0" destOrd="0" presId="urn:microsoft.com/office/officeart/2005/8/layout/default"/>
    <dgm:cxn modelId="{4AC72D16-5E26-2C42-9E54-3BDF6F14B1CE}" type="presParOf" srcId="{8465ACF9-8999-EE4C-BD6E-27D8684D6FF0}" destId="{0320ADBD-7008-074A-8A81-77942E58EBBA}" srcOrd="1" destOrd="0" presId="urn:microsoft.com/office/officeart/2005/8/layout/default"/>
    <dgm:cxn modelId="{3A48B598-7853-FA47-835C-8B3A0311733D}" type="presParOf" srcId="{8465ACF9-8999-EE4C-BD6E-27D8684D6FF0}" destId="{4B1E148E-1064-BB45-A217-DEEBA7564C3B}" srcOrd="2" destOrd="0" presId="urn:microsoft.com/office/officeart/2005/8/layout/default"/>
    <dgm:cxn modelId="{62BB3580-2465-9742-821E-27D8F87492B1}" type="presParOf" srcId="{8465ACF9-8999-EE4C-BD6E-27D8684D6FF0}" destId="{9393093F-4E27-3149-AA99-71A04F3D6709}" srcOrd="3" destOrd="0" presId="urn:microsoft.com/office/officeart/2005/8/layout/default"/>
    <dgm:cxn modelId="{79D04965-0785-0548-BFDD-E5C7338DDAA0}" type="presParOf" srcId="{8465ACF9-8999-EE4C-BD6E-27D8684D6FF0}" destId="{166A4A09-7B87-C543-83CB-96809D5C58BC}" srcOrd="4" destOrd="0" presId="urn:microsoft.com/office/officeart/2005/8/layout/default"/>
    <dgm:cxn modelId="{0D7A25D2-6256-A645-8EFC-4280DB0A24F0}" type="presParOf" srcId="{8465ACF9-8999-EE4C-BD6E-27D8684D6FF0}" destId="{0C361483-49F6-5940-863A-C8BC0D8DB0FE}" srcOrd="5" destOrd="0" presId="urn:microsoft.com/office/officeart/2005/8/layout/default"/>
    <dgm:cxn modelId="{703A0C09-A487-0F48-8ECC-86847345D965}" type="presParOf" srcId="{8465ACF9-8999-EE4C-BD6E-27D8684D6FF0}" destId="{5042DF84-8931-9048-A27D-180587A6886F}" srcOrd="6" destOrd="0" presId="urn:microsoft.com/office/officeart/2005/8/layout/default"/>
    <dgm:cxn modelId="{E0CADAD1-2F6B-D742-A2A2-CBBDF2920343}" type="presParOf" srcId="{8465ACF9-8999-EE4C-BD6E-27D8684D6FF0}" destId="{63D946CB-BC3D-E640-910D-2C5E9CADC967}" srcOrd="7" destOrd="0" presId="urn:microsoft.com/office/officeart/2005/8/layout/default"/>
    <dgm:cxn modelId="{94B0D011-90B3-5B4B-A225-B736EAE6AB96}" type="presParOf" srcId="{8465ACF9-8999-EE4C-BD6E-27D8684D6FF0}" destId="{B2C4452D-0F7D-3D48-8577-E7D1B454AA6D}" srcOrd="8" destOrd="0" presId="urn:microsoft.com/office/officeart/2005/8/layout/default"/>
    <dgm:cxn modelId="{424A9A45-7629-C042-872E-6F007D34B049}" type="presParOf" srcId="{8465ACF9-8999-EE4C-BD6E-27D8684D6FF0}" destId="{CD96C464-F38E-A748-B620-5CBC23113784}" srcOrd="9" destOrd="0" presId="urn:microsoft.com/office/officeart/2005/8/layout/default"/>
    <dgm:cxn modelId="{10F69955-ADC0-7543-92E6-6F2A8CA458B2}" type="presParOf" srcId="{8465ACF9-8999-EE4C-BD6E-27D8684D6FF0}" destId="{3355B66E-C32A-634D-A7C3-5B3C5B615280}" srcOrd="10" destOrd="0" presId="urn:microsoft.com/office/officeart/2005/8/layout/default"/>
    <dgm:cxn modelId="{B3D42E72-3305-F141-8F83-1E7EB47DC9A9}" type="presParOf" srcId="{8465ACF9-8999-EE4C-BD6E-27D8684D6FF0}" destId="{F3EBAC9B-D292-AD48-9BA4-F6609308828C}" srcOrd="11" destOrd="0" presId="urn:microsoft.com/office/officeart/2005/8/layout/default"/>
    <dgm:cxn modelId="{18302520-EB20-974C-BA2B-D05A7E281D2C}" type="presParOf" srcId="{8465ACF9-8999-EE4C-BD6E-27D8684D6FF0}" destId="{0578A73C-C49A-4846-B686-869687547A22}" srcOrd="12" destOrd="0" presId="urn:microsoft.com/office/officeart/2005/8/layout/default"/>
    <dgm:cxn modelId="{BD4B6DC9-5A0F-F543-9CBD-EFBBC8C7F42B}" type="presParOf" srcId="{8465ACF9-8999-EE4C-BD6E-27D8684D6FF0}" destId="{A3446E39-B333-954E-A93B-21571C2066E9}" srcOrd="13" destOrd="0" presId="urn:microsoft.com/office/officeart/2005/8/layout/default"/>
    <dgm:cxn modelId="{3322E61F-52CA-3846-BD2A-1E4227E7FAED}" type="presParOf" srcId="{8465ACF9-8999-EE4C-BD6E-27D8684D6FF0}" destId="{02CC5A73-4A88-2345-A029-E9AF1F2B67D4}" srcOrd="14" destOrd="0" presId="urn:microsoft.com/office/officeart/2005/8/layout/default"/>
    <dgm:cxn modelId="{11D76761-1820-B043-A403-377F877C900D}" type="presParOf" srcId="{8465ACF9-8999-EE4C-BD6E-27D8684D6FF0}" destId="{E34FF53D-A7B5-6741-8FC6-8DC4F76F07B8}" srcOrd="15" destOrd="0" presId="urn:microsoft.com/office/officeart/2005/8/layout/default"/>
    <dgm:cxn modelId="{B9AF21BD-14B8-F54F-8E9C-2B8DB2A75FD6}" type="presParOf" srcId="{8465ACF9-8999-EE4C-BD6E-27D8684D6FF0}" destId="{B1E4A737-D501-534F-8472-DB478D310F2C}" srcOrd="16" destOrd="0" presId="urn:microsoft.com/office/officeart/2005/8/layout/default"/>
    <dgm:cxn modelId="{E6CE59F0-966B-3041-BC84-E7734252078C}" type="presParOf" srcId="{8465ACF9-8999-EE4C-BD6E-27D8684D6FF0}" destId="{00BE7709-50A3-2846-9B54-0952F1C4419C}" srcOrd="17" destOrd="0" presId="urn:microsoft.com/office/officeart/2005/8/layout/default"/>
    <dgm:cxn modelId="{ABCCAD70-60BA-ED42-9288-7F989F6487FE}" type="presParOf" srcId="{8465ACF9-8999-EE4C-BD6E-27D8684D6FF0}" destId="{CF6DBDCC-F2C9-9045-8E8C-E11B9E088C16}" srcOrd="18" destOrd="0" presId="urn:microsoft.com/office/officeart/2005/8/layout/default"/>
    <dgm:cxn modelId="{1D8B017B-D691-CC4C-A657-A1F60DE215FD}" type="presParOf" srcId="{8465ACF9-8999-EE4C-BD6E-27D8684D6FF0}" destId="{7A0A6B6F-57E8-3B42-AD0D-D05070E47FA9}" srcOrd="19" destOrd="0" presId="urn:microsoft.com/office/officeart/2005/8/layout/default"/>
    <dgm:cxn modelId="{1928AB5A-3235-494A-9932-EE4EBA537E52}" type="presParOf" srcId="{8465ACF9-8999-EE4C-BD6E-27D8684D6FF0}" destId="{1BB186B0-D695-F349-8F01-F1D4BCF68225}" srcOrd="20" destOrd="0" presId="urn:microsoft.com/office/officeart/2005/8/layout/default"/>
    <dgm:cxn modelId="{E15151EC-2F51-6F45-ABE8-12BB0A3EFE5C}" type="presParOf" srcId="{8465ACF9-8999-EE4C-BD6E-27D8684D6FF0}" destId="{3D5714D2-7150-5747-81D6-7DB9BC2A7891}" srcOrd="21" destOrd="0" presId="urn:microsoft.com/office/officeart/2005/8/layout/default"/>
    <dgm:cxn modelId="{A28E87DD-A117-2E48-9C13-2A777F832644}" type="presParOf" srcId="{8465ACF9-8999-EE4C-BD6E-27D8684D6FF0}" destId="{B5DDEC34-12CF-9E42-B694-01E8F7ED75AE}" srcOrd="22" destOrd="0" presId="urn:microsoft.com/office/officeart/2005/8/layout/default"/>
    <dgm:cxn modelId="{3B7F419F-75F5-FC4F-BBBC-3567F91A58ED}" type="presParOf" srcId="{8465ACF9-8999-EE4C-BD6E-27D8684D6FF0}" destId="{792D0200-7622-2F42-BDA8-279583B200B9}" srcOrd="23" destOrd="0" presId="urn:microsoft.com/office/officeart/2005/8/layout/default"/>
    <dgm:cxn modelId="{2DA36FBE-72FD-1D40-B4C3-A82EA9E91279}" type="presParOf" srcId="{8465ACF9-8999-EE4C-BD6E-27D8684D6FF0}" destId="{F849EE12-625D-984C-83E2-12F141E57FC1}" srcOrd="24" destOrd="0" presId="urn:microsoft.com/office/officeart/2005/8/layout/default"/>
    <dgm:cxn modelId="{86F816F6-9B5B-D247-ABE1-4C7168DDBD5B}" type="presParOf" srcId="{8465ACF9-8999-EE4C-BD6E-27D8684D6FF0}" destId="{89EE8856-501C-3B46-A2C9-ED9D4BC5EC87}" srcOrd="25" destOrd="0" presId="urn:microsoft.com/office/officeart/2005/8/layout/default"/>
    <dgm:cxn modelId="{7EB3662C-BBDA-2849-81DB-6A428B5D1ABF}" type="presParOf" srcId="{8465ACF9-8999-EE4C-BD6E-27D8684D6FF0}" destId="{B0494C22-29E4-864E-B6AB-5BCC27314FF1}" srcOrd="26" destOrd="0" presId="urn:microsoft.com/office/officeart/2005/8/layout/default"/>
    <dgm:cxn modelId="{2C63202A-276D-9042-A3B8-91C7A43863D3}" type="presParOf" srcId="{8465ACF9-8999-EE4C-BD6E-27D8684D6FF0}" destId="{8D10D8E2-56E3-0047-B488-D8BA8E5A12BC}" srcOrd="27" destOrd="0" presId="urn:microsoft.com/office/officeart/2005/8/layout/default"/>
    <dgm:cxn modelId="{621DFA02-C699-6249-9AA8-F5E93AA5E5CB}" type="presParOf" srcId="{8465ACF9-8999-EE4C-BD6E-27D8684D6FF0}" destId="{1028CB4E-BD42-7D4E-A0AC-CA7506D5A31D}" srcOrd="28" destOrd="0" presId="urn:microsoft.com/office/officeart/2005/8/layout/default"/>
    <dgm:cxn modelId="{E58C0215-4CD0-1C43-AF02-2830C381EA77}" type="presParOf" srcId="{8465ACF9-8999-EE4C-BD6E-27D8684D6FF0}" destId="{F5C580EC-F8CD-E242-AE27-7885EAC7EAF9}" srcOrd="29" destOrd="0" presId="urn:microsoft.com/office/officeart/2005/8/layout/default"/>
    <dgm:cxn modelId="{5D7626CB-F21A-4F46-B105-67D40A049F04}" type="presParOf" srcId="{8465ACF9-8999-EE4C-BD6E-27D8684D6FF0}" destId="{1CF3671A-621B-054B-943B-1B2B21A14BDE}" srcOrd="30" destOrd="0" presId="urn:microsoft.com/office/officeart/2005/8/layout/default"/>
    <dgm:cxn modelId="{8D9378E7-CB94-D44A-95B5-728563A04111}" type="presParOf" srcId="{8465ACF9-8999-EE4C-BD6E-27D8684D6FF0}" destId="{3F514C76-BE9A-6845-896B-1E2A604BC9E8}" srcOrd="31" destOrd="0" presId="urn:microsoft.com/office/officeart/2005/8/layout/default"/>
    <dgm:cxn modelId="{02F8D1B1-4043-8341-B12A-2A5B92FD3CAE}" type="presParOf" srcId="{8465ACF9-8999-EE4C-BD6E-27D8684D6FF0}" destId="{5F35B6B5-0690-B640-86D6-A7C916C62D25}" srcOrd="3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5EC6ED-A9C3-4EB6-B7EF-1F6FFDCDD4B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817A825-0E94-4187-BD5A-BA9155A975DC}">
      <dgm:prSet/>
      <dgm:spPr/>
      <dgm:t>
        <a:bodyPr/>
        <a:lstStyle/>
        <a:p>
          <a:r>
            <a:rPr lang="fr-CA" dirty="0"/>
            <a:t>The test </a:t>
          </a:r>
          <a:r>
            <a:rPr lang="fr-CA" dirty="0" err="1"/>
            <a:t>then</a:t>
          </a:r>
          <a:r>
            <a:rPr lang="fr-CA" dirty="0"/>
            <a:t> </a:t>
          </a:r>
          <a:r>
            <a:rPr lang="fr-CA" dirty="0" err="1"/>
            <a:t>consists</a:t>
          </a:r>
          <a:r>
            <a:rPr lang="fr-CA" dirty="0"/>
            <a:t> of </a:t>
          </a:r>
          <a:r>
            <a:rPr lang="fr-CA" dirty="0" err="1"/>
            <a:t>determining</a:t>
          </a:r>
          <a:r>
            <a:rPr lang="fr-CA" dirty="0"/>
            <a:t> </a:t>
          </a:r>
          <a:r>
            <a:rPr lang="fr-CA" dirty="0" err="1"/>
            <a:t>whether</a:t>
          </a:r>
          <a:r>
            <a:rPr lang="fr-CA" dirty="0"/>
            <a:t> </a:t>
          </a:r>
          <a:r>
            <a:rPr lang="fr-CA" dirty="0" err="1"/>
            <a:t>there</a:t>
          </a:r>
          <a:r>
            <a:rPr lang="fr-CA" dirty="0"/>
            <a:t> </a:t>
          </a:r>
          <a:r>
            <a:rPr lang="fr-CA" dirty="0" err="1"/>
            <a:t>is</a:t>
          </a:r>
          <a:r>
            <a:rPr lang="fr-CA" dirty="0"/>
            <a:t> a </a:t>
          </a:r>
          <a:r>
            <a:rPr lang="fr-CA" dirty="0" err="1"/>
            <a:t>legislative</a:t>
          </a:r>
          <a:r>
            <a:rPr lang="fr-CA" dirty="0"/>
            <a:t> </a:t>
          </a:r>
          <a:r>
            <a:rPr lang="fr-CA" dirty="0" err="1"/>
            <a:t>interference</a:t>
          </a:r>
          <a:r>
            <a:rPr lang="fr-CA" dirty="0"/>
            <a:t> </a:t>
          </a:r>
          <a:r>
            <a:rPr lang="fr-CA" dirty="0" err="1"/>
            <a:t>with</a:t>
          </a:r>
          <a:r>
            <a:rPr lang="fr-CA" dirty="0"/>
            <a:t> the right to strike and </a:t>
          </a:r>
          <a:r>
            <a:rPr lang="fr-CA" dirty="0" err="1"/>
            <a:t>whether</a:t>
          </a:r>
          <a:r>
            <a:rPr lang="fr-CA" dirty="0"/>
            <a:t> or not </a:t>
          </a:r>
          <a:r>
            <a:rPr lang="fr-CA" dirty="0" err="1"/>
            <a:t>it</a:t>
          </a:r>
          <a:r>
            <a:rPr lang="fr-CA" dirty="0"/>
            <a:t> </a:t>
          </a:r>
          <a:r>
            <a:rPr lang="fr-CA" dirty="0" err="1"/>
            <a:t>amounts</a:t>
          </a:r>
          <a:r>
            <a:rPr lang="fr-CA" dirty="0"/>
            <a:t> to a </a:t>
          </a:r>
          <a:r>
            <a:rPr lang="fr-CA" dirty="0" err="1"/>
            <a:t>substantial</a:t>
          </a:r>
          <a:r>
            <a:rPr lang="fr-CA" dirty="0"/>
            <a:t> </a:t>
          </a:r>
          <a:r>
            <a:rPr lang="fr-CA" dirty="0" err="1"/>
            <a:t>interference</a:t>
          </a:r>
          <a:r>
            <a:rPr lang="fr-CA" dirty="0"/>
            <a:t> </a:t>
          </a:r>
          <a:r>
            <a:rPr lang="fr-CA" dirty="0" err="1"/>
            <a:t>with</a:t>
          </a:r>
          <a:r>
            <a:rPr lang="fr-CA" dirty="0"/>
            <a:t> collective </a:t>
          </a:r>
          <a:r>
            <a:rPr lang="fr-CA" dirty="0" err="1"/>
            <a:t>bargaining</a:t>
          </a:r>
          <a:r>
            <a:rPr lang="fr-CA" dirty="0"/>
            <a:t>. It </a:t>
          </a:r>
          <a:r>
            <a:rPr lang="fr-CA" dirty="0" err="1"/>
            <a:t>appears</a:t>
          </a:r>
          <a:r>
            <a:rPr lang="fr-CA" dirty="0"/>
            <a:t> </a:t>
          </a:r>
          <a:r>
            <a:rPr lang="fr-CA" dirty="0" err="1"/>
            <a:t>that</a:t>
          </a:r>
          <a:r>
            <a:rPr lang="fr-CA" dirty="0"/>
            <a:t> the PSESA </a:t>
          </a:r>
          <a:r>
            <a:rPr lang="fr-CA" dirty="0" err="1"/>
            <a:t>satisfies</a:t>
          </a:r>
          <a:r>
            <a:rPr lang="fr-CA" dirty="0"/>
            <a:t> </a:t>
          </a:r>
          <a:r>
            <a:rPr lang="fr-CA" dirty="0" err="1"/>
            <a:t>this</a:t>
          </a:r>
          <a:r>
            <a:rPr lang="fr-CA" dirty="0"/>
            <a:t> condition in </a:t>
          </a:r>
          <a:r>
            <a:rPr lang="fr-CA" dirty="0" err="1"/>
            <a:t>that</a:t>
          </a:r>
          <a:r>
            <a:rPr lang="fr-CA" dirty="0"/>
            <a:t> </a:t>
          </a:r>
          <a:r>
            <a:rPr lang="fr-CA" dirty="0" err="1"/>
            <a:t>it</a:t>
          </a:r>
          <a:r>
            <a:rPr lang="fr-CA" dirty="0"/>
            <a:t> </a:t>
          </a:r>
          <a:r>
            <a:rPr lang="fr-CA" dirty="0" err="1"/>
            <a:t>prevents</a:t>
          </a:r>
          <a:r>
            <a:rPr lang="fr-CA" dirty="0"/>
            <a:t> </a:t>
          </a:r>
          <a:r>
            <a:rPr lang="fr-CA" dirty="0" err="1"/>
            <a:t>employees</a:t>
          </a:r>
          <a:r>
            <a:rPr lang="fr-CA" dirty="0"/>
            <a:t> </a:t>
          </a:r>
          <a:r>
            <a:rPr lang="fr-CA" dirty="0" err="1"/>
            <a:t>from</a:t>
          </a:r>
          <a:r>
            <a:rPr lang="fr-CA" dirty="0"/>
            <a:t> </a:t>
          </a:r>
          <a:r>
            <a:rPr lang="fr-CA" dirty="0" err="1"/>
            <a:t>engaging</a:t>
          </a:r>
          <a:r>
            <a:rPr lang="fr-CA" dirty="0"/>
            <a:t> in ANY </a:t>
          </a:r>
          <a:r>
            <a:rPr lang="fr-CA" dirty="0" err="1"/>
            <a:t>work</a:t>
          </a:r>
          <a:r>
            <a:rPr lang="fr-CA" dirty="0"/>
            <a:t> stoppage as part of a </a:t>
          </a:r>
          <a:r>
            <a:rPr lang="fr-CA" dirty="0" err="1"/>
            <a:t>negotiation</a:t>
          </a:r>
          <a:r>
            <a:rPr lang="fr-CA" dirty="0"/>
            <a:t> process.</a:t>
          </a:r>
          <a:endParaRPr lang="en-US" dirty="0"/>
        </a:p>
      </dgm:t>
    </dgm:pt>
    <dgm:pt modelId="{2EBB71AC-CD6C-4D4D-8B8E-8580B5690CEE}" type="parTrans" cxnId="{CB7EC407-8FE2-4057-A4CA-33DBCCBF3C6A}">
      <dgm:prSet/>
      <dgm:spPr/>
      <dgm:t>
        <a:bodyPr/>
        <a:lstStyle/>
        <a:p>
          <a:endParaRPr lang="en-US"/>
        </a:p>
      </dgm:t>
    </dgm:pt>
    <dgm:pt modelId="{43845931-0FD6-4A7E-BCB4-C6DA6110E7B9}" type="sibTrans" cxnId="{CB7EC407-8FE2-4057-A4CA-33DBCCBF3C6A}">
      <dgm:prSet/>
      <dgm:spPr/>
      <dgm:t>
        <a:bodyPr/>
        <a:lstStyle/>
        <a:p>
          <a:endParaRPr lang="en-US"/>
        </a:p>
      </dgm:t>
    </dgm:pt>
    <dgm:pt modelId="{67D74B75-C5A9-424A-805B-874AFE0A2C93}">
      <dgm:prSet/>
      <dgm:spPr/>
      <dgm:t>
        <a:bodyPr/>
        <a:lstStyle/>
        <a:p>
          <a:r>
            <a:rPr lang="fr-CA" dirty="0"/>
            <a:t>The PSESA </a:t>
          </a:r>
          <a:r>
            <a:rPr lang="fr-CA" dirty="0" err="1"/>
            <a:t>provides</a:t>
          </a:r>
          <a:r>
            <a:rPr lang="fr-CA" dirty="0"/>
            <a:t> </a:t>
          </a:r>
          <a:r>
            <a:rPr lang="fr-CA" dirty="0" err="1"/>
            <a:t>that</a:t>
          </a:r>
          <a:r>
            <a:rPr lang="fr-CA" dirty="0"/>
            <a:t> the public employer and the union in question must </a:t>
          </a:r>
          <a:r>
            <a:rPr lang="fr-CA" dirty="0" err="1"/>
            <a:t>negotiate</a:t>
          </a:r>
          <a:r>
            <a:rPr lang="fr-CA" dirty="0"/>
            <a:t> an agreement on essential services and the </a:t>
          </a:r>
          <a:r>
            <a:rPr lang="fr-CA" dirty="0" err="1"/>
            <a:t>way</a:t>
          </a:r>
          <a:r>
            <a:rPr lang="fr-CA" dirty="0"/>
            <a:t> in </a:t>
          </a:r>
          <a:r>
            <a:rPr lang="fr-CA" dirty="0" err="1"/>
            <a:t>which</a:t>
          </a:r>
          <a:r>
            <a:rPr lang="fr-CA" dirty="0"/>
            <a:t> </a:t>
          </a:r>
          <a:r>
            <a:rPr lang="fr-CA" dirty="0" err="1"/>
            <a:t>they</a:t>
          </a:r>
          <a:r>
            <a:rPr lang="fr-CA" dirty="0"/>
            <a:t> </a:t>
          </a:r>
          <a:r>
            <a:rPr lang="fr-CA" dirty="0" err="1"/>
            <a:t>will</a:t>
          </a:r>
          <a:r>
            <a:rPr lang="fr-CA" dirty="0"/>
            <a:t> </a:t>
          </a:r>
          <a:r>
            <a:rPr lang="fr-CA" dirty="0" err="1"/>
            <a:t>be</a:t>
          </a:r>
          <a:r>
            <a:rPr lang="fr-CA" dirty="0"/>
            <a:t> </a:t>
          </a:r>
          <a:r>
            <a:rPr lang="fr-CA" dirty="0" err="1"/>
            <a:t>provided</a:t>
          </a:r>
          <a:r>
            <a:rPr lang="fr-CA" dirty="0"/>
            <a:t> in the </a:t>
          </a:r>
          <a:r>
            <a:rPr lang="fr-CA" dirty="0" err="1"/>
            <a:t>event</a:t>
          </a:r>
          <a:r>
            <a:rPr lang="fr-CA" dirty="0"/>
            <a:t> of a strike, but </a:t>
          </a:r>
          <a:r>
            <a:rPr lang="fr-CA" dirty="0" err="1"/>
            <a:t>that</a:t>
          </a:r>
          <a:r>
            <a:rPr lang="fr-CA" dirty="0"/>
            <a:t>, </a:t>
          </a:r>
          <a:r>
            <a:rPr lang="fr-CA" dirty="0" err="1"/>
            <a:t>failing</a:t>
          </a:r>
          <a:r>
            <a:rPr lang="fr-CA" dirty="0"/>
            <a:t> agreement, </a:t>
          </a:r>
          <a:r>
            <a:rPr lang="fr-CA" dirty="0" err="1"/>
            <a:t>it</a:t>
          </a:r>
          <a:r>
            <a:rPr lang="fr-CA" dirty="0"/>
            <a:t> </a:t>
          </a:r>
          <a:r>
            <a:rPr lang="fr-CA" dirty="0" err="1"/>
            <a:t>is</a:t>
          </a:r>
          <a:r>
            <a:rPr lang="fr-CA" dirty="0"/>
            <a:t> the employer </a:t>
          </a:r>
          <a:r>
            <a:rPr lang="fr-CA" dirty="0" err="1"/>
            <a:t>who</a:t>
          </a:r>
          <a:r>
            <a:rPr lang="fr-CA" dirty="0"/>
            <a:t> </a:t>
          </a:r>
          <a:r>
            <a:rPr lang="fr-CA" dirty="0" err="1"/>
            <a:t>unilaterally</a:t>
          </a:r>
          <a:r>
            <a:rPr lang="fr-CA" dirty="0"/>
            <a:t> </a:t>
          </a:r>
          <a:r>
            <a:rPr lang="fr-CA" dirty="0" err="1"/>
            <a:t>designates</a:t>
          </a:r>
          <a:r>
            <a:rPr lang="fr-CA" dirty="0"/>
            <a:t> the public services </a:t>
          </a:r>
          <a:r>
            <a:rPr lang="fr-CA" dirty="0" err="1"/>
            <a:t>that</a:t>
          </a:r>
          <a:r>
            <a:rPr lang="fr-CA" dirty="0"/>
            <a:t> are </a:t>
          </a:r>
          <a:r>
            <a:rPr lang="fr-CA" dirty="0" err="1"/>
            <a:t>considered</a:t>
          </a:r>
          <a:r>
            <a:rPr lang="fr-CA" dirty="0"/>
            <a:t> essential as </a:t>
          </a:r>
          <a:r>
            <a:rPr lang="fr-CA" dirty="0" err="1"/>
            <a:t>well</a:t>
          </a:r>
          <a:r>
            <a:rPr lang="fr-CA" dirty="0"/>
            <a:t> as the </a:t>
          </a:r>
          <a:r>
            <a:rPr lang="fr-CA" dirty="0" err="1"/>
            <a:t>categories</a:t>
          </a:r>
          <a:r>
            <a:rPr lang="fr-CA" dirty="0"/>
            <a:t> of </a:t>
          </a:r>
          <a:r>
            <a:rPr lang="fr-CA" dirty="0" err="1"/>
            <a:t>employees</a:t>
          </a:r>
          <a:r>
            <a:rPr lang="fr-CA" dirty="0"/>
            <a:t> </a:t>
          </a:r>
          <a:r>
            <a:rPr lang="fr-CA" dirty="0" err="1"/>
            <a:t>who</a:t>
          </a:r>
          <a:r>
            <a:rPr lang="fr-CA" dirty="0"/>
            <a:t> must continue to </a:t>
          </a:r>
          <a:r>
            <a:rPr lang="fr-CA" dirty="0" err="1"/>
            <a:t>perform</a:t>
          </a:r>
          <a:r>
            <a:rPr lang="fr-CA" dirty="0"/>
            <a:t> all </a:t>
          </a:r>
          <a:r>
            <a:rPr lang="fr-CA" dirty="0" err="1"/>
            <a:t>their</a:t>
          </a:r>
          <a:r>
            <a:rPr lang="fr-CA" dirty="0"/>
            <a:t> </a:t>
          </a:r>
          <a:r>
            <a:rPr lang="fr-CA" dirty="0" err="1"/>
            <a:t>tasks</a:t>
          </a:r>
          <a:r>
            <a:rPr lang="fr-CA" dirty="0"/>
            <a:t> </a:t>
          </a:r>
          <a:r>
            <a:rPr lang="fr-CA" dirty="0" err="1"/>
            <a:t>during</a:t>
          </a:r>
          <a:r>
            <a:rPr lang="fr-CA" dirty="0"/>
            <a:t> a </a:t>
          </a:r>
          <a:r>
            <a:rPr lang="fr-CA" dirty="0" err="1"/>
            <a:t>work</a:t>
          </a:r>
          <a:r>
            <a:rPr lang="fr-CA" dirty="0"/>
            <a:t> stoppage.</a:t>
          </a:r>
          <a:endParaRPr lang="en-US" dirty="0"/>
        </a:p>
      </dgm:t>
    </dgm:pt>
    <dgm:pt modelId="{476C2280-771D-4097-BB21-396C1EC089CE}" type="parTrans" cxnId="{455A4199-FAF1-4302-B8AB-569FBD41F7CE}">
      <dgm:prSet/>
      <dgm:spPr/>
      <dgm:t>
        <a:bodyPr/>
        <a:lstStyle/>
        <a:p>
          <a:endParaRPr lang="en-US"/>
        </a:p>
      </dgm:t>
    </dgm:pt>
    <dgm:pt modelId="{67889A8F-48D6-4EDA-A976-E45A532E3E09}" type="sibTrans" cxnId="{455A4199-FAF1-4302-B8AB-569FBD41F7CE}">
      <dgm:prSet/>
      <dgm:spPr/>
      <dgm:t>
        <a:bodyPr/>
        <a:lstStyle/>
        <a:p>
          <a:endParaRPr lang="en-US"/>
        </a:p>
      </dgm:t>
    </dgm:pt>
    <dgm:pt modelId="{339B8AA7-9134-448F-B921-DCCFE8EE0A9C}">
      <dgm:prSet/>
      <dgm:spPr/>
      <dgm:t>
        <a:bodyPr/>
        <a:lstStyle/>
        <a:p>
          <a:r>
            <a:rPr lang="fr-CA" b="0" i="0" dirty="0"/>
            <a:t>The Saskatchewan Labor </a:t>
          </a:r>
          <a:r>
            <a:rPr lang="fr-CA" b="0" i="0" dirty="0" err="1"/>
            <a:t>Board</a:t>
          </a:r>
          <a:r>
            <a:rPr lang="fr-CA" b="0" i="0" dirty="0"/>
            <a:t> (TAT in </a:t>
          </a:r>
          <a:r>
            <a:rPr lang="fr-CA" b="0" i="0" dirty="0" err="1"/>
            <a:t>Quebec</a:t>
          </a:r>
          <a:r>
            <a:rPr lang="fr-CA" b="0" i="0" dirty="0"/>
            <a:t>) can </a:t>
          </a:r>
          <a:r>
            <a:rPr lang="fr-CA" b="0" i="0" dirty="0" err="1"/>
            <a:t>review</a:t>
          </a:r>
          <a:r>
            <a:rPr lang="fr-CA" b="0" i="0" dirty="0"/>
            <a:t> the </a:t>
          </a:r>
          <a:r>
            <a:rPr lang="fr-CA" b="0" i="0" dirty="0" err="1"/>
            <a:t>number</a:t>
          </a:r>
          <a:r>
            <a:rPr lang="fr-CA" b="0" i="0" dirty="0"/>
            <a:t> of </a:t>
          </a:r>
          <a:r>
            <a:rPr lang="fr-CA" b="0" i="0" dirty="0" err="1"/>
            <a:t>employees</a:t>
          </a:r>
          <a:r>
            <a:rPr lang="fr-CA" b="0" i="0" dirty="0"/>
            <a:t> </a:t>
          </a:r>
          <a:r>
            <a:rPr lang="fr-CA" b="0" i="0" dirty="0" err="1"/>
            <a:t>needed</a:t>
          </a:r>
          <a:r>
            <a:rPr lang="fr-CA" b="0" i="0" dirty="0"/>
            <a:t> to </a:t>
          </a:r>
          <a:r>
            <a:rPr lang="fr-CA" b="0" i="0" dirty="0" err="1"/>
            <a:t>ensure</a:t>
          </a:r>
          <a:r>
            <a:rPr lang="fr-CA" b="0" i="0" dirty="0"/>
            <a:t> the </a:t>
          </a:r>
          <a:r>
            <a:rPr lang="fr-CA" b="0" i="0" dirty="0" err="1"/>
            <a:t>continuity</a:t>
          </a:r>
          <a:r>
            <a:rPr lang="fr-CA" b="0" i="0" dirty="0"/>
            <a:t> of the services in question, but </a:t>
          </a:r>
          <a:r>
            <a:rPr lang="fr-CA" b="0" i="0" dirty="0" err="1"/>
            <a:t>it</a:t>
          </a:r>
          <a:r>
            <a:rPr lang="fr-CA" b="0" i="0" dirty="0"/>
            <a:t> </a:t>
          </a:r>
          <a:r>
            <a:rPr lang="fr-CA" b="0" i="0" dirty="0" err="1"/>
            <a:t>cannot</a:t>
          </a:r>
          <a:r>
            <a:rPr lang="fr-CA" b="0" i="0" dirty="0"/>
            <a:t> examine </a:t>
          </a:r>
          <a:r>
            <a:rPr lang="fr-CA" b="0" i="0" dirty="0" err="1"/>
            <a:t>whether</a:t>
          </a:r>
          <a:r>
            <a:rPr lang="fr-CA" b="0" i="0" dirty="0"/>
            <a:t> a service </a:t>
          </a:r>
          <a:r>
            <a:rPr lang="fr-CA" b="0" i="0" dirty="0" err="1"/>
            <a:t>is</a:t>
          </a:r>
          <a:r>
            <a:rPr lang="fr-CA" b="0" i="0" dirty="0"/>
            <a:t> essential or not, </a:t>
          </a:r>
          <a:r>
            <a:rPr lang="fr-CA" b="0" i="0" dirty="0" err="1"/>
            <a:t>determine</a:t>
          </a:r>
          <a:r>
            <a:rPr lang="fr-CA" b="0" i="0" dirty="0"/>
            <a:t> </a:t>
          </a:r>
          <a:r>
            <a:rPr lang="fr-CA" b="0" i="0" dirty="0" err="1"/>
            <a:t>which</a:t>
          </a:r>
          <a:r>
            <a:rPr lang="fr-CA" b="0" i="0" dirty="0"/>
            <a:t> </a:t>
          </a:r>
          <a:r>
            <a:rPr lang="fr-CA" b="0" i="0" dirty="0" err="1"/>
            <a:t>categories</a:t>
          </a:r>
          <a:r>
            <a:rPr lang="fr-CA" b="0" i="0" dirty="0"/>
            <a:t> of </a:t>
          </a:r>
          <a:r>
            <a:rPr lang="fr-CA" b="0" i="0" dirty="0" err="1"/>
            <a:t>employees</a:t>
          </a:r>
          <a:r>
            <a:rPr lang="fr-CA" b="0" i="0" dirty="0"/>
            <a:t> are </a:t>
          </a:r>
          <a:r>
            <a:rPr lang="fr-CA" b="0" i="0" dirty="0" err="1"/>
            <a:t>truly</a:t>
          </a:r>
          <a:r>
            <a:rPr lang="fr-CA" b="0" i="0" dirty="0"/>
            <a:t> </a:t>
          </a:r>
          <a:r>
            <a:rPr lang="fr-CA" b="0" i="0" dirty="0" err="1"/>
            <a:t>providing</a:t>
          </a:r>
          <a:r>
            <a:rPr lang="fr-CA" b="0" i="0" dirty="0"/>
            <a:t> essential services or </a:t>
          </a:r>
          <a:r>
            <a:rPr lang="fr-CA" b="0" i="0" dirty="0" err="1"/>
            <a:t>whether</a:t>
          </a:r>
          <a:r>
            <a:rPr lang="fr-CA" b="0" i="0" dirty="0"/>
            <a:t> the </a:t>
          </a:r>
          <a:r>
            <a:rPr lang="fr-CA" b="0" i="0" dirty="0" err="1"/>
            <a:t>employees</a:t>
          </a:r>
          <a:r>
            <a:rPr lang="fr-CA" b="0" i="0" dirty="0"/>
            <a:t> </a:t>
          </a:r>
          <a:r>
            <a:rPr lang="fr-CA" b="0" i="0" dirty="0" err="1"/>
            <a:t>chosen</a:t>
          </a:r>
          <a:r>
            <a:rPr lang="fr-CA" b="0" i="0" dirty="0"/>
            <a:t> by the employer to carry out </a:t>
          </a:r>
          <a:r>
            <a:rPr lang="fr-CA" b="0" i="0" dirty="0" err="1"/>
            <a:t>their</a:t>
          </a:r>
          <a:r>
            <a:rPr lang="fr-CA" b="0" i="0" dirty="0"/>
            <a:t> </a:t>
          </a:r>
          <a:r>
            <a:rPr lang="fr-CA" b="0" i="0" dirty="0" err="1"/>
            <a:t>duties</a:t>
          </a:r>
          <a:r>
            <a:rPr lang="fr-CA" b="0" i="0" dirty="0"/>
            <a:t> </a:t>
          </a:r>
          <a:r>
            <a:rPr lang="fr-CA" b="0" i="0" dirty="0" err="1"/>
            <a:t>during</a:t>
          </a:r>
          <a:r>
            <a:rPr lang="fr-CA" b="0" i="0" dirty="0"/>
            <a:t> the strike </a:t>
          </a:r>
          <a:r>
            <a:rPr lang="fr-CA" b="0" i="0" dirty="0" err="1"/>
            <a:t>were</a:t>
          </a:r>
          <a:r>
            <a:rPr lang="fr-CA" b="0" i="0" dirty="0"/>
            <a:t> </a:t>
          </a:r>
          <a:r>
            <a:rPr lang="fr-CA" b="0" i="0" dirty="0" err="1"/>
            <a:t>done</a:t>
          </a:r>
          <a:r>
            <a:rPr lang="fr-CA" b="0" i="0" dirty="0"/>
            <a:t> </a:t>
          </a:r>
          <a:r>
            <a:rPr lang="fr-CA" b="0" i="0" dirty="0" err="1"/>
            <a:t>so</a:t>
          </a:r>
          <a:r>
            <a:rPr lang="fr-CA" b="0" i="0" dirty="0"/>
            <a:t> in a </a:t>
          </a:r>
          <a:r>
            <a:rPr lang="fr-CA" b="0" i="0" dirty="0" err="1"/>
            <a:t>reasonable</a:t>
          </a:r>
          <a:r>
            <a:rPr lang="fr-CA" b="0" i="0" dirty="0"/>
            <a:t> </a:t>
          </a:r>
          <a:r>
            <a:rPr lang="fr-CA" b="0" i="0" dirty="0" err="1"/>
            <a:t>manner</a:t>
          </a:r>
          <a:r>
            <a:rPr lang="fr-CA" b="0" i="0" dirty="0"/>
            <a:t> or not.</a:t>
          </a:r>
          <a:endParaRPr lang="en-US" dirty="0"/>
        </a:p>
      </dgm:t>
    </dgm:pt>
    <dgm:pt modelId="{EE355E4D-7238-4F01-9AE9-B3D72D61FE0B}" type="parTrans" cxnId="{D9FF599D-78C1-4B8E-BA70-03F51C9CD635}">
      <dgm:prSet/>
      <dgm:spPr/>
      <dgm:t>
        <a:bodyPr/>
        <a:lstStyle/>
        <a:p>
          <a:endParaRPr lang="en-US"/>
        </a:p>
      </dgm:t>
    </dgm:pt>
    <dgm:pt modelId="{42B8C0A6-0E86-4392-A92C-278D60DF9B3B}" type="sibTrans" cxnId="{D9FF599D-78C1-4B8E-BA70-03F51C9CD635}">
      <dgm:prSet/>
      <dgm:spPr/>
      <dgm:t>
        <a:bodyPr/>
        <a:lstStyle/>
        <a:p>
          <a:endParaRPr lang="en-US"/>
        </a:p>
      </dgm:t>
    </dgm:pt>
    <dgm:pt modelId="{54B179EE-3303-EB41-BB52-CE2B57AF1474}" type="pres">
      <dgm:prSet presAssocID="{E45EC6ED-A9C3-4EB6-B7EF-1F6FFDCDD4B9}" presName="outerComposite" presStyleCnt="0">
        <dgm:presLayoutVars>
          <dgm:chMax val="5"/>
          <dgm:dir/>
          <dgm:resizeHandles val="exact"/>
        </dgm:presLayoutVars>
      </dgm:prSet>
      <dgm:spPr/>
    </dgm:pt>
    <dgm:pt modelId="{A2F618A7-A4C0-7442-9917-BCF53F2ED34F}" type="pres">
      <dgm:prSet presAssocID="{E45EC6ED-A9C3-4EB6-B7EF-1F6FFDCDD4B9}" presName="dummyMaxCanvas" presStyleCnt="0">
        <dgm:presLayoutVars/>
      </dgm:prSet>
      <dgm:spPr/>
    </dgm:pt>
    <dgm:pt modelId="{DBA7E5ED-3508-7348-AE37-F0522D540E18}" type="pres">
      <dgm:prSet presAssocID="{E45EC6ED-A9C3-4EB6-B7EF-1F6FFDCDD4B9}" presName="ThreeNodes_1" presStyleLbl="node1" presStyleIdx="0" presStyleCnt="3">
        <dgm:presLayoutVars>
          <dgm:bulletEnabled val="1"/>
        </dgm:presLayoutVars>
      </dgm:prSet>
      <dgm:spPr/>
    </dgm:pt>
    <dgm:pt modelId="{55497309-038D-FA40-8410-B588756AEF51}" type="pres">
      <dgm:prSet presAssocID="{E45EC6ED-A9C3-4EB6-B7EF-1F6FFDCDD4B9}" presName="ThreeNodes_2" presStyleLbl="node1" presStyleIdx="1" presStyleCnt="3">
        <dgm:presLayoutVars>
          <dgm:bulletEnabled val="1"/>
        </dgm:presLayoutVars>
      </dgm:prSet>
      <dgm:spPr/>
    </dgm:pt>
    <dgm:pt modelId="{2ADAEB3D-73AD-4B48-9C42-29B253219C74}" type="pres">
      <dgm:prSet presAssocID="{E45EC6ED-A9C3-4EB6-B7EF-1F6FFDCDD4B9}" presName="ThreeNodes_3" presStyleLbl="node1" presStyleIdx="2" presStyleCnt="3">
        <dgm:presLayoutVars>
          <dgm:bulletEnabled val="1"/>
        </dgm:presLayoutVars>
      </dgm:prSet>
      <dgm:spPr/>
    </dgm:pt>
    <dgm:pt modelId="{239A348D-6C5B-524F-A3D6-DD469F60B2AA}" type="pres">
      <dgm:prSet presAssocID="{E45EC6ED-A9C3-4EB6-B7EF-1F6FFDCDD4B9}" presName="ThreeConn_1-2" presStyleLbl="fgAccFollowNode1" presStyleIdx="0" presStyleCnt="2">
        <dgm:presLayoutVars>
          <dgm:bulletEnabled val="1"/>
        </dgm:presLayoutVars>
      </dgm:prSet>
      <dgm:spPr/>
    </dgm:pt>
    <dgm:pt modelId="{ABFAB21D-4290-2E43-9A68-27B605A97593}" type="pres">
      <dgm:prSet presAssocID="{E45EC6ED-A9C3-4EB6-B7EF-1F6FFDCDD4B9}" presName="ThreeConn_2-3" presStyleLbl="fgAccFollowNode1" presStyleIdx="1" presStyleCnt="2">
        <dgm:presLayoutVars>
          <dgm:bulletEnabled val="1"/>
        </dgm:presLayoutVars>
      </dgm:prSet>
      <dgm:spPr/>
    </dgm:pt>
    <dgm:pt modelId="{A91171EE-BE66-4743-9ED9-0A173817AEDA}" type="pres">
      <dgm:prSet presAssocID="{E45EC6ED-A9C3-4EB6-B7EF-1F6FFDCDD4B9}" presName="ThreeNodes_1_text" presStyleLbl="node1" presStyleIdx="2" presStyleCnt="3">
        <dgm:presLayoutVars>
          <dgm:bulletEnabled val="1"/>
        </dgm:presLayoutVars>
      </dgm:prSet>
      <dgm:spPr/>
    </dgm:pt>
    <dgm:pt modelId="{26EE0C70-F549-EC43-92EE-8C35DBD21BA1}" type="pres">
      <dgm:prSet presAssocID="{E45EC6ED-A9C3-4EB6-B7EF-1F6FFDCDD4B9}" presName="ThreeNodes_2_text" presStyleLbl="node1" presStyleIdx="2" presStyleCnt="3">
        <dgm:presLayoutVars>
          <dgm:bulletEnabled val="1"/>
        </dgm:presLayoutVars>
      </dgm:prSet>
      <dgm:spPr/>
    </dgm:pt>
    <dgm:pt modelId="{E3B23561-0758-294F-8D71-A38E53A866A2}" type="pres">
      <dgm:prSet presAssocID="{E45EC6ED-A9C3-4EB6-B7EF-1F6FFDCDD4B9}" presName="ThreeNodes_3_text" presStyleLbl="node1" presStyleIdx="2" presStyleCnt="3">
        <dgm:presLayoutVars>
          <dgm:bulletEnabled val="1"/>
        </dgm:presLayoutVars>
      </dgm:prSet>
      <dgm:spPr/>
    </dgm:pt>
  </dgm:ptLst>
  <dgm:cxnLst>
    <dgm:cxn modelId="{CB7EC407-8FE2-4057-A4CA-33DBCCBF3C6A}" srcId="{E45EC6ED-A9C3-4EB6-B7EF-1F6FFDCDD4B9}" destId="{6817A825-0E94-4187-BD5A-BA9155A975DC}" srcOrd="0" destOrd="0" parTransId="{2EBB71AC-CD6C-4D4D-8B8E-8580B5690CEE}" sibTransId="{43845931-0FD6-4A7E-BCB4-C6DA6110E7B9}"/>
    <dgm:cxn modelId="{A72DD323-BC15-E34E-BD08-28293245E674}" type="presOf" srcId="{6817A825-0E94-4187-BD5A-BA9155A975DC}" destId="{DBA7E5ED-3508-7348-AE37-F0522D540E18}" srcOrd="0" destOrd="0" presId="urn:microsoft.com/office/officeart/2005/8/layout/vProcess5"/>
    <dgm:cxn modelId="{CF9B515F-F8B4-CB4D-80EE-719BE25C50B8}" type="presOf" srcId="{339B8AA7-9134-448F-B921-DCCFE8EE0A9C}" destId="{E3B23561-0758-294F-8D71-A38E53A866A2}" srcOrd="1" destOrd="0" presId="urn:microsoft.com/office/officeart/2005/8/layout/vProcess5"/>
    <dgm:cxn modelId="{CFB60A45-C1EB-3341-8E2F-A27940BB3679}" type="presOf" srcId="{43845931-0FD6-4A7E-BCB4-C6DA6110E7B9}" destId="{239A348D-6C5B-524F-A3D6-DD469F60B2AA}" srcOrd="0" destOrd="0" presId="urn:microsoft.com/office/officeart/2005/8/layout/vProcess5"/>
    <dgm:cxn modelId="{5295198D-A578-5440-94CF-853A85D5A384}" type="presOf" srcId="{339B8AA7-9134-448F-B921-DCCFE8EE0A9C}" destId="{2ADAEB3D-73AD-4B48-9C42-29B253219C74}" srcOrd="0" destOrd="0" presId="urn:microsoft.com/office/officeart/2005/8/layout/vProcess5"/>
    <dgm:cxn modelId="{455A4199-FAF1-4302-B8AB-569FBD41F7CE}" srcId="{E45EC6ED-A9C3-4EB6-B7EF-1F6FFDCDD4B9}" destId="{67D74B75-C5A9-424A-805B-874AFE0A2C93}" srcOrd="1" destOrd="0" parTransId="{476C2280-771D-4097-BB21-396C1EC089CE}" sibTransId="{67889A8F-48D6-4EDA-A976-E45A532E3E09}"/>
    <dgm:cxn modelId="{D9FF599D-78C1-4B8E-BA70-03F51C9CD635}" srcId="{E45EC6ED-A9C3-4EB6-B7EF-1F6FFDCDD4B9}" destId="{339B8AA7-9134-448F-B921-DCCFE8EE0A9C}" srcOrd="2" destOrd="0" parTransId="{EE355E4D-7238-4F01-9AE9-B3D72D61FE0B}" sibTransId="{42B8C0A6-0E86-4392-A92C-278D60DF9B3B}"/>
    <dgm:cxn modelId="{429917B2-C203-DC47-BC0E-4D9A585215B1}" type="presOf" srcId="{67D74B75-C5A9-424A-805B-874AFE0A2C93}" destId="{26EE0C70-F549-EC43-92EE-8C35DBD21BA1}" srcOrd="1" destOrd="0" presId="urn:microsoft.com/office/officeart/2005/8/layout/vProcess5"/>
    <dgm:cxn modelId="{0F6C2ABD-4BCB-5543-92A7-3835ECC10EDF}" type="presOf" srcId="{6817A825-0E94-4187-BD5A-BA9155A975DC}" destId="{A91171EE-BE66-4743-9ED9-0A173817AEDA}" srcOrd="1" destOrd="0" presId="urn:microsoft.com/office/officeart/2005/8/layout/vProcess5"/>
    <dgm:cxn modelId="{AA9188C9-1F17-684C-A140-F93ED7E14AF3}" type="presOf" srcId="{67D74B75-C5A9-424A-805B-874AFE0A2C93}" destId="{55497309-038D-FA40-8410-B588756AEF51}" srcOrd="0" destOrd="0" presId="urn:microsoft.com/office/officeart/2005/8/layout/vProcess5"/>
    <dgm:cxn modelId="{6570B2CC-7340-8F4A-99F7-457C03AE56E6}" type="presOf" srcId="{E45EC6ED-A9C3-4EB6-B7EF-1F6FFDCDD4B9}" destId="{54B179EE-3303-EB41-BB52-CE2B57AF1474}" srcOrd="0" destOrd="0" presId="urn:microsoft.com/office/officeart/2005/8/layout/vProcess5"/>
    <dgm:cxn modelId="{040975FA-DE3D-2E47-8CA6-C40BF2036153}" type="presOf" srcId="{67889A8F-48D6-4EDA-A976-E45A532E3E09}" destId="{ABFAB21D-4290-2E43-9A68-27B605A97593}" srcOrd="0" destOrd="0" presId="urn:microsoft.com/office/officeart/2005/8/layout/vProcess5"/>
    <dgm:cxn modelId="{EF5D425D-11D7-EC41-B029-0295F18ABB6F}" type="presParOf" srcId="{54B179EE-3303-EB41-BB52-CE2B57AF1474}" destId="{A2F618A7-A4C0-7442-9917-BCF53F2ED34F}" srcOrd="0" destOrd="0" presId="urn:microsoft.com/office/officeart/2005/8/layout/vProcess5"/>
    <dgm:cxn modelId="{418664DB-D776-554E-83E4-0A92BBBA11FF}" type="presParOf" srcId="{54B179EE-3303-EB41-BB52-CE2B57AF1474}" destId="{DBA7E5ED-3508-7348-AE37-F0522D540E18}" srcOrd="1" destOrd="0" presId="urn:microsoft.com/office/officeart/2005/8/layout/vProcess5"/>
    <dgm:cxn modelId="{436BC620-C5DE-804E-82F4-BD862509EECE}" type="presParOf" srcId="{54B179EE-3303-EB41-BB52-CE2B57AF1474}" destId="{55497309-038D-FA40-8410-B588756AEF51}" srcOrd="2" destOrd="0" presId="urn:microsoft.com/office/officeart/2005/8/layout/vProcess5"/>
    <dgm:cxn modelId="{285A4DE0-9639-0D42-9A8B-B9E01305E5F3}" type="presParOf" srcId="{54B179EE-3303-EB41-BB52-CE2B57AF1474}" destId="{2ADAEB3D-73AD-4B48-9C42-29B253219C74}" srcOrd="3" destOrd="0" presId="urn:microsoft.com/office/officeart/2005/8/layout/vProcess5"/>
    <dgm:cxn modelId="{31B3489D-5455-994A-A648-12654E1DF238}" type="presParOf" srcId="{54B179EE-3303-EB41-BB52-CE2B57AF1474}" destId="{239A348D-6C5B-524F-A3D6-DD469F60B2AA}" srcOrd="4" destOrd="0" presId="urn:microsoft.com/office/officeart/2005/8/layout/vProcess5"/>
    <dgm:cxn modelId="{4D7A703E-5770-F143-87D9-A570B6176329}" type="presParOf" srcId="{54B179EE-3303-EB41-BB52-CE2B57AF1474}" destId="{ABFAB21D-4290-2E43-9A68-27B605A97593}" srcOrd="5" destOrd="0" presId="urn:microsoft.com/office/officeart/2005/8/layout/vProcess5"/>
    <dgm:cxn modelId="{45612DFF-BC4F-4945-B1C8-6DB1481583B9}" type="presParOf" srcId="{54B179EE-3303-EB41-BB52-CE2B57AF1474}" destId="{A91171EE-BE66-4743-9ED9-0A173817AEDA}" srcOrd="6" destOrd="0" presId="urn:microsoft.com/office/officeart/2005/8/layout/vProcess5"/>
    <dgm:cxn modelId="{1123DAA8-079A-0E49-A1E9-B09299EDDA0C}" type="presParOf" srcId="{54B179EE-3303-EB41-BB52-CE2B57AF1474}" destId="{26EE0C70-F549-EC43-92EE-8C35DBD21BA1}" srcOrd="7" destOrd="0" presId="urn:microsoft.com/office/officeart/2005/8/layout/vProcess5"/>
    <dgm:cxn modelId="{577E66DE-4769-3A46-9596-CF9B25E7DABC}" type="presParOf" srcId="{54B179EE-3303-EB41-BB52-CE2B57AF1474}" destId="{E3B23561-0758-294F-8D71-A38E53A866A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D6EA79-FBEF-48EB-9BB9-C9D274C67F8C}">
      <dgm:prSet/>
      <dgm:spPr/>
      <dgm:t>
        <a:bodyPr/>
        <a:lstStyle/>
        <a:p>
          <a:r>
            <a:rPr lang="fr-CA" dirty="0"/>
            <a:t>PARLIAMENTARY WORK AND ADOPTION OF THE BILL FOLLOWING THE LEGISLATIVE PROCESS</a:t>
          </a:r>
          <a:endParaRPr lang="en-US" dirty="0"/>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3D132295-FC13-C044-8103-C3FC34A61136}">
      <dgm:prSet/>
      <dgm:spPr/>
      <dgm:t>
        <a:bodyPr/>
        <a:lstStyle/>
        <a:p>
          <a:r>
            <a:rPr lang="fr-CA"/>
            <a:t>ESTABLISHMENT OF A TRANSFORMATION COMMITTEE </a:t>
          </a:r>
        </a:p>
      </dgm:t>
    </dgm:pt>
    <dgm:pt modelId="{F68298F5-F998-C849-9DEF-FBFC075C6F52}" type="parTrans" cxnId="{CF39BD8A-01F5-F840-9CA8-A87EE49CDA1D}">
      <dgm:prSet/>
      <dgm:spPr/>
      <dgm:t>
        <a:bodyPr/>
        <a:lstStyle/>
        <a:p>
          <a:endParaRPr lang="fr-CA"/>
        </a:p>
      </dgm:t>
    </dgm:pt>
    <dgm:pt modelId="{58E4213E-356B-0843-B206-B4846954D889}" type="sibTrans" cxnId="{CF39BD8A-01F5-F840-9CA8-A87EE49CDA1D}">
      <dgm:prSet/>
      <dgm:spPr/>
      <dgm:t>
        <a:bodyPr/>
        <a:lstStyle/>
        <a:p>
          <a:endParaRPr lang="fr-CA"/>
        </a:p>
      </dgm:t>
    </dgm:pt>
    <dgm:pt modelId="{E36B16BE-1AF2-1444-9372-641D984F9887}">
      <dgm:prSet/>
      <dgm:spPr/>
      <dgm:t>
        <a:bodyPr/>
        <a:lstStyle/>
        <a:p>
          <a:r>
            <a:rPr lang="fr-CA" dirty="0"/>
            <a:t>APPOINTMENT OF SANTE QUÉBEC CEO, BOARD AND PRESIDENT OF THE BOARD</a:t>
          </a:r>
        </a:p>
      </dgm:t>
    </dgm:pt>
    <dgm:pt modelId="{BE1C9C56-6188-E443-AF47-D715362E259E}" type="parTrans" cxnId="{4921FCD0-CC72-3444-A33B-D2C27A2ED3E6}">
      <dgm:prSet/>
      <dgm:spPr/>
      <dgm:t>
        <a:bodyPr/>
        <a:lstStyle/>
        <a:p>
          <a:endParaRPr lang="fr-CA"/>
        </a:p>
      </dgm:t>
    </dgm:pt>
    <dgm:pt modelId="{8B159771-25CE-844C-AB54-9822A8E8EF26}" type="sibTrans" cxnId="{4921FCD0-CC72-3444-A33B-D2C27A2ED3E6}">
      <dgm:prSet/>
      <dgm:spPr/>
      <dgm:t>
        <a:bodyPr/>
        <a:lstStyle/>
        <a:p>
          <a:endParaRPr lang="fr-CA"/>
        </a:p>
      </dgm:t>
    </dgm:pt>
    <dgm:pt modelId="{792311D3-D096-9C44-BD7E-B34751BA89E6}">
      <dgm:prSet/>
      <dgm:spPr/>
      <dgm:t>
        <a:bodyPr/>
        <a:lstStyle/>
        <a:p>
          <a:r>
            <a:rPr lang="fr-CA" dirty="0"/>
            <a:t>ENTRY INTO FORCE, BY STEPS, OF THE LAW FOLLOWING ITS SANCTION</a:t>
          </a:r>
        </a:p>
      </dgm:t>
    </dgm:pt>
    <dgm:pt modelId="{49B48AA8-57FE-B344-AE33-F31C1453E4DC}" type="parTrans" cxnId="{FA386224-1D18-C54D-A301-F67628AEBACD}">
      <dgm:prSet/>
      <dgm:spPr/>
      <dgm:t>
        <a:bodyPr/>
        <a:lstStyle/>
        <a:p>
          <a:endParaRPr lang="fr-CA"/>
        </a:p>
      </dgm:t>
    </dgm:pt>
    <dgm:pt modelId="{4E2BFD1A-5CA6-C449-A698-2F68B4318AE5}" type="sibTrans" cxnId="{FA386224-1D18-C54D-A301-F67628AEBACD}">
      <dgm:prSet/>
      <dgm:spPr/>
      <dgm:t>
        <a:bodyPr/>
        <a:lstStyle/>
        <a:p>
          <a:endParaRPr lang="fr-CA"/>
        </a:p>
      </dgm:t>
    </dgm:pt>
    <dgm:pt modelId="{346286BB-994D-D949-9974-FB7581B8A0A1}">
      <dgm:prSet/>
      <dgm:spPr/>
      <dgm:t>
        <a:bodyPr/>
        <a:lstStyle/>
        <a:p>
          <a:r>
            <a:rPr lang="fr-CA" dirty="0"/>
            <a:t>INTEGRATION OF ESTABLISHMENTS IN SANTE QUÉBEC: SIX MONTHS AFTER THE DATE SET BY THE GOVERNMENT</a:t>
          </a:r>
        </a:p>
      </dgm:t>
    </dgm:pt>
    <dgm:pt modelId="{47F869DB-BF3A-EC4F-99BB-88F012A916C0}" type="parTrans" cxnId="{EA860F95-9B64-2548-B7D6-6F7F15ABB06C}">
      <dgm:prSet/>
      <dgm:spPr/>
      <dgm:t>
        <a:bodyPr/>
        <a:lstStyle/>
        <a:p>
          <a:endParaRPr lang="fr-CA"/>
        </a:p>
      </dgm:t>
    </dgm:pt>
    <dgm:pt modelId="{E32DAF7B-CDB1-E547-B333-D66C1049E599}" type="sibTrans" cxnId="{EA860F95-9B64-2548-B7D6-6F7F15ABB06C}">
      <dgm:prSet/>
      <dgm:spPr/>
      <dgm:t>
        <a:bodyPr/>
        <a:lstStyle/>
        <a:p>
          <a:endParaRPr lang="fr-CA"/>
        </a:p>
      </dgm:t>
    </dgm:pt>
    <dgm:pt modelId="{A83652EA-7DD4-6349-93FC-47651B4514F4}">
      <dgm:prSet/>
      <dgm:spPr/>
      <dgm:t>
        <a:bodyPr/>
        <a:lstStyle/>
        <a:p>
          <a:r>
            <a:rPr lang="fr-CA" dirty="0"/>
            <a:t>DETERMINATION OF THE 4 NEW BARGAINING UNITS</a:t>
          </a:r>
        </a:p>
      </dgm:t>
    </dgm:pt>
    <dgm:pt modelId="{5213B81F-E222-6747-8793-5EC6AD096A95}" type="parTrans" cxnId="{BA0197FB-45AD-CA46-AE6B-933C63260B0E}">
      <dgm:prSet/>
      <dgm:spPr/>
      <dgm:t>
        <a:bodyPr/>
        <a:lstStyle/>
        <a:p>
          <a:endParaRPr lang="fr-CA"/>
        </a:p>
      </dgm:t>
    </dgm:pt>
    <dgm:pt modelId="{D2D14E9C-8139-ED42-8128-52BE331A4C9D}" type="sibTrans" cxnId="{BA0197FB-45AD-CA46-AE6B-933C63260B0E}">
      <dgm:prSet/>
      <dgm:spPr/>
      <dgm:t>
        <a:bodyPr/>
        <a:lstStyle/>
        <a:p>
          <a:endParaRPr lang="fr-CA"/>
        </a:p>
      </dgm:t>
    </dgm:pt>
    <dgm:pt modelId="{7F7EB1A6-F1D5-E040-B021-2AA794216E10}" type="pres">
      <dgm:prSet presAssocID="{EFDF6ACF-3563-4813-9AD1-3B824B516B96}" presName="linear" presStyleCnt="0">
        <dgm:presLayoutVars>
          <dgm:animLvl val="lvl"/>
          <dgm:resizeHandles val="exact"/>
        </dgm:presLayoutVars>
      </dgm:prSet>
      <dgm:spPr/>
    </dgm:pt>
    <dgm:pt modelId="{AA8E4AC2-8BD3-2B41-8DC2-569D7C030F7C}" type="pres">
      <dgm:prSet presAssocID="{96D6EA79-FBEF-48EB-9BB9-C9D274C67F8C}" presName="parentText" presStyleLbl="node1" presStyleIdx="0" presStyleCnt="6">
        <dgm:presLayoutVars>
          <dgm:chMax val="0"/>
          <dgm:bulletEnabled val="1"/>
        </dgm:presLayoutVars>
      </dgm:prSet>
      <dgm:spPr/>
    </dgm:pt>
    <dgm:pt modelId="{F602D785-7997-2644-B45C-C8BFD806C4BD}" type="pres">
      <dgm:prSet presAssocID="{C162BA47-3B9C-45A2-8E17-34FE4B0702EB}" presName="spacer" presStyleCnt="0"/>
      <dgm:spPr/>
    </dgm:pt>
    <dgm:pt modelId="{3E369F94-9A77-7146-9BB1-1CD139F69333}" type="pres">
      <dgm:prSet presAssocID="{3D132295-FC13-C044-8103-C3FC34A61136}" presName="parentText" presStyleLbl="node1" presStyleIdx="1" presStyleCnt="6">
        <dgm:presLayoutVars>
          <dgm:chMax val="0"/>
          <dgm:bulletEnabled val="1"/>
        </dgm:presLayoutVars>
      </dgm:prSet>
      <dgm:spPr/>
    </dgm:pt>
    <dgm:pt modelId="{7E97A836-4DA6-FD4E-B808-8D3C7EB5F83C}" type="pres">
      <dgm:prSet presAssocID="{58E4213E-356B-0843-B206-B4846954D889}" presName="spacer" presStyleCnt="0"/>
      <dgm:spPr/>
    </dgm:pt>
    <dgm:pt modelId="{B640BCE0-59C0-A547-9A11-EB54FBDFFE3A}" type="pres">
      <dgm:prSet presAssocID="{E36B16BE-1AF2-1444-9372-641D984F9887}" presName="parentText" presStyleLbl="node1" presStyleIdx="2" presStyleCnt="6">
        <dgm:presLayoutVars>
          <dgm:chMax val="0"/>
          <dgm:bulletEnabled val="1"/>
        </dgm:presLayoutVars>
      </dgm:prSet>
      <dgm:spPr/>
    </dgm:pt>
    <dgm:pt modelId="{A205A3C4-15AE-8946-8FF0-573D78B83B8C}" type="pres">
      <dgm:prSet presAssocID="{8B159771-25CE-844C-AB54-9822A8E8EF26}" presName="spacer" presStyleCnt="0"/>
      <dgm:spPr/>
    </dgm:pt>
    <dgm:pt modelId="{8E565E7C-7589-8A48-88C0-425554D60A5C}" type="pres">
      <dgm:prSet presAssocID="{792311D3-D096-9C44-BD7E-B34751BA89E6}" presName="parentText" presStyleLbl="node1" presStyleIdx="3" presStyleCnt="6">
        <dgm:presLayoutVars>
          <dgm:chMax val="0"/>
          <dgm:bulletEnabled val="1"/>
        </dgm:presLayoutVars>
      </dgm:prSet>
      <dgm:spPr/>
    </dgm:pt>
    <dgm:pt modelId="{E2CD97DA-7EE4-0B46-BDBD-C715624AD235}" type="pres">
      <dgm:prSet presAssocID="{4E2BFD1A-5CA6-C449-A698-2F68B4318AE5}" presName="spacer" presStyleCnt="0"/>
      <dgm:spPr/>
    </dgm:pt>
    <dgm:pt modelId="{8C312B9B-93F9-C24A-9113-FBD3751A1BA3}" type="pres">
      <dgm:prSet presAssocID="{346286BB-994D-D949-9974-FB7581B8A0A1}" presName="parentText" presStyleLbl="node1" presStyleIdx="4" presStyleCnt="6">
        <dgm:presLayoutVars>
          <dgm:chMax val="0"/>
          <dgm:bulletEnabled val="1"/>
        </dgm:presLayoutVars>
      </dgm:prSet>
      <dgm:spPr/>
    </dgm:pt>
    <dgm:pt modelId="{E3F78E5D-956C-1141-BA58-0AAC900B0761}" type="pres">
      <dgm:prSet presAssocID="{E32DAF7B-CDB1-E547-B333-D66C1049E599}" presName="spacer" presStyleCnt="0"/>
      <dgm:spPr/>
    </dgm:pt>
    <dgm:pt modelId="{AE8C13E0-8D86-2545-BAC2-95F8D37892F8}" type="pres">
      <dgm:prSet presAssocID="{A83652EA-7DD4-6349-93FC-47651B4514F4}" presName="parentText" presStyleLbl="node1" presStyleIdx="5" presStyleCnt="6">
        <dgm:presLayoutVars>
          <dgm:chMax val="0"/>
          <dgm:bulletEnabled val="1"/>
        </dgm:presLayoutVars>
      </dgm:prSet>
      <dgm:spPr/>
    </dgm:pt>
  </dgm:ptLst>
  <dgm:cxnLst>
    <dgm:cxn modelId="{A841E30C-D6C4-F64A-858E-4649A91B0101}" type="presOf" srcId="{96D6EA79-FBEF-48EB-9BB9-C9D274C67F8C}" destId="{AA8E4AC2-8BD3-2B41-8DC2-569D7C030F7C}" srcOrd="0" destOrd="0" presId="urn:microsoft.com/office/officeart/2005/8/layout/vList2"/>
    <dgm:cxn modelId="{FA386224-1D18-C54D-A301-F67628AEBACD}" srcId="{EFDF6ACF-3563-4813-9AD1-3B824B516B96}" destId="{792311D3-D096-9C44-BD7E-B34751BA89E6}" srcOrd="3" destOrd="0" parTransId="{49B48AA8-57FE-B344-AE33-F31C1453E4DC}" sibTransId="{4E2BFD1A-5CA6-C449-A698-2F68B4318AE5}"/>
    <dgm:cxn modelId="{9871EC5B-6264-40D6-844F-DC316F404C83}" srcId="{EFDF6ACF-3563-4813-9AD1-3B824B516B96}" destId="{96D6EA79-FBEF-48EB-9BB9-C9D274C67F8C}" srcOrd="0" destOrd="0" parTransId="{71E30208-EE99-4C6F-975C-DCDA52C8343D}" sibTransId="{C162BA47-3B9C-45A2-8E17-34FE4B0702EB}"/>
    <dgm:cxn modelId="{7D4DC571-D8AF-6742-876E-81E047592D02}" type="presOf" srcId="{792311D3-D096-9C44-BD7E-B34751BA89E6}" destId="{8E565E7C-7589-8A48-88C0-425554D60A5C}" srcOrd="0" destOrd="0" presId="urn:microsoft.com/office/officeart/2005/8/layout/vList2"/>
    <dgm:cxn modelId="{CF39BD8A-01F5-F840-9CA8-A87EE49CDA1D}" srcId="{EFDF6ACF-3563-4813-9AD1-3B824B516B96}" destId="{3D132295-FC13-C044-8103-C3FC34A61136}" srcOrd="1" destOrd="0" parTransId="{F68298F5-F998-C849-9DEF-FBFC075C6F52}" sibTransId="{58E4213E-356B-0843-B206-B4846954D889}"/>
    <dgm:cxn modelId="{19C68D8E-4674-164D-9CFC-C2021F1EDA2D}" type="presOf" srcId="{E36B16BE-1AF2-1444-9372-641D984F9887}" destId="{B640BCE0-59C0-A547-9A11-EB54FBDFFE3A}" srcOrd="0" destOrd="0" presId="urn:microsoft.com/office/officeart/2005/8/layout/vList2"/>
    <dgm:cxn modelId="{54249090-B3D0-794C-ADF8-50A1882F25B0}" type="presOf" srcId="{A83652EA-7DD4-6349-93FC-47651B4514F4}" destId="{AE8C13E0-8D86-2545-BAC2-95F8D37892F8}" srcOrd="0" destOrd="0" presId="urn:microsoft.com/office/officeart/2005/8/layout/vList2"/>
    <dgm:cxn modelId="{EA860F95-9B64-2548-B7D6-6F7F15ABB06C}" srcId="{EFDF6ACF-3563-4813-9AD1-3B824B516B96}" destId="{346286BB-994D-D949-9974-FB7581B8A0A1}" srcOrd="4" destOrd="0" parTransId="{47F869DB-BF3A-EC4F-99BB-88F012A916C0}" sibTransId="{E32DAF7B-CDB1-E547-B333-D66C1049E599}"/>
    <dgm:cxn modelId="{C10874BB-5D24-D84C-B0DB-2BDB426CB4ED}" type="presOf" srcId="{EFDF6ACF-3563-4813-9AD1-3B824B516B96}" destId="{7F7EB1A6-F1D5-E040-B021-2AA794216E10}" srcOrd="0" destOrd="0" presId="urn:microsoft.com/office/officeart/2005/8/layout/vList2"/>
    <dgm:cxn modelId="{4921FCD0-CC72-3444-A33B-D2C27A2ED3E6}" srcId="{EFDF6ACF-3563-4813-9AD1-3B824B516B96}" destId="{E36B16BE-1AF2-1444-9372-641D984F9887}" srcOrd="2" destOrd="0" parTransId="{BE1C9C56-6188-E443-AF47-D715362E259E}" sibTransId="{8B159771-25CE-844C-AB54-9822A8E8EF26}"/>
    <dgm:cxn modelId="{AD2AD7D4-43F3-AF4E-8138-6A2B6CEA3791}" type="presOf" srcId="{3D132295-FC13-C044-8103-C3FC34A61136}" destId="{3E369F94-9A77-7146-9BB1-1CD139F69333}" srcOrd="0" destOrd="0" presId="urn:microsoft.com/office/officeart/2005/8/layout/vList2"/>
    <dgm:cxn modelId="{D8F3DDD6-F7ED-9044-B0D5-0F1541768FF2}" type="presOf" srcId="{346286BB-994D-D949-9974-FB7581B8A0A1}" destId="{8C312B9B-93F9-C24A-9113-FBD3751A1BA3}" srcOrd="0" destOrd="0" presId="urn:microsoft.com/office/officeart/2005/8/layout/vList2"/>
    <dgm:cxn modelId="{BA0197FB-45AD-CA46-AE6B-933C63260B0E}" srcId="{EFDF6ACF-3563-4813-9AD1-3B824B516B96}" destId="{A83652EA-7DD4-6349-93FC-47651B4514F4}" srcOrd="5" destOrd="0" parTransId="{5213B81F-E222-6747-8793-5EC6AD096A95}" sibTransId="{D2D14E9C-8139-ED42-8128-52BE331A4C9D}"/>
    <dgm:cxn modelId="{4D1708FA-A12A-D04A-9B1F-2FA22E5BD66A}" type="presParOf" srcId="{7F7EB1A6-F1D5-E040-B021-2AA794216E10}" destId="{AA8E4AC2-8BD3-2B41-8DC2-569D7C030F7C}" srcOrd="0" destOrd="0" presId="urn:microsoft.com/office/officeart/2005/8/layout/vList2"/>
    <dgm:cxn modelId="{D61CF3C5-2B23-604C-9263-DB3AFC0B8F6D}" type="presParOf" srcId="{7F7EB1A6-F1D5-E040-B021-2AA794216E10}" destId="{F602D785-7997-2644-B45C-C8BFD806C4BD}" srcOrd="1" destOrd="0" presId="urn:microsoft.com/office/officeart/2005/8/layout/vList2"/>
    <dgm:cxn modelId="{A217C6F0-FCE4-E849-9D7D-9AAC0BA7460F}" type="presParOf" srcId="{7F7EB1A6-F1D5-E040-B021-2AA794216E10}" destId="{3E369F94-9A77-7146-9BB1-1CD139F69333}" srcOrd="2" destOrd="0" presId="urn:microsoft.com/office/officeart/2005/8/layout/vList2"/>
    <dgm:cxn modelId="{46295337-22E9-4646-9FF3-776914B44E27}" type="presParOf" srcId="{7F7EB1A6-F1D5-E040-B021-2AA794216E10}" destId="{7E97A836-4DA6-FD4E-B808-8D3C7EB5F83C}" srcOrd="3" destOrd="0" presId="urn:microsoft.com/office/officeart/2005/8/layout/vList2"/>
    <dgm:cxn modelId="{CE1BB4F3-D3BB-3D41-A9CD-E168DF827D52}" type="presParOf" srcId="{7F7EB1A6-F1D5-E040-B021-2AA794216E10}" destId="{B640BCE0-59C0-A547-9A11-EB54FBDFFE3A}" srcOrd="4" destOrd="0" presId="urn:microsoft.com/office/officeart/2005/8/layout/vList2"/>
    <dgm:cxn modelId="{5D3F3DC2-4F0C-DC46-952D-5BDCAF2C10E7}" type="presParOf" srcId="{7F7EB1A6-F1D5-E040-B021-2AA794216E10}" destId="{A205A3C4-15AE-8946-8FF0-573D78B83B8C}" srcOrd="5" destOrd="0" presId="urn:microsoft.com/office/officeart/2005/8/layout/vList2"/>
    <dgm:cxn modelId="{D97E649F-68CC-4E40-B22F-7FF77088D3BC}" type="presParOf" srcId="{7F7EB1A6-F1D5-E040-B021-2AA794216E10}" destId="{8E565E7C-7589-8A48-88C0-425554D60A5C}" srcOrd="6" destOrd="0" presId="urn:microsoft.com/office/officeart/2005/8/layout/vList2"/>
    <dgm:cxn modelId="{81360B72-B805-4A4A-ADB9-D302B1BFE6BF}" type="presParOf" srcId="{7F7EB1A6-F1D5-E040-B021-2AA794216E10}" destId="{E2CD97DA-7EE4-0B46-BDBD-C715624AD235}" srcOrd="7" destOrd="0" presId="urn:microsoft.com/office/officeart/2005/8/layout/vList2"/>
    <dgm:cxn modelId="{D5FD4AAE-E6DE-0649-B8A1-E756A08794A5}" type="presParOf" srcId="{7F7EB1A6-F1D5-E040-B021-2AA794216E10}" destId="{8C312B9B-93F9-C24A-9113-FBD3751A1BA3}" srcOrd="8" destOrd="0" presId="urn:microsoft.com/office/officeart/2005/8/layout/vList2"/>
    <dgm:cxn modelId="{35A112CB-CEE1-564A-BA4A-4EB7A657A9E4}" type="presParOf" srcId="{7F7EB1A6-F1D5-E040-B021-2AA794216E10}" destId="{E3F78E5D-956C-1141-BA58-0AAC900B0761}" srcOrd="9" destOrd="0" presId="urn:microsoft.com/office/officeart/2005/8/layout/vList2"/>
    <dgm:cxn modelId="{8D4F57EE-11E2-0548-93AC-A33E630EA435}" type="presParOf" srcId="{7F7EB1A6-F1D5-E040-B021-2AA794216E10}" destId="{AE8C13E0-8D86-2545-BAC2-95F8D37892F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D6EA79-FBEF-48EB-9BB9-C9D274C67F8C}">
      <dgm:prSet/>
      <dgm:spPr/>
      <dgm:t>
        <a:bodyPr/>
        <a:lstStyle/>
        <a:p>
          <a:r>
            <a:rPr lang="en-US" dirty="0"/>
            <a:t>PREPARE OUR BRIEF</a:t>
          </a:r>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ECC797E0-824C-44B0-B813-AE778B253544}">
      <dgm:prSet/>
      <dgm:spPr/>
      <dgm:t>
        <a:bodyPr/>
        <a:lstStyle/>
        <a:p>
          <a:r>
            <a:rPr lang="fr-CA" dirty="0"/>
            <a:t>PRESENTATION IN PARLIAMENTARY COMMITTEE</a:t>
          </a:r>
          <a:endParaRPr lang="en-US" dirty="0"/>
        </a:p>
      </dgm:t>
    </dgm:pt>
    <dgm:pt modelId="{73654087-996B-42E0-A4E6-2C57B439C2FB}" type="parTrans" cxnId="{F671BF31-907B-4ED1-8238-24B446541462}">
      <dgm:prSet/>
      <dgm:spPr/>
      <dgm:t>
        <a:bodyPr/>
        <a:lstStyle/>
        <a:p>
          <a:endParaRPr lang="en-US"/>
        </a:p>
      </dgm:t>
    </dgm:pt>
    <dgm:pt modelId="{A5E9F208-8756-4C50-AB99-B83AB037C35C}" type="sibTrans" cxnId="{F671BF31-907B-4ED1-8238-24B446541462}">
      <dgm:prSet/>
      <dgm:spPr/>
      <dgm:t>
        <a:bodyPr/>
        <a:lstStyle/>
        <a:p>
          <a:endParaRPr lang="en-US"/>
        </a:p>
      </dgm:t>
    </dgm:pt>
    <dgm:pt modelId="{704045BB-EB22-463F-8E25-1134F00B9971}">
      <dgm:prSet/>
      <dgm:spPr/>
      <dgm:t>
        <a:bodyPr/>
        <a:lstStyle/>
        <a:p>
          <a:r>
            <a:rPr lang="en-US" dirty="0"/>
            <a:t>WE</a:t>
          </a:r>
          <a:r>
            <a:rPr lang="en-US" baseline="0" dirty="0"/>
            <a:t> WILL GIVE UP TO THE MINUTE INFORMATION AND KEEP YOU POSTED</a:t>
          </a:r>
          <a:endParaRPr lang="en-US" dirty="0"/>
        </a:p>
      </dgm:t>
    </dgm:pt>
    <dgm:pt modelId="{8AE8450E-5AA6-4B4F-A34A-E675742FE79F}" type="parTrans" cxnId="{EEBBA6B8-B61E-4CDB-8CDD-2622B2071DAF}">
      <dgm:prSet/>
      <dgm:spPr/>
      <dgm:t>
        <a:bodyPr/>
        <a:lstStyle/>
        <a:p>
          <a:endParaRPr lang="en-US"/>
        </a:p>
      </dgm:t>
    </dgm:pt>
    <dgm:pt modelId="{848C2432-BA17-406C-B684-E87A9CB33544}" type="sibTrans" cxnId="{EEBBA6B8-B61E-4CDB-8CDD-2622B2071DAF}">
      <dgm:prSet/>
      <dgm:spPr/>
      <dgm:t>
        <a:bodyPr/>
        <a:lstStyle/>
        <a:p>
          <a:endParaRPr lang="en-US"/>
        </a:p>
      </dgm:t>
    </dgm:pt>
    <dgm:pt modelId="{74E81066-646F-A340-B4A0-8A6650EA6340}">
      <dgm:prSet/>
      <dgm:spPr/>
      <dgm:t>
        <a:bodyPr/>
        <a:lstStyle/>
        <a:p>
          <a:r>
            <a:rPr lang="fr-CA" dirty="0"/>
            <a:t>CALL TO ALL FOR THE ADVANTAGES AND DISADVANTAGES OF CO-MANAGEMENT WITH PHYSICIANS</a:t>
          </a:r>
          <a:endParaRPr lang="en-US" dirty="0"/>
        </a:p>
      </dgm:t>
    </dgm:pt>
    <dgm:pt modelId="{CCB58E86-92BB-AF44-B9E7-B4B6CA331725}" type="parTrans" cxnId="{064C2585-0380-4741-AFD4-FBF4952583DE}">
      <dgm:prSet/>
      <dgm:spPr/>
      <dgm:t>
        <a:bodyPr/>
        <a:lstStyle/>
        <a:p>
          <a:endParaRPr lang="fr-CA"/>
        </a:p>
      </dgm:t>
    </dgm:pt>
    <dgm:pt modelId="{3F2FFD36-5DD6-1940-A6FA-177F23A33134}" type="sibTrans" cxnId="{064C2585-0380-4741-AFD4-FBF4952583DE}">
      <dgm:prSet/>
      <dgm:spPr/>
      <dgm:t>
        <a:bodyPr/>
        <a:lstStyle/>
        <a:p>
          <a:endParaRPr lang="fr-CA"/>
        </a:p>
      </dgm:t>
    </dgm:pt>
    <dgm:pt modelId="{0AE4F2F2-6A64-0B4A-BC2B-91CD281E75EC}">
      <dgm:prSet/>
      <dgm:spPr/>
      <dgm:t>
        <a:bodyPr/>
        <a:lstStyle/>
        <a:p>
          <a:r>
            <a:rPr lang="fr-CA" b="0" i="0" u="none" dirty="0"/>
            <a:t>APER WILL ASK FOR MEETINGS WITH THE HR DIRECTOR IN ORDER TO BE ABLE TO PARTICIPATE IN THE PREPARATION OF THE LIST TO BE SUBMITTED TO THE TAT IN VIEW OF A STRIKE.</a:t>
          </a:r>
          <a:endParaRPr lang="en-US" dirty="0"/>
        </a:p>
      </dgm:t>
    </dgm:pt>
    <dgm:pt modelId="{012B2836-E33D-A140-8C8F-7DC2AD85411A}" type="parTrans" cxnId="{A857C205-F46F-024E-B64F-766FC01A90D9}">
      <dgm:prSet/>
      <dgm:spPr/>
      <dgm:t>
        <a:bodyPr/>
        <a:lstStyle/>
        <a:p>
          <a:endParaRPr lang="fr-CA"/>
        </a:p>
      </dgm:t>
    </dgm:pt>
    <dgm:pt modelId="{94A44D3C-8978-D241-98A8-54DB2F5902F0}" type="sibTrans" cxnId="{A857C205-F46F-024E-B64F-766FC01A90D9}">
      <dgm:prSet/>
      <dgm:spPr/>
      <dgm:t>
        <a:bodyPr/>
        <a:lstStyle/>
        <a:p>
          <a:endParaRPr lang="fr-CA"/>
        </a:p>
      </dgm:t>
    </dgm:pt>
    <dgm:pt modelId="{7F7EB1A6-F1D5-E040-B021-2AA794216E10}" type="pres">
      <dgm:prSet presAssocID="{EFDF6ACF-3563-4813-9AD1-3B824B516B96}" presName="linear" presStyleCnt="0">
        <dgm:presLayoutVars>
          <dgm:animLvl val="lvl"/>
          <dgm:resizeHandles val="exact"/>
        </dgm:presLayoutVars>
      </dgm:prSet>
      <dgm:spPr/>
    </dgm:pt>
    <dgm:pt modelId="{AA8E4AC2-8BD3-2B41-8DC2-569D7C030F7C}" type="pres">
      <dgm:prSet presAssocID="{96D6EA79-FBEF-48EB-9BB9-C9D274C67F8C}" presName="parentText" presStyleLbl="node1" presStyleIdx="0" presStyleCnt="5">
        <dgm:presLayoutVars>
          <dgm:chMax val="0"/>
          <dgm:bulletEnabled val="1"/>
        </dgm:presLayoutVars>
      </dgm:prSet>
      <dgm:spPr/>
    </dgm:pt>
    <dgm:pt modelId="{F602D785-7997-2644-B45C-C8BFD806C4BD}" type="pres">
      <dgm:prSet presAssocID="{C162BA47-3B9C-45A2-8E17-34FE4B0702EB}" presName="spacer" presStyleCnt="0"/>
      <dgm:spPr/>
    </dgm:pt>
    <dgm:pt modelId="{AD4DA4FE-DA33-4F43-B138-DDE2895E99E0}" type="pres">
      <dgm:prSet presAssocID="{74E81066-646F-A340-B4A0-8A6650EA6340}" presName="parentText" presStyleLbl="node1" presStyleIdx="1" presStyleCnt="5">
        <dgm:presLayoutVars>
          <dgm:chMax val="0"/>
          <dgm:bulletEnabled val="1"/>
        </dgm:presLayoutVars>
      </dgm:prSet>
      <dgm:spPr/>
    </dgm:pt>
    <dgm:pt modelId="{B7B75088-B092-2646-8E9F-05A7F121E5E7}" type="pres">
      <dgm:prSet presAssocID="{3F2FFD36-5DD6-1940-A6FA-177F23A33134}" presName="spacer" presStyleCnt="0"/>
      <dgm:spPr/>
    </dgm:pt>
    <dgm:pt modelId="{1DCA8A03-B703-E248-999B-614822202A09}" type="pres">
      <dgm:prSet presAssocID="{ECC797E0-824C-44B0-B813-AE778B253544}" presName="parentText" presStyleLbl="node1" presStyleIdx="2" presStyleCnt="5">
        <dgm:presLayoutVars>
          <dgm:chMax val="0"/>
          <dgm:bulletEnabled val="1"/>
        </dgm:presLayoutVars>
      </dgm:prSet>
      <dgm:spPr/>
    </dgm:pt>
    <dgm:pt modelId="{0659A6E9-E8B2-1248-AA50-7D54804D5AFC}" type="pres">
      <dgm:prSet presAssocID="{A5E9F208-8756-4C50-AB99-B83AB037C35C}" presName="spacer" presStyleCnt="0"/>
      <dgm:spPr/>
    </dgm:pt>
    <dgm:pt modelId="{B69BB2A1-B2B4-DC46-A75D-51A9F7CED2EB}" type="pres">
      <dgm:prSet presAssocID="{704045BB-EB22-463F-8E25-1134F00B9971}" presName="parentText" presStyleLbl="node1" presStyleIdx="3" presStyleCnt="5">
        <dgm:presLayoutVars>
          <dgm:chMax val="0"/>
          <dgm:bulletEnabled val="1"/>
        </dgm:presLayoutVars>
      </dgm:prSet>
      <dgm:spPr/>
    </dgm:pt>
    <dgm:pt modelId="{B9933FE3-0171-DC45-B49A-EB5A6F780CC7}" type="pres">
      <dgm:prSet presAssocID="{848C2432-BA17-406C-B684-E87A9CB33544}" presName="spacer" presStyleCnt="0"/>
      <dgm:spPr/>
    </dgm:pt>
    <dgm:pt modelId="{CA2F4B74-8EBB-F84F-B4EF-454F904CEE48}" type="pres">
      <dgm:prSet presAssocID="{0AE4F2F2-6A64-0B4A-BC2B-91CD281E75EC}" presName="parentText" presStyleLbl="node1" presStyleIdx="4" presStyleCnt="5">
        <dgm:presLayoutVars>
          <dgm:chMax val="0"/>
          <dgm:bulletEnabled val="1"/>
        </dgm:presLayoutVars>
      </dgm:prSet>
      <dgm:spPr/>
    </dgm:pt>
  </dgm:ptLst>
  <dgm:cxnLst>
    <dgm:cxn modelId="{A857C205-F46F-024E-B64F-766FC01A90D9}" srcId="{EFDF6ACF-3563-4813-9AD1-3B824B516B96}" destId="{0AE4F2F2-6A64-0B4A-BC2B-91CD281E75EC}" srcOrd="4" destOrd="0" parTransId="{012B2836-E33D-A140-8C8F-7DC2AD85411A}" sibTransId="{94A44D3C-8978-D241-98A8-54DB2F5902F0}"/>
    <dgm:cxn modelId="{A841E30C-D6C4-F64A-858E-4649A91B0101}" type="presOf" srcId="{96D6EA79-FBEF-48EB-9BB9-C9D274C67F8C}" destId="{AA8E4AC2-8BD3-2B41-8DC2-569D7C030F7C}" srcOrd="0" destOrd="0" presId="urn:microsoft.com/office/officeart/2005/8/layout/vList2"/>
    <dgm:cxn modelId="{F671BF31-907B-4ED1-8238-24B446541462}" srcId="{EFDF6ACF-3563-4813-9AD1-3B824B516B96}" destId="{ECC797E0-824C-44B0-B813-AE778B253544}" srcOrd="2" destOrd="0" parTransId="{73654087-996B-42E0-A4E6-2C57B439C2FB}" sibTransId="{A5E9F208-8756-4C50-AB99-B83AB037C35C}"/>
    <dgm:cxn modelId="{9871EC5B-6264-40D6-844F-DC316F404C83}" srcId="{EFDF6ACF-3563-4813-9AD1-3B824B516B96}" destId="{96D6EA79-FBEF-48EB-9BB9-C9D274C67F8C}" srcOrd="0" destOrd="0" parTransId="{71E30208-EE99-4C6F-975C-DCDA52C8343D}" sibTransId="{C162BA47-3B9C-45A2-8E17-34FE4B0702EB}"/>
    <dgm:cxn modelId="{1B71EA7E-EF93-D04A-B453-187591B65FCD}" type="presOf" srcId="{704045BB-EB22-463F-8E25-1134F00B9971}" destId="{B69BB2A1-B2B4-DC46-A75D-51A9F7CED2EB}" srcOrd="0" destOrd="0" presId="urn:microsoft.com/office/officeart/2005/8/layout/vList2"/>
    <dgm:cxn modelId="{064C2585-0380-4741-AFD4-FBF4952583DE}" srcId="{EFDF6ACF-3563-4813-9AD1-3B824B516B96}" destId="{74E81066-646F-A340-B4A0-8A6650EA6340}" srcOrd="1" destOrd="0" parTransId="{CCB58E86-92BB-AF44-B9E7-B4B6CA331725}" sibTransId="{3F2FFD36-5DD6-1940-A6FA-177F23A33134}"/>
    <dgm:cxn modelId="{EEBBA6B8-B61E-4CDB-8CDD-2622B2071DAF}" srcId="{EFDF6ACF-3563-4813-9AD1-3B824B516B96}" destId="{704045BB-EB22-463F-8E25-1134F00B9971}" srcOrd="3" destOrd="0" parTransId="{8AE8450E-5AA6-4B4F-A34A-E675742FE79F}" sibTransId="{848C2432-BA17-406C-B684-E87A9CB33544}"/>
    <dgm:cxn modelId="{C10874BB-5D24-D84C-B0DB-2BDB426CB4ED}" type="presOf" srcId="{EFDF6ACF-3563-4813-9AD1-3B824B516B96}" destId="{7F7EB1A6-F1D5-E040-B021-2AA794216E10}" srcOrd="0" destOrd="0" presId="urn:microsoft.com/office/officeart/2005/8/layout/vList2"/>
    <dgm:cxn modelId="{0E8022E0-62D9-8547-BBFB-8644DDED1BFD}" type="presOf" srcId="{0AE4F2F2-6A64-0B4A-BC2B-91CD281E75EC}" destId="{CA2F4B74-8EBB-F84F-B4EF-454F904CEE48}" srcOrd="0" destOrd="0" presId="urn:microsoft.com/office/officeart/2005/8/layout/vList2"/>
    <dgm:cxn modelId="{8838FEF5-0FA1-B04E-8A75-88B78DD393E8}" type="presOf" srcId="{ECC797E0-824C-44B0-B813-AE778B253544}" destId="{1DCA8A03-B703-E248-999B-614822202A09}" srcOrd="0" destOrd="0" presId="urn:microsoft.com/office/officeart/2005/8/layout/vList2"/>
    <dgm:cxn modelId="{C0B1BCFA-E3BA-8B42-AEC6-CD064A3DA35C}" type="presOf" srcId="{74E81066-646F-A340-B4A0-8A6650EA6340}" destId="{AD4DA4FE-DA33-4F43-B138-DDE2895E99E0}" srcOrd="0" destOrd="0" presId="urn:microsoft.com/office/officeart/2005/8/layout/vList2"/>
    <dgm:cxn modelId="{4D1708FA-A12A-D04A-9B1F-2FA22E5BD66A}" type="presParOf" srcId="{7F7EB1A6-F1D5-E040-B021-2AA794216E10}" destId="{AA8E4AC2-8BD3-2B41-8DC2-569D7C030F7C}" srcOrd="0" destOrd="0" presId="urn:microsoft.com/office/officeart/2005/8/layout/vList2"/>
    <dgm:cxn modelId="{D61CF3C5-2B23-604C-9263-DB3AFC0B8F6D}" type="presParOf" srcId="{7F7EB1A6-F1D5-E040-B021-2AA794216E10}" destId="{F602D785-7997-2644-B45C-C8BFD806C4BD}" srcOrd="1" destOrd="0" presId="urn:microsoft.com/office/officeart/2005/8/layout/vList2"/>
    <dgm:cxn modelId="{D9ABFAC7-3E7B-7E47-A617-A6DBEE0E7719}" type="presParOf" srcId="{7F7EB1A6-F1D5-E040-B021-2AA794216E10}" destId="{AD4DA4FE-DA33-4F43-B138-DDE2895E99E0}" srcOrd="2" destOrd="0" presId="urn:microsoft.com/office/officeart/2005/8/layout/vList2"/>
    <dgm:cxn modelId="{277EB17B-15DE-F740-B176-CF269839C114}" type="presParOf" srcId="{7F7EB1A6-F1D5-E040-B021-2AA794216E10}" destId="{B7B75088-B092-2646-8E9F-05A7F121E5E7}" srcOrd="3" destOrd="0" presId="urn:microsoft.com/office/officeart/2005/8/layout/vList2"/>
    <dgm:cxn modelId="{BDD83041-6F19-4440-A7B5-726F91494575}" type="presParOf" srcId="{7F7EB1A6-F1D5-E040-B021-2AA794216E10}" destId="{1DCA8A03-B703-E248-999B-614822202A09}" srcOrd="4" destOrd="0" presId="urn:microsoft.com/office/officeart/2005/8/layout/vList2"/>
    <dgm:cxn modelId="{A203E1DA-408F-4140-9F6B-8D815CCD01F8}" type="presParOf" srcId="{7F7EB1A6-F1D5-E040-B021-2AA794216E10}" destId="{0659A6E9-E8B2-1248-AA50-7D54804D5AFC}" srcOrd="5" destOrd="0" presId="urn:microsoft.com/office/officeart/2005/8/layout/vList2"/>
    <dgm:cxn modelId="{D54E2CAB-1E22-1049-AD16-BE863E6FCA2F}" type="presParOf" srcId="{7F7EB1A6-F1D5-E040-B021-2AA794216E10}" destId="{B69BB2A1-B2B4-DC46-A75D-51A9F7CED2EB}" srcOrd="6" destOrd="0" presId="urn:microsoft.com/office/officeart/2005/8/layout/vList2"/>
    <dgm:cxn modelId="{E91F16BF-FAB7-B343-850D-1888D3E8CBC6}" type="presParOf" srcId="{7F7EB1A6-F1D5-E040-B021-2AA794216E10}" destId="{B9933FE3-0171-DC45-B49A-EB5A6F780CC7}" srcOrd="7" destOrd="0" presId="urn:microsoft.com/office/officeart/2005/8/layout/vList2"/>
    <dgm:cxn modelId="{659BE2B2-DB99-9C45-A712-C8F5BD7B2F63}" type="presParOf" srcId="{7F7EB1A6-F1D5-E040-B021-2AA794216E10}" destId="{CA2F4B74-8EBB-F84F-B4EF-454F904CEE4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9581-BD9A-8749-93FE-CAB0A26171D7}">
      <dsp:nvSpPr>
        <dsp:cNvPr id="0" name=""/>
        <dsp:cNvSpPr/>
      </dsp:nvSpPr>
      <dsp:spPr>
        <a:xfrm>
          <a:off x="0" y="32642"/>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PL-15 PROPOSES TO RENEW MANAGEMENT OF THE HEALTH AND SOCIAL SERVICES SYSTEM..</a:t>
          </a:r>
          <a:endParaRPr lang="en-US" sz="1500" kern="1200" dirty="0"/>
        </a:p>
      </dsp:txBody>
      <dsp:txXfrm>
        <a:off x="72446" y="105088"/>
        <a:ext cx="6196124" cy="1339179"/>
      </dsp:txXfrm>
    </dsp:sp>
    <dsp:sp modelId="{19442F1C-EAFC-0340-9D09-F271A58AC1EB}">
      <dsp:nvSpPr>
        <dsp:cNvPr id="0" name=""/>
        <dsp:cNvSpPr/>
      </dsp:nvSpPr>
      <dsp:spPr>
        <a:xfrm>
          <a:off x="0" y="1559914"/>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THE PURPOSE OF THE BILL IS TO IMPLEMENT AN EFFICIENT HEALTH AND SOCIAL SERVICES SYSTEM, IN PARTICULAR BY FACILITATING ACCESS TO SAFE AND QUALITY HEALTH AND SOCIAL SERVICES, BY STRENGTHENING THE COORDINATION OF THE DIFFERENT COMPONENTS OF THE SYSTEM AND BY BRINGING DECISIONS RELATED TO THE ORGANIZATION AND DELIVERY OF SERVICES TO COMMUNITIES.</a:t>
          </a:r>
          <a:endParaRPr lang="en-US" sz="1500" kern="1200" dirty="0"/>
        </a:p>
      </dsp:txBody>
      <dsp:txXfrm>
        <a:off x="72446" y="1632360"/>
        <a:ext cx="6196124" cy="1339179"/>
      </dsp:txXfrm>
    </dsp:sp>
    <dsp:sp modelId="{4F9B2869-8ED3-2C44-B04D-43A64A11E35F}">
      <dsp:nvSpPr>
        <dsp:cNvPr id="0" name=""/>
        <dsp:cNvSpPr/>
      </dsp:nvSpPr>
      <dsp:spPr>
        <a:xfrm>
          <a:off x="0" y="3087185"/>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YES…BUT CAN WE KNOW MORE?</a:t>
          </a:r>
        </a:p>
      </dsp:txBody>
      <dsp:txXfrm>
        <a:off x="72446" y="3159631"/>
        <a:ext cx="6196124" cy="1339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D407-ED4A-8A41-97CD-B380F37C70E2}">
      <dsp:nvSpPr>
        <dsp:cNvPr id="0" name=""/>
        <dsp:cNvSpPr/>
      </dsp:nvSpPr>
      <dsp:spPr>
        <a:xfrm>
          <a:off x="0" y="43590"/>
          <a:ext cx="6628804" cy="1158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1:</a:t>
          </a:r>
          <a:r>
            <a:rPr lang="fr-CA" sz="3000" kern="1200" dirty="0"/>
            <a:t>RETURN TO PROXIMITY MANAGEMENT</a:t>
          </a:r>
          <a:endParaRPr lang="en-US" sz="3000" kern="1200" dirty="0"/>
        </a:p>
      </dsp:txBody>
      <dsp:txXfrm>
        <a:off x="56543" y="100133"/>
        <a:ext cx="6515718" cy="1045213"/>
      </dsp:txXfrm>
    </dsp:sp>
    <dsp:sp modelId="{AA8E4AC2-8BD3-2B41-8DC2-569D7C030F7C}">
      <dsp:nvSpPr>
        <dsp:cNvPr id="0" name=""/>
        <dsp:cNvSpPr/>
      </dsp:nvSpPr>
      <dsp:spPr>
        <a:xfrm>
          <a:off x="0" y="1288290"/>
          <a:ext cx="6628804" cy="1158299"/>
        </a:xfrm>
        <a:prstGeom prst="roundRect">
          <a:avLst/>
        </a:prstGeom>
        <a:gradFill rotWithShape="0">
          <a:gsLst>
            <a:gs pos="0">
              <a:schemeClr val="accent2">
                <a:hueOff val="-2396311"/>
                <a:satOff val="-6666"/>
                <a:lumOff val="5817"/>
                <a:alphaOff val="0"/>
                <a:tint val="96000"/>
                <a:lumMod val="100000"/>
              </a:schemeClr>
            </a:gs>
            <a:gs pos="78000">
              <a:schemeClr val="accent2">
                <a:hueOff val="-2396311"/>
                <a:satOff val="-6666"/>
                <a:lumOff val="58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2:</a:t>
          </a:r>
          <a:r>
            <a:rPr lang="fr-CA" sz="3000" kern="1200" dirty="0"/>
            <a:t>IMPROVING ACCESS TO HEALTH AND SOCIAL SERVICES</a:t>
          </a:r>
          <a:endParaRPr lang="en-US" sz="3000" kern="1200" dirty="0"/>
        </a:p>
      </dsp:txBody>
      <dsp:txXfrm>
        <a:off x="56543" y="1344833"/>
        <a:ext cx="6515718" cy="1045213"/>
      </dsp:txXfrm>
    </dsp:sp>
    <dsp:sp modelId="{1DCA8A03-B703-E248-999B-614822202A09}">
      <dsp:nvSpPr>
        <dsp:cNvPr id="0" name=""/>
        <dsp:cNvSpPr/>
      </dsp:nvSpPr>
      <dsp:spPr>
        <a:xfrm>
          <a:off x="0" y="2532990"/>
          <a:ext cx="6628804" cy="1158299"/>
        </a:xfrm>
        <a:prstGeom prst="roundRect">
          <a:avLst/>
        </a:prstGeom>
        <a:gradFill rotWithShape="0">
          <a:gsLst>
            <a:gs pos="0">
              <a:schemeClr val="accent2">
                <a:hueOff val="-4792622"/>
                <a:satOff val="-13333"/>
                <a:lumOff val="11634"/>
                <a:alphaOff val="0"/>
                <a:tint val="96000"/>
                <a:lumMod val="100000"/>
              </a:schemeClr>
            </a:gs>
            <a:gs pos="78000">
              <a:schemeClr val="accent2">
                <a:hueOff val="-4792622"/>
                <a:satOff val="-13333"/>
                <a:lumOff val="116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3:</a:t>
          </a:r>
          <a:r>
            <a:rPr lang="fr-CA" sz="3000" kern="1200" dirty="0"/>
            <a:t>LISTENING TO USERS</a:t>
          </a:r>
          <a:endParaRPr lang="en-US" sz="3000" kern="1200" dirty="0"/>
        </a:p>
      </dsp:txBody>
      <dsp:txXfrm>
        <a:off x="56543" y="2589533"/>
        <a:ext cx="6515718" cy="1045213"/>
      </dsp:txXfrm>
    </dsp:sp>
    <dsp:sp modelId="{B69BB2A1-B2B4-DC46-A75D-51A9F7CED2EB}">
      <dsp:nvSpPr>
        <dsp:cNvPr id="0" name=""/>
        <dsp:cNvSpPr/>
      </dsp:nvSpPr>
      <dsp:spPr>
        <a:xfrm>
          <a:off x="0" y="3777690"/>
          <a:ext cx="6628804" cy="1158299"/>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4: CREATE SANTÉ QUÉBEC</a:t>
          </a:r>
          <a:endParaRPr lang="en-US" sz="3000" kern="1200" dirty="0"/>
        </a:p>
      </dsp:txBody>
      <dsp:txXfrm>
        <a:off x="56543" y="3834233"/>
        <a:ext cx="6515718" cy="1045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2654E-8528-3E48-8485-D43781C9CD18}">
      <dsp:nvSpPr>
        <dsp:cNvPr id="0" name=""/>
        <dsp:cNvSpPr/>
      </dsp:nvSpPr>
      <dsp:spPr>
        <a:xfrm>
          <a:off x="0" y="122784"/>
          <a:ext cx="6628804" cy="114678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AXE 4 OF THE REFORM PROVIDES FOR THE CREATION OF SANTÉ QUÉBEC, AN ORGANISM (MORAL LEGAL ENTITY) THAT IS AN INDEPENDENT AGENT FROM THE GOVERNEMENT</a:t>
          </a:r>
          <a:endParaRPr lang="en-US" sz="1700" kern="1200" dirty="0"/>
        </a:p>
      </dsp:txBody>
      <dsp:txXfrm>
        <a:off x="55981" y="178765"/>
        <a:ext cx="6516842" cy="1034820"/>
      </dsp:txXfrm>
    </dsp:sp>
    <dsp:sp modelId="{1368307A-718E-4E4E-85B5-08D4D448671C}">
      <dsp:nvSpPr>
        <dsp:cNvPr id="0" name=""/>
        <dsp:cNvSpPr/>
      </dsp:nvSpPr>
      <dsp:spPr>
        <a:xfrm>
          <a:off x="0" y="1318527"/>
          <a:ext cx="6628804" cy="1146782"/>
        </a:xfrm>
        <a:prstGeom prst="roundRect">
          <a:avLst/>
        </a:prstGeom>
        <a:gradFill rotWithShape="0">
          <a:gsLst>
            <a:gs pos="0">
              <a:schemeClr val="accent2">
                <a:hueOff val="-2396311"/>
                <a:satOff val="-6666"/>
                <a:lumOff val="5817"/>
                <a:alphaOff val="0"/>
                <a:tint val="96000"/>
                <a:lumMod val="100000"/>
              </a:schemeClr>
            </a:gs>
            <a:gs pos="78000">
              <a:schemeClr val="accent2">
                <a:hueOff val="-2396311"/>
                <a:satOff val="-6666"/>
                <a:lumOff val="58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A" sz="1700" kern="1200" dirty="0"/>
            <a:t>TO WHOM THE MINISTER WILL DELEGATE ALL OF HIS MANAGEMENT RESPONSIBILITIES</a:t>
          </a:r>
          <a:endParaRPr lang="en-US" sz="1700" kern="1200" dirty="0"/>
        </a:p>
      </dsp:txBody>
      <dsp:txXfrm>
        <a:off x="55981" y="1374508"/>
        <a:ext cx="6516842" cy="1034820"/>
      </dsp:txXfrm>
    </dsp:sp>
    <dsp:sp modelId="{6CD6AD62-3A50-DA4B-95D1-1799DAD3620C}">
      <dsp:nvSpPr>
        <dsp:cNvPr id="0" name=""/>
        <dsp:cNvSpPr/>
      </dsp:nvSpPr>
      <dsp:spPr>
        <a:xfrm>
          <a:off x="0" y="2514270"/>
          <a:ext cx="6628804" cy="1146782"/>
        </a:xfrm>
        <a:prstGeom prst="roundRect">
          <a:avLst/>
        </a:prstGeom>
        <a:gradFill rotWithShape="0">
          <a:gsLst>
            <a:gs pos="0">
              <a:schemeClr val="accent2">
                <a:hueOff val="-4792622"/>
                <a:satOff val="-13333"/>
                <a:lumOff val="11634"/>
                <a:alphaOff val="0"/>
                <a:tint val="96000"/>
                <a:lumMod val="100000"/>
              </a:schemeClr>
            </a:gs>
            <a:gs pos="78000">
              <a:schemeClr val="accent2">
                <a:hueOff val="-4792622"/>
                <a:satOff val="-13333"/>
                <a:lumOff val="116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SANTÉ QUÉBEC WILL HAVE THE RESPONSABILTY TO OFFER HEALTH AND SOCIAL SERVICES </a:t>
          </a:r>
          <a:r>
            <a:rPr lang="fr-CA" sz="1700" kern="1200" dirty="0"/>
            <a:t>THROUGH PUBLIC ESTABLISHMENTS AS WELL AS TO COORDINATE AND SUPPORT THE ACTIVITY OF PRIVATE ESTABLISHMENTS AND CERTAIN OTHER SERVICE PROVIDERS</a:t>
          </a:r>
          <a:endParaRPr lang="en-US" sz="1700" kern="1200" dirty="0"/>
        </a:p>
      </dsp:txBody>
      <dsp:txXfrm>
        <a:off x="55981" y="2570251"/>
        <a:ext cx="6516842" cy="1034820"/>
      </dsp:txXfrm>
    </dsp:sp>
    <dsp:sp modelId="{1E24714E-7489-0646-A1A2-893F90FB49C3}">
      <dsp:nvSpPr>
        <dsp:cNvPr id="0" name=""/>
        <dsp:cNvSpPr/>
      </dsp:nvSpPr>
      <dsp:spPr>
        <a:xfrm>
          <a:off x="0" y="3710013"/>
          <a:ext cx="6628804" cy="1146782"/>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SANTÉ QUÉBEC WILL ALSO ESTABLISH RULES CONCERNING THE ORGANIZATION AND GOVERNANCE OF THE ESTABLISHMENTS THAT WILL ALLOW FOR LOCAL MANAGEMENT AND </a:t>
          </a:r>
          <a:r>
            <a:rPr lang="fr-CA" sz="1700" kern="1200" dirty="0"/>
            <a:t>AND PROMOTE GREATER FLUIDITY OF SERVICES.</a:t>
          </a:r>
          <a:endParaRPr lang="en-US" sz="1700" kern="1200" dirty="0"/>
        </a:p>
      </dsp:txBody>
      <dsp:txXfrm>
        <a:off x="55981" y="3765994"/>
        <a:ext cx="6516842" cy="1034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62A1-311B-0D4B-97E7-4162ECF4C4E2}">
      <dsp:nvSpPr>
        <dsp:cNvPr id="0" name=""/>
        <dsp:cNvSpPr/>
      </dsp:nvSpPr>
      <dsp:spPr>
        <a:xfrm>
          <a:off x="194097" y="1291"/>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CA" sz="800" kern="1200"/>
            <a:t>THE EMPLOYEES OF A </a:t>
          </a:r>
          <a:r>
            <a:rPr lang="fr-CA" sz="800" b="1" kern="1200"/>
            <a:t>GROUPED ESTABLISHMENT </a:t>
          </a:r>
          <a:r>
            <a:rPr lang="fr-CA" sz="800" kern="1200"/>
            <a:t>BECOME, WITHOUT OTHER FORMALITY, THE EMPLOYEES OF SANTE QUÉBEC. THE GROUPED ESTABLISHMENTS ARE:</a:t>
          </a:r>
          <a:endParaRPr lang="en-US" sz="800" kern="1200"/>
        </a:p>
      </dsp:txBody>
      <dsp:txXfrm>
        <a:off x="194097" y="1291"/>
        <a:ext cx="1403777" cy="842266"/>
      </dsp:txXfrm>
    </dsp:sp>
    <dsp:sp modelId="{4B1E148E-1064-BB45-A217-DEEBA7564C3B}">
      <dsp:nvSpPr>
        <dsp:cNvPr id="0" name=""/>
        <dsp:cNvSpPr/>
      </dsp:nvSpPr>
      <dsp:spPr>
        <a:xfrm>
          <a:off x="1738253" y="1291"/>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HOPITAL JEFFERY HALE (JEFFERY HALE)</a:t>
          </a:r>
          <a:endParaRPr lang="en-US" sz="800" kern="1200"/>
        </a:p>
      </dsp:txBody>
      <dsp:txXfrm>
        <a:off x="1738253" y="1291"/>
        <a:ext cx="1403777" cy="842266"/>
      </dsp:txXfrm>
    </dsp:sp>
    <dsp:sp modelId="{166A4A09-7B87-C543-83CB-96809D5C58BC}">
      <dsp:nvSpPr>
        <dsp:cNvPr id="0" name=""/>
        <dsp:cNvSpPr/>
      </dsp:nvSpPr>
      <dsp:spPr>
        <a:xfrm>
          <a:off x="3282408" y="1291"/>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CENTRE DE RÉADAPTATION EN DÉFICIENCE INTELLECTUELLE DE L’ESTRIE (CRDIE)</a:t>
          </a:r>
          <a:endParaRPr lang="en-US" sz="800" kern="1200"/>
        </a:p>
      </dsp:txBody>
      <dsp:txXfrm>
        <a:off x="3282408" y="1291"/>
        <a:ext cx="1403777" cy="842266"/>
      </dsp:txXfrm>
    </dsp:sp>
    <dsp:sp modelId="{5042DF84-8931-9048-A27D-180587A6886F}">
      <dsp:nvSpPr>
        <dsp:cNvPr id="0" name=""/>
        <dsp:cNvSpPr/>
      </dsp:nvSpPr>
      <dsp:spPr>
        <a:xfrm>
          <a:off x="4826564" y="1291"/>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INSTITUT UNIVERSITAIRE EN GÉRIATRIE DE SHERBROOKE (IUGS)</a:t>
          </a:r>
          <a:endParaRPr lang="en-US" sz="800" kern="1200"/>
        </a:p>
      </dsp:txBody>
      <dsp:txXfrm>
        <a:off x="4826564" y="1291"/>
        <a:ext cx="1403777" cy="842266"/>
      </dsp:txXfrm>
    </dsp:sp>
    <dsp:sp modelId="{B2C4452D-0F7D-3D48-8577-E7D1B454AA6D}">
      <dsp:nvSpPr>
        <dsp:cNvPr id="0" name=""/>
        <dsp:cNvSpPr/>
      </dsp:nvSpPr>
      <dsp:spPr>
        <a:xfrm>
          <a:off x="194097" y="983935"/>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INSTITUT DOUGLAS (DOUGLAS)</a:t>
          </a:r>
          <a:endParaRPr lang="en-US" sz="800" kern="1200"/>
        </a:p>
      </dsp:txBody>
      <dsp:txXfrm>
        <a:off x="194097" y="983935"/>
        <a:ext cx="1403777" cy="842266"/>
      </dsp:txXfrm>
    </dsp:sp>
    <dsp:sp modelId="{3355B66E-C32A-634D-A7C3-5B3C5B615280}">
      <dsp:nvSpPr>
        <dsp:cNvPr id="0" name=""/>
        <dsp:cNvSpPr/>
      </dsp:nvSpPr>
      <dsp:spPr>
        <a:xfrm>
          <a:off x="1738253" y="983935"/>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CH ST MARY (ST MARY’S)</a:t>
          </a:r>
          <a:endParaRPr lang="en-US" sz="800" kern="1200"/>
        </a:p>
      </dsp:txBody>
      <dsp:txXfrm>
        <a:off x="1738253" y="983935"/>
        <a:ext cx="1403777" cy="842266"/>
      </dsp:txXfrm>
    </dsp:sp>
    <dsp:sp modelId="{0578A73C-C49A-4846-B686-869687547A22}">
      <dsp:nvSpPr>
        <dsp:cNvPr id="0" name=""/>
        <dsp:cNvSpPr/>
      </dsp:nvSpPr>
      <dsp:spPr>
        <a:xfrm>
          <a:off x="3282408" y="983935"/>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HÔPITAL GÉNÉRAL JUIF MORTIMER B. DAVIS (JGH)</a:t>
          </a:r>
          <a:endParaRPr lang="en-US" sz="800" kern="1200"/>
        </a:p>
      </dsp:txBody>
      <dsp:txXfrm>
        <a:off x="3282408" y="983935"/>
        <a:ext cx="1403777" cy="842266"/>
      </dsp:txXfrm>
    </dsp:sp>
    <dsp:sp modelId="{02CC5A73-4A88-2345-A029-E9AF1F2B67D4}">
      <dsp:nvSpPr>
        <dsp:cNvPr id="0" name=""/>
        <dsp:cNvSpPr/>
      </dsp:nvSpPr>
      <dsp:spPr>
        <a:xfrm>
          <a:off x="4826564" y="983935"/>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CENTRE MIRIAM (MIRIAM)</a:t>
          </a:r>
          <a:endParaRPr lang="en-US" sz="800" kern="1200"/>
        </a:p>
      </dsp:txBody>
      <dsp:txXfrm>
        <a:off x="4826564" y="983935"/>
        <a:ext cx="1403777" cy="842266"/>
      </dsp:txXfrm>
    </dsp:sp>
    <dsp:sp modelId="{B1E4A737-D501-534F-8472-DB478D310F2C}">
      <dsp:nvSpPr>
        <dsp:cNvPr id="0" name=""/>
        <dsp:cNvSpPr/>
      </dsp:nvSpPr>
      <dsp:spPr>
        <a:xfrm>
          <a:off x="194097" y="1966580"/>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CHSLD JUIF DE MONTRÉAL (JEWISH ELDERCARE)</a:t>
          </a:r>
          <a:endParaRPr lang="en-US" sz="800" kern="1200"/>
        </a:p>
      </dsp:txBody>
      <dsp:txXfrm>
        <a:off x="194097" y="1966580"/>
        <a:ext cx="1403777" cy="842266"/>
      </dsp:txXfrm>
    </dsp:sp>
    <dsp:sp modelId="{CF6DBDCC-F2C9-9045-8E8C-E11B9E088C16}">
      <dsp:nvSpPr>
        <dsp:cNvPr id="0" name=""/>
        <dsp:cNvSpPr/>
      </dsp:nvSpPr>
      <dsp:spPr>
        <a:xfrm>
          <a:off x="1738253" y="1966580"/>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HÔPITAL MONT-SINAÏ (MONT-SINAÏ HOSPITAL)</a:t>
          </a:r>
          <a:endParaRPr lang="en-US" sz="800" kern="1200"/>
        </a:p>
      </dsp:txBody>
      <dsp:txXfrm>
        <a:off x="1738253" y="1966580"/>
        <a:ext cx="1403777" cy="842266"/>
      </dsp:txXfrm>
    </dsp:sp>
    <dsp:sp modelId="{1BB186B0-D695-F349-8F01-F1D4BCF68225}">
      <dsp:nvSpPr>
        <dsp:cNvPr id="0" name=""/>
        <dsp:cNvSpPr/>
      </dsp:nvSpPr>
      <dsp:spPr>
        <a:xfrm>
          <a:off x="3282408" y="1966580"/>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MAIMONIDES</a:t>
          </a:r>
          <a:endParaRPr lang="en-US" sz="800" kern="1200"/>
        </a:p>
      </dsp:txBody>
      <dsp:txXfrm>
        <a:off x="3282408" y="1966580"/>
        <a:ext cx="1403777" cy="842266"/>
      </dsp:txXfrm>
    </dsp:sp>
    <dsp:sp modelId="{B5DDEC34-12CF-9E42-B694-01E8F7ED75AE}">
      <dsp:nvSpPr>
        <dsp:cNvPr id="0" name=""/>
        <dsp:cNvSpPr/>
      </dsp:nvSpPr>
      <dsp:spPr>
        <a:xfrm>
          <a:off x="4826564" y="1966580"/>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CR LETHBRIDGE-LAYTON-MACKAY</a:t>
          </a:r>
          <a:endParaRPr lang="en-US" sz="800" kern="1200"/>
        </a:p>
      </dsp:txBody>
      <dsp:txXfrm>
        <a:off x="4826564" y="1966580"/>
        <a:ext cx="1403777" cy="842266"/>
      </dsp:txXfrm>
    </dsp:sp>
    <dsp:sp modelId="{F849EE12-625D-984C-83E2-12F141E57FC1}">
      <dsp:nvSpPr>
        <dsp:cNvPr id="0" name=""/>
        <dsp:cNvSpPr/>
      </dsp:nvSpPr>
      <dsp:spPr>
        <a:xfrm>
          <a:off x="194097" y="2949224"/>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HÔPITAL CHINOIS DE MONTRÉAL</a:t>
          </a:r>
          <a:endParaRPr lang="en-US" sz="800" kern="1200"/>
        </a:p>
      </dsp:txBody>
      <dsp:txXfrm>
        <a:off x="194097" y="2949224"/>
        <a:ext cx="1403777" cy="842266"/>
      </dsp:txXfrm>
    </dsp:sp>
    <dsp:sp modelId="{B0494C22-29E4-864E-B6AB-5BCC27314FF1}">
      <dsp:nvSpPr>
        <dsp:cNvPr id="0" name=""/>
        <dsp:cNvSpPr/>
      </dsp:nvSpPr>
      <dsp:spPr>
        <a:xfrm>
          <a:off x="1738253" y="2949224"/>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HÔPITAL SANTA CABRINI</a:t>
          </a:r>
          <a:endParaRPr lang="en-US" sz="800" kern="1200"/>
        </a:p>
      </dsp:txBody>
      <dsp:txXfrm>
        <a:off x="1738253" y="2949224"/>
        <a:ext cx="1403777" cy="842266"/>
      </dsp:txXfrm>
    </dsp:sp>
    <dsp:sp modelId="{1028CB4E-BD42-7D4E-A0AC-CA7506D5A31D}">
      <dsp:nvSpPr>
        <dsp:cNvPr id="0" name=""/>
        <dsp:cNvSpPr/>
      </dsp:nvSpPr>
      <dsp:spPr>
        <a:xfrm>
          <a:off x="3282408" y="2949224"/>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HÔPITAL JUIF DE RÉADAPTATION (JEWISH REHABE CENTER)</a:t>
          </a:r>
          <a:endParaRPr lang="en-US" sz="800" kern="1200"/>
        </a:p>
      </dsp:txBody>
      <dsp:txXfrm>
        <a:off x="3282408" y="2949224"/>
        <a:ext cx="1403777" cy="842266"/>
      </dsp:txXfrm>
    </dsp:sp>
    <dsp:sp modelId="{1CF3671A-621B-054B-943B-1B2B21A14BDE}">
      <dsp:nvSpPr>
        <dsp:cNvPr id="0" name=""/>
        <dsp:cNvSpPr/>
      </dsp:nvSpPr>
      <dsp:spPr>
        <a:xfrm>
          <a:off x="4826564" y="2949224"/>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LA RÉSIDENCE LACHUTE</a:t>
          </a:r>
          <a:endParaRPr lang="en-US" sz="800" kern="1200"/>
        </a:p>
      </dsp:txBody>
      <dsp:txXfrm>
        <a:off x="4826564" y="2949224"/>
        <a:ext cx="1403777" cy="842266"/>
      </dsp:txXfrm>
    </dsp:sp>
    <dsp:sp modelId="{5F35B6B5-0690-B640-86D6-A7C916C62D25}">
      <dsp:nvSpPr>
        <dsp:cNvPr id="0" name=""/>
        <dsp:cNvSpPr/>
      </dsp:nvSpPr>
      <dsp:spPr>
        <a:xfrm>
          <a:off x="2510331" y="3931869"/>
          <a:ext cx="1403777" cy="8422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CSSS DU HAUT SAINT-LAURENT</a:t>
          </a:r>
          <a:endParaRPr lang="en-US" sz="800" kern="1200"/>
        </a:p>
      </dsp:txBody>
      <dsp:txXfrm>
        <a:off x="2510331" y="3931869"/>
        <a:ext cx="1403777" cy="842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7E5ED-3508-7348-AE37-F0522D540E18}">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dirty="0"/>
            <a:t>The test </a:t>
          </a:r>
          <a:r>
            <a:rPr lang="fr-CA" sz="1300" kern="1200" dirty="0" err="1"/>
            <a:t>then</a:t>
          </a:r>
          <a:r>
            <a:rPr lang="fr-CA" sz="1300" kern="1200" dirty="0"/>
            <a:t> </a:t>
          </a:r>
          <a:r>
            <a:rPr lang="fr-CA" sz="1300" kern="1200" dirty="0" err="1"/>
            <a:t>consists</a:t>
          </a:r>
          <a:r>
            <a:rPr lang="fr-CA" sz="1300" kern="1200" dirty="0"/>
            <a:t> of </a:t>
          </a:r>
          <a:r>
            <a:rPr lang="fr-CA" sz="1300" kern="1200" dirty="0" err="1"/>
            <a:t>determining</a:t>
          </a:r>
          <a:r>
            <a:rPr lang="fr-CA" sz="1300" kern="1200" dirty="0"/>
            <a:t> </a:t>
          </a:r>
          <a:r>
            <a:rPr lang="fr-CA" sz="1300" kern="1200" dirty="0" err="1"/>
            <a:t>whether</a:t>
          </a:r>
          <a:r>
            <a:rPr lang="fr-CA" sz="1300" kern="1200" dirty="0"/>
            <a:t> </a:t>
          </a:r>
          <a:r>
            <a:rPr lang="fr-CA" sz="1300" kern="1200" dirty="0" err="1"/>
            <a:t>there</a:t>
          </a:r>
          <a:r>
            <a:rPr lang="fr-CA" sz="1300" kern="1200" dirty="0"/>
            <a:t> </a:t>
          </a:r>
          <a:r>
            <a:rPr lang="fr-CA" sz="1300" kern="1200" dirty="0" err="1"/>
            <a:t>is</a:t>
          </a:r>
          <a:r>
            <a:rPr lang="fr-CA" sz="1300" kern="1200" dirty="0"/>
            <a:t> a </a:t>
          </a:r>
          <a:r>
            <a:rPr lang="fr-CA" sz="1300" kern="1200" dirty="0" err="1"/>
            <a:t>legislative</a:t>
          </a:r>
          <a:r>
            <a:rPr lang="fr-CA" sz="1300" kern="1200" dirty="0"/>
            <a:t> </a:t>
          </a:r>
          <a:r>
            <a:rPr lang="fr-CA" sz="1300" kern="1200" dirty="0" err="1"/>
            <a:t>interference</a:t>
          </a:r>
          <a:r>
            <a:rPr lang="fr-CA" sz="1300" kern="1200" dirty="0"/>
            <a:t> </a:t>
          </a:r>
          <a:r>
            <a:rPr lang="fr-CA" sz="1300" kern="1200" dirty="0" err="1"/>
            <a:t>with</a:t>
          </a:r>
          <a:r>
            <a:rPr lang="fr-CA" sz="1300" kern="1200" dirty="0"/>
            <a:t> the right to strike and </a:t>
          </a:r>
          <a:r>
            <a:rPr lang="fr-CA" sz="1300" kern="1200" dirty="0" err="1"/>
            <a:t>whether</a:t>
          </a:r>
          <a:r>
            <a:rPr lang="fr-CA" sz="1300" kern="1200" dirty="0"/>
            <a:t> or not </a:t>
          </a:r>
          <a:r>
            <a:rPr lang="fr-CA" sz="1300" kern="1200" dirty="0" err="1"/>
            <a:t>it</a:t>
          </a:r>
          <a:r>
            <a:rPr lang="fr-CA" sz="1300" kern="1200" dirty="0"/>
            <a:t> </a:t>
          </a:r>
          <a:r>
            <a:rPr lang="fr-CA" sz="1300" kern="1200" dirty="0" err="1"/>
            <a:t>amounts</a:t>
          </a:r>
          <a:r>
            <a:rPr lang="fr-CA" sz="1300" kern="1200" dirty="0"/>
            <a:t> to a </a:t>
          </a:r>
          <a:r>
            <a:rPr lang="fr-CA" sz="1300" kern="1200" dirty="0" err="1"/>
            <a:t>substantial</a:t>
          </a:r>
          <a:r>
            <a:rPr lang="fr-CA" sz="1300" kern="1200" dirty="0"/>
            <a:t> </a:t>
          </a:r>
          <a:r>
            <a:rPr lang="fr-CA" sz="1300" kern="1200" dirty="0" err="1"/>
            <a:t>interference</a:t>
          </a:r>
          <a:r>
            <a:rPr lang="fr-CA" sz="1300" kern="1200" dirty="0"/>
            <a:t> </a:t>
          </a:r>
          <a:r>
            <a:rPr lang="fr-CA" sz="1300" kern="1200" dirty="0" err="1"/>
            <a:t>with</a:t>
          </a:r>
          <a:r>
            <a:rPr lang="fr-CA" sz="1300" kern="1200" dirty="0"/>
            <a:t> collective </a:t>
          </a:r>
          <a:r>
            <a:rPr lang="fr-CA" sz="1300" kern="1200" dirty="0" err="1"/>
            <a:t>bargaining</a:t>
          </a:r>
          <a:r>
            <a:rPr lang="fr-CA" sz="1300" kern="1200" dirty="0"/>
            <a:t>. It </a:t>
          </a:r>
          <a:r>
            <a:rPr lang="fr-CA" sz="1300" kern="1200" dirty="0" err="1"/>
            <a:t>appears</a:t>
          </a:r>
          <a:r>
            <a:rPr lang="fr-CA" sz="1300" kern="1200" dirty="0"/>
            <a:t> </a:t>
          </a:r>
          <a:r>
            <a:rPr lang="fr-CA" sz="1300" kern="1200" dirty="0" err="1"/>
            <a:t>that</a:t>
          </a:r>
          <a:r>
            <a:rPr lang="fr-CA" sz="1300" kern="1200" dirty="0"/>
            <a:t> the PSESA </a:t>
          </a:r>
          <a:r>
            <a:rPr lang="fr-CA" sz="1300" kern="1200" dirty="0" err="1"/>
            <a:t>satisfies</a:t>
          </a:r>
          <a:r>
            <a:rPr lang="fr-CA" sz="1300" kern="1200" dirty="0"/>
            <a:t> </a:t>
          </a:r>
          <a:r>
            <a:rPr lang="fr-CA" sz="1300" kern="1200" dirty="0" err="1"/>
            <a:t>this</a:t>
          </a:r>
          <a:r>
            <a:rPr lang="fr-CA" sz="1300" kern="1200" dirty="0"/>
            <a:t> condition in </a:t>
          </a:r>
          <a:r>
            <a:rPr lang="fr-CA" sz="1300" kern="1200" dirty="0" err="1"/>
            <a:t>that</a:t>
          </a:r>
          <a:r>
            <a:rPr lang="fr-CA" sz="1300" kern="1200" dirty="0"/>
            <a:t> </a:t>
          </a:r>
          <a:r>
            <a:rPr lang="fr-CA" sz="1300" kern="1200" dirty="0" err="1"/>
            <a:t>it</a:t>
          </a:r>
          <a:r>
            <a:rPr lang="fr-CA" sz="1300" kern="1200" dirty="0"/>
            <a:t> </a:t>
          </a:r>
          <a:r>
            <a:rPr lang="fr-CA" sz="1300" kern="1200" dirty="0" err="1"/>
            <a:t>prevents</a:t>
          </a:r>
          <a:r>
            <a:rPr lang="fr-CA" sz="1300" kern="1200" dirty="0"/>
            <a:t> </a:t>
          </a:r>
          <a:r>
            <a:rPr lang="fr-CA" sz="1300" kern="1200" dirty="0" err="1"/>
            <a:t>employees</a:t>
          </a:r>
          <a:r>
            <a:rPr lang="fr-CA" sz="1300" kern="1200" dirty="0"/>
            <a:t> </a:t>
          </a:r>
          <a:r>
            <a:rPr lang="fr-CA" sz="1300" kern="1200" dirty="0" err="1"/>
            <a:t>from</a:t>
          </a:r>
          <a:r>
            <a:rPr lang="fr-CA" sz="1300" kern="1200" dirty="0"/>
            <a:t> </a:t>
          </a:r>
          <a:r>
            <a:rPr lang="fr-CA" sz="1300" kern="1200" dirty="0" err="1"/>
            <a:t>engaging</a:t>
          </a:r>
          <a:r>
            <a:rPr lang="fr-CA" sz="1300" kern="1200" dirty="0"/>
            <a:t> in ANY </a:t>
          </a:r>
          <a:r>
            <a:rPr lang="fr-CA" sz="1300" kern="1200" dirty="0" err="1"/>
            <a:t>work</a:t>
          </a:r>
          <a:r>
            <a:rPr lang="fr-CA" sz="1300" kern="1200" dirty="0"/>
            <a:t> stoppage as part of a </a:t>
          </a:r>
          <a:r>
            <a:rPr lang="fr-CA" sz="1300" kern="1200" dirty="0" err="1"/>
            <a:t>negotiation</a:t>
          </a:r>
          <a:r>
            <a:rPr lang="fr-CA" sz="1300" kern="1200" dirty="0"/>
            <a:t> process.</a:t>
          </a:r>
          <a:endParaRPr lang="en-US" sz="1300" kern="1200" dirty="0"/>
        </a:p>
      </dsp:txBody>
      <dsp:txXfrm>
        <a:off x="35968" y="35968"/>
        <a:ext cx="6850257" cy="1156108"/>
      </dsp:txXfrm>
    </dsp:sp>
    <dsp:sp modelId="{55497309-038D-FA40-8410-B588756AEF51}">
      <dsp:nvSpPr>
        <dsp:cNvPr id="0" name=""/>
        <dsp:cNvSpPr/>
      </dsp:nvSpPr>
      <dsp:spPr>
        <a:xfrm>
          <a:off x="721359" y="1432718"/>
          <a:ext cx="8175413" cy="1228044"/>
        </a:xfrm>
        <a:prstGeom prst="roundRect">
          <a:avLst>
            <a:gd name="adj" fmla="val 10000"/>
          </a:avLst>
        </a:prstGeom>
        <a:solidFill>
          <a:schemeClr val="accent2">
            <a:hueOff val="-3594467"/>
            <a:satOff val="-9999"/>
            <a:lumOff val="8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dirty="0"/>
            <a:t>The PSESA </a:t>
          </a:r>
          <a:r>
            <a:rPr lang="fr-CA" sz="1300" kern="1200" dirty="0" err="1"/>
            <a:t>provides</a:t>
          </a:r>
          <a:r>
            <a:rPr lang="fr-CA" sz="1300" kern="1200" dirty="0"/>
            <a:t> </a:t>
          </a:r>
          <a:r>
            <a:rPr lang="fr-CA" sz="1300" kern="1200" dirty="0" err="1"/>
            <a:t>that</a:t>
          </a:r>
          <a:r>
            <a:rPr lang="fr-CA" sz="1300" kern="1200" dirty="0"/>
            <a:t> the public employer and the union in question must </a:t>
          </a:r>
          <a:r>
            <a:rPr lang="fr-CA" sz="1300" kern="1200" dirty="0" err="1"/>
            <a:t>negotiate</a:t>
          </a:r>
          <a:r>
            <a:rPr lang="fr-CA" sz="1300" kern="1200" dirty="0"/>
            <a:t> an agreement on essential services and the </a:t>
          </a:r>
          <a:r>
            <a:rPr lang="fr-CA" sz="1300" kern="1200" dirty="0" err="1"/>
            <a:t>way</a:t>
          </a:r>
          <a:r>
            <a:rPr lang="fr-CA" sz="1300" kern="1200" dirty="0"/>
            <a:t> in </a:t>
          </a:r>
          <a:r>
            <a:rPr lang="fr-CA" sz="1300" kern="1200" dirty="0" err="1"/>
            <a:t>which</a:t>
          </a:r>
          <a:r>
            <a:rPr lang="fr-CA" sz="1300" kern="1200" dirty="0"/>
            <a:t> </a:t>
          </a:r>
          <a:r>
            <a:rPr lang="fr-CA" sz="1300" kern="1200" dirty="0" err="1"/>
            <a:t>they</a:t>
          </a:r>
          <a:r>
            <a:rPr lang="fr-CA" sz="1300" kern="1200" dirty="0"/>
            <a:t> </a:t>
          </a:r>
          <a:r>
            <a:rPr lang="fr-CA" sz="1300" kern="1200" dirty="0" err="1"/>
            <a:t>will</a:t>
          </a:r>
          <a:r>
            <a:rPr lang="fr-CA" sz="1300" kern="1200" dirty="0"/>
            <a:t> </a:t>
          </a:r>
          <a:r>
            <a:rPr lang="fr-CA" sz="1300" kern="1200" dirty="0" err="1"/>
            <a:t>be</a:t>
          </a:r>
          <a:r>
            <a:rPr lang="fr-CA" sz="1300" kern="1200" dirty="0"/>
            <a:t> </a:t>
          </a:r>
          <a:r>
            <a:rPr lang="fr-CA" sz="1300" kern="1200" dirty="0" err="1"/>
            <a:t>provided</a:t>
          </a:r>
          <a:r>
            <a:rPr lang="fr-CA" sz="1300" kern="1200" dirty="0"/>
            <a:t> in the </a:t>
          </a:r>
          <a:r>
            <a:rPr lang="fr-CA" sz="1300" kern="1200" dirty="0" err="1"/>
            <a:t>event</a:t>
          </a:r>
          <a:r>
            <a:rPr lang="fr-CA" sz="1300" kern="1200" dirty="0"/>
            <a:t> of a strike, but </a:t>
          </a:r>
          <a:r>
            <a:rPr lang="fr-CA" sz="1300" kern="1200" dirty="0" err="1"/>
            <a:t>that</a:t>
          </a:r>
          <a:r>
            <a:rPr lang="fr-CA" sz="1300" kern="1200" dirty="0"/>
            <a:t>, </a:t>
          </a:r>
          <a:r>
            <a:rPr lang="fr-CA" sz="1300" kern="1200" dirty="0" err="1"/>
            <a:t>failing</a:t>
          </a:r>
          <a:r>
            <a:rPr lang="fr-CA" sz="1300" kern="1200" dirty="0"/>
            <a:t> agreement, </a:t>
          </a:r>
          <a:r>
            <a:rPr lang="fr-CA" sz="1300" kern="1200" dirty="0" err="1"/>
            <a:t>it</a:t>
          </a:r>
          <a:r>
            <a:rPr lang="fr-CA" sz="1300" kern="1200" dirty="0"/>
            <a:t> </a:t>
          </a:r>
          <a:r>
            <a:rPr lang="fr-CA" sz="1300" kern="1200" dirty="0" err="1"/>
            <a:t>is</a:t>
          </a:r>
          <a:r>
            <a:rPr lang="fr-CA" sz="1300" kern="1200" dirty="0"/>
            <a:t> the employer </a:t>
          </a:r>
          <a:r>
            <a:rPr lang="fr-CA" sz="1300" kern="1200" dirty="0" err="1"/>
            <a:t>who</a:t>
          </a:r>
          <a:r>
            <a:rPr lang="fr-CA" sz="1300" kern="1200" dirty="0"/>
            <a:t> </a:t>
          </a:r>
          <a:r>
            <a:rPr lang="fr-CA" sz="1300" kern="1200" dirty="0" err="1"/>
            <a:t>unilaterally</a:t>
          </a:r>
          <a:r>
            <a:rPr lang="fr-CA" sz="1300" kern="1200" dirty="0"/>
            <a:t> </a:t>
          </a:r>
          <a:r>
            <a:rPr lang="fr-CA" sz="1300" kern="1200" dirty="0" err="1"/>
            <a:t>designates</a:t>
          </a:r>
          <a:r>
            <a:rPr lang="fr-CA" sz="1300" kern="1200" dirty="0"/>
            <a:t> the public services </a:t>
          </a:r>
          <a:r>
            <a:rPr lang="fr-CA" sz="1300" kern="1200" dirty="0" err="1"/>
            <a:t>that</a:t>
          </a:r>
          <a:r>
            <a:rPr lang="fr-CA" sz="1300" kern="1200" dirty="0"/>
            <a:t> are </a:t>
          </a:r>
          <a:r>
            <a:rPr lang="fr-CA" sz="1300" kern="1200" dirty="0" err="1"/>
            <a:t>considered</a:t>
          </a:r>
          <a:r>
            <a:rPr lang="fr-CA" sz="1300" kern="1200" dirty="0"/>
            <a:t> essential as </a:t>
          </a:r>
          <a:r>
            <a:rPr lang="fr-CA" sz="1300" kern="1200" dirty="0" err="1"/>
            <a:t>well</a:t>
          </a:r>
          <a:r>
            <a:rPr lang="fr-CA" sz="1300" kern="1200" dirty="0"/>
            <a:t> as the </a:t>
          </a:r>
          <a:r>
            <a:rPr lang="fr-CA" sz="1300" kern="1200" dirty="0" err="1"/>
            <a:t>categories</a:t>
          </a:r>
          <a:r>
            <a:rPr lang="fr-CA" sz="1300" kern="1200" dirty="0"/>
            <a:t> of </a:t>
          </a:r>
          <a:r>
            <a:rPr lang="fr-CA" sz="1300" kern="1200" dirty="0" err="1"/>
            <a:t>employees</a:t>
          </a:r>
          <a:r>
            <a:rPr lang="fr-CA" sz="1300" kern="1200" dirty="0"/>
            <a:t> </a:t>
          </a:r>
          <a:r>
            <a:rPr lang="fr-CA" sz="1300" kern="1200" dirty="0" err="1"/>
            <a:t>who</a:t>
          </a:r>
          <a:r>
            <a:rPr lang="fr-CA" sz="1300" kern="1200" dirty="0"/>
            <a:t> must continue to </a:t>
          </a:r>
          <a:r>
            <a:rPr lang="fr-CA" sz="1300" kern="1200" dirty="0" err="1"/>
            <a:t>perform</a:t>
          </a:r>
          <a:r>
            <a:rPr lang="fr-CA" sz="1300" kern="1200" dirty="0"/>
            <a:t> all </a:t>
          </a:r>
          <a:r>
            <a:rPr lang="fr-CA" sz="1300" kern="1200" dirty="0" err="1"/>
            <a:t>their</a:t>
          </a:r>
          <a:r>
            <a:rPr lang="fr-CA" sz="1300" kern="1200" dirty="0"/>
            <a:t> </a:t>
          </a:r>
          <a:r>
            <a:rPr lang="fr-CA" sz="1300" kern="1200" dirty="0" err="1"/>
            <a:t>tasks</a:t>
          </a:r>
          <a:r>
            <a:rPr lang="fr-CA" sz="1300" kern="1200" dirty="0"/>
            <a:t> </a:t>
          </a:r>
          <a:r>
            <a:rPr lang="fr-CA" sz="1300" kern="1200" dirty="0" err="1"/>
            <a:t>during</a:t>
          </a:r>
          <a:r>
            <a:rPr lang="fr-CA" sz="1300" kern="1200" dirty="0"/>
            <a:t> a </a:t>
          </a:r>
          <a:r>
            <a:rPr lang="fr-CA" sz="1300" kern="1200" dirty="0" err="1"/>
            <a:t>work</a:t>
          </a:r>
          <a:r>
            <a:rPr lang="fr-CA" sz="1300" kern="1200" dirty="0"/>
            <a:t> stoppage.</a:t>
          </a:r>
          <a:endParaRPr lang="en-US" sz="1300" kern="1200" dirty="0"/>
        </a:p>
      </dsp:txBody>
      <dsp:txXfrm>
        <a:off x="757327" y="1468686"/>
        <a:ext cx="6583888" cy="1156108"/>
      </dsp:txXfrm>
    </dsp:sp>
    <dsp:sp modelId="{2ADAEB3D-73AD-4B48-9C42-29B253219C74}">
      <dsp:nvSpPr>
        <dsp:cNvPr id="0" name=""/>
        <dsp:cNvSpPr/>
      </dsp:nvSpPr>
      <dsp:spPr>
        <a:xfrm>
          <a:off x="1442719" y="2865437"/>
          <a:ext cx="8175413" cy="1228044"/>
        </a:xfrm>
        <a:prstGeom prst="roundRect">
          <a:avLst>
            <a:gd name="adj" fmla="val 10000"/>
          </a:avLst>
        </a:prstGeom>
        <a:solidFill>
          <a:schemeClr val="accent2">
            <a:hueOff val="-7188933"/>
            <a:satOff val="-19999"/>
            <a:lumOff val="1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b="0" i="0" kern="1200" dirty="0"/>
            <a:t>The Saskatchewan Labor </a:t>
          </a:r>
          <a:r>
            <a:rPr lang="fr-CA" sz="1300" b="0" i="0" kern="1200" dirty="0" err="1"/>
            <a:t>Board</a:t>
          </a:r>
          <a:r>
            <a:rPr lang="fr-CA" sz="1300" b="0" i="0" kern="1200" dirty="0"/>
            <a:t> (TAT in </a:t>
          </a:r>
          <a:r>
            <a:rPr lang="fr-CA" sz="1300" b="0" i="0" kern="1200" dirty="0" err="1"/>
            <a:t>Quebec</a:t>
          </a:r>
          <a:r>
            <a:rPr lang="fr-CA" sz="1300" b="0" i="0" kern="1200" dirty="0"/>
            <a:t>) can </a:t>
          </a:r>
          <a:r>
            <a:rPr lang="fr-CA" sz="1300" b="0" i="0" kern="1200" dirty="0" err="1"/>
            <a:t>review</a:t>
          </a:r>
          <a:r>
            <a:rPr lang="fr-CA" sz="1300" b="0" i="0" kern="1200" dirty="0"/>
            <a:t> the </a:t>
          </a:r>
          <a:r>
            <a:rPr lang="fr-CA" sz="1300" b="0" i="0" kern="1200" dirty="0" err="1"/>
            <a:t>number</a:t>
          </a:r>
          <a:r>
            <a:rPr lang="fr-CA" sz="1300" b="0" i="0" kern="1200" dirty="0"/>
            <a:t> of </a:t>
          </a:r>
          <a:r>
            <a:rPr lang="fr-CA" sz="1300" b="0" i="0" kern="1200" dirty="0" err="1"/>
            <a:t>employees</a:t>
          </a:r>
          <a:r>
            <a:rPr lang="fr-CA" sz="1300" b="0" i="0" kern="1200" dirty="0"/>
            <a:t> </a:t>
          </a:r>
          <a:r>
            <a:rPr lang="fr-CA" sz="1300" b="0" i="0" kern="1200" dirty="0" err="1"/>
            <a:t>needed</a:t>
          </a:r>
          <a:r>
            <a:rPr lang="fr-CA" sz="1300" b="0" i="0" kern="1200" dirty="0"/>
            <a:t> to </a:t>
          </a:r>
          <a:r>
            <a:rPr lang="fr-CA" sz="1300" b="0" i="0" kern="1200" dirty="0" err="1"/>
            <a:t>ensure</a:t>
          </a:r>
          <a:r>
            <a:rPr lang="fr-CA" sz="1300" b="0" i="0" kern="1200" dirty="0"/>
            <a:t> the </a:t>
          </a:r>
          <a:r>
            <a:rPr lang="fr-CA" sz="1300" b="0" i="0" kern="1200" dirty="0" err="1"/>
            <a:t>continuity</a:t>
          </a:r>
          <a:r>
            <a:rPr lang="fr-CA" sz="1300" b="0" i="0" kern="1200" dirty="0"/>
            <a:t> of the services in question, but </a:t>
          </a:r>
          <a:r>
            <a:rPr lang="fr-CA" sz="1300" b="0" i="0" kern="1200" dirty="0" err="1"/>
            <a:t>it</a:t>
          </a:r>
          <a:r>
            <a:rPr lang="fr-CA" sz="1300" b="0" i="0" kern="1200" dirty="0"/>
            <a:t> </a:t>
          </a:r>
          <a:r>
            <a:rPr lang="fr-CA" sz="1300" b="0" i="0" kern="1200" dirty="0" err="1"/>
            <a:t>cannot</a:t>
          </a:r>
          <a:r>
            <a:rPr lang="fr-CA" sz="1300" b="0" i="0" kern="1200" dirty="0"/>
            <a:t> examine </a:t>
          </a:r>
          <a:r>
            <a:rPr lang="fr-CA" sz="1300" b="0" i="0" kern="1200" dirty="0" err="1"/>
            <a:t>whether</a:t>
          </a:r>
          <a:r>
            <a:rPr lang="fr-CA" sz="1300" b="0" i="0" kern="1200" dirty="0"/>
            <a:t> a service </a:t>
          </a:r>
          <a:r>
            <a:rPr lang="fr-CA" sz="1300" b="0" i="0" kern="1200" dirty="0" err="1"/>
            <a:t>is</a:t>
          </a:r>
          <a:r>
            <a:rPr lang="fr-CA" sz="1300" b="0" i="0" kern="1200" dirty="0"/>
            <a:t> essential or not, </a:t>
          </a:r>
          <a:r>
            <a:rPr lang="fr-CA" sz="1300" b="0" i="0" kern="1200" dirty="0" err="1"/>
            <a:t>determine</a:t>
          </a:r>
          <a:r>
            <a:rPr lang="fr-CA" sz="1300" b="0" i="0" kern="1200" dirty="0"/>
            <a:t> </a:t>
          </a:r>
          <a:r>
            <a:rPr lang="fr-CA" sz="1300" b="0" i="0" kern="1200" dirty="0" err="1"/>
            <a:t>which</a:t>
          </a:r>
          <a:r>
            <a:rPr lang="fr-CA" sz="1300" b="0" i="0" kern="1200" dirty="0"/>
            <a:t> </a:t>
          </a:r>
          <a:r>
            <a:rPr lang="fr-CA" sz="1300" b="0" i="0" kern="1200" dirty="0" err="1"/>
            <a:t>categories</a:t>
          </a:r>
          <a:r>
            <a:rPr lang="fr-CA" sz="1300" b="0" i="0" kern="1200" dirty="0"/>
            <a:t> of </a:t>
          </a:r>
          <a:r>
            <a:rPr lang="fr-CA" sz="1300" b="0" i="0" kern="1200" dirty="0" err="1"/>
            <a:t>employees</a:t>
          </a:r>
          <a:r>
            <a:rPr lang="fr-CA" sz="1300" b="0" i="0" kern="1200" dirty="0"/>
            <a:t> are </a:t>
          </a:r>
          <a:r>
            <a:rPr lang="fr-CA" sz="1300" b="0" i="0" kern="1200" dirty="0" err="1"/>
            <a:t>truly</a:t>
          </a:r>
          <a:r>
            <a:rPr lang="fr-CA" sz="1300" b="0" i="0" kern="1200" dirty="0"/>
            <a:t> </a:t>
          </a:r>
          <a:r>
            <a:rPr lang="fr-CA" sz="1300" b="0" i="0" kern="1200" dirty="0" err="1"/>
            <a:t>providing</a:t>
          </a:r>
          <a:r>
            <a:rPr lang="fr-CA" sz="1300" b="0" i="0" kern="1200" dirty="0"/>
            <a:t> essential services or </a:t>
          </a:r>
          <a:r>
            <a:rPr lang="fr-CA" sz="1300" b="0" i="0" kern="1200" dirty="0" err="1"/>
            <a:t>whether</a:t>
          </a:r>
          <a:r>
            <a:rPr lang="fr-CA" sz="1300" b="0" i="0" kern="1200" dirty="0"/>
            <a:t> the </a:t>
          </a:r>
          <a:r>
            <a:rPr lang="fr-CA" sz="1300" b="0" i="0" kern="1200" dirty="0" err="1"/>
            <a:t>employees</a:t>
          </a:r>
          <a:r>
            <a:rPr lang="fr-CA" sz="1300" b="0" i="0" kern="1200" dirty="0"/>
            <a:t> </a:t>
          </a:r>
          <a:r>
            <a:rPr lang="fr-CA" sz="1300" b="0" i="0" kern="1200" dirty="0" err="1"/>
            <a:t>chosen</a:t>
          </a:r>
          <a:r>
            <a:rPr lang="fr-CA" sz="1300" b="0" i="0" kern="1200" dirty="0"/>
            <a:t> by the employer to carry out </a:t>
          </a:r>
          <a:r>
            <a:rPr lang="fr-CA" sz="1300" b="0" i="0" kern="1200" dirty="0" err="1"/>
            <a:t>their</a:t>
          </a:r>
          <a:r>
            <a:rPr lang="fr-CA" sz="1300" b="0" i="0" kern="1200" dirty="0"/>
            <a:t> </a:t>
          </a:r>
          <a:r>
            <a:rPr lang="fr-CA" sz="1300" b="0" i="0" kern="1200" dirty="0" err="1"/>
            <a:t>duties</a:t>
          </a:r>
          <a:r>
            <a:rPr lang="fr-CA" sz="1300" b="0" i="0" kern="1200" dirty="0"/>
            <a:t> </a:t>
          </a:r>
          <a:r>
            <a:rPr lang="fr-CA" sz="1300" b="0" i="0" kern="1200" dirty="0" err="1"/>
            <a:t>during</a:t>
          </a:r>
          <a:r>
            <a:rPr lang="fr-CA" sz="1300" b="0" i="0" kern="1200" dirty="0"/>
            <a:t> the strike </a:t>
          </a:r>
          <a:r>
            <a:rPr lang="fr-CA" sz="1300" b="0" i="0" kern="1200" dirty="0" err="1"/>
            <a:t>were</a:t>
          </a:r>
          <a:r>
            <a:rPr lang="fr-CA" sz="1300" b="0" i="0" kern="1200" dirty="0"/>
            <a:t> </a:t>
          </a:r>
          <a:r>
            <a:rPr lang="fr-CA" sz="1300" b="0" i="0" kern="1200" dirty="0" err="1"/>
            <a:t>done</a:t>
          </a:r>
          <a:r>
            <a:rPr lang="fr-CA" sz="1300" b="0" i="0" kern="1200" dirty="0"/>
            <a:t> </a:t>
          </a:r>
          <a:r>
            <a:rPr lang="fr-CA" sz="1300" b="0" i="0" kern="1200" dirty="0" err="1"/>
            <a:t>so</a:t>
          </a:r>
          <a:r>
            <a:rPr lang="fr-CA" sz="1300" b="0" i="0" kern="1200" dirty="0"/>
            <a:t> in a </a:t>
          </a:r>
          <a:r>
            <a:rPr lang="fr-CA" sz="1300" b="0" i="0" kern="1200" dirty="0" err="1"/>
            <a:t>reasonable</a:t>
          </a:r>
          <a:r>
            <a:rPr lang="fr-CA" sz="1300" b="0" i="0" kern="1200" dirty="0"/>
            <a:t> </a:t>
          </a:r>
          <a:r>
            <a:rPr lang="fr-CA" sz="1300" b="0" i="0" kern="1200" dirty="0" err="1"/>
            <a:t>manner</a:t>
          </a:r>
          <a:r>
            <a:rPr lang="fr-CA" sz="1300" b="0" i="0" kern="1200" dirty="0"/>
            <a:t> or not.</a:t>
          </a:r>
          <a:endParaRPr lang="en-US" sz="1300" kern="1200" dirty="0"/>
        </a:p>
      </dsp:txBody>
      <dsp:txXfrm>
        <a:off x="1478687" y="2901405"/>
        <a:ext cx="6583888" cy="1156108"/>
      </dsp:txXfrm>
    </dsp:sp>
    <dsp:sp modelId="{239A348D-6C5B-524F-A3D6-DD469F60B2AA}">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ABFAB21D-4290-2E43-9A68-27B605A97593}">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7016094"/>
            <a:satOff val="39703"/>
            <a:lumOff val="3897"/>
            <a:alphaOff val="0"/>
          </a:schemeClr>
        </a:solidFill>
        <a:ln w="19050" cap="rnd" cmpd="sng" algn="ctr">
          <a:solidFill>
            <a:schemeClr val="accent2">
              <a:tint val="40000"/>
              <a:alpha val="90000"/>
              <a:hueOff val="-7016094"/>
              <a:satOff val="39703"/>
              <a:lumOff val="3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4AC2-8BD3-2B41-8DC2-569D7C030F7C}">
      <dsp:nvSpPr>
        <dsp:cNvPr id="0" name=""/>
        <dsp:cNvSpPr/>
      </dsp:nvSpPr>
      <dsp:spPr>
        <a:xfrm>
          <a:off x="0" y="29190"/>
          <a:ext cx="6628804"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PARLIAMENTARY WORK AND ADOPTION OF THE BILL FOLLOWING THE LEGISLATIVE PROCESS</a:t>
          </a:r>
          <a:endParaRPr lang="en-US" sz="2000" kern="1200" dirty="0"/>
        </a:p>
      </dsp:txBody>
      <dsp:txXfrm>
        <a:off x="37696" y="66886"/>
        <a:ext cx="6553412" cy="696808"/>
      </dsp:txXfrm>
    </dsp:sp>
    <dsp:sp modelId="{3E369F94-9A77-7146-9BB1-1CD139F69333}">
      <dsp:nvSpPr>
        <dsp:cNvPr id="0" name=""/>
        <dsp:cNvSpPr/>
      </dsp:nvSpPr>
      <dsp:spPr>
        <a:xfrm>
          <a:off x="0" y="858990"/>
          <a:ext cx="6628804" cy="772200"/>
        </a:xfrm>
        <a:prstGeom prst="roundRect">
          <a:avLst/>
        </a:prstGeom>
        <a:gradFill rotWithShape="0">
          <a:gsLst>
            <a:gs pos="0">
              <a:schemeClr val="accent2">
                <a:hueOff val="-1437787"/>
                <a:satOff val="-4000"/>
                <a:lumOff val="3490"/>
                <a:alphaOff val="0"/>
                <a:tint val="96000"/>
                <a:lumMod val="100000"/>
              </a:schemeClr>
            </a:gs>
            <a:gs pos="78000">
              <a:schemeClr val="accent2">
                <a:hueOff val="-1437787"/>
                <a:satOff val="-4000"/>
                <a:lumOff val="3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ESTABLISHMENT OF A TRANSFORMATION COMMITTEE </a:t>
          </a:r>
        </a:p>
      </dsp:txBody>
      <dsp:txXfrm>
        <a:off x="37696" y="896686"/>
        <a:ext cx="6553412" cy="696808"/>
      </dsp:txXfrm>
    </dsp:sp>
    <dsp:sp modelId="{B640BCE0-59C0-A547-9A11-EB54FBDFFE3A}">
      <dsp:nvSpPr>
        <dsp:cNvPr id="0" name=""/>
        <dsp:cNvSpPr/>
      </dsp:nvSpPr>
      <dsp:spPr>
        <a:xfrm>
          <a:off x="0" y="1688790"/>
          <a:ext cx="6628804" cy="772200"/>
        </a:xfrm>
        <a:prstGeom prst="roundRect">
          <a:avLst/>
        </a:prstGeom>
        <a:gradFill rotWithShape="0">
          <a:gsLst>
            <a:gs pos="0">
              <a:schemeClr val="accent2">
                <a:hueOff val="-2875573"/>
                <a:satOff val="-8000"/>
                <a:lumOff val="6980"/>
                <a:alphaOff val="0"/>
                <a:tint val="96000"/>
                <a:lumMod val="100000"/>
              </a:schemeClr>
            </a:gs>
            <a:gs pos="78000">
              <a:schemeClr val="accent2">
                <a:hueOff val="-2875573"/>
                <a:satOff val="-8000"/>
                <a:lumOff val="6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APPOINTMENT OF SANTE QUÉBEC CEO, BOARD AND PRESIDENT OF THE BOARD</a:t>
          </a:r>
        </a:p>
      </dsp:txBody>
      <dsp:txXfrm>
        <a:off x="37696" y="1726486"/>
        <a:ext cx="6553412" cy="696808"/>
      </dsp:txXfrm>
    </dsp:sp>
    <dsp:sp modelId="{8E565E7C-7589-8A48-88C0-425554D60A5C}">
      <dsp:nvSpPr>
        <dsp:cNvPr id="0" name=""/>
        <dsp:cNvSpPr/>
      </dsp:nvSpPr>
      <dsp:spPr>
        <a:xfrm>
          <a:off x="0" y="2518590"/>
          <a:ext cx="6628804" cy="772200"/>
        </a:xfrm>
        <a:prstGeom prst="roundRect">
          <a:avLst/>
        </a:prstGeom>
        <a:gradFill rotWithShape="0">
          <a:gsLst>
            <a:gs pos="0">
              <a:schemeClr val="accent2">
                <a:hueOff val="-4313360"/>
                <a:satOff val="-11999"/>
                <a:lumOff val="10471"/>
                <a:alphaOff val="0"/>
                <a:tint val="96000"/>
                <a:lumMod val="100000"/>
              </a:schemeClr>
            </a:gs>
            <a:gs pos="78000">
              <a:schemeClr val="accent2">
                <a:hueOff val="-4313360"/>
                <a:satOff val="-11999"/>
                <a:lumOff val="10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ENTRY INTO FORCE, BY STEPS, OF THE LAW FOLLOWING ITS SANCTION</a:t>
          </a:r>
        </a:p>
      </dsp:txBody>
      <dsp:txXfrm>
        <a:off x="37696" y="2556286"/>
        <a:ext cx="6553412" cy="696808"/>
      </dsp:txXfrm>
    </dsp:sp>
    <dsp:sp modelId="{8C312B9B-93F9-C24A-9113-FBD3751A1BA3}">
      <dsp:nvSpPr>
        <dsp:cNvPr id="0" name=""/>
        <dsp:cNvSpPr/>
      </dsp:nvSpPr>
      <dsp:spPr>
        <a:xfrm>
          <a:off x="0" y="3348390"/>
          <a:ext cx="6628804" cy="772200"/>
        </a:xfrm>
        <a:prstGeom prst="roundRect">
          <a:avLst/>
        </a:prstGeom>
        <a:gradFill rotWithShape="0">
          <a:gsLst>
            <a:gs pos="0">
              <a:schemeClr val="accent2">
                <a:hueOff val="-5751146"/>
                <a:satOff val="-15999"/>
                <a:lumOff val="13961"/>
                <a:alphaOff val="0"/>
                <a:tint val="96000"/>
                <a:lumMod val="100000"/>
              </a:schemeClr>
            </a:gs>
            <a:gs pos="78000">
              <a:schemeClr val="accent2">
                <a:hueOff val="-5751146"/>
                <a:satOff val="-15999"/>
                <a:lumOff val="139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INTEGRATION OF ESTABLISHMENTS IN SANTE QUÉBEC: SIX MONTHS AFTER THE DATE SET BY THE GOVERNMENT</a:t>
          </a:r>
        </a:p>
      </dsp:txBody>
      <dsp:txXfrm>
        <a:off x="37696" y="3386086"/>
        <a:ext cx="6553412" cy="696808"/>
      </dsp:txXfrm>
    </dsp:sp>
    <dsp:sp modelId="{AE8C13E0-8D86-2545-BAC2-95F8D37892F8}">
      <dsp:nvSpPr>
        <dsp:cNvPr id="0" name=""/>
        <dsp:cNvSpPr/>
      </dsp:nvSpPr>
      <dsp:spPr>
        <a:xfrm>
          <a:off x="0" y="4178190"/>
          <a:ext cx="6628804" cy="77220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DETERMINATION OF THE 4 NEW BARGAINING UNITS</a:t>
          </a:r>
        </a:p>
      </dsp:txBody>
      <dsp:txXfrm>
        <a:off x="37696" y="4215886"/>
        <a:ext cx="6553412" cy="69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4AC2-8BD3-2B41-8DC2-569D7C030F7C}">
      <dsp:nvSpPr>
        <dsp:cNvPr id="0" name=""/>
        <dsp:cNvSpPr/>
      </dsp:nvSpPr>
      <dsp:spPr>
        <a:xfrm>
          <a:off x="0" y="119282"/>
          <a:ext cx="6628804" cy="90903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PREPARE OUR BRIEF</a:t>
          </a:r>
        </a:p>
      </dsp:txBody>
      <dsp:txXfrm>
        <a:off x="44375" y="163657"/>
        <a:ext cx="6540054" cy="820285"/>
      </dsp:txXfrm>
    </dsp:sp>
    <dsp:sp modelId="{AD4DA4FE-DA33-4F43-B138-DDE2895E99E0}">
      <dsp:nvSpPr>
        <dsp:cNvPr id="0" name=""/>
        <dsp:cNvSpPr/>
      </dsp:nvSpPr>
      <dsp:spPr>
        <a:xfrm>
          <a:off x="0" y="1077277"/>
          <a:ext cx="6628804" cy="909035"/>
        </a:xfrm>
        <a:prstGeom prst="roundRect">
          <a:avLst/>
        </a:prstGeom>
        <a:gradFill rotWithShape="0">
          <a:gsLst>
            <a:gs pos="0">
              <a:schemeClr val="accent2">
                <a:hueOff val="-1797233"/>
                <a:satOff val="-5000"/>
                <a:lumOff val="4363"/>
                <a:alphaOff val="0"/>
                <a:tint val="96000"/>
                <a:lumMod val="100000"/>
              </a:schemeClr>
            </a:gs>
            <a:gs pos="78000">
              <a:schemeClr val="accent2">
                <a:hueOff val="-1797233"/>
                <a:satOff val="-5000"/>
                <a:lumOff val="436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A" sz="1700" kern="1200" dirty="0"/>
            <a:t>CALL TO ALL FOR THE ADVANTAGES AND DISADVANTAGES OF CO-MANAGEMENT WITH PHYSICIANS</a:t>
          </a:r>
          <a:endParaRPr lang="en-US" sz="1700" kern="1200" dirty="0"/>
        </a:p>
      </dsp:txBody>
      <dsp:txXfrm>
        <a:off x="44375" y="1121652"/>
        <a:ext cx="6540054" cy="820285"/>
      </dsp:txXfrm>
    </dsp:sp>
    <dsp:sp modelId="{1DCA8A03-B703-E248-999B-614822202A09}">
      <dsp:nvSpPr>
        <dsp:cNvPr id="0" name=""/>
        <dsp:cNvSpPr/>
      </dsp:nvSpPr>
      <dsp:spPr>
        <a:xfrm>
          <a:off x="0" y="2035272"/>
          <a:ext cx="6628804" cy="909035"/>
        </a:xfrm>
        <a:prstGeom prst="roundRect">
          <a:avLst/>
        </a:prstGeom>
        <a:gradFill rotWithShape="0">
          <a:gsLst>
            <a:gs pos="0">
              <a:schemeClr val="accent2">
                <a:hueOff val="-3594467"/>
                <a:satOff val="-9999"/>
                <a:lumOff val="8726"/>
                <a:alphaOff val="0"/>
                <a:tint val="96000"/>
                <a:lumMod val="100000"/>
              </a:schemeClr>
            </a:gs>
            <a:gs pos="78000">
              <a:schemeClr val="accent2">
                <a:hueOff val="-3594467"/>
                <a:satOff val="-9999"/>
                <a:lumOff val="8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A" sz="1700" kern="1200" dirty="0"/>
            <a:t>PRESENTATION IN PARLIAMENTARY COMMITTEE</a:t>
          </a:r>
          <a:endParaRPr lang="en-US" sz="1700" kern="1200" dirty="0"/>
        </a:p>
      </dsp:txBody>
      <dsp:txXfrm>
        <a:off x="44375" y="2079647"/>
        <a:ext cx="6540054" cy="820285"/>
      </dsp:txXfrm>
    </dsp:sp>
    <dsp:sp modelId="{B69BB2A1-B2B4-DC46-A75D-51A9F7CED2EB}">
      <dsp:nvSpPr>
        <dsp:cNvPr id="0" name=""/>
        <dsp:cNvSpPr/>
      </dsp:nvSpPr>
      <dsp:spPr>
        <a:xfrm>
          <a:off x="0" y="2993268"/>
          <a:ext cx="6628804" cy="909035"/>
        </a:xfrm>
        <a:prstGeom prst="roundRect">
          <a:avLst/>
        </a:prstGeom>
        <a:gradFill rotWithShape="0">
          <a:gsLst>
            <a:gs pos="0">
              <a:schemeClr val="accent2">
                <a:hueOff val="-5391700"/>
                <a:satOff val="-14999"/>
                <a:lumOff val="13088"/>
                <a:alphaOff val="0"/>
                <a:tint val="96000"/>
                <a:lumMod val="100000"/>
              </a:schemeClr>
            </a:gs>
            <a:gs pos="78000">
              <a:schemeClr val="accent2">
                <a:hueOff val="-5391700"/>
                <a:satOff val="-14999"/>
                <a:lumOff val="130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WE</a:t>
          </a:r>
          <a:r>
            <a:rPr lang="en-US" sz="1700" kern="1200" baseline="0" dirty="0"/>
            <a:t> WILL GIVE UP TO THE MINUTE INFORMATION AND KEEP YOU POSTED</a:t>
          </a:r>
          <a:endParaRPr lang="en-US" sz="1700" kern="1200" dirty="0"/>
        </a:p>
      </dsp:txBody>
      <dsp:txXfrm>
        <a:off x="44375" y="3037643"/>
        <a:ext cx="6540054" cy="820285"/>
      </dsp:txXfrm>
    </dsp:sp>
    <dsp:sp modelId="{CA2F4B74-8EBB-F84F-B4EF-454F904CEE48}">
      <dsp:nvSpPr>
        <dsp:cNvPr id="0" name=""/>
        <dsp:cNvSpPr/>
      </dsp:nvSpPr>
      <dsp:spPr>
        <a:xfrm>
          <a:off x="0" y="3951263"/>
          <a:ext cx="6628804" cy="909035"/>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A" sz="1700" b="0" i="0" u="none" kern="1200" dirty="0"/>
            <a:t>APER WILL ASK FOR MEETINGS WITH THE HR DIRECTOR IN ORDER TO BE ABLE TO PARTICIPATE IN THE PREPARATION OF THE LIST TO BE SUBMITTED TO THE TAT IN VIEW OF A STRIKE.</a:t>
          </a:r>
          <a:endParaRPr lang="en-US" sz="1700" kern="1200" dirty="0"/>
        </a:p>
      </dsp:txBody>
      <dsp:txXfrm>
        <a:off x="44375" y="3995638"/>
        <a:ext cx="6540054" cy="8202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8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1385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33987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0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3671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2879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1600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597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80892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3258C3-57C5-496A-B9B8-F989134590BA}" type="datetimeFigureOut">
              <a:rPr lang="fr-CA" smtClean="0"/>
              <a:t>2023-05-15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272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3258C3-57C5-496A-B9B8-F989134590BA}" type="datetimeFigureOut">
              <a:rPr lang="fr-CA" smtClean="0"/>
              <a:t>2023-05-15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116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3258C3-57C5-496A-B9B8-F989134590BA}" type="datetimeFigureOut">
              <a:rPr lang="fr-CA" smtClean="0"/>
              <a:t>2023-05-15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4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258C3-57C5-496A-B9B8-F989134590BA}" type="datetimeFigureOut">
              <a:rPr lang="fr-CA" smtClean="0"/>
              <a:t>2023-05-15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635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2023-05-15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9447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2023-05-15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012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258C3-57C5-496A-B9B8-F989134590BA}" type="datetimeFigureOut">
              <a:rPr lang="fr-CA" smtClean="0"/>
              <a:t>2023-05-15</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9E450-7A51-4C13-9576-A402D20264D1}" type="slidenum">
              <a:rPr lang="fr-CA" smtClean="0"/>
              <a:t>‹N°›</a:t>
            </a:fld>
            <a:endParaRPr lang="fr-CA"/>
          </a:p>
        </p:txBody>
      </p:sp>
    </p:spTree>
    <p:extLst>
      <p:ext uri="{BB962C8B-B14F-4D97-AF65-F5344CB8AC3E}">
        <p14:creationId xmlns:p14="http://schemas.microsoft.com/office/powerpoint/2010/main" val="41647718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0135-CB16-49D9-878B-E8D8217EC9E9}"/>
              </a:ext>
            </a:extLst>
          </p:cNvPr>
          <p:cNvSpPr>
            <a:spLocks noGrp="1"/>
          </p:cNvSpPr>
          <p:nvPr>
            <p:ph type="ctrTitle"/>
          </p:nvPr>
        </p:nvSpPr>
        <p:spPr>
          <a:xfrm>
            <a:off x="4974337" y="1265314"/>
            <a:ext cx="4299666" cy="3249131"/>
          </a:xfrm>
        </p:spPr>
        <p:txBody>
          <a:bodyPr>
            <a:normAutofit/>
          </a:bodyPr>
          <a:lstStyle/>
          <a:p>
            <a:pPr algn="l">
              <a:lnSpc>
                <a:spcPct val="90000"/>
              </a:lnSpc>
            </a:pPr>
            <a:r>
              <a:rPr lang="fr-CA" sz="4600" b="1"/>
              <a:t>BILL 15</a:t>
            </a:r>
            <a:br>
              <a:rPr lang="fr-CA" sz="4600" b="1"/>
            </a:br>
            <a:r>
              <a:rPr lang="fr-CA" sz="4600" b="1"/>
              <a:t>AND THE RIGHT TO STRIKE</a:t>
            </a:r>
            <a:br>
              <a:rPr lang="fr-CA" sz="4600" b="1"/>
            </a:br>
            <a:r>
              <a:rPr lang="fr-CA" sz="4600" b="1"/>
              <a:t>WHAT’S NEW?</a:t>
            </a:r>
          </a:p>
        </p:txBody>
      </p:sp>
      <p:sp>
        <p:nvSpPr>
          <p:cNvPr id="3" name="Sous-titre 2">
            <a:extLst>
              <a:ext uri="{FF2B5EF4-FFF2-40B4-BE49-F238E27FC236}">
                <a16:creationId xmlns:a16="http://schemas.microsoft.com/office/drawing/2014/main" id="{DE9778C2-2F4F-4274-8448-EA7B2375D6A4}"/>
              </a:ext>
            </a:extLst>
          </p:cNvPr>
          <p:cNvSpPr>
            <a:spLocks noGrp="1"/>
          </p:cNvSpPr>
          <p:nvPr>
            <p:ph type="subTitle" idx="1"/>
          </p:nvPr>
        </p:nvSpPr>
        <p:spPr>
          <a:xfrm>
            <a:off x="4974336" y="4514446"/>
            <a:ext cx="4299666" cy="871042"/>
          </a:xfrm>
        </p:spPr>
        <p:txBody>
          <a:bodyPr>
            <a:normAutofit/>
          </a:bodyPr>
          <a:lstStyle/>
          <a:p>
            <a:pPr algn="l"/>
            <a:r>
              <a:rPr lang="fr-CA"/>
              <a:t>ME ANNE-MARIE CHIQUETTE</a:t>
            </a:r>
          </a:p>
        </p:txBody>
      </p:sp>
      <p:sp>
        <p:nvSpPr>
          <p:cNvPr id="12" name="Isosceles Triangle 1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Image 4" descr="Une image contenant texte, signe&#10;&#10;Description générée automatiquement">
            <a:extLst>
              <a:ext uri="{FF2B5EF4-FFF2-40B4-BE49-F238E27FC236}">
                <a16:creationId xmlns:a16="http://schemas.microsoft.com/office/drawing/2014/main" id="{867F520C-AAE5-4173-8E71-0C2F35E6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04" y="2745746"/>
            <a:ext cx="3765692" cy="1374477"/>
          </a:xfrm>
          <a:prstGeom prst="rect">
            <a:avLst/>
          </a:prstGeom>
        </p:spPr>
      </p:pic>
    </p:spTree>
    <p:extLst>
      <p:ext uri="{BB962C8B-B14F-4D97-AF65-F5344CB8AC3E}">
        <p14:creationId xmlns:p14="http://schemas.microsoft.com/office/powerpoint/2010/main" val="5041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dirty="0"/>
              <a:t>AXIS 4</a:t>
            </a:r>
            <a:br>
              <a:rPr lang="en-US" sz="2800" dirty="0"/>
            </a:br>
            <a:r>
              <a:rPr lang="en-US" sz="2800" dirty="0"/>
              <a:t>SANTÉ QUÉBEC…WHAT IS IT EXACTLY?</a:t>
            </a:r>
          </a:p>
        </p:txBody>
      </p:sp>
      <p:sp>
        <p:nvSpPr>
          <p:cNvPr id="4" name="ZoneTexte 3">
            <a:extLst>
              <a:ext uri="{FF2B5EF4-FFF2-40B4-BE49-F238E27FC236}">
                <a16:creationId xmlns:a16="http://schemas.microsoft.com/office/drawing/2014/main" id="{7CEA5ACE-6887-7B3C-5E6E-BDF0A6D21836}"/>
              </a:ext>
            </a:extLst>
          </p:cNvPr>
          <p:cNvSpPr txBox="1"/>
          <p:nvPr/>
        </p:nvSpPr>
        <p:spPr>
          <a:xfrm>
            <a:off x="5209563" y="2160589"/>
            <a:ext cx="4064439" cy="3880773"/>
          </a:xfrm>
          <a:prstGeom prst="rect">
            <a:avLst/>
          </a:prstGeom>
        </p:spPr>
        <p:txBody>
          <a:bodyPr vert="horz" lIns="91440" tIns="45720" rIns="91440" bIns="45720" rtlCol="0">
            <a:noAutofit/>
          </a:bodyPr>
          <a:lstStyle/>
          <a:p>
            <a:pPr>
              <a:lnSpc>
                <a:spcPct val="90000"/>
              </a:lnSpc>
              <a:spcBef>
                <a:spcPts val="1000"/>
              </a:spcBef>
              <a:buClr>
                <a:schemeClr val="accent1"/>
              </a:buClr>
              <a:buSzPct val="80000"/>
              <a:buFont typeface="Wingdings 3" charset="2"/>
              <a:buChar char=""/>
            </a:pPr>
            <a:r>
              <a:rPr lang="fr-CA" sz="1400" dirty="0"/>
              <a:t>AS OF THIS DATE, THESE CISSS, CIUSSS, UNMERGED ESTABLISHMENTS AND THIS PUBLIC ESTABLISHMENT (GRAND NORD): </a:t>
            </a:r>
          </a:p>
          <a:p>
            <a:pPr>
              <a:lnSpc>
                <a:spcPct val="90000"/>
              </a:lnSpc>
              <a:spcBef>
                <a:spcPts val="1000"/>
              </a:spcBef>
              <a:buClr>
                <a:schemeClr val="accent1"/>
              </a:buClr>
              <a:buSzPct val="80000"/>
              <a:buFont typeface="Wingdings 3" charset="2"/>
              <a:buChar char=""/>
            </a:pPr>
            <a:r>
              <a:rPr lang="fr-CA" sz="1400" dirty="0"/>
              <a:t>CONTINUE THEIR EXISTENCE IN SANTÉ QUÉBEC</a:t>
            </a:r>
          </a:p>
          <a:p>
            <a:pPr>
              <a:lnSpc>
                <a:spcPct val="90000"/>
              </a:lnSpc>
              <a:spcBef>
                <a:spcPts val="1000"/>
              </a:spcBef>
              <a:buClr>
                <a:schemeClr val="accent1"/>
              </a:buClr>
              <a:buSzPct val="80000"/>
              <a:buFont typeface="Wingdings 3" charset="2"/>
              <a:buChar char=""/>
            </a:pPr>
            <a:r>
              <a:rPr lang="fr-CA" sz="1400" dirty="0"/>
              <a:t> AND THEIR ASSETS ARE ONE WITH THAT OF SANTÉ QUÉBEC</a:t>
            </a:r>
          </a:p>
          <a:p>
            <a:pPr>
              <a:lnSpc>
                <a:spcPct val="90000"/>
              </a:lnSpc>
              <a:spcBef>
                <a:spcPts val="1000"/>
              </a:spcBef>
              <a:buClr>
                <a:schemeClr val="accent1"/>
              </a:buClr>
              <a:buSzPct val="80000"/>
              <a:buFont typeface="Wingdings 3" charset="2"/>
              <a:buChar char=""/>
            </a:pPr>
            <a:r>
              <a:rPr lang="fr-CA" sz="1400" dirty="0"/>
              <a:t>THEY BECOME: TERRITORIAL ESTABLISHMENTS (CISSS AND CIUSSS) </a:t>
            </a:r>
          </a:p>
          <a:p>
            <a:pPr>
              <a:lnSpc>
                <a:spcPct val="90000"/>
              </a:lnSpc>
              <a:spcBef>
                <a:spcPts val="1000"/>
              </a:spcBef>
              <a:buClr>
                <a:schemeClr val="accent1"/>
              </a:buClr>
              <a:buSzPct val="80000"/>
              <a:buFont typeface="Wingdings 3" charset="2"/>
              <a:buChar char=""/>
            </a:pPr>
            <a:r>
              <a:rPr lang="fr-CA" sz="1400" dirty="0"/>
              <a:t>ESTABLISHMENTS OTHER THAN TERRITORIAL IN THE CASE OF NON-MERGED ESTABLISHMENTS </a:t>
            </a:r>
          </a:p>
          <a:p>
            <a:pPr>
              <a:lnSpc>
                <a:spcPct val="90000"/>
              </a:lnSpc>
              <a:spcBef>
                <a:spcPts val="1000"/>
              </a:spcBef>
              <a:buClr>
                <a:schemeClr val="accent1"/>
              </a:buClr>
              <a:buSzPct val="80000"/>
              <a:buFont typeface="Wingdings 3" charset="2"/>
              <a:buChar char=""/>
            </a:pPr>
            <a:r>
              <a:rPr lang="fr-CA" sz="1400" dirty="0"/>
              <a:t>THE RIGHTS AND OBLIGATIONS OF THE MERGING ESTABLISHMENTS BECOME THOSE OF SANTÉ QUÉBEC </a:t>
            </a:r>
          </a:p>
          <a:p>
            <a:pPr>
              <a:lnSpc>
                <a:spcPct val="90000"/>
              </a:lnSpc>
              <a:spcBef>
                <a:spcPts val="1000"/>
              </a:spcBef>
              <a:buClr>
                <a:schemeClr val="accent1"/>
              </a:buClr>
              <a:buSzPct val="80000"/>
              <a:buFont typeface="Wingdings 3" charset="2"/>
              <a:buChar char=""/>
            </a:pPr>
            <a:r>
              <a:rPr lang="fr-CA" sz="1400" dirty="0"/>
              <a:t>AND SANTE QUÉBEC BECOMES A PARTY TO ANY LEGAL OR ADMINISTRATIVE PROCEEDINGS TO WHICH THEY WERE PARTY TOO.</a:t>
            </a:r>
            <a:endParaRPr lang="en-US" sz="1400" dirty="0">
              <a:solidFill>
                <a:schemeClr val="tx1">
                  <a:lumMod val="75000"/>
                  <a:lumOff val="25000"/>
                </a:schemeClr>
              </a:solidFill>
            </a:endParaRP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5946" r="4351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5" name="Isosceles Triangle 5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24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AXIS 4</a:t>
            </a:r>
            <a:br>
              <a:rPr lang="en-US" sz="2800" dirty="0"/>
            </a:br>
            <a:r>
              <a:rPr lang="en-US" sz="2800" dirty="0"/>
              <a:t>SANTÉ QUÉBEC…WHAT IS IT EXACTLY?</a:t>
            </a: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1673" t="141" r="5278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72" name="Isosceles Triangle 7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4" name="ZoneTexte 3">
            <a:extLst>
              <a:ext uri="{FF2B5EF4-FFF2-40B4-BE49-F238E27FC236}">
                <a16:creationId xmlns:a16="http://schemas.microsoft.com/office/drawing/2014/main" id="{9ECB3D1B-AD88-9087-1332-B44745AE0427}"/>
              </a:ext>
            </a:extLst>
          </p:cNvPr>
          <p:cNvGraphicFramePr/>
          <p:nvPr/>
        </p:nvGraphicFramePr>
        <p:xfrm>
          <a:off x="2849562" y="1839686"/>
          <a:ext cx="6424440" cy="477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80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8" name="Picture 4" descr="Illuminated San Francisco City Hall">
            <a:extLst>
              <a:ext uri="{FF2B5EF4-FFF2-40B4-BE49-F238E27FC236}">
                <a16:creationId xmlns:a16="http://schemas.microsoft.com/office/drawing/2014/main" id="{4519FE40-B44F-6453-3156-6C701758488D}"/>
              </a:ext>
            </a:extLst>
          </p:cNvPr>
          <p:cNvPicPr>
            <a:picLocks noChangeAspect="1"/>
          </p:cNvPicPr>
          <p:nvPr/>
        </p:nvPicPr>
        <p:blipFill rotWithShape="1">
          <a:blip r:embed="rId2"/>
          <a:srcRect l="9403" r="13488"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AXIS 4</a:t>
            </a:r>
            <a:br>
              <a:rPr lang="en-US" dirty="0"/>
            </a:br>
            <a:r>
              <a:rPr lang="en-US" dirty="0"/>
              <a:t>SANTÉ QUÉBEC</a:t>
            </a:r>
          </a:p>
        </p:txBody>
      </p:sp>
      <p:sp>
        <p:nvSpPr>
          <p:cNvPr id="40" name="ZoneTexte 2">
            <a:extLst>
              <a:ext uri="{FF2B5EF4-FFF2-40B4-BE49-F238E27FC236}">
                <a16:creationId xmlns:a16="http://schemas.microsoft.com/office/drawing/2014/main" id="{324A1584-45F4-9FB1-5239-62762EDB4903}"/>
              </a:ext>
            </a:extLst>
          </p:cNvPr>
          <p:cNvSpPr txBox="1"/>
          <p:nvPr/>
        </p:nvSpPr>
        <p:spPr>
          <a:xfrm>
            <a:off x="677334" y="2160589"/>
            <a:ext cx="3851122"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SANTE QUÉBEC WILL HAVE ITS OWN BOARD OF DIRECTORS</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MSSS EMPLOYEES MAY BE TRANSFERRED TO SANTE QUÉBEC</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HEAD OFFICE OF SANTE QUÉBEC SHOULD BE IN QUEBEC CITY </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EMPLOYEES AND MANAGERS WILL EVENTUALLY BE SANTE QUÉBEC EMPLOYEES WITH</a:t>
            </a: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THE OVERALL YEARS OF SERVICE (SENIORITY) OF THE ENTIRE NETWORK</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p:txBody>
      </p:sp>
      <p:cxnSp>
        <p:nvCxnSpPr>
          <p:cNvPr id="57" name="Straight Connector 5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7325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1D4C2E3C-B1E4-11F0-772E-2BDF237C6E4D}"/>
              </a:ext>
            </a:extLst>
          </p:cNvPr>
          <p:cNvPicPr>
            <a:picLocks noChangeAspect="1"/>
          </p:cNvPicPr>
          <p:nvPr/>
        </p:nvPicPr>
        <p:blipFill rotWithShape="1">
          <a:blip r:embed="rId2"/>
          <a:srcRect l="31295" r="16194"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re 1">
            <a:extLst>
              <a:ext uri="{FF2B5EF4-FFF2-40B4-BE49-F238E27FC236}">
                <a16:creationId xmlns:a16="http://schemas.microsoft.com/office/drawing/2014/main" id="{05DF78D7-184F-C25D-2A11-C5779CAB8AEF}"/>
              </a:ext>
            </a:extLst>
          </p:cNvPr>
          <p:cNvSpPr>
            <a:spLocks noGrp="1"/>
          </p:cNvSpPr>
          <p:nvPr>
            <p:ph type="title"/>
          </p:nvPr>
        </p:nvSpPr>
        <p:spPr>
          <a:xfrm>
            <a:off x="5380563" y="1678665"/>
            <a:ext cx="3887839" cy="2372168"/>
          </a:xfrm>
        </p:spPr>
        <p:txBody>
          <a:bodyPr vert="horz" lIns="91440" tIns="45720" rIns="91440" bIns="45720" rtlCol="0" anchor="b">
            <a:normAutofit fontScale="90000"/>
          </a:bodyPr>
          <a:lstStyle/>
          <a:p>
            <a:pPr algn="r">
              <a:lnSpc>
                <a:spcPct val="90000"/>
              </a:lnSpc>
            </a:pPr>
            <a:br>
              <a:rPr lang="en-US" sz="2000" dirty="0"/>
            </a:br>
            <a:br>
              <a:rPr lang="en-US" sz="2000" dirty="0"/>
            </a:br>
            <a:br>
              <a:rPr lang="en-US" sz="2000" dirty="0"/>
            </a:br>
            <a:br>
              <a:rPr lang="en-US" sz="1400" dirty="0"/>
            </a:br>
            <a:br>
              <a:rPr lang="en-US" sz="1400" dirty="0"/>
            </a:br>
            <a:br>
              <a:rPr lang="en-US" sz="1400" dirty="0"/>
            </a:br>
            <a:r>
              <a:rPr lang="en-US" sz="1800" dirty="0"/>
              <a:t>PROBLEMS THAT WE SEE:</a:t>
            </a:r>
            <a:br>
              <a:rPr lang="en-US" sz="1400" dirty="0"/>
            </a:br>
            <a:br>
              <a:rPr lang="en-US" sz="1400" dirty="0"/>
            </a:br>
            <a:r>
              <a:rPr lang="en-US" sz="1600" dirty="0"/>
              <a:t>1. THE MERGER OF ACCREDITATIONS FOR ONLY 4 ACCREDITATIONS WILL CREATE A CHAOTIC CLIMATE DURING THE NEGOTIATION OF THE COLLECTIVE AGREEMENTS </a:t>
            </a:r>
            <a:br>
              <a:rPr lang="en-US" sz="1600" dirty="0"/>
            </a:br>
            <a:br>
              <a:rPr lang="en-US" sz="1600" dirty="0"/>
            </a:br>
            <a:r>
              <a:rPr lang="en-US" sz="1600" dirty="0"/>
              <a:t>2. THERE WILL BE ONE UNION PER JOB CATEGORY FOR A TOTAL OF MAXIMUM FOUR UNIONS </a:t>
            </a:r>
            <a:br>
              <a:rPr lang="en-US" sz="1600" dirty="0"/>
            </a:br>
            <a:br>
              <a:rPr lang="en-US" sz="1600" dirty="0"/>
            </a:br>
            <a:r>
              <a:rPr lang="en-US" sz="1600" dirty="0"/>
              <a:t>3. THE IMPACTS OF GLOBAL SENIORITY ON TEAM STABILITY AND THE REACTION OF UNIONS?</a:t>
            </a:r>
            <a:br>
              <a:rPr lang="en-US" sz="1600" dirty="0"/>
            </a:br>
            <a:br>
              <a:rPr lang="en-US" sz="1600" dirty="0"/>
            </a:br>
            <a:r>
              <a:rPr lang="en-US" sz="1600" dirty="0"/>
              <a:t>4.  FOR 15% OF POSITIONS, THE SACRO-HOLY SENIORITY PRINCIPLE WILL BE CANCELED…UNIONS REACTION?</a:t>
            </a:r>
            <a:br>
              <a:rPr lang="en-US" sz="1400" dirty="0"/>
            </a:br>
            <a:br>
              <a:rPr lang="en-US" sz="1400" dirty="0"/>
            </a:br>
            <a:endParaRPr lang="en-US" sz="1400" dirty="0"/>
          </a:p>
        </p:txBody>
      </p:sp>
    </p:spTree>
    <p:extLst>
      <p:ext uri="{BB962C8B-B14F-4D97-AF65-F5344CB8AC3E}">
        <p14:creationId xmlns:p14="http://schemas.microsoft.com/office/powerpoint/2010/main" val="14676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98FB1-3469-8B02-0052-37ED8B97BB27}"/>
              </a:ext>
            </a:extLst>
          </p:cNvPr>
          <p:cNvSpPr>
            <a:spLocks noGrp="1"/>
          </p:cNvSpPr>
          <p:nvPr>
            <p:ph type="title"/>
          </p:nvPr>
        </p:nvSpPr>
        <p:spPr>
          <a:xfrm>
            <a:off x="985969" y="4473227"/>
            <a:ext cx="8288032" cy="1720744"/>
          </a:xfrm>
        </p:spPr>
        <p:txBody>
          <a:bodyPr vert="horz" lIns="91440" tIns="45720" rIns="91440" bIns="45720" rtlCol="0" anchor="b">
            <a:normAutofit/>
          </a:bodyPr>
          <a:lstStyle/>
          <a:p>
            <a:pPr>
              <a:lnSpc>
                <a:spcPct val="90000"/>
              </a:lnSpc>
            </a:pPr>
            <a:r>
              <a:rPr lang="en-US" sz="3400" dirty="0"/>
              <a:t>THE AMENDMENTS OF THE LABOUR CODE OF 2019 – ESSENTIAL SERVICES AND THE RIGHT TO STRIKE</a:t>
            </a:r>
          </a:p>
        </p:txBody>
      </p:sp>
      <p:pic>
        <p:nvPicPr>
          <p:cNvPr id="2054" name="Picture 6" descr="Une grève «plus perturbatrice» entreprise par Urgences-santé">
            <a:extLst>
              <a:ext uri="{FF2B5EF4-FFF2-40B4-BE49-F238E27FC236}">
                <a16:creationId xmlns:a16="http://schemas.microsoft.com/office/drawing/2014/main" id="{1C5723B8-D756-B122-22E1-3E42E708CD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233" r="2" b="4671"/>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5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A35AC8-45CE-03D2-26D0-8D408D20E01E}"/>
              </a:ext>
            </a:extLst>
          </p:cNvPr>
          <p:cNvPicPr>
            <a:picLocks noChangeAspect="1"/>
          </p:cNvPicPr>
          <p:nvPr/>
        </p:nvPicPr>
        <p:blipFill rotWithShape="1">
          <a:blip r:embed="rId2"/>
          <a:srcRect l="18" r="56519"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re 1">
            <a:extLst>
              <a:ext uri="{FF2B5EF4-FFF2-40B4-BE49-F238E27FC236}">
                <a16:creationId xmlns:a16="http://schemas.microsoft.com/office/drawing/2014/main" id="{09E5AC77-6302-E098-C065-3F686EB99D05}"/>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br>
              <a:rPr lang="en-US" sz="3000" dirty="0"/>
            </a:br>
            <a:r>
              <a:rPr lang="en-US" sz="4000" dirty="0"/>
              <a:t>WHY WE HAVE THEESE  AMENDMENTS?</a:t>
            </a:r>
          </a:p>
        </p:txBody>
      </p:sp>
    </p:spTree>
    <p:extLst>
      <p:ext uri="{BB962C8B-B14F-4D97-AF65-F5344CB8AC3E}">
        <p14:creationId xmlns:p14="http://schemas.microsoft.com/office/powerpoint/2010/main" val="19568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B4B1B-FBFE-F02D-07A5-C94600EA5576}"/>
              </a:ext>
            </a:extLst>
          </p:cNvPr>
          <p:cNvPicPr>
            <a:picLocks noChangeAspect="1"/>
          </p:cNvPicPr>
          <p:nvPr/>
        </p:nvPicPr>
        <p:blipFill rotWithShape="1">
          <a:blip r:embed="rId2"/>
          <a:srcRect l="28091" r="577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6CF2AA8C-ECE9-82C1-EF25-85D174FD01C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TWO</a:t>
            </a:r>
            <a:br>
              <a:rPr lang="en-US" sz="4800" dirty="0"/>
            </a:br>
            <a:r>
              <a:rPr lang="en-US" sz="4800" dirty="0"/>
              <a:t>MAJOR DECISIONS</a:t>
            </a:r>
          </a:p>
        </p:txBody>
      </p:sp>
    </p:spTree>
    <p:extLst>
      <p:ext uri="{BB962C8B-B14F-4D97-AF65-F5344CB8AC3E}">
        <p14:creationId xmlns:p14="http://schemas.microsoft.com/office/powerpoint/2010/main" val="5661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p:txBody>
          <a:bodyPr/>
          <a:lstStyle/>
          <a:p>
            <a:r>
              <a:rPr lang="en-CA" i="1" dirty="0"/>
              <a:t>Saskatchewan Federation of Labour vs. Saskatchewan 2015 CSC 4</a:t>
            </a:r>
            <a:r>
              <a:rPr lang="en-CA" dirty="0"/>
              <a:t>.</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p:txBody>
          <a:bodyPr>
            <a:normAutofit/>
          </a:bodyPr>
          <a:lstStyle/>
          <a:p>
            <a:pPr algn="just"/>
            <a:r>
              <a:rPr lang="en-CA" sz="1600" dirty="0"/>
              <a:t>In the Saskatchewan decision, the Supreme Court elevates the right to strike to the rank of rights protected by the Canadian Charter of Rights and Freedoms. </a:t>
            </a:r>
          </a:p>
          <a:p>
            <a:pPr algn="just"/>
            <a:r>
              <a:rPr lang="en-CA" sz="1600" dirty="0"/>
              <a:t>Justice </a:t>
            </a:r>
            <a:r>
              <a:rPr lang="en-CA" sz="1600" dirty="0" err="1"/>
              <a:t>Abella</a:t>
            </a:r>
            <a:r>
              <a:rPr lang="en-CA" sz="1600" dirty="0"/>
              <a:t>, for the majority, writes: </a:t>
            </a:r>
          </a:p>
          <a:p>
            <a:pPr lvl="1" algn="just"/>
            <a:r>
              <a:rPr lang="en-CA" sz="1400" dirty="0"/>
              <a:t>“Canada's history, case law and international obligations confirm that, in our labor relations regime, the right to strike is an essential element of a meaningful collective bargaining process. » </a:t>
            </a:r>
          </a:p>
          <a:p>
            <a:pPr lvl="1" algn="just"/>
            <a:r>
              <a:rPr lang="en-CA" sz="1400" dirty="0"/>
              <a:t>“The right to strike is not only derived from collective bargaining, it is an indispensable component of it. The time seems to me to have come to consecrate it constitutionally. » </a:t>
            </a:r>
          </a:p>
          <a:p>
            <a:pPr lvl="1" algn="just"/>
            <a:r>
              <a:rPr lang="en-CA" sz="1400" dirty="0"/>
              <a:t>Thus, in the event of the breakdown of good faith bargaining, the ability to collectively stop work is a necessary component of the process by which employees can continue to participate genuinely in the pursuit of their work-related objectives. In the present case, removing the right to strike amounts to substantially hindering the exercise of the right to a genuine process of collective bargaining.</a:t>
            </a:r>
          </a:p>
        </p:txBody>
      </p:sp>
    </p:spTree>
    <p:extLst>
      <p:ext uri="{BB962C8B-B14F-4D97-AF65-F5344CB8AC3E}">
        <p14:creationId xmlns:p14="http://schemas.microsoft.com/office/powerpoint/2010/main" val="95287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1286933" y="609600"/>
            <a:ext cx="10197494" cy="1099457"/>
          </a:xfrm>
        </p:spPr>
        <p:txBody>
          <a:bodyPr>
            <a:normAutofit/>
          </a:bodyPr>
          <a:lstStyle/>
          <a:p>
            <a:pPr>
              <a:lnSpc>
                <a:spcPct val="90000"/>
              </a:lnSpc>
            </a:pPr>
            <a:r>
              <a:rPr lang="en-CA" i="1" dirty="0"/>
              <a:t>Saskatchewan Federation of Labour c. Saskatchewan 2015 CSC 4</a:t>
            </a:r>
            <a:r>
              <a:rPr lang="en-CA" dirty="0"/>
              <a:t>.</a:t>
            </a:r>
          </a:p>
        </p:txBody>
      </p:sp>
      <p:graphicFrame>
        <p:nvGraphicFramePr>
          <p:cNvPr id="5" name="Espace réservé du contenu 2">
            <a:extLst>
              <a:ext uri="{FF2B5EF4-FFF2-40B4-BE49-F238E27FC236}">
                <a16:creationId xmlns:a16="http://schemas.microsoft.com/office/drawing/2014/main" id="{872B4701-EF81-25DE-5D35-FE121E961739}"/>
              </a:ext>
            </a:extLst>
          </p:cNvPr>
          <p:cNvGraphicFramePr>
            <a:graphicFrameLocks noGrp="1"/>
          </p:cNvGraphicFramePr>
          <p:nvPr>
            <p:ph idx="1"/>
            <p:extLst>
              <p:ext uri="{D42A27DB-BD31-4B8C-83A1-F6EECF244321}">
                <p14:modId xmlns:p14="http://schemas.microsoft.com/office/powerpoint/2010/main" val="112745488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0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1333502" y="609600"/>
            <a:ext cx="8596668" cy="1320800"/>
          </a:xfrm>
        </p:spPr>
        <p:txBody>
          <a:bodyPr>
            <a:normAutofit/>
          </a:bodyPr>
          <a:lstStyle/>
          <a:p>
            <a:r>
              <a:rPr lang="en-CA" i="1" dirty="0"/>
              <a:t>Saskatchewan Federation of Labour c. Saskatchewan 2015 CSC 4</a:t>
            </a:r>
            <a:r>
              <a:rPr lang="en-CA" dirty="0"/>
              <a:t>.</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1333502" y="2160589"/>
            <a:ext cx="8596668" cy="3880773"/>
          </a:xfrm>
        </p:spPr>
        <p:txBody>
          <a:bodyPr>
            <a:normAutofit/>
          </a:bodyPr>
          <a:lstStyle/>
          <a:p>
            <a:pPr algn="just">
              <a:lnSpc>
                <a:spcPct val="90000"/>
              </a:lnSpc>
            </a:pPr>
            <a:r>
              <a:rPr lang="en-CA" sz="1400" dirty="0"/>
              <a:t>The fact that a service is offered only by the public sector does not inevitably lead to the conclusion that it is rightly considered "essential." In certain circumstances, it may well be that the population is deprived of a service because of a strike without being deprived of an essential service which justifies the limitation of the right to strike during negotiations. </a:t>
            </a:r>
          </a:p>
          <a:p>
            <a:pPr algn="just">
              <a:lnSpc>
                <a:spcPct val="90000"/>
              </a:lnSpc>
            </a:pPr>
            <a:r>
              <a:rPr lang="en-CA" sz="1400" dirty="0"/>
              <a:t>Employees of certain categories should not be deprived of the right to strike since the interruption of their work does not in fact compromise the life, safety or health of citizens. </a:t>
            </a:r>
          </a:p>
          <a:p>
            <a:pPr algn="just">
              <a:lnSpc>
                <a:spcPct val="90000"/>
              </a:lnSpc>
            </a:pPr>
            <a:r>
              <a:rPr lang="en-CA" sz="1400" dirty="0"/>
              <a:t>The Court also finds that the determination of employees from whom the right to strike is totally withdrawn does not take into account the availability of other people, including managers, to provide essential services. </a:t>
            </a:r>
          </a:p>
          <a:p>
            <a:pPr algn="just">
              <a:lnSpc>
                <a:spcPct val="90000"/>
              </a:lnSpc>
            </a:pPr>
            <a:r>
              <a:rPr lang="en-CA" sz="1400" dirty="0"/>
              <a:t>Finally, she notes that the PSESA does not include any control mechanism or any real means, such as recourse to an independent Tribunal or a compulsory dispute arbitration mechanism, to end the impasse. </a:t>
            </a:r>
          </a:p>
          <a:p>
            <a:pPr algn="just">
              <a:lnSpc>
                <a:spcPct val="90000"/>
              </a:lnSpc>
            </a:pPr>
            <a:r>
              <a:rPr lang="en-CA" sz="1400" dirty="0"/>
              <a:t>The Supreme Court therefore strikes down the PSESA and requires the Government of Saskatchewan to establish a process that meets the criteria of the decision.</a:t>
            </a:r>
          </a:p>
        </p:txBody>
      </p:sp>
    </p:spTree>
    <p:extLst>
      <p:ext uri="{BB962C8B-B14F-4D97-AF65-F5344CB8AC3E}">
        <p14:creationId xmlns:p14="http://schemas.microsoft.com/office/powerpoint/2010/main" val="29745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7334" y="609600"/>
            <a:ext cx="2938468" cy="5431762"/>
          </a:xfrm>
        </p:spPr>
        <p:txBody>
          <a:bodyPr anchor="ctr">
            <a:normAutofit/>
          </a:bodyPr>
          <a:lstStyle/>
          <a:p>
            <a:r>
              <a:rPr lang="fr-CA" b="1" dirty="0"/>
              <a:t>FIRST LET’S EXPLAIN BILL -15:</a:t>
            </a:r>
            <a:br>
              <a:rPr lang="fr-CA" b="1" dirty="0"/>
            </a:br>
            <a:r>
              <a:rPr lang="fr-CA" b="1" dirty="0"/>
              <a:t>THE NAME</a:t>
            </a:r>
          </a:p>
        </p:txBody>
      </p: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3846889" y="609602"/>
            <a:ext cx="5424112" cy="3208334"/>
          </a:xfrm>
        </p:spPr>
        <p:txBody>
          <a:bodyPr>
            <a:normAutofit/>
          </a:bodyPr>
          <a:lstStyle/>
          <a:p>
            <a:r>
              <a:rPr lang="fr-CA" dirty="0"/>
              <a:t>ACT RESPECTING THE GOVERNANCE OF THE HEALTH AND SOCIAL SERVICES SYSTEM </a:t>
            </a:r>
          </a:p>
          <a:p>
            <a:r>
              <a:rPr lang="en-CA" dirty="0"/>
              <a:t>It replaces the Act respecting health services and social services (commonly called the L4S) except insofar as this law applies to the territories (Kativik, Northern villages, Nunavik, Naskapi) </a:t>
            </a:r>
          </a:p>
          <a:p>
            <a:r>
              <a:rPr lang="en-CA" dirty="0"/>
              <a:t>The Act respecting health services and social services for Cree Native persons and its regulations remain in force.</a:t>
            </a:r>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3846889" y="4048918"/>
            <a:ext cx="5424112" cy="1979800"/>
          </a:xfrm>
          <a:prstGeom prst="rect">
            <a:avLst/>
          </a:prstGeom>
        </p:spPr>
      </p:pic>
    </p:spTree>
    <p:extLst>
      <p:ext uri="{BB962C8B-B14F-4D97-AF65-F5344CB8AC3E}">
        <p14:creationId xmlns:p14="http://schemas.microsoft.com/office/powerpoint/2010/main" val="349387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ormAutofit/>
          </a:bodyPr>
          <a:lstStyle/>
          <a:p>
            <a:pPr>
              <a:lnSpc>
                <a:spcPct val="90000"/>
              </a:lnSpc>
            </a:pPr>
            <a:r>
              <a:rPr lang="en-CA" sz="2000" i="1" dirty="0" err="1"/>
              <a:t>Syndicat</a:t>
            </a:r>
            <a:r>
              <a:rPr lang="en-CA" sz="2000" i="1" dirty="0"/>
              <a:t> CSN du CIUSSS DU CENTRE-OUEST-DE-L’ÎLE-DE-MONTRÉAL ET ALS C. CIUSSS ET PROCUREURE GÉNÉRALE DU QUÉBEC, 2017 QCTAT 4004</a:t>
            </a:r>
            <a:r>
              <a:rPr lang="en-CA" sz="2000" dirty="0"/>
              <a:t>.</a:t>
            </a:r>
          </a:p>
        </p:txBody>
      </p:sp>
      <p:pic>
        <p:nvPicPr>
          <p:cNvPr id="20" name="Picture 19" descr="Bureau avec stéthoscope et un clavier d’ordinateur">
            <a:extLst>
              <a:ext uri="{FF2B5EF4-FFF2-40B4-BE49-F238E27FC236}">
                <a16:creationId xmlns:a16="http://schemas.microsoft.com/office/drawing/2014/main" id="{00D9AAA8-8544-A160-F1C7-7A25748F9EFA}"/>
              </a:ext>
            </a:extLst>
          </p:cNvPr>
          <p:cNvPicPr>
            <a:picLocks noChangeAspect="1"/>
          </p:cNvPicPr>
          <p:nvPr/>
        </p:nvPicPr>
        <p:blipFill rotWithShape="1">
          <a:blip r:embed="rId2">
            <a:duotone>
              <a:prstClr val="black"/>
              <a:schemeClr val="tx2">
                <a:tint val="45000"/>
                <a:satMod val="400000"/>
              </a:schemeClr>
            </a:duotone>
          </a:blip>
          <a:srcRect l="64205" r="925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1556657"/>
            <a:ext cx="6487955" cy="4484705"/>
          </a:xfrm>
        </p:spPr>
        <p:txBody>
          <a:bodyPr>
            <a:noAutofit/>
          </a:bodyPr>
          <a:lstStyle/>
          <a:p>
            <a:pPr algn="just">
              <a:lnSpc>
                <a:spcPct val="90000"/>
              </a:lnSpc>
            </a:pPr>
            <a:r>
              <a:rPr lang="en-US" sz="1400" dirty="0"/>
              <a:t>Essentially, Judge Pierre </a:t>
            </a:r>
            <a:r>
              <a:rPr lang="en-US" sz="1400" dirty="0" err="1"/>
              <a:t>Flageole</a:t>
            </a:r>
            <a:r>
              <a:rPr lang="en-US" sz="1400" dirty="0"/>
              <a:t> repeats the criteria set out by the Supreme Court in Saskatchewan following the request by Quebec unions to have section 111.10 of the Labor Code, which deals with the maintenance of services during a strike in the public establishments covered by the Act respecting the process of negotiation of the collective agreements in the public and </a:t>
            </a:r>
            <a:r>
              <a:rPr lang="en-US" sz="1400" dirty="0" err="1"/>
              <a:t>parapublic</a:t>
            </a:r>
            <a:r>
              <a:rPr lang="en-US" sz="1400" dirty="0"/>
              <a:t> sectors. </a:t>
            </a:r>
          </a:p>
          <a:p>
            <a:pPr algn="just">
              <a:lnSpc>
                <a:spcPct val="90000"/>
              </a:lnSpc>
            </a:pPr>
            <a:r>
              <a:rPr lang="en-US" sz="1400" dirty="0"/>
              <a:t>Section 111.10 provides: During a strike by the employees of an establishment, the percentage of employees to be maintained per shift among the employees who would usually be on duty during this period is at least: </a:t>
            </a:r>
          </a:p>
          <a:p>
            <a:pPr lvl="1" algn="just">
              <a:lnSpc>
                <a:spcPct val="90000"/>
              </a:lnSpc>
            </a:pPr>
            <a:r>
              <a:rPr lang="en-US" sz="1200" dirty="0"/>
              <a:t>90% in the case of an establishment that operates a CHSLD, a rehabilitation </a:t>
            </a:r>
            <a:r>
              <a:rPr lang="en-US" sz="1200" dirty="0" err="1"/>
              <a:t>centre</a:t>
            </a:r>
            <a:r>
              <a:rPr lang="en-US" sz="1200" dirty="0"/>
              <a:t>, a psychiatric hospital, a hospital center specializing in neurology or cardiology or a hospital center with a clinical department of psychiatry or a department of community health, in the case of an establishment to which an agency entrusts functions related to public health or in the case of a hospital center in the CHSLD class or reception </a:t>
            </a:r>
            <a:r>
              <a:rPr lang="en-US" sz="1200" dirty="0" err="1"/>
              <a:t>centre</a:t>
            </a:r>
            <a:r>
              <a:rPr lang="en-US" sz="1200" dirty="0"/>
              <a:t>; </a:t>
            </a:r>
          </a:p>
          <a:p>
            <a:pPr lvl="1" algn="just">
              <a:lnSpc>
                <a:spcPct val="90000"/>
              </a:lnSpc>
            </a:pPr>
            <a:r>
              <a:rPr lang="en-US" sz="1200" dirty="0"/>
              <a:t>80% in the case of an institution that operates a hospital center other than a hospital center referred to in paragraph 1. </a:t>
            </a:r>
          </a:p>
          <a:p>
            <a:pPr lvl="1" algn="just">
              <a:lnSpc>
                <a:spcPct val="90000"/>
              </a:lnSpc>
            </a:pPr>
            <a:r>
              <a:rPr lang="en-US" sz="1200" dirty="0"/>
              <a:t>60% in the case of an establishment that operates a CLSC and 55% in the case of an establishment that operates a CPEJ or CSS.</a:t>
            </a:r>
            <a:endParaRPr lang="en-US" sz="1200" i="1" dirty="0"/>
          </a:p>
        </p:txBody>
      </p:sp>
    </p:spTree>
    <p:extLst>
      <p:ext uri="{BB962C8B-B14F-4D97-AF65-F5344CB8AC3E}">
        <p14:creationId xmlns:p14="http://schemas.microsoft.com/office/powerpoint/2010/main" val="67855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849562" y="609600"/>
            <a:ext cx="6424440" cy="1320800"/>
          </a:xfrm>
        </p:spPr>
        <p:txBody>
          <a:bodyPr>
            <a:normAutofit/>
          </a:bodyPr>
          <a:lstStyle/>
          <a:p>
            <a:pPr>
              <a:lnSpc>
                <a:spcPct val="90000"/>
              </a:lnSpc>
            </a:pPr>
            <a:r>
              <a:rPr lang="en-CA" sz="2000" i="1" dirty="0" err="1"/>
              <a:t>Syndicat</a:t>
            </a:r>
            <a:r>
              <a:rPr lang="en-CA" sz="2000" i="1" dirty="0"/>
              <a:t> CSN du CIUSSS DU CENTRE-OUEST-DE-L’ÎLE-DE-MONTRÉAL ET ALS C. CIUSSS ET PROCUREURE GÉNÉRALE DU QUÉBEC, 2017 QCTAT 4004</a:t>
            </a:r>
            <a:r>
              <a:rPr lang="en-CA" sz="2000" dirty="0"/>
              <a:t>.</a:t>
            </a:r>
          </a:p>
        </p:txBody>
      </p:sp>
      <p:pic>
        <p:nvPicPr>
          <p:cNvPr id="20" name="Picture 19" descr="Gros plan d'un clavier de calculatrice">
            <a:extLst>
              <a:ext uri="{FF2B5EF4-FFF2-40B4-BE49-F238E27FC236}">
                <a16:creationId xmlns:a16="http://schemas.microsoft.com/office/drawing/2014/main" id="{B85F082C-B94F-255D-E04E-CA2246A718A2}"/>
              </a:ext>
            </a:extLst>
          </p:cNvPr>
          <p:cNvPicPr>
            <a:picLocks noChangeAspect="1"/>
          </p:cNvPicPr>
          <p:nvPr/>
        </p:nvPicPr>
        <p:blipFill rotWithShape="1">
          <a:blip r:embed="rId2"/>
          <a:srcRect l="36840" t="142" r="36824"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849562" y="2160589"/>
            <a:ext cx="6424440" cy="3880773"/>
          </a:xfrm>
        </p:spPr>
        <p:txBody>
          <a:bodyPr>
            <a:normAutofit/>
          </a:bodyPr>
          <a:lstStyle/>
          <a:p>
            <a:pPr algn="just"/>
            <a:r>
              <a:rPr lang="en-CA" dirty="0"/>
              <a:t>The unions claim that section 111.10 of the Code arbitrarily sets percentages of essential services to be maintained during a strike without taking into account the essential or non-essential nature of the work to be performed in establishments in the public and </a:t>
            </a:r>
            <a:r>
              <a:rPr lang="en-CA" dirty="0" err="1"/>
              <a:t>parapublic</a:t>
            </a:r>
            <a:r>
              <a:rPr lang="en-CA" dirty="0"/>
              <a:t> sectors. employees in these sectors can only strike for forty minutes per shift, even if some of them do not render essential services. </a:t>
            </a:r>
          </a:p>
          <a:p>
            <a:pPr algn="just"/>
            <a:r>
              <a:rPr lang="en-CA" dirty="0"/>
              <a:t>The unions also claim that section 111.10 of the Code is unconstitutional since this term does not take into account the contribution that managers could make to the maintenance of essential services.</a:t>
            </a:r>
          </a:p>
        </p:txBody>
      </p:sp>
    </p:spTree>
    <p:extLst>
      <p:ext uri="{BB962C8B-B14F-4D97-AF65-F5344CB8AC3E}">
        <p14:creationId xmlns:p14="http://schemas.microsoft.com/office/powerpoint/2010/main" val="40295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chor="t">
            <a:normAutofit/>
          </a:bodyPr>
          <a:lstStyle/>
          <a:p>
            <a:pPr>
              <a:lnSpc>
                <a:spcPct val="90000"/>
              </a:lnSpc>
            </a:pPr>
            <a:r>
              <a:rPr lang="en-CA" sz="2800" i="1" err="1"/>
              <a:t>Syndicat</a:t>
            </a:r>
            <a:r>
              <a:rPr lang="en-CA" sz="2800" i="1"/>
              <a:t> CSN du CIUSSS DU CENTRE-OUEST-DE-L’ÎLE-DE-MONTRÉAL ET ALS C. CIUSSS ET PROCUREURE GÉNÉRALE DU QUÉBEC, 2017 QCTAT 4004</a:t>
            </a:r>
            <a:r>
              <a:rPr lang="en-CA" sz="2800"/>
              <a:t>.</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4063160" y="2160589"/>
            <a:ext cx="5207839" cy="3880773"/>
          </a:xfrm>
        </p:spPr>
        <p:txBody>
          <a:bodyPr>
            <a:normAutofit lnSpcReduction="10000"/>
          </a:bodyPr>
          <a:lstStyle/>
          <a:p>
            <a:pPr algn="just">
              <a:lnSpc>
                <a:spcPct val="90000"/>
              </a:lnSpc>
            </a:pPr>
            <a:r>
              <a:rPr lang="en-CA" sz="1700" dirty="0"/>
              <a:t>The judge came to the conclusion that section 111.10 of the Code did not pass the test of the Saskatchewan decision. </a:t>
            </a:r>
          </a:p>
          <a:p>
            <a:pPr algn="just">
              <a:lnSpc>
                <a:spcPct val="90000"/>
              </a:lnSpc>
            </a:pPr>
            <a:r>
              <a:rPr lang="en-CA" sz="1700" dirty="0"/>
              <a:t>The fact that the legislator unilaterally determines minimum percentages of employees at work for each type of establishment, that these percentages apply obligatorily by care unit and by service category and that no court or other independent body has the right to look at these percentages goes beyond what is reasonably necessary to ensure the uninterrupted delivery of essential services during a strike. </a:t>
            </a:r>
          </a:p>
          <a:p>
            <a:pPr algn="just">
              <a:lnSpc>
                <a:spcPct val="90000"/>
              </a:lnSpc>
            </a:pPr>
            <a:r>
              <a:rPr lang="en-CA" sz="1700" dirty="0"/>
              <a:t>The Code does not content itself with providing that only truly essential services are provided during strike days: it clearly imposes the provision of services that are not essential</a:t>
            </a:r>
          </a:p>
        </p:txBody>
      </p:sp>
      <p:pic>
        <p:nvPicPr>
          <p:cNvPr id="20" name="Picture 19" descr="Gros plan d'un clavier de calculatrice">
            <a:extLst>
              <a:ext uri="{FF2B5EF4-FFF2-40B4-BE49-F238E27FC236}">
                <a16:creationId xmlns:a16="http://schemas.microsoft.com/office/drawing/2014/main" id="{B85F082C-B94F-255D-E04E-CA2246A718A2}"/>
              </a:ext>
            </a:extLst>
          </p:cNvPr>
          <p:cNvPicPr>
            <a:picLocks noChangeAspect="1"/>
          </p:cNvPicPr>
          <p:nvPr/>
        </p:nvPicPr>
        <p:blipFill rotWithShape="1">
          <a:blip r:embed="rId2"/>
          <a:srcRect l="19993" r="26345" b="-3"/>
          <a:stretch/>
        </p:blipFill>
        <p:spPr>
          <a:xfrm>
            <a:off x="677334" y="2159331"/>
            <a:ext cx="3144597" cy="3882362"/>
          </a:xfrm>
          <a:prstGeom prst="rect">
            <a:avLst/>
          </a:prstGeom>
        </p:spPr>
      </p:pic>
    </p:spTree>
    <p:extLst>
      <p:ext uri="{BB962C8B-B14F-4D97-AF65-F5344CB8AC3E}">
        <p14:creationId xmlns:p14="http://schemas.microsoft.com/office/powerpoint/2010/main" val="18172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os plan d'un clavier de calculatrice">
            <a:extLst>
              <a:ext uri="{FF2B5EF4-FFF2-40B4-BE49-F238E27FC236}">
                <a16:creationId xmlns:a16="http://schemas.microsoft.com/office/drawing/2014/main" id="{B85F082C-B94F-255D-E04E-CA2246A718A2}"/>
              </a:ext>
            </a:extLst>
          </p:cNvPr>
          <p:cNvPicPr>
            <a:picLocks noChangeAspect="1"/>
          </p:cNvPicPr>
          <p:nvPr/>
        </p:nvPicPr>
        <p:blipFill rotWithShape="1">
          <a:blip r:embed="rId2">
            <a:duotone>
              <a:prstClr val="black"/>
              <a:schemeClr val="tx2">
                <a:tint val="45000"/>
                <a:satMod val="400000"/>
              </a:schemeClr>
            </a:duotone>
            <a:alphaModFix amt="40000"/>
          </a:blip>
          <a:srcRect b="15094"/>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a:bodyPr>
          <a:lstStyle/>
          <a:p>
            <a:pPr>
              <a:lnSpc>
                <a:spcPct val="90000"/>
              </a:lnSpc>
            </a:pPr>
            <a:r>
              <a:rPr lang="en-CA" sz="2500" i="1" dirty="0" err="1"/>
              <a:t>Syndicat</a:t>
            </a:r>
            <a:r>
              <a:rPr lang="en-CA" sz="2500" i="1" dirty="0"/>
              <a:t> CSN du CIUSSS DU CENTRE-OUEST-DE-L’ÎLE-DE-MONTRÉAL ET ALS C. CIUSSS ET PROCUREURE GÉNÉRALE DU QUÉBEC, 2017 QCTAT 4004</a:t>
            </a:r>
            <a:r>
              <a:rPr lang="en-CA" sz="2500" dirty="0"/>
              <a:t>.</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a:bodyPr>
          <a:lstStyle/>
          <a:p>
            <a:pPr algn="just"/>
            <a:r>
              <a:rPr lang="en-CA" dirty="0"/>
              <a:t>The evidence is sufficient to allow the Court to conclude that several managers have the knowledge and experience required to perform certain tasks assigned to employees. </a:t>
            </a:r>
          </a:p>
          <a:p>
            <a:pPr algn="just"/>
            <a:r>
              <a:rPr lang="en-CA" dirty="0"/>
              <a:t>The judge therefore declares that section 111.10 of the Code is constitutionally inoperative; </a:t>
            </a:r>
          </a:p>
          <a:p>
            <a:pPr algn="just"/>
            <a:r>
              <a:rPr lang="en-CA" dirty="0"/>
              <a:t>The judge gives the parties 12 months to agree and suspends the application of the decision for this period. </a:t>
            </a:r>
          </a:p>
          <a:p>
            <a:pPr algn="just"/>
            <a:r>
              <a:rPr lang="en-CA" dirty="0"/>
              <a:t>This decision thus forces the government to amend section 111.10 of the Labor Code.</a:t>
            </a:r>
            <a:endParaRPr lang="en-CA" b="1" dirty="0">
              <a:solidFill>
                <a:srgbClr val="FFFFFF"/>
              </a:solidFill>
            </a:endParaRPr>
          </a:p>
        </p:txBody>
      </p:sp>
    </p:spTree>
    <p:extLst>
      <p:ext uri="{BB962C8B-B14F-4D97-AF65-F5344CB8AC3E}">
        <p14:creationId xmlns:p14="http://schemas.microsoft.com/office/powerpoint/2010/main" val="2193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1333502" y="609600"/>
            <a:ext cx="8596668" cy="1320800"/>
          </a:xfrm>
        </p:spPr>
        <p:txBody>
          <a:bodyPr>
            <a:normAutofit/>
          </a:bodyPr>
          <a:lstStyle/>
          <a:p>
            <a:r>
              <a:rPr lang="en-CA" dirty="0"/>
              <a:t>AMENDMENTS TO THE LABOUR CODE</a:t>
            </a:r>
            <a:br>
              <a:rPr lang="en-CA" dirty="0"/>
            </a:br>
            <a:r>
              <a:rPr lang="en-CA" dirty="0"/>
              <a:t>29 OCTOBER 2019</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1333502" y="2160589"/>
            <a:ext cx="8596668" cy="3880773"/>
          </a:xfrm>
        </p:spPr>
        <p:txBody>
          <a:bodyPr>
            <a:normAutofit/>
          </a:bodyPr>
          <a:lstStyle/>
          <a:p>
            <a:pPr algn="just">
              <a:lnSpc>
                <a:spcPct val="90000"/>
              </a:lnSpc>
            </a:pPr>
            <a:r>
              <a:rPr lang="en-CA" sz="1400" dirty="0"/>
              <a:t>On October 29, 2019, the National Assembly sanctioned the Act to amend the Labor Code concerning the maintenance of essential services in public services and in the public and </a:t>
            </a:r>
            <a:r>
              <a:rPr lang="en-CA" sz="1400" dirty="0" err="1"/>
              <a:t>parapublic</a:t>
            </a:r>
            <a:r>
              <a:rPr lang="en-CA" sz="1400" dirty="0"/>
              <a:t> sectors, which amends the Labor Code (Code) in several respects with respect to essential services.</a:t>
            </a:r>
          </a:p>
          <a:p>
            <a:pPr algn="just">
              <a:lnSpc>
                <a:spcPct val="90000"/>
              </a:lnSpc>
            </a:pPr>
            <a:r>
              <a:rPr lang="en-CA" sz="1400" dirty="0"/>
              <a:t>Essentially, these amendments have the effect of transferring to the Administrative Labor Tribunal (TAT) various powers formerly vested in the government. Among these powers we find: </a:t>
            </a:r>
          </a:p>
          <a:p>
            <a:pPr lvl="1" algn="just">
              <a:lnSpc>
                <a:spcPct val="90000"/>
              </a:lnSpc>
            </a:pPr>
            <a:r>
              <a:rPr lang="en-CA" sz="1200" dirty="0"/>
              <a:t>Order the maintenance of essential services in public services (…) when a strike could have the effect of endangering public health or safety. </a:t>
            </a:r>
          </a:p>
          <a:p>
            <a:pPr lvl="1" algn="just">
              <a:lnSpc>
                <a:spcPct val="90000"/>
              </a:lnSpc>
            </a:pPr>
            <a:r>
              <a:rPr lang="en-CA" sz="1200" dirty="0"/>
              <a:t>Suspend the exercise of the right to strike if it deems that the essential services planned or actually provided are insufficient and endanger public health or safety. </a:t>
            </a:r>
          </a:p>
          <a:p>
            <a:pPr lvl="1" algn="just">
              <a:lnSpc>
                <a:spcPct val="90000"/>
              </a:lnSpc>
            </a:pPr>
            <a:r>
              <a:rPr lang="en-CA" sz="1200" dirty="0"/>
              <a:t>Approve agreements or lists for maintaining essential services, with or without modification, or make recommendations to the parties to bring these agreements or lists into conformity. </a:t>
            </a:r>
          </a:p>
          <a:p>
            <a:pPr algn="just">
              <a:lnSpc>
                <a:spcPct val="90000"/>
              </a:lnSpc>
            </a:pPr>
            <a:r>
              <a:rPr lang="en-CA" sz="1400" dirty="0"/>
              <a:t>The TAT has a period of 7 clear working days to revise an agreement or a list of essential services previously approved, but which ultimately proves to be insufficient. The TAT also has the power to investigate.</a:t>
            </a:r>
          </a:p>
        </p:txBody>
      </p:sp>
    </p:spTree>
    <p:extLst>
      <p:ext uri="{BB962C8B-B14F-4D97-AF65-F5344CB8AC3E}">
        <p14:creationId xmlns:p14="http://schemas.microsoft.com/office/powerpoint/2010/main" val="4121864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849562" y="609600"/>
            <a:ext cx="6424440" cy="1320800"/>
          </a:xfrm>
        </p:spPr>
        <p:txBody>
          <a:bodyPr>
            <a:normAutofit/>
          </a:bodyPr>
          <a:lstStyle/>
          <a:p>
            <a:pPr>
              <a:lnSpc>
                <a:spcPct val="90000"/>
              </a:lnSpc>
            </a:pPr>
            <a:r>
              <a:rPr lang="en-CA" sz="2800" dirty="0"/>
              <a:t>AMENDMENTS TO THE LABOUR CODE</a:t>
            </a:r>
            <a:br>
              <a:rPr lang="en-CA" sz="2800" dirty="0"/>
            </a:br>
            <a:r>
              <a:rPr lang="en-CA" sz="2800" dirty="0"/>
              <a:t>29 OCTOBER 2019</a:t>
            </a:r>
          </a:p>
        </p:txBody>
      </p:sp>
      <p:pic>
        <p:nvPicPr>
          <p:cNvPr id="5" name="Picture 4" descr="Bureau avec stéthoscope et un clavier d’ordinateur">
            <a:extLst>
              <a:ext uri="{FF2B5EF4-FFF2-40B4-BE49-F238E27FC236}">
                <a16:creationId xmlns:a16="http://schemas.microsoft.com/office/drawing/2014/main" id="{BC8B2967-BFC9-2552-6315-11E95717D23F}"/>
              </a:ext>
            </a:extLst>
          </p:cNvPr>
          <p:cNvPicPr>
            <a:picLocks noChangeAspect="1"/>
          </p:cNvPicPr>
          <p:nvPr/>
        </p:nvPicPr>
        <p:blipFill rotWithShape="1">
          <a:blip r:embed="rId2"/>
          <a:srcRect l="63830" t="142" r="9634"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849562" y="2160589"/>
            <a:ext cx="6424440" cy="3880773"/>
          </a:xfrm>
        </p:spPr>
        <p:txBody>
          <a:bodyPr>
            <a:noAutofit/>
          </a:bodyPr>
          <a:lstStyle/>
          <a:p>
            <a:pPr algn="just">
              <a:lnSpc>
                <a:spcPct val="90000"/>
              </a:lnSpc>
            </a:pPr>
            <a:r>
              <a:rPr lang="en-CA" sz="1200" dirty="0"/>
              <a:t>The effect of this law is to replace the percentages formerly provided for by the obligation to negotiate in order to maintain essential services, the interruption of which could endanger the health or safety of the population. </a:t>
            </a:r>
          </a:p>
          <a:p>
            <a:pPr algn="just">
              <a:lnSpc>
                <a:spcPct val="90000"/>
              </a:lnSpc>
            </a:pPr>
            <a:r>
              <a:rPr lang="en-CA" sz="1200" dirty="0"/>
              <a:t>This negotiation should be guided by the following criteria: </a:t>
            </a:r>
          </a:p>
          <a:p>
            <a:pPr lvl="1" algn="just">
              <a:lnSpc>
                <a:spcPct val="90000"/>
              </a:lnSpc>
            </a:pPr>
            <a:r>
              <a:rPr lang="en-CA" sz="1200" dirty="0"/>
              <a:t>Essential services must be broken down by care unit and category of care or service</a:t>
            </a:r>
          </a:p>
          <a:p>
            <a:pPr lvl="1" algn="just">
              <a:lnSpc>
                <a:spcPct val="90000"/>
              </a:lnSpc>
            </a:pPr>
            <a:r>
              <a:rPr lang="en-CA" sz="1200" dirty="0"/>
              <a:t> The normal operation of intensive care units and emergency units must be ensured at all times.</a:t>
            </a:r>
          </a:p>
          <a:p>
            <a:pPr lvl="1" algn="just">
              <a:lnSpc>
                <a:spcPct val="90000"/>
              </a:lnSpc>
            </a:pPr>
            <a:r>
              <a:rPr lang="en-CA" sz="1200" dirty="0"/>
              <a:t> Free access for users of the establishment must be ensured. </a:t>
            </a:r>
          </a:p>
          <a:p>
            <a:pPr algn="just">
              <a:lnSpc>
                <a:spcPct val="90000"/>
              </a:lnSpc>
            </a:pPr>
            <a:r>
              <a:rPr lang="en-CA" sz="1200" dirty="0"/>
              <a:t>In order to be able to negotiate this agreement, the employer must provide the following information concerning all management personnel: </a:t>
            </a:r>
          </a:p>
          <a:p>
            <a:pPr lvl="1" algn="just">
              <a:lnSpc>
                <a:spcPct val="90000"/>
              </a:lnSpc>
            </a:pPr>
            <a:r>
              <a:rPr lang="en-CA" sz="1200" dirty="0"/>
              <a:t>Full Name </a:t>
            </a:r>
          </a:p>
          <a:p>
            <a:pPr lvl="1" algn="just">
              <a:lnSpc>
                <a:spcPct val="90000"/>
              </a:lnSpc>
            </a:pPr>
            <a:r>
              <a:rPr lang="en-CA" sz="1200" dirty="0"/>
              <a:t>Job title </a:t>
            </a:r>
          </a:p>
          <a:p>
            <a:pPr lvl="1" algn="just">
              <a:lnSpc>
                <a:spcPct val="90000"/>
              </a:lnSpc>
            </a:pPr>
            <a:r>
              <a:rPr lang="en-CA" sz="1200" dirty="0"/>
              <a:t>Facility(</a:t>
            </a:r>
            <a:r>
              <a:rPr lang="en-CA" sz="1200" dirty="0" err="1"/>
              <a:t>ies</a:t>
            </a:r>
            <a:r>
              <a:rPr lang="en-CA" sz="1200" dirty="0"/>
              <a:t>) </a:t>
            </a:r>
          </a:p>
          <a:p>
            <a:pPr lvl="1" algn="just">
              <a:lnSpc>
                <a:spcPct val="90000"/>
              </a:lnSpc>
            </a:pPr>
            <a:r>
              <a:rPr lang="en-CA" sz="1200" dirty="0"/>
              <a:t>Served Membership of a professional order, if applicable, </a:t>
            </a:r>
          </a:p>
          <a:p>
            <a:pPr lvl="1" algn="just">
              <a:lnSpc>
                <a:spcPct val="90000"/>
              </a:lnSpc>
            </a:pPr>
            <a:r>
              <a:rPr lang="en-CA" sz="1200" dirty="0"/>
              <a:t>the description of this order Job title(s) held in a bargaining unit over the past 5 years.</a:t>
            </a:r>
          </a:p>
        </p:txBody>
      </p:sp>
    </p:spTree>
    <p:extLst>
      <p:ext uri="{BB962C8B-B14F-4D97-AF65-F5344CB8AC3E}">
        <p14:creationId xmlns:p14="http://schemas.microsoft.com/office/powerpoint/2010/main" val="35068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srcRect l="9091" t="4005" b="19386"/>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dirty="0"/>
              <a:t>HOW WERE APPLIED THE AMENDMENTS OF THE LABOUR CODE</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a:bodyPr>
          <a:lstStyle/>
          <a:p>
            <a:pPr algn="just">
              <a:lnSpc>
                <a:spcPct val="90000"/>
              </a:lnSpc>
            </a:pPr>
            <a:r>
              <a:rPr lang="fr-CA" sz="1700" i="1" dirty="0">
                <a:effectLst/>
                <a:latin typeface="Arial" panose="020B0604020202020204" pitchFamily="34" charset="0"/>
                <a:ea typeface="Times New Roman" panose="02020603050405020304" pitchFamily="18" charset="0"/>
              </a:rPr>
              <a:t>Syndicat des travailleurs de la santé et des services sociaux de l’Outaouais – CSN c. CISSS de l’Outaouais, 2021 QCTAT 1426</a:t>
            </a:r>
            <a:r>
              <a:rPr lang="fr-CA" sz="1700" dirty="0">
                <a:effectLst/>
                <a:latin typeface="Arial" panose="020B0604020202020204" pitchFamily="34" charset="0"/>
                <a:ea typeface="Times New Roman" panose="02020603050405020304" pitchFamily="18" charset="0"/>
              </a:rPr>
              <a:t>.</a:t>
            </a:r>
            <a:r>
              <a:rPr lang="fr-CA" sz="1700" dirty="0">
                <a:effectLst/>
              </a:rPr>
              <a:t> </a:t>
            </a:r>
          </a:p>
          <a:p>
            <a:pPr algn="just">
              <a:lnSpc>
                <a:spcPct val="90000"/>
              </a:lnSpc>
            </a:pPr>
            <a:r>
              <a:rPr lang="en-CA" dirty="0"/>
              <a:t>TAT Justice Nancy St-Laurent summarizes the principles developed by the Supreme Court in Saskatchewan Federation of Labor v. Saskatchewan, establishing that the availability of competent personnel to provide essential services must be taken into account, which includes managers. In this regard, it can be read that "if competent members of staff are available to provide the services required, it does not matter whether they are managers or administrators". There is therefore no longer any doubt that management personnel must contribute to the maintenance of essential services during a strike. </a:t>
            </a:r>
            <a:r>
              <a:rPr lang="en-CA" dirty="0">
                <a:effectLst/>
                <a:latin typeface="Arial" panose="020B0604020202020204" pitchFamily="34" charset="0"/>
                <a:ea typeface="Times New Roman" panose="02020603050405020304" pitchFamily="18" charset="0"/>
                <a:cs typeface="Arial" panose="020B0604020202020204" pitchFamily="34" charset="0"/>
              </a:rPr>
              <a:t>	</a:t>
            </a:r>
            <a:endParaRPr lang="en-CA" dirty="0"/>
          </a:p>
        </p:txBody>
      </p:sp>
    </p:spTree>
    <p:extLst>
      <p:ext uri="{BB962C8B-B14F-4D97-AF65-F5344CB8AC3E}">
        <p14:creationId xmlns:p14="http://schemas.microsoft.com/office/powerpoint/2010/main" val="2757076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chor="t">
            <a:normAutofit/>
          </a:bodyPr>
          <a:lstStyle/>
          <a:p>
            <a:pPr>
              <a:lnSpc>
                <a:spcPct val="90000"/>
              </a:lnSpc>
            </a:pPr>
            <a:r>
              <a:rPr lang="en-CA" sz="2800" dirty="0"/>
              <a:t>HOW WERE APPLIED THE AMENDMENTS OF THE LABOUR CODE</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4063160" y="2160589"/>
            <a:ext cx="5207839" cy="3880773"/>
          </a:xfrm>
        </p:spPr>
        <p:txBody>
          <a:bodyPr>
            <a:normAutofit lnSpcReduction="10000"/>
          </a:bodyPr>
          <a:lstStyle/>
          <a:p>
            <a:pPr marL="0" indent="0">
              <a:lnSpc>
                <a:spcPct val="90000"/>
              </a:lnSpc>
              <a:buNone/>
            </a:pPr>
            <a:r>
              <a:rPr lang="en-CA" sz="1500" b="1"/>
              <a:t>Application of legal principles to this decision:</a:t>
            </a:r>
          </a:p>
          <a:p>
            <a:pPr>
              <a:lnSpc>
                <a:spcPct val="90000"/>
              </a:lnSpc>
            </a:pPr>
            <a:r>
              <a:rPr lang="en-CA" sz="1500"/>
              <a:t> For the reasons that follow, paragraphs 12 to 17 of the attached list are replaced by: </a:t>
            </a:r>
          </a:p>
          <a:p>
            <a:pPr lvl="1">
              <a:lnSpc>
                <a:spcPct val="90000"/>
              </a:lnSpc>
            </a:pPr>
            <a:r>
              <a:rPr lang="en-CA" sz="1500"/>
              <a:t>Considering section 111.10 of the Labor Code, the parties are required to maintain essential services, which includes the participation of the establishment's managers; </a:t>
            </a:r>
          </a:p>
          <a:p>
            <a:pPr lvl="1">
              <a:lnSpc>
                <a:spcPct val="90000"/>
              </a:lnSpc>
            </a:pPr>
            <a:r>
              <a:rPr lang="en-CA" sz="1500"/>
              <a:t>For each day of the strike, the management personnel of the establishment must devote the equivalent of 2 hours of working time per manager to tasks normally carried out by employees on strike in order to contribute to the maintenance of essential services. It is up to the employer to distribute this bank of hours among the management staff, but respecting the threshold of the overall contribution established daily</a:t>
            </a:r>
            <a:r>
              <a:rPr lang="fr-CA" sz="1500"/>
              <a:t>;</a:t>
            </a:r>
            <a:r>
              <a:rPr lang="fr-CA" sz="1500">
                <a:effectLst/>
                <a:latin typeface="Arial" panose="020B0604020202020204" pitchFamily="34" charset="0"/>
                <a:ea typeface="Times New Roman" panose="02020603050405020304" pitchFamily="18" charset="0"/>
                <a:cs typeface="Arial" panose="020B0604020202020204" pitchFamily="34" charset="0"/>
              </a:rPr>
              <a:t>	</a:t>
            </a:r>
            <a:endParaRPr lang="fr-CA" sz="1500"/>
          </a:p>
        </p:txBody>
      </p:sp>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srcRect l="25996" r="19940" b="2"/>
          <a:stretch/>
        </p:blipFill>
        <p:spPr>
          <a:xfrm>
            <a:off x="677334" y="2159331"/>
            <a:ext cx="3144597" cy="3882362"/>
          </a:xfrm>
          <a:prstGeom prst="rect">
            <a:avLst/>
          </a:prstGeom>
        </p:spPr>
      </p:pic>
    </p:spTree>
    <p:extLst>
      <p:ext uri="{BB962C8B-B14F-4D97-AF65-F5344CB8AC3E}">
        <p14:creationId xmlns:p14="http://schemas.microsoft.com/office/powerpoint/2010/main" val="813762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accent1">
                <a:shade val="45000"/>
                <a:satMod val="135000"/>
              </a:schemeClr>
              <a:prstClr val="white"/>
            </a:duotone>
          </a:blip>
          <a:srcRect l="9091" t="4005" b="19386"/>
          <a:stretch/>
        </p:blipFill>
        <p:spPr>
          <a:xfrm>
            <a:off x="1" y="10"/>
            <a:ext cx="12191999" cy="6857990"/>
          </a:xfrm>
          <a:prstGeom prst="rect">
            <a:avLst/>
          </a:prstGeom>
        </p:spPr>
      </p:pic>
      <p:sp>
        <p:nvSpPr>
          <p:cNvPr id="10" name="Isosceles Triangle 9">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Parallelogram 11">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dirty="0"/>
              <a:t>HOW WERE APPLIED THE AMENDMENTS OF THE LABOUR CODE</a:t>
            </a:r>
            <a:br>
              <a:rPr lang="en-CA" sz="2800" dirty="0"/>
            </a:br>
            <a:endParaRPr lang="en-CA" sz="2800" dirty="0"/>
          </a:p>
        </p:txBody>
      </p:sp>
      <p:sp>
        <p:nvSpPr>
          <p:cNvPr id="20"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a:bodyPr>
          <a:lstStyle/>
          <a:p>
            <a:pPr marL="0" indent="0" algn="just">
              <a:lnSpc>
                <a:spcPct val="90000"/>
              </a:lnSpc>
              <a:spcAft>
                <a:spcPts val="1800"/>
              </a:spcAft>
              <a:buNone/>
              <a:tabLst>
                <a:tab pos="457200" algn="l"/>
              </a:tabLst>
            </a:pPr>
            <a:r>
              <a:rPr lang="en-CA" sz="1300" dirty="0"/>
              <a:t>The bank of hours applies to the entire establishment. Thus, when certified associations exercise their right to strike simultaneously, it can be shared between the associations for which the Tribunal has rendered a decision providing for the contribution of managers to the maintenance of essential services. It is up to the employer to make this sharing for each day of the strike; </a:t>
            </a:r>
          </a:p>
          <a:p>
            <a:pPr marL="0" indent="0" algn="just">
              <a:lnSpc>
                <a:spcPct val="90000"/>
              </a:lnSpc>
              <a:spcAft>
                <a:spcPts val="1800"/>
              </a:spcAft>
              <a:buNone/>
              <a:tabLst>
                <a:tab pos="457200" algn="l"/>
              </a:tabLst>
            </a:pPr>
            <a:r>
              <a:rPr lang="en-CA" sz="1300" dirty="0"/>
              <a:t>When an exceptional situation prevents compliance with the overall contribution of executives established daily, the parties negotiate quickly to resolve the problem and ensure the maintenance of the essential services provided for in this decision. However, if an urgent situation arises involving public health or safety, the certified association provides without delay, at the employer's request, the employees necessary to deal with it; </a:t>
            </a:r>
          </a:p>
          <a:p>
            <a:pPr marL="0" indent="0" algn="just">
              <a:lnSpc>
                <a:spcPct val="90000"/>
              </a:lnSpc>
              <a:spcAft>
                <a:spcPts val="1800"/>
              </a:spcAft>
              <a:buNone/>
              <a:tabLst>
                <a:tab pos="457200" algn="l"/>
              </a:tabLst>
            </a:pPr>
            <a:r>
              <a:rPr lang="en-CA" sz="1300" dirty="0"/>
              <a:t>Upon request, the employer provides the certified association, every three days, with a report establishing the number of hours worked daily in essential services by each manager, instead of the employees. The report must indicate for which care units or categories of care or services and in which facility these hours were worked.</a:t>
            </a:r>
          </a:p>
        </p:txBody>
      </p:sp>
      <p:sp>
        <p:nvSpPr>
          <p:cNvPr id="24"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750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ormAutofit/>
          </a:bodyPr>
          <a:lstStyle/>
          <a:p>
            <a:pPr>
              <a:lnSpc>
                <a:spcPct val="90000"/>
              </a:lnSpc>
            </a:pPr>
            <a:r>
              <a:rPr lang="en-CA" sz="2800" dirty="0"/>
              <a:t>HOW WERE APPLIED THE AMENDMENTS OF THE LABOUR CODE</a:t>
            </a:r>
            <a:br>
              <a:rPr lang="en-CA" sz="2800" dirty="0"/>
            </a:br>
            <a:endParaRPr lang="en-CA" sz="2800" dirty="0"/>
          </a:p>
        </p:txBody>
      </p:sp>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prstClr val="black"/>
              <a:schemeClr val="tx2">
                <a:tint val="45000"/>
                <a:satMod val="400000"/>
              </a:schemeClr>
            </a:duotone>
          </a:blip>
          <a:srcRect l="42482" r="33390" b="9090"/>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0" name="Isosceles Triangle 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a:bodyPr>
          <a:lstStyle/>
          <a:p>
            <a:pPr marL="0" indent="0" algn="just">
              <a:lnSpc>
                <a:spcPct val="90000"/>
              </a:lnSpc>
              <a:spcAft>
                <a:spcPts val="1800"/>
              </a:spcAft>
              <a:buNone/>
              <a:tabLst>
                <a:tab pos="457200" algn="l"/>
              </a:tabLst>
            </a:pPr>
            <a:r>
              <a:rPr lang="en-CA" sz="1300" dirty="0"/>
              <a:t>The participation of executives in maintaining essential services in institutions in the Quebec health and social services network is unprecedented. Past practice cannot therefore guide the Tribunal in determining the guidelines surrounding the contribution of management personnel. Added to this, the context related to the COVID-19 pandemic which increases their workload. This particular situation creates uncertainties and raises questions regarding this first contribution from managers, making this exercise difficult. </a:t>
            </a:r>
          </a:p>
          <a:p>
            <a:pPr marL="0" indent="0" algn="just">
              <a:lnSpc>
                <a:spcPct val="90000"/>
              </a:lnSpc>
              <a:spcAft>
                <a:spcPts val="1800"/>
              </a:spcAft>
              <a:buNone/>
              <a:tabLst>
                <a:tab pos="457200" algn="l"/>
              </a:tabLst>
            </a:pPr>
            <a:r>
              <a:rPr lang="en-CA" sz="1300" dirty="0"/>
              <a:t>Moreover, the positions of the parties on the issue are diametrically opposed. On the one hand, the certified association maintains that managers can devote between 5 and 8 hours a day to maintaining essential services, while the employer judges that their contribution cannot exceed 30 minutes and that it must be limited to middle managers. He submits that senior managers cannot provide such services due to the nature and workload of their work. </a:t>
            </a:r>
          </a:p>
          <a:p>
            <a:pPr marL="0" indent="0" algn="just">
              <a:lnSpc>
                <a:spcPct val="90000"/>
              </a:lnSpc>
              <a:spcAft>
                <a:spcPts val="1800"/>
              </a:spcAft>
              <a:buNone/>
              <a:tabLst>
                <a:tab pos="457200" algn="l"/>
              </a:tabLst>
            </a:pPr>
            <a:r>
              <a:rPr lang="en-CA" sz="1300" dirty="0"/>
              <a:t>The Tribunal does not accept this distinction since the employer's arguments do not demonstrate that public health or safety will be endangered if senior managers, senior executives and the "senior manager" contribute to the maintenance of essential services by performing tasks normally assigned to employees.</a:t>
            </a:r>
          </a:p>
        </p:txBody>
      </p:sp>
    </p:spTree>
    <p:extLst>
      <p:ext uri="{BB962C8B-B14F-4D97-AF65-F5344CB8AC3E}">
        <p14:creationId xmlns:p14="http://schemas.microsoft.com/office/powerpoint/2010/main" val="25483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BILL -15</a:t>
            </a:r>
            <a:br>
              <a:rPr lang="fr-CA" b="1" dirty="0"/>
            </a:br>
            <a:r>
              <a:rPr lang="fr-CA" b="1" dirty="0"/>
              <a:t>ITS GOAL</a:t>
            </a:r>
          </a:p>
        </p:txBody>
      </p:sp>
      <p:sp>
        <p:nvSpPr>
          <p:cNvPr id="49"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50"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1212993324"/>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4525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a:bodyPr>
          <a:lstStyle/>
          <a:p>
            <a:pPr>
              <a:lnSpc>
                <a:spcPct val="90000"/>
              </a:lnSpc>
            </a:pPr>
            <a:r>
              <a:rPr lang="en-CA" sz="2800" dirty="0"/>
              <a:t>HOW WERE APPLIED THE AMENDMENTS OF THE LABOUR CODE</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a:bodyPr>
          <a:lstStyle/>
          <a:p>
            <a:pPr marL="0" indent="0" algn="just">
              <a:lnSpc>
                <a:spcPct val="90000"/>
              </a:lnSpc>
              <a:spcAft>
                <a:spcPts val="1800"/>
              </a:spcAft>
              <a:buNone/>
              <a:tabLst>
                <a:tab pos="457200" algn="l"/>
              </a:tabLst>
            </a:pPr>
            <a:r>
              <a:rPr lang="en-CA" sz="1400" dirty="0"/>
              <a:t>Nevertheless, it is up to the employer to distribute the contribution of each manager as long as he respects the bank of hours provided for above. For example, it is possible for him to require that an executive devote 4 hours of his working time to the essential tasks of employees on strike during the course of a day, while another will be exempted. </a:t>
            </a:r>
          </a:p>
          <a:p>
            <a:pPr marL="0" indent="0" algn="just">
              <a:lnSpc>
                <a:spcPct val="90000"/>
              </a:lnSpc>
              <a:spcAft>
                <a:spcPts val="1800"/>
              </a:spcAft>
              <a:buNone/>
              <a:tabLst>
                <a:tab pos="457200" algn="l"/>
              </a:tabLst>
            </a:pPr>
            <a:r>
              <a:rPr lang="en-CA" sz="1400" dirty="0"/>
              <a:t>To determine what the executives’ contribution should be, the Court takes into account the provisions of the LNT, the average hours worked by the latter and the additional work that a strike may entail despite the reduction in services. It also takes into account that some of their regular duties are not essential to maintaining public health or safety, although they are important. They can therefore be set aside during a strike. Thus, the Tribunal rejects the employer's argument that 100% of the tasks performed by supervisory staff are essential. </a:t>
            </a:r>
          </a:p>
          <a:p>
            <a:pPr marL="0" indent="0" algn="just">
              <a:lnSpc>
                <a:spcPct val="90000"/>
              </a:lnSpc>
              <a:spcAft>
                <a:spcPts val="1800"/>
              </a:spcAft>
              <a:buNone/>
              <a:tabLst>
                <a:tab pos="457200" algn="l"/>
              </a:tabLst>
            </a:pPr>
            <a:r>
              <a:rPr lang="en-CA" sz="1400" dirty="0"/>
              <a:t>It also rejects the claim of the certified association, according to which managers hired after the start of the negotiation phase can perform work for employees on strike, because of the exemption provided for in section 109.2 of the Code. Indeed, it is only valid "in the event of violation by the accredited association or the employees it represents, of an agreement, a list or a decree (…)".</a:t>
            </a:r>
            <a:endParaRPr lang="en-CA" sz="1300" dirty="0"/>
          </a:p>
        </p:txBody>
      </p:sp>
    </p:spTree>
    <p:extLst>
      <p:ext uri="{BB962C8B-B14F-4D97-AF65-F5344CB8AC3E}">
        <p14:creationId xmlns:p14="http://schemas.microsoft.com/office/powerpoint/2010/main" val="144591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srcRect l="9091" t="4005" b="19386"/>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dirty="0"/>
              <a:t>HOW WERE APPLIED THE AMENDMENTS OF THE LABOUR CODE</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Autofit/>
          </a:bodyPr>
          <a:lstStyle/>
          <a:p>
            <a:pPr marL="0" indent="0" algn="just">
              <a:spcAft>
                <a:spcPts val="1800"/>
              </a:spcAft>
              <a:buNone/>
              <a:tabLst>
                <a:tab pos="457200" algn="l"/>
              </a:tabLst>
            </a:pPr>
            <a:r>
              <a:rPr lang="en-CA" sz="1200" dirty="0"/>
              <a:t>This being established, the information required in paragraphs 17 of the appended list is not considered necessary, except for that agreed by the parties as to strike schedules. It is no more appropriate to divide managers into three categories as proposed in paragraph 12 of the appended list. These so-called control measures are not useful since the terms of application of the executive contribution will be decided by the employer. On the other hand, the accredited association may request a detailed statement of this contribution within the establishment, every three days. This information will enable him to ensure that the employer meets his obligations. </a:t>
            </a:r>
          </a:p>
          <a:p>
            <a:pPr marL="0" indent="0" algn="just">
              <a:spcAft>
                <a:spcPts val="1800"/>
              </a:spcAft>
              <a:buNone/>
              <a:tabLst>
                <a:tab pos="457200" algn="l"/>
              </a:tabLst>
            </a:pPr>
            <a:r>
              <a:rPr lang="en-CA" sz="1200" dirty="0"/>
              <a:t>Finally, union demands that executives may or may not be assigned to a care unit or category of care or services are also rejected. As indicated above, this prerogative belongs to the employer who is best placed to manage its workforce. It is up to him to use the supervisory staff to the best of his ability, according to their competence and their availability. This will also be the case when more than one bargaining unit requires the work of the latter. </a:t>
            </a:r>
          </a:p>
          <a:p>
            <a:pPr marL="0" indent="0" algn="just">
              <a:spcAft>
                <a:spcPts val="1800"/>
              </a:spcAft>
              <a:buNone/>
              <a:tabLst>
                <a:tab pos="457200" algn="l"/>
              </a:tabLst>
            </a:pPr>
            <a:r>
              <a:rPr lang="en-CA" sz="1200" dirty="0"/>
              <a:t>In conclusion, given the particular context of this case and the necessary caution that a first exercise requires, the Tribunal finds that the amendments made hereby to paragraphs 12 to 17 of the attached list will allow employees to maximize their right to strike without that public health or safety is compromised.</a:t>
            </a:r>
          </a:p>
        </p:txBody>
      </p:sp>
    </p:spTree>
    <p:extLst>
      <p:ext uri="{BB962C8B-B14F-4D97-AF65-F5344CB8AC3E}">
        <p14:creationId xmlns:p14="http://schemas.microsoft.com/office/powerpoint/2010/main" val="355408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fontScale="90000"/>
          </a:bodyPr>
          <a:lstStyle/>
          <a:p>
            <a:pPr>
              <a:lnSpc>
                <a:spcPct val="90000"/>
              </a:lnSpc>
            </a:pPr>
            <a:r>
              <a:rPr lang="fr-CA" sz="3200" dirty="0"/>
              <a:t>THE CURRENT NEGOTIATION AND THE CHALLENGES FOR MANAGERS</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a:bodyPr>
          <a:lstStyle/>
          <a:p>
            <a:pPr marL="0" indent="0" algn="just">
              <a:lnSpc>
                <a:spcPct val="90000"/>
              </a:lnSpc>
              <a:spcAft>
                <a:spcPts val="1800"/>
              </a:spcAft>
              <a:buNone/>
              <a:tabLst>
                <a:tab pos="457200" algn="l"/>
              </a:tabLst>
            </a:pPr>
            <a:r>
              <a:rPr lang="en-CA" b="1" dirty="0"/>
              <a:t>Here is the current status: </a:t>
            </a:r>
          </a:p>
          <a:p>
            <a:pPr algn="just">
              <a:lnSpc>
                <a:spcPct val="90000"/>
              </a:lnSpc>
              <a:spcAft>
                <a:spcPts val="1800"/>
              </a:spcAft>
              <a:tabLst>
                <a:tab pos="457200" algn="l"/>
              </a:tabLst>
            </a:pPr>
            <a:r>
              <a:rPr lang="en-CA" dirty="0"/>
              <a:t>The employers' monetary offers do not meet inflation. The government in its initial proposal proposes to modify the RREGOP with a pension based on the career salary. </a:t>
            </a:r>
          </a:p>
          <a:p>
            <a:pPr algn="just">
              <a:lnSpc>
                <a:spcPct val="90000"/>
              </a:lnSpc>
              <a:spcAft>
                <a:spcPts val="1800"/>
              </a:spcAft>
              <a:tabLst>
                <a:tab pos="457200" algn="l"/>
              </a:tabLst>
            </a:pPr>
            <a:r>
              <a:rPr lang="en-CA" dirty="0"/>
              <a:t>Minister </a:t>
            </a:r>
            <a:r>
              <a:rPr lang="en-CA" dirty="0" err="1"/>
              <a:t>Dubé</a:t>
            </a:r>
            <a:r>
              <a:rPr lang="en-CA" dirty="0"/>
              <a:t>, with his reform, wants to end up with only 4 accreditations instead of 134. </a:t>
            </a:r>
          </a:p>
          <a:p>
            <a:pPr algn="just">
              <a:lnSpc>
                <a:spcPct val="90000"/>
              </a:lnSpc>
              <a:spcAft>
                <a:spcPts val="1800"/>
              </a:spcAft>
              <a:tabLst>
                <a:tab pos="457200" algn="l"/>
              </a:tabLst>
            </a:pPr>
            <a:r>
              <a:rPr lang="en-CA" dirty="0"/>
              <a:t>Minister </a:t>
            </a:r>
            <a:r>
              <a:rPr lang="en-CA" dirty="0" err="1"/>
              <a:t>Dubé</a:t>
            </a:r>
            <a:r>
              <a:rPr lang="en-CA" dirty="0"/>
              <a:t>, with his reform, wants to attack the sacrosanct rule of seniority for the allocation of positions. The seniority rule is a basic principle for all unions.</a:t>
            </a:r>
          </a:p>
        </p:txBody>
      </p:sp>
    </p:spTree>
    <p:extLst>
      <p:ext uri="{BB962C8B-B14F-4D97-AF65-F5344CB8AC3E}">
        <p14:creationId xmlns:p14="http://schemas.microsoft.com/office/powerpoint/2010/main" val="147524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a:bodyPr>
          <a:lstStyle/>
          <a:p>
            <a:pPr>
              <a:lnSpc>
                <a:spcPct val="90000"/>
              </a:lnSpc>
            </a:pPr>
            <a:r>
              <a:rPr lang="fr-CA" sz="2800" dirty="0"/>
              <a:t>THE CURRENT NEGOTIATION AND THE CHALLENGES FOR MANAGERS</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fontScale="92500" lnSpcReduction="10000"/>
          </a:bodyPr>
          <a:lstStyle/>
          <a:p>
            <a:pPr marL="0" indent="0" algn="just">
              <a:lnSpc>
                <a:spcPct val="90000"/>
              </a:lnSpc>
              <a:spcAft>
                <a:spcPts val="1800"/>
              </a:spcAft>
              <a:buNone/>
              <a:tabLst>
                <a:tab pos="457200" algn="l"/>
              </a:tabLst>
            </a:pPr>
            <a:r>
              <a:rPr lang="en-CA" b="1" dirty="0"/>
              <a:t>Here is the current status: </a:t>
            </a:r>
          </a:p>
          <a:p>
            <a:pPr marL="0" indent="0" algn="just">
              <a:lnSpc>
                <a:spcPct val="90000"/>
              </a:lnSpc>
              <a:spcAft>
                <a:spcPts val="1800"/>
              </a:spcAft>
              <a:buNone/>
              <a:tabLst>
                <a:tab pos="457200" algn="l"/>
              </a:tabLst>
            </a:pPr>
            <a:r>
              <a:rPr lang="en-CA" dirty="0"/>
              <a:t>“The union common front has issued a warning to the Legault government: it is out of the question to accept an agreement like the one concluded between Ottawa and its civil servants. Wage increases must be greater for Quebec government employees, otherwise, and the word is spoken for the first time, a strike will be considered in the fall. »Tommy Chouinard, La Presse. May 2, 2023.</a:t>
            </a:r>
          </a:p>
          <a:p>
            <a:pPr marL="0" indent="0" algn="just">
              <a:lnSpc>
                <a:spcPct val="90000"/>
              </a:lnSpc>
              <a:spcAft>
                <a:spcPts val="1800"/>
              </a:spcAft>
              <a:buNone/>
              <a:tabLst>
                <a:tab pos="457200" algn="l"/>
              </a:tabLst>
            </a:pPr>
            <a:r>
              <a:rPr lang="en-CA" dirty="0"/>
              <a:t>We are already seeing actions taken by union members: </a:t>
            </a:r>
          </a:p>
          <a:p>
            <a:pPr marL="685800" lvl="1" algn="just">
              <a:lnSpc>
                <a:spcPct val="90000"/>
              </a:lnSpc>
              <a:spcAft>
                <a:spcPts val="1800"/>
              </a:spcAft>
              <a:tabLst>
                <a:tab pos="457200" algn="l"/>
              </a:tabLst>
            </a:pPr>
            <a:r>
              <a:rPr lang="en-CA" dirty="0"/>
              <a:t>Valentine's Day card with words written completely inappropriate </a:t>
            </a:r>
          </a:p>
          <a:p>
            <a:pPr marL="685800" lvl="1" algn="just">
              <a:lnSpc>
                <a:spcPct val="90000"/>
              </a:lnSpc>
              <a:spcAft>
                <a:spcPts val="1800"/>
              </a:spcAft>
              <a:tabLst>
                <a:tab pos="457200" algn="l"/>
              </a:tabLst>
            </a:pPr>
            <a:r>
              <a:rPr lang="en-CA" dirty="0"/>
              <a:t>"Block resignations" of nurses by attacking the head of unit concerned in the media. (Judge Myriam Bédard of the TAT February 25, 2023 issued a decision ruling that the "</a:t>
            </a:r>
            <a:r>
              <a:rPr lang="en-CA" dirty="0" err="1"/>
              <a:t>en</a:t>
            </a:r>
            <a:r>
              <a:rPr lang="en-CA" dirty="0"/>
              <a:t> bloc resignations" constituted an illegal strike).</a:t>
            </a:r>
          </a:p>
        </p:txBody>
      </p:sp>
    </p:spTree>
    <p:extLst>
      <p:ext uri="{BB962C8B-B14F-4D97-AF65-F5344CB8AC3E}">
        <p14:creationId xmlns:p14="http://schemas.microsoft.com/office/powerpoint/2010/main" val="248105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000" dirty="0">
                <a:solidFill>
                  <a:schemeClr val="accent1"/>
                </a:solidFill>
                <a:latin typeface="+mj-lt"/>
                <a:ea typeface="+mj-ea"/>
                <a:cs typeface="+mj-cs"/>
              </a:rPr>
              <a:t>THE NEXT STEPS FOR BILL-15 DURING THE NEGOTIATION</a:t>
            </a:r>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20517940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882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dirty="0">
                <a:solidFill>
                  <a:schemeClr val="accent1"/>
                </a:solidFill>
                <a:latin typeface="+mj-lt"/>
                <a:ea typeface="+mj-ea"/>
                <a:cs typeface="+mj-cs"/>
              </a:rPr>
              <a:t>APER’S NEXT STEPS</a:t>
            </a:r>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164594175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407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D20A5E8-151E-AA17-8865-CA4AD316B52B}"/>
              </a:ext>
            </a:extLst>
          </p:cNvPr>
          <p:cNvSpPr>
            <a:spLocks noGrp="1"/>
          </p:cNvSpPr>
          <p:nvPr>
            <p:ph idx="1"/>
          </p:nvPr>
        </p:nvSpPr>
        <p:spPr>
          <a:xfrm>
            <a:off x="671361" y="2160589"/>
            <a:ext cx="2930517" cy="3880773"/>
          </a:xfrm>
        </p:spPr>
        <p:txBody>
          <a:bodyPr>
            <a:normAutofit/>
          </a:bodyPr>
          <a:lstStyle/>
          <a:p>
            <a:pPr marL="0" indent="0">
              <a:buNone/>
            </a:pPr>
            <a:r>
              <a:rPr lang="en-CA" sz="4000" dirty="0"/>
              <a:t>OUF…!!!</a:t>
            </a:r>
          </a:p>
        </p:txBody>
      </p:sp>
      <p:pic>
        <p:nvPicPr>
          <p:cNvPr id="9" name="Espace réservé du contenu 8">
            <a:extLst>
              <a:ext uri="{FF2B5EF4-FFF2-40B4-BE49-F238E27FC236}">
                <a16:creationId xmlns:a16="http://schemas.microsoft.com/office/drawing/2014/main" id="{CE8F5EA1-BBA9-4DB3-BE4F-DB7F11E3699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854337" y="921112"/>
            <a:ext cx="5421162" cy="1978723"/>
          </a:xfrm>
          <a:prstGeom prst="rect">
            <a:avLst/>
          </a:prstGeom>
        </p:spPr>
      </p:pic>
      <p:pic>
        <p:nvPicPr>
          <p:cNvPr id="3076" name="Picture 4" descr="Emoji 🥴 Visage étourdi à copier/coller - wpRock">
            <a:extLst>
              <a:ext uri="{FF2B5EF4-FFF2-40B4-BE49-F238E27FC236}">
                <a16:creationId xmlns:a16="http://schemas.microsoft.com/office/drawing/2014/main" id="{11E90F21-F9AE-A1E4-0C57-68AF858C57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537" y="2839425"/>
            <a:ext cx="2602341"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6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BILL -15</a:t>
            </a:r>
            <a:br>
              <a:rPr lang="fr-CA" b="1" dirty="0"/>
            </a:br>
            <a:r>
              <a:rPr lang="fr-CA" sz="2000" b="1" dirty="0"/>
              <a:t>FOR A MINISTER WHO DIDN’T WANT TO DO A REFORM…!</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4978918" y="1109145"/>
            <a:ext cx="6341016" cy="4603900"/>
          </a:xfrm>
        </p:spPr>
        <p:txBody>
          <a:bodyPr anchor="ctr">
            <a:normAutofit/>
          </a:bodyPr>
          <a:lstStyle/>
          <a:p>
            <a:pPr algn="just"/>
            <a:r>
              <a:rPr lang="fr-CA" dirty="0"/>
              <a:t>1180 articles in Bill-15</a:t>
            </a:r>
          </a:p>
          <a:p>
            <a:pPr algn="just"/>
            <a:r>
              <a:rPr lang="fr-CA" dirty="0"/>
              <a:t>308 pages</a:t>
            </a:r>
          </a:p>
          <a:p>
            <a:pPr algn="just"/>
            <a:r>
              <a:rPr lang="en-CA" dirty="0"/>
              <a:t>Partially repeals the LSSSS </a:t>
            </a:r>
          </a:p>
          <a:p>
            <a:pPr algn="just"/>
            <a:r>
              <a:rPr lang="en-CA" dirty="0"/>
              <a:t>COMPLETELY REPEALS THE ACT TO MODIFY THE ORGANIZATION AND GOVERNANCE OF THE HEALTH AND SOCIAL SERVICES NETWORK, PARTICULARLY THROUGH THE ABOLITION OF REGIONAL AGENCIES…LAW 10 (BARRETTE) </a:t>
            </a:r>
          </a:p>
          <a:p>
            <a:pPr algn="just"/>
            <a:r>
              <a:rPr lang="en-CA" dirty="0"/>
              <a:t>Amends more than 35 laws including the Youth Protection Act, the Act respecting the process of negotiation of collective agreements and the Act respecting bargaining units in the social affairs sector</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270997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8" name="Isosceles Triangle 105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E803C938-FD79-75B3-957B-30FA01AE8D09}"/>
              </a:ext>
            </a:extLst>
          </p:cNvPr>
          <p:cNvSpPr>
            <a:spLocks noGrp="1"/>
          </p:cNvSpPr>
          <p:nvPr>
            <p:ph type="title"/>
          </p:nvPr>
        </p:nvSpPr>
        <p:spPr>
          <a:xfrm>
            <a:off x="673754" y="643467"/>
            <a:ext cx="4203045" cy="1375608"/>
          </a:xfrm>
        </p:spPr>
        <p:txBody>
          <a:bodyPr anchor="ctr">
            <a:normAutofit/>
          </a:bodyPr>
          <a:lstStyle/>
          <a:p>
            <a:r>
              <a:rPr lang="en-CA">
                <a:solidFill>
                  <a:schemeClr val="bg1"/>
                </a:solidFill>
              </a:rPr>
              <a:t>IT’S A MAMMOTH…</a:t>
            </a:r>
          </a:p>
        </p:txBody>
      </p:sp>
      <p:sp>
        <p:nvSpPr>
          <p:cNvPr id="3" name="Espace réservé du contenu 2">
            <a:extLst>
              <a:ext uri="{FF2B5EF4-FFF2-40B4-BE49-F238E27FC236}">
                <a16:creationId xmlns:a16="http://schemas.microsoft.com/office/drawing/2014/main" id="{8E24BE60-E701-4FED-96B2-6CD8CAEE78CC}"/>
              </a:ext>
            </a:extLst>
          </p:cNvPr>
          <p:cNvSpPr>
            <a:spLocks noGrp="1"/>
          </p:cNvSpPr>
          <p:nvPr>
            <p:ph idx="1"/>
          </p:nvPr>
        </p:nvSpPr>
        <p:spPr>
          <a:xfrm>
            <a:off x="673754" y="2160590"/>
            <a:ext cx="3973943" cy="3440110"/>
          </a:xfrm>
        </p:spPr>
        <p:txBody>
          <a:bodyPr>
            <a:normAutofit/>
          </a:bodyPr>
          <a:lstStyle/>
          <a:p>
            <a:r>
              <a:rPr lang="en-CA" sz="2800" dirty="0">
                <a:solidFill>
                  <a:schemeClr val="bg1"/>
                </a:solidFill>
              </a:rPr>
              <a:t>ONLY 8 YEARS AFTER THE LAST ONE AND AFTER 3 YEARS OF MANAGING A PANDEMIC…</a:t>
            </a:r>
          </a:p>
          <a:p>
            <a:pPr marL="0" indent="0">
              <a:buNone/>
            </a:pPr>
            <a:endParaRPr lang="en-CA" dirty="0">
              <a:solidFill>
                <a:schemeClr val="bg1"/>
              </a:solidFill>
            </a:endParaRPr>
          </a:p>
        </p:txBody>
      </p:sp>
      <p:pic>
        <p:nvPicPr>
          <p:cNvPr id="1026" name="Picture 2" descr="Chasseurs de mammouths | Page de stresshumain.ca">
            <a:extLst>
              <a:ext uri="{FF2B5EF4-FFF2-40B4-BE49-F238E27FC236}">
                <a16:creationId xmlns:a16="http://schemas.microsoft.com/office/drawing/2014/main" id="{E9988032-9F88-F3B0-F026-30B57A653E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7616" y="972608"/>
            <a:ext cx="4900269" cy="4900269"/>
          </a:xfrm>
          <a:prstGeom prst="rect">
            <a:avLst/>
          </a:prstGeom>
          <a:noFill/>
          <a:extLst>
            <a:ext uri="{909E8E84-426E-40DD-AFC4-6F175D3DCCD1}">
              <a14:hiddenFill xmlns:a14="http://schemas.microsoft.com/office/drawing/2010/main">
                <a:solidFill>
                  <a:srgbClr val="FFFFFF"/>
                </a:solidFill>
              </a14:hiddenFill>
            </a:ext>
          </a:extLst>
        </p:spPr>
      </p:pic>
      <p:sp>
        <p:nvSpPr>
          <p:cNvPr id="1060" name="Isosceles Triangle 105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2363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dirty="0">
                <a:solidFill>
                  <a:schemeClr val="accent1"/>
                </a:solidFill>
                <a:latin typeface="+mj-lt"/>
                <a:ea typeface="+mj-ea"/>
                <a:cs typeface="+mj-cs"/>
              </a:rPr>
              <a:t>THE FOUR</a:t>
            </a:r>
          </a:p>
          <a:p>
            <a:pPr>
              <a:spcBef>
                <a:spcPct val="0"/>
              </a:spcBef>
              <a:spcAft>
                <a:spcPts val="600"/>
              </a:spcAft>
            </a:pPr>
            <a:r>
              <a:rPr lang="en-US" sz="4400" dirty="0">
                <a:solidFill>
                  <a:schemeClr val="accent1"/>
                </a:solidFill>
                <a:latin typeface="+mj-lt"/>
                <a:ea typeface="+mj-ea"/>
                <a:cs typeface="+mj-cs"/>
              </a:rPr>
              <a:t>PROPOSED PRINCIPAL AXIS</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190647494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56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3" name="Group 208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84" name="Straight Connector 208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85" name="Straight Connector 208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8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8" name="Isosceles Triangle 208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2" name="Isosceles Triangle 209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3" name="Isosceles Triangle 209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6919DA3-A3AE-3F80-1DE4-8D61F3208C19}"/>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n-US" sz="4600" kern="1200" dirty="0">
                <a:solidFill>
                  <a:schemeClr val="accent1"/>
                </a:solidFill>
                <a:latin typeface="+mj-lt"/>
                <a:ea typeface="+mj-ea"/>
                <a:cs typeface="+mj-cs"/>
              </a:rPr>
              <a:t>FOR THIS TRAINING, LET’S CONCENTRATE ON AXIS 4</a:t>
            </a:r>
          </a:p>
        </p:txBody>
      </p:sp>
      <p:sp>
        <p:nvSpPr>
          <p:cNvPr id="2095" name="Isosceles Triangle 2094">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Québec devrait favoriser une gestion de proximité en santé, préconise un  rapport | Le Devoir">
            <a:extLst>
              <a:ext uri="{FF2B5EF4-FFF2-40B4-BE49-F238E27FC236}">
                <a16:creationId xmlns:a16="http://schemas.microsoft.com/office/drawing/2014/main" id="{C08A6061-63F8-AEA5-EC97-5D4D3CC6CA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8604" y="2226891"/>
            <a:ext cx="3765692" cy="241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3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4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4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0" name="Rectangle 5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dirty="0"/>
              <a:t>AXIS 4</a:t>
            </a:r>
            <a:br>
              <a:rPr lang="en-US" sz="4400" dirty="0"/>
            </a:br>
            <a:r>
              <a:rPr lang="en-US" sz="4400" dirty="0"/>
              <a:t>SANTÉ QUÉBEC</a:t>
            </a:r>
          </a:p>
        </p:txBody>
      </p:sp>
      <p:grpSp>
        <p:nvGrpSpPr>
          <p:cNvPr id="71" name="Group 5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55" name="Straight Connector 5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ZoneTexte 2">
            <a:extLst>
              <a:ext uri="{FF2B5EF4-FFF2-40B4-BE49-F238E27FC236}">
                <a16:creationId xmlns:a16="http://schemas.microsoft.com/office/drawing/2014/main" id="{6689B00B-14B3-D92C-562C-1DDF23759EF3}"/>
              </a:ext>
            </a:extLst>
          </p:cNvPr>
          <p:cNvGraphicFramePr/>
          <p:nvPr>
            <p:extLst>
              <p:ext uri="{D42A27DB-BD31-4B8C-83A1-F6EECF244321}">
                <p14:modId xmlns:p14="http://schemas.microsoft.com/office/powerpoint/2010/main" val="839499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46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r="2578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dirty="0"/>
              <a:t>AXIS 4</a:t>
            </a:r>
            <a:br>
              <a:rPr lang="en-US" sz="2800" dirty="0"/>
            </a:br>
            <a:r>
              <a:rPr lang="en-US" sz="2800" dirty="0"/>
              <a:t>SANTÉ QUÉBEC…WHAT IS IT EXACTLY?</a:t>
            </a:r>
          </a:p>
        </p:txBody>
      </p:sp>
      <p:sp>
        <p:nvSpPr>
          <p:cNvPr id="4" name="ZoneTexte 3">
            <a:extLst>
              <a:ext uri="{FF2B5EF4-FFF2-40B4-BE49-F238E27FC236}">
                <a16:creationId xmlns:a16="http://schemas.microsoft.com/office/drawing/2014/main" id="{7CEA5ACE-6887-7B3C-5E6E-BDF0A6D21836}"/>
              </a:ext>
            </a:extLst>
          </p:cNvPr>
          <p:cNvSpPr txBox="1"/>
          <p:nvPr/>
        </p:nvSpPr>
        <p:spPr>
          <a:xfrm>
            <a:off x="677334" y="2160589"/>
            <a:ext cx="3851122" cy="3880773"/>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 CISSS,  CIUSSS AND ALL THE UNMERGED ESTABLISHMENTS:</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1°  Centre </a:t>
            </a:r>
            <a:r>
              <a:rPr lang="en-US" sz="1400" b="0" i="0" u="none" strike="noStrike" dirty="0" err="1">
                <a:solidFill>
                  <a:schemeClr val="tx1">
                    <a:lumMod val="75000"/>
                    <a:lumOff val="25000"/>
                  </a:schemeClr>
                </a:solidFill>
                <a:effectLst/>
              </a:rPr>
              <a:t>hospitalier</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l’Université</a:t>
            </a:r>
            <a:r>
              <a:rPr lang="en-US" sz="1400" b="0" i="0" u="none" strike="noStrike" dirty="0">
                <a:solidFill>
                  <a:schemeClr val="tx1">
                    <a:lumMod val="75000"/>
                    <a:lumOff val="25000"/>
                  </a:schemeClr>
                </a:solidFill>
                <a:effectLst/>
              </a:rPr>
              <a:t> de Montréal;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2°  Centre </a:t>
            </a:r>
            <a:r>
              <a:rPr lang="en-US" sz="1400" b="0" i="0" u="none" strike="noStrike" dirty="0" err="1">
                <a:solidFill>
                  <a:schemeClr val="tx1">
                    <a:lumMod val="75000"/>
                    <a:lumOff val="25000"/>
                  </a:schemeClr>
                </a:solidFill>
                <a:effectLst/>
              </a:rPr>
              <a:t>hospitalier</a:t>
            </a:r>
            <a:r>
              <a:rPr lang="en-US" sz="1400" b="0" i="0" u="none" strike="noStrike" dirty="0">
                <a:solidFill>
                  <a:schemeClr val="tx1">
                    <a:lumMod val="75000"/>
                    <a:lumOff val="25000"/>
                  </a:schemeClr>
                </a:solidFill>
                <a:effectLst/>
              </a:rPr>
              <a:t> </a:t>
            </a:r>
            <a:r>
              <a:rPr lang="en-US" sz="1400" b="0" i="0" u="none" strike="noStrike" dirty="0" err="1">
                <a:solidFill>
                  <a:schemeClr val="tx1">
                    <a:lumMod val="75000"/>
                    <a:lumOff val="25000"/>
                  </a:schemeClr>
                </a:solidFill>
                <a:effectLst/>
              </a:rPr>
              <a:t>universitaire</a:t>
            </a:r>
            <a:r>
              <a:rPr lang="en-US" sz="1400" b="0" i="0" u="none" strike="noStrike" dirty="0">
                <a:solidFill>
                  <a:schemeClr val="tx1">
                    <a:lumMod val="75000"/>
                    <a:lumOff val="25000"/>
                  </a:schemeClr>
                </a:solidFill>
                <a:effectLst/>
              </a:rPr>
              <a:t> Sainte-Justine;</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3°  Centre </a:t>
            </a:r>
            <a:r>
              <a:rPr lang="en-US" sz="1400" b="0" i="0" u="none" strike="noStrike" dirty="0" err="1">
                <a:solidFill>
                  <a:schemeClr val="tx1">
                    <a:lumMod val="75000"/>
                    <a:lumOff val="25000"/>
                  </a:schemeClr>
                </a:solidFill>
                <a:effectLst/>
              </a:rPr>
              <a:t>universitaire</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santé</a:t>
            </a:r>
            <a:r>
              <a:rPr lang="en-US" sz="1400" b="0" i="0" u="none" strike="noStrike" dirty="0">
                <a:solidFill>
                  <a:schemeClr val="tx1">
                    <a:lumMod val="75000"/>
                    <a:lumOff val="25000"/>
                  </a:schemeClr>
                </a:solidFill>
                <a:effectLst/>
              </a:rPr>
              <a:t> McGill;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4°  </a:t>
            </a:r>
            <a:r>
              <a:rPr lang="en-US" sz="1400" b="0" i="0" u="none" strike="noStrike" dirty="0" err="1">
                <a:solidFill>
                  <a:schemeClr val="tx1">
                    <a:lumMod val="75000"/>
                    <a:lumOff val="25000"/>
                  </a:schemeClr>
                </a:solidFill>
                <a:effectLst/>
              </a:rPr>
              <a:t>Institut</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cardiologie</a:t>
            </a:r>
            <a:r>
              <a:rPr lang="en-US" sz="1400" b="0" i="0" u="none" strike="noStrike" dirty="0">
                <a:solidFill>
                  <a:schemeClr val="tx1">
                    <a:lumMod val="75000"/>
                    <a:lumOff val="25000"/>
                  </a:schemeClr>
                </a:solidFill>
                <a:effectLst/>
              </a:rPr>
              <a:t> de Montréal;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5°  </a:t>
            </a:r>
            <a:r>
              <a:rPr lang="en-US" sz="1400" b="0" i="0" u="none" strike="noStrike" dirty="0" err="1">
                <a:solidFill>
                  <a:schemeClr val="tx1">
                    <a:lumMod val="75000"/>
                    <a:lumOff val="25000"/>
                  </a:schemeClr>
                </a:solidFill>
                <a:effectLst/>
              </a:rPr>
              <a:t>Institut</a:t>
            </a:r>
            <a:r>
              <a:rPr lang="en-US" sz="1400" b="0" i="0" u="none" strike="noStrike" dirty="0">
                <a:solidFill>
                  <a:schemeClr val="tx1">
                    <a:lumMod val="75000"/>
                    <a:lumOff val="25000"/>
                  </a:schemeClr>
                </a:solidFill>
                <a:effectLst/>
              </a:rPr>
              <a:t> Philippe-</a:t>
            </a:r>
            <a:r>
              <a:rPr lang="en-US" sz="1400" b="0" i="0" u="none" strike="noStrike" dirty="0" err="1">
                <a:solidFill>
                  <a:schemeClr val="tx1">
                    <a:lumMod val="75000"/>
                    <a:lumOff val="25000"/>
                  </a:schemeClr>
                </a:solidFill>
                <a:effectLst/>
              </a:rPr>
              <a:t>Pinel</a:t>
            </a:r>
            <a:r>
              <a:rPr lang="en-US" sz="1400" b="0" i="0" u="none" strike="noStrike" dirty="0">
                <a:solidFill>
                  <a:schemeClr val="tx1">
                    <a:lumMod val="75000"/>
                    <a:lumOff val="25000"/>
                  </a:schemeClr>
                </a:solidFill>
                <a:effectLst/>
              </a:rPr>
              <a:t> de Montréal;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6°  CHU de Québec – Université Laval;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7°  </a:t>
            </a:r>
            <a:r>
              <a:rPr lang="en-US" sz="1400" b="0" i="0" u="none" strike="noStrike" dirty="0" err="1">
                <a:solidFill>
                  <a:schemeClr val="tx1">
                    <a:lumMod val="75000"/>
                    <a:lumOff val="25000"/>
                  </a:schemeClr>
                </a:solidFill>
                <a:effectLst/>
              </a:rPr>
              <a:t>Institut</a:t>
            </a:r>
            <a:r>
              <a:rPr lang="en-US" sz="1400" b="0" i="0" u="none" strike="noStrike" dirty="0">
                <a:solidFill>
                  <a:schemeClr val="tx1">
                    <a:lumMod val="75000"/>
                    <a:lumOff val="25000"/>
                  </a:schemeClr>
                </a:solidFill>
                <a:effectLst/>
              </a:rPr>
              <a:t> </a:t>
            </a:r>
            <a:r>
              <a:rPr lang="en-US" sz="1400" b="0" i="0" u="none" strike="noStrike" dirty="0" err="1">
                <a:solidFill>
                  <a:schemeClr val="tx1">
                    <a:lumMod val="75000"/>
                    <a:lumOff val="25000"/>
                  </a:schemeClr>
                </a:solidFill>
                <a:effectLst/>
              </a:rPr>
              <a:t>universitaire</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cardiologie</a:t>
            </a:r>
            <a:r>
              <a:rPr lang="en-US" sz="1400" b="0" i="0" u="none" strike="noStrike" dirty="0">
                <a:solidFill>
                  <a:schemeClr val="tx1">
                    <a:lumMod val="75000"/>
                    <a:lumOff val="25000"/>
                  </a:schemeClr>
                </a:solidFill>
                <a:effectLst/>
              </a:rPr>
              <a:t> et de </a:t>
            </a:r>
            <a:r>
              <a:rPr lang="en-US" sz="1400" b="0" i="0" u="none" strike="noStrike" dirty="0" err="1">
                <a:solidFill>
                  <a:schemeClr val="tx1">
                    <a:lumMod val="75000"/>
                    <a:lumOff val="25000"/>
                  </a:schemeClr>
                </a:solidFill>
                <a:effectLst/>
              </a:rPr>
              <a:t>pneumologie</a:t>
            </a:r>
            <a:r>
              <a:rPr lang="en-US" sz="1400" b="0" i="0" u="none" strike="noStrike" dirty="0">
                <a:solidFill>
                  <a:schemeClr val="tx1">
                    <a:lumMod val="75000"/>
                    <a:lumOff val="25000"/>
                  </a:schemeClr>
                </a:solidFill>
                <a:effectLst/>
              </a:rPr>
              <a:t> de Québec – Université Laval</a:t>
            </a:r>
          </a:p>
          <a:p>
            <a:pPr>
              <a:lnSpc>
                <a:spcPct val="90000"/>
              </a:lnSpc>
              <a:spcBef>
                <a:spcPts val="1000"/>
              </a:spcBef>
              <a:buClr>
                <a:schemeClr val="accent1"/>
              </a:buClr>
              <a:buSzPct val="80000"/>
              <a:buFont typeface="Wingdings 3" charset="2"/>
              <a:buChar char=""/>
            </a:pPr>
            <a:r>
              <a:rPr lang="fr-CA" sz="1100" dirty="0"/>
              <a:t>AS WELL AS THE RÉGIE DU GRAND NORD ARE MERGED WITH SANTÉ QUÉBEC ON THE DATE SIX MONTHS FOLLOWING THE DATE SET BY THE GOVERNMENT AND FOLLOWING THE ADOPTION AND SANCTION OF BILL -15</a:t>
            </a:r>
            <a:endParaRPr lang="en-US" sz="1100" dirty="0">
              <a:solidFill>
                <a:schemeClr val="tx1">
                  <a:lumMod val="75000"/>
                  <a:lumOff val="25000"/>
                </a:schemeClr>
              </a:solidFill>
            </a:endParaRPr>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8852996"/>
      </p:ext>
    </p:extLst>
  </p:cSld>
  <p:clrMapOvr>
    <a:masterClrMapping/>
  </p:clrMapOvr>
</p:sld>
</file>

<file path=ppt/theme/theme1.xml><?xml version="1.0" encoding="utf-8"?>
<a:theme xmlns:a="http://schemas.openxmlformats.org/drawingml/2006/main" name="Facette">
  <a:themeElements>
    <a:clrScheme name="Personnalisé 12">
      <a:dk1>
        <a:sysClr val="windowText" lastClr="000000"/>
      </a:dk1>
      <a:lt1>
        <a:sysClr val="window" lastClr="FFFFFF"/>
      </a:lt1>
      <a:dk2>
        <a:srgbClr val="2C3C43"/>
      </a:dk2>
      <a:lt2>
        <a:srgbClr val="EBEBEB"/>
      </a:lt2>
      <a:accent1>
        <a:srgbClr val="00AB84"/>
      </a:accent1>
      <a:accent2>
        <a:srgbClr val="00AB84"/>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A67F5C32D2594096DA3F3CBB46BCCC" ma:contentTypeVersion="13" ma:contentTypeDescription="Crée un document." ma:contentTypeScope="" ma:versionID="56358bcf6f5e03e5373e5037b7f129dc">
  <xsd:schema xmlns:xsd="http://www.w3.org/2001/XMLSchema" xmlns:xs="http://www.w3.org/2001/XMLSchema" xmlns:p="http://schemas.microsoft.com/office/2006/metadata/properties" xmlns:ns2="5c4272b6-d353-46f0-bc47-097c8dbd3ed1" xmlns:ns3="f1153d20-b836-4d77-bc86-1afc02ae23e6" targetNamespace="http://schemas.microsoft.com/office/2006/metadata/properties" ma:root="true" ma:fieldsID="fe585b263b89afff70660553634bb2fb" ns2:_="" ns3:_="">
    <xsd:import namespace="5c4272b6-d353-46f0-bc47-097c8dbd3ed1"/>
    <xsd:import namespace="f1153d20-b836-4d77-bc86-1afc02ae23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2b6-d353-46f0-bc47-097c8dbd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53d20-b836-4d77-bc86-1afc02ae23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76DDE2-764F-4884-B83D-18E21B44287E}">
  <ds:schemaRefs>
    <ds:schemaRef ds:uri="http://schemas.microsoft.com/sharepoint/v3/contenttype/forms"/>
  </ds:schemaRefs>
</ds:datastoreItem>
</file>

<file path=customXml/itemProps2.xml><?xml version="1.0" encoding="utf-8"?>
<ds:datastoreItem xmlns:ds="http://schemas.openxmlformats.org/officeDocument/2006/customXml" ds:itemID="{0DAD50FC-CD91-49D4-9B9E-9B7F94E83EB8}">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4272b6-d353-46f0-bc47-097c8dbd3ed1"/>
    <ds:schemaRef ds:uri="http://www.w3.org/XML/1998/namespace"/>
    <ds:schemaRef ds:uri="http://purl.org/dc/terms/"/>
    <ds:schemaRef ds:uri="http://schemas.microsoft.com/office/infopath/2007/PartnerControls"/>
    <ds:schemaRef ds:uri="f1153d20-b836-4d77-bc86-1afc02ae23e6"/>
  </ds:schemaRefs>
</ds:datastoreItem>
</file>

<file path=customXml/itemProps3.xml><?xml version="1.0" encoding="utf-8"?>
<ds:datastoreItem xmlns:ds="http://schemas.openxmlformats.org/officeDocument/2006/customXml" ds:itemID="{AFFCA127-F89B-42E1-AF3D-9C64B3B6B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2b6-d353-46f0-bc47-097c8dbd3ed1"/>
    <ds:schemaRef ds:uri="f1153d20-b836-4d77-bc86-1afc02ae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6252</TotalTime>
  <Words>4155</Words>
  <Application>Microsoft Office PowerPoint</Application>
  <PresentationFormat>Grand écran</PresentationFormat>
  <Paragraphs>181</Paragraphs>
  <Slides>36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Arial</vt:lpstr>
      <vt:lpstr>Trebuchet MS</vt:lpstr>
      <vt:lpstr>Wingdings 3</vt:lpstr>
      <vt:lpstr>Facette</vt:lpstr>
      <vt:lpstr>BILL 15 AND THE RIGHT TO STRIKE WHAT’S NEW?</vt:lpstr>
      <vt:lpstr>FIRST LET’S EXPLAIN BILL -15: THE NAME</vt:lpstr>
      <vt:lpstr>BILL -15 ITS GOAL</vt:lpstr>
      <vt:lpstr>BILL -15 FOR A MINISTER WHO DIDN’T WANT TO DO A REFORM…!</vt:lpstr>
      <vt:lpstr>IT’S A MAMMOTH…</vt:lpstr>
      <vt:lpstr>Présentation PowerPoint</vt:lpstr>
      <vt:lpstr>FOR THIS TRAINING, LET’S CONCENTRATE ON AXIS 4</vt:lpstr>
      <vt:lpstr>AXIS 4 SANTÉ QUÉBEC</vt:lpstr>
      <vt:lpstr>AXIS 4 SANTÉ QUÉBEC…WHAT IS IT EXACTLY?</vt:lpstr>
      <vt:lpstr>AXIS 4 SANTÉ QUÉBEC…WHAT IS IT EXACTLY?</vt:lpstr>
      <vt:lpstr>AXIS 4 SANTÉ QUÉBEC…WHAT IS IT EXACTLY?</vt:lpstr>
      <vt:lpstr>AXIS 4 SANTÉ QUÉBEC</vt:lpstr>
      <vt:lpstr>      PROBLEMS THAT WE SEE:  1. THE MERGER OF ACCREDITATIONS FOR ONLY 4 ACCREDITATIONS WILL CREATE A CHAOTIC CLIMATE DURING THE NEGOTIATION OF THE COLLECTIVE AGREEMENTS   2. THERE WILL BE ONE UNION PER JOB CATEGORY FOR A TOTAL OF MAXIMUM FOUR UNIONS   3. THE IMPACTS OF GLOBAL SENIORITY ON TEAM STABILITY AND THE REACTION OF UNIONS?  4.  FOR 15% OF POSITIONS, THE SACRO-HOLY SENIORITY PRINCIPLE WILL BE CANCELED…UNIONS REACTION?  </vt:lpstr>
      <vt:lpstr>THE AMENDMENTS OF THE LABOUR CODE OF 2019 – ESSENTIAL SERVICES AND THE RIGHT TO STRIKE</vt:lpstr>
      <vt:lpstr> WHY WE HAVE THEESE  AMENDMENTS?</vt:lpstr>
      <vt:lpstr>TWO MAJOR DECISIONS</vt:lpstr>
      <vt:lpstr>Saskatchewan Federation of Labour vs. Saskatchewan 2015 CSC 4.</vt:lpstr>
      <vt:lpstr>Saskatchewan Federation of Labour c. Saskatchewan 2015 CSC 4.</vt:lpstr>
      <vt:lpstr>Saskatchewan Federation of Labour c. Saskatchewan 2015 CSC 4.</vt:lpstr>
      <vt:lpstr>Syndicat CSN du CIUSSS DU CENTRE-OUEST-DE-L’ÎLE-DE-MONTRÉAL ET ALS C. CIUSSS ET PROCUREURE GÉNÉRALE DU QUÉBEC, 2017 QCTAT 4004.</vt:lpstr>
      <vt:lpstr>Syndicat CSN du CIUSSS DU CENTRE-OUEST-DE-L’ÎLE-DE-MONTRÉAL ET ALS C. CIUSSS ET PROCUREURE GÉNÉRALE DU QUÉBEC, 2017 QCTAT 4004.</vt:lpstr>
      <vt:lpstr>Syndicat CSN du CIUSSS DU CENTRE-OUEST-DE-L’ÎLE-DE-MONTRÉAL ET ALS C. CIUSSS ET PROCUREURE GÉNÉRALE DU QUÉBEC, 2017 QCTAT 4004.</vt:lpstr>
      <vt:lpstr>Syndicat CSN du CIUSSS DU CENTRE-OUEST-DE-L’ÎLE-DE-MONTRÉAL ET ALS C. CIUSSS ET PROCUREURE GÉNÉRALE DU QUÉBEC, 2017 QCTAT 4004.</vt:lpstr>
      <vt:lpstr>AMENDMENTS TO THE LABOUR CODE 29 OCTOBER 2019</vt:lpstr>
      <vt:lpstr>AMENDMENTS TO THE LABOUR CODE 29 OCTOBER 2019</vt:lpstr>
      <vt:lpstr>HOW WERE APPLIED THE AMENDMENTS OF THE LABOUR CODE </vt:lpstr>
      <vt:lpstr>HOW WERE APPLIED THE AMENDMENTS OF THE LABOUR CODE </vt:lpstr>
      <vt:lpstr>HOW WERE APPLIED THE AMENDMENTS OF THE LABOUR CODE </vt:lpstr>
      <vt:lpstr>HOW WERE APPLIED THE AMENDMENTS OF THE LABOUR CODE </vt:lpstr>
      <vt:lpstr>HOW WERE APPLIED THE AMENDMENTS OF THE LABOUR CODE </vt:lpstr>
      <vt:lpstr>HOW WERE APPLIED THE AMENDMENTS OF THE LABOUR CODE </vt:lpstr>
      <vt:lpstr>THE CURRENT NEGOTIATION AND THE CHALLENGES FOR MANAGERS </vt:lpstr>
      <vt:lpstr>THE CURRENT NEGOTIATION AND THE CHALLENGES FOR MANAGERS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annuelle</dc:title>
  <dc:creator>Isabelle Palardy</dc:creator>
  <cp:lastModifiedBy>Association</cp:lastModifiedBy>
  <cp:revision>12</cp:revision>
  <cp:lastPrinted>2023-05-11T15:15:44Z</cp:lastPrinted>
  <dcterms:created xsi:type="dcterms:W3CDTF">2020-11-09T20:48:55Z</dcterms:created>
  <dcterms:modified xsi:type="dcterms:W3CDTF">2023-05-15T18:12:40Z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0x01010088A67F5C32D2594096DA3F3CBB46BCCC</vt:lpwstr>
  </property>
</Properties>
</file>