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0" r:id="rId4"/>
  </p:sldMasterIdLst>
  <p:sldIdLst>
    <p:sldId id="256" r:id="rId5"/>
    <p:sldId id="257" r:id="rId6"/>
    <p:sldId id="270" r:id="rId7"/>
    <p:sldId id="271" r:id="rId8"/>
    <p:sldId id="273" r:id="rId9"/>
    <p:sldId id="272" r:id="rId10"/>
    <p:sldId id="264" r:id="rId11"/>
    <p:sldId id="274" r:id="rId12"/>
    <p:sldId id="275" r:id="rId13"/>
    <p:sldId id="277" r:id="rId14"/>
    <p:sldId id="278" r:id="rId15"/>
    <p:sldId id="280" r:id="rId16"/>
    <p:sldId id="276" r:id="rId17"/>
    <p:sldId id="279" r:id="rId18"/>
    <p:sldId id="281" r:id="rId19"/>
    <p:sldId id="282" r:id="rId20"/>
    <p:sldId id="283" r:id="rId21"/>
    <p:sldId id="284" r:id="rId22"/>
    <p:sldId id="269"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B84"/>
    <a:srgbClr val="42556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4" autoAdjust="0"/>
    <p:restoredTop sz="94660"/>
  </p:normalViewPr>
  <p:slideViewPr>
    <p:cSldViewPr snapToGrid="0">
      <p:cViewPr varScale="1">
        <p:scale>
          <a:sx n="79" d="100"/>
          <a:sy n="79" d="100"/>
        </p:scale>
        <p:origin x="802"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diagrams/_rels/data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11.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6A1CAA-6C37-4E84-AD81-26BCC40DA5B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28F82D4-6729-45BB-9503-290E10237B71}">
      <dgm:prSet/>
      <dgm:spPr/>
      <dgm:t>
        <a:bodyPr/>
        <a:lstStyle/>
        <a:p>
          <a:r>
            <a:rPr lang="fr-CA" dirty="0"/>
            <a:t>PL-15 PROPOSES TO RENEW MANAGEMENT OF THE HEALTH AND SOCIAL SERVICES SYSTEM..</a:t>
          </a:r>
          <a:endParaRPr lang="en-US" dirty="0"/>
        </a:p>
      </dgm:t>
    </dgm:pt>
    <dgm:pt modelId="{D33F76C6-9BE9-4720-AF05-3426B64F3277}" type="parTrans" cxnId="{C9C97F9A-57BC-4233-91B7-668E00CEC15C}">
      <dgm:prSet/>
      <dgm:spPr/>
      <dgm:t>
        <a:bodyPr/>
        <a:lstStyle/>
        <a:p>
          <a:endParaRPr lang="en-US"/>
        </a:p>
      </dgm:t>
    </dgm:pt>
    <dgm:pt modelId="{A5ABBFD6-658A-4D6A-A60C-980F9E85D6D1}" type="sibTrans" cxnId="{C9C97F9A-57BC-4233-91B7-668E00CEC15C}">
      <dgm:prSet/>
      <dgm:spPr/>
      <dgm:t>
        <a:bodyPr/>
        <a:lstStyle/>
        <a:p>
          <a:endParaRPr lang="en-US"/>
        </a:p>
      </dgm:t>
    </dgm:pt>
    <dgm:pt modelId="{7BA097F0-1DDC-451B-B32C-ADA026E75511}">
      <dgm:prSet/>
      <dgm:spPr/>
      <dgm:t>
        <a:bodyPr/>
        <a:lstStyle/>
        <a:p>
          <a:r>
            <a:rPr lang="fr-CA" dirty="0"/>
            <a:t>THE PURPOSE OF THE BILL IS TO IMPLEMENT AN EFFICIENT HEALTH AND SOCIAL SERVICES SYSTEM, IN PARTICULAR BY FACILITATING ACCESS TO SAFE AND QUALITY HEALTH AND SOCIAL SERVICES, BY STRENGTHENING THE COORDINATION OF THE DIFFERENT COMPONENTS OF THE SYSTEM AND BY BRINGING DECISIONS RELATED TO THE ORGANIZATION AND DELIVERY OF SERVICES TO COMMUNITIES.</a:t>
          </a:r>
          <a:endParaRPr lang="en-US" dirty="0"/>
        </a:p>
      </dgm:t>
    </dgm:pt>
    <dgm:pt modelId="{701FE761-DA49-43B7-B325-C7BD970BC2F3}" type="parTrans" cxnId="{B38874B1-4EF3-4B8B-9177-8B610FF6D68A}">
      <dgm:prSet/>
      <dgm:spPr/>
      <dgm:t>
        <a:bodyPr/>
        <a:lstStyle/>
        <a:p>
          <a:endParaRPr lang="en-US"/>
        </a:p>
      </dgm:t>
    </dgm:pt>
    <dgm:pt modelId="{12D03DE4-779F-4CD3-9E4D-FBCBCE8077C2}" type="sibTrans" cxnId="{B38874B1-4EF3-4B8B-9177-8B610FF6D68A}">
      <dgm:prSet/>
      <dgm:spPr/>
      <dgm:t>
        <a:bodyPr/>
        <a:lstStyle/>
        <a:p>
          <a:endParaRPr lang="en-US"/>
        </a:p>
      </dgm:t>
    </dgm:pt>
    <dgm:pt modelId="{3C247338-ED5F-4DB8-9B4F-93284731676B}">
      <dgm:prSet/>
      <dgm:spPr/>
      <dgm:t>
        <a:bodyPr/>
        <a:lstStyle/>
        <a:p>
          <a:r>
            <a:rPr lang="en-US" dirty="0"/>
            <a:t>YES…BUT CAN WE KNOW MORE?</a:t>
          </a:r>
        </a:p>
      </dgm:t>
    </dgm:pt>
    <dgm:pt modelId="{F39BF010-8908-45FA-95D8-1973285CE8B6}" type="parTrans" cxnId="{C50FE752-7FF5-49DA-BA0E-CB991D393820}">
      <dgm:prSet/>
      <dgm:spPr/>
      <dgm:t>
        <a:bodyPr/>
        <a:lstStyle/>
        <a:p>
          <a:endParaRPr lang="en-US"/>
        </a:p>
      </dgm:t>
    </dgm:pt>
    <dgm:pt modelId="{4F25FCA9-32D4-4C20-9D2D-78C8EFF885D9}" type="sibTrans" cxnId="{C50FE752-7FF5-49DA-BA0E-CB991D393820}">
      <dgm:prSet/>
      <dgm:spPr/>
      <dgm:t>
        <a:bodyPr/>
        <a:lstStyle/>
        <a:p>
          <a:endParaRPr lang="en-US"/>
        </a:p>
      </dgm:t>
    </dgm:pt>
    <dgm:pt modelId="{C0DCA8C8-47B9-9C44-B557-2F048D95B095}" type="pres">
      <dgm:prSet presAssocID="{716A1CAA-6C37-4E84-AD81-26BCC40DA5BA}" presName="linear" presStyleCnt="0">
        <dgm:presLayoutVars>
          <dgm:animLvl val="lvl"/>
          <dgm:resizeHandles val="exact"/>
        </dgm:presLayoutVars>
      </dgm:prSet>
      <dgm:spPr/>
    </dgm:pt>
    <dgm:pt modelId="{15E59581-BD9A-8749-93FE-CAB0A26171D7}" type="pres">
      <dgm:prSet presAssocID="{628F82D4-6729-45BB-9503-290E10237B71}" presName="parentText" presStyleLbl="node1" presStyleIdx="0" presStyleCnt="3">
        <dgm:presLayoutVars>
          <dgm:chMax val="0"/>
          <dgm:bulletEnabled val="1"/>
        </dgm:presLayoutVars>
      </dgm:prSet>
      <dgm:spPr/>
    </dgm:pt>
    <dgm:pt modelId="{3D8524AF-2499-0E45-A532-F030624ADDB0}" type="pres">
      <dgm:prSet presAssocID="{A5ABBFD6-658A-4D6A-A60C-980F9E85D6D1}" presName="spacer" presStyleCnt="0"/>
      <dgm:spPr/>
    </dgm:pt>
    <dgm:pt modelId="{19442F1C-EAFC-0340-9D09-F271A58AC1EB}" type="pres">
      <dgm:prSet presAssocID="{7BA097F0-1DDC-451B-B32C-ADA026E75511}" presName="parentText" presStyleLbl="node1" presStyleIdx="1" presStyleCnt="3">
        <dgm:presLayoutVars>
          <dgm:chMax val="0"/>
          <dgm:bulletEnabled val="1"/>
        </dgm:presLayoutVars>
      </dgm:prSet>
      <dgm:spPr/>
    </dgm:pt>
    <dgm:pt modelId="{80659BFA-52A0-0C4F-AB80-11040827F0DC}" type="pres">
      <dgm:prSet presAssocID="{12D03DE4-779F-4CD3-9E4D-FBCBCE8077C2}" presName="spacer" presStyleCnt="0"/>
      <dgm:spPr/>
    </dgm:pt>
    <dgm:pt modelId="{4F9B2869-8ED3-2C44-B04D-43A64A11E35F}" type="pres">
      <dgm:prSet presAssocID="{3C247338-ED5F-4DB8-9B4F-93284731676B}" presName="parentText" presStyleLbl="node1" presStyleIdx="2" presStyleCnt="3">
        <dgm:presLayoutVars>
          <dgm:chMax val="0"/>
          <dgm:bulletEnabled val="1"/>
        </dgm:presLayoutVars>
      </dgm:prSet>
      <dgm:spPr/>
    </dgm:pt>
  </dgm:ptLst>
  <dgm:cxnLst>
    <dgm:cxn modelId="{FBEDA11E-5A21-8F47-9C04-0A26EEFD25BB}" type="presOf" srcId="{3C247338-ED5F-4DB8-9B4F-93284731676B}" destId="{4F9B2869-8ED3-2C44-B04D-43A64A11E35F}" srcOrd="0" destOrd="0" presId="urn:microsoft.com/office/officeart/2005/8/layout/vList2"/>
    <dgm:cxn modelId="{B1B49B45-EC12-7A4F-B89B-940AA5D4850C}" type="presOf" srcId="{7BA097F0-1DDC-451B-B32C-ADA026E75511}" destId="{19442F1C-EAFC-0340-9D09-F271A58AC1EB}" srcOrd="0" destOrd="0" presId="urn:microsoft.com/office/officeart/2005/8/layout/vList2"/>
    <dgm:cxn modelId="{C50FE752-7FF5-49DA-BA0E-CB991D393820}" srcId="{716A1CAA-6C37-4E84-AD81-26BCC40DA5BA}" destId="{3C247338-ED5F-4DB8-9B4F-93284731676B}" srcOrd="2" destOrd="0" parTransId="{F39BF010-8908-45FA-95D8-1973285CE8B6}" sibTransId="{4F25FCA9-32D4-4C20-9D2D-78C8EFF885D9}"/>
    <dgm:cxn modelId="{C9C97F9A-57BC-4233-91B7-668E00CEC15C}" srcId="{716A1CAA-6C37-4E84-AD81-26BCC40DA5BA}" destId="{628F82D4-6729-45BB-9503-290E10237B71}" srcOrd="0" destOrd="0" parTransId="{D33F76C6-9BE9-4720-AF05-3426B64F3277}" sibTransId="{A5ABBFD6-658A-4D6A-A60C-980F9E85D6D1}"/>
    <dgm:cxn modelId="{B38874B1-4EF3-4B8B-9177-8B610FF6D68A}" srcId="{716A1CAA-6C37-4E84-AD81-26BCC40DA5BA}" destId="{7BA097F0-1DDC-451B-B32C-ADA026E75511}" srcOrd="1" destOrd="0" parTransId="{701FE761-DA49-43B7-B325-C7BD970BC2F3}" sibTransId="{12D03DE4-779F-4CD3-9E4D-FBCBCE8077C2}"/>
    <dgm:cxn modelId="{F9FBB9BB-CD06-974B-9DAA-A14CA1F9D083}" type="presOf" srcId="{628F82D4-6729-45BB-9503-290E10237B71}" destId="{15E59581-BD9A-8749-93FE-CAB0A26171D7}" srcOrd="0" destOrd="0" presId="urn:microsoft.com/office/officeart/2005/8/layout/vList2"/>
    <dgm:cxn modelId="{11B727E5-6E6C-3C46-80F0-F3B0B04DB9D8}" type="presOf" srcId="{716A1CAA-6C37-4E84-AD81-26BCC40DA5BA}" destId="{C0DCA8C8-47B9-9C44-B557-2F048D95B095}" srcOrd="0" destOrd="0" presId="urn:microsoft.com/office/officeart/2005/8/layout/vList2"/>
    <dgm:cxn modelId="{5F12E837-F3E9-C141-9B75-6FCB06BB86FD}" type="presParOf" srcId="{C0DCA8C8-47B9-9C44-B557-2F048D95B095}" destId="{15E59581-BD9A-8749-93FE-CAB0A26171D7}" srcOrd="0" destOrd="0" presId="urn:microsoft.com/office/officeart/2005/8/layout/vList2"/>
    <dgm:cxn modelId="{955A3266-CDC8-7D42-A068-F82AC13E2060}" type="presParOf" srcId="{C0DCA8C8-47B9-9C44-B557-2F048D95B095}" destId="{3D8524AF-2499-0E45-A532-F030624ADDB0}" srcOrd="1" destOrd="0" presId="urn:microsoft.com/office/officeart/2005/8/layout/vList2"/>
    <dgm:cxn modelId="{C57799FD-D305-AC42-945E-560F01270787}" type="presParOf" srcId="{C0DCA8C8-47B9-9C44-B557-2F048D95B095}" destId="{19442F1C-EAFC-0340-9D09-F271A58AC1EB}" srcOrd="2" destOrd="0" presId="urn:microsoft.com/office/officeart/2005/8/layout/vList2"/>
    <dgm:cxn modelId="{D9E9DAC5-DA9B-7D41-B014-29B356A35F87}" type="presParOf" srcId="{C0DCA8C8-47B9-9C44-B557-2F048D95B095}" destId="{80659BFA-52A0-0C4F-AB80-11040827F0DC}" srcOrd="3" destOrd="0" presId="urn:microsoft.com/office/officeart/2005/8/layout/vList2"/>
    <dgm:cxn modelId="{3D31C1AC-D23E-5A47-85AD-D2D0480A01DE}" type="presParOf" srcId="{C0DCA8C8-47B9-9C44-B557-2F048D95B095}" destId="{4F9B2869-8ED3-2C44-B04D-43A64A11E35F}"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FDF6ACF-3563-4813-9AD1-3B824B516B96}"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504876D5-AD53-4C14-A77E-FFB45AECA189}">
      <dgm:prSet/>
      <dgm:spPr/>
      <dgm:t>
        <a:bodyPr/>
        <a:lstStyle/>
        <a:p>
          <a:r>
            <a:rPr lang="en-CA" dirty="0"/>
            <a:t>AXE 1:</a:t>
          </a:r>
          <a:r>
            <a:rPr lang="fr-CA" dirty="0"/>
            <a:t>RETURN TO PROXIMITY MANAGEMENT</a:t>
          </a:r>
          <a:endParaRPr lang="en-US" dirty="0"/>
        </a:p>
      </dgm:t>
    </dgm:pt>
    <dgm:pt modelId="{19EDCE30-0661-40E9-9F2C-91AA8049C37E}" type="parTrans" cxnId="{18A698F9-2952-47BC-84D8-EB6618E405BA}">
      <dgm:prSet/>
      <dgm:spPr/>
      <dgm:t>
        <a:bodyPr/>
        <a:lstStyle/>
        <a:p>
          <a:endParaRPr lang="en-US"/>
        </a:p>
      </dgm:t>
    </dgm:pt>
    <dgm:pt modelId="{0501C77D-C5FE-4A6A-BBDA-0A6CB77CADC6}" type="sibTrans" cxnId="{18A698F9-2952-47BC-84D8-EB6618E405BA}">
      <dgm:prSet/>
      <dgm:spPr/>
      <dgm:t>
        <a:bodyPr/>
        <a:lstStyle/>
        <a:p>
          <a:endParaRPr lang="en-US"/>
        </a:p>
      </dgm:t>
    </dgm:pt>
    <dgm:pt modelId="{96D6EA79-FBEF-48EB-9BB9-C9D274C67F8C}">
      <dgm:prSet/>
      <dgm:spPr/>
      <dgm:t>
        <a:bodyPr/>
        <a:lstStyle/>
        <a:p>
          <a:r>
            <a:rPr lang="en-CA" dirty="0"/>
            <a:t>AXE 2:</a:t>
          </a:r>
          <a:r>
            <a:rPr lang="fr-CA" dirty="0"/>
            <a:t>IMPROVING ACCESS TO HEALTH AND SOCIAL SERVICES</a:t>
          </a:r>
          <a:endParaRPr lang="en-US" dirty="0"/>
        </a:p>
      </dgm:t>
    </dgm:pt>
    <dgm:pt modelId="{71E30208-EE99-4C6F-975C-DCDA52C8343D}" type="parTrans" cxnId="{9871EC5B-6264-40D6-844F-DC316F404C83}">
      <dgm:prSet/>
      <dgm:spPr/>
      <dgm:t>
        <a:bodyPr/>
        <a:lstStyle/>
        <a:p>
          <a:endParaRPr lang="en-US"/>
        </a:p>
      </dgm:t>
    </dgm:pt>
    <dgm:pt modelId="{C162BA47-3B9C-45A2-8E17-34FE4B0702EB}" type="sibTrans" cxnId="{9871EC5B-6264-40D6-844F-DC316F404C83}">
      <dgm:prSet/>
      <dgm:spPr/>
      <dgm:t>
        <a:bodyPr/>
        <a:lstStyle/>
        <a:p>
          <a:endParaRPr lang="en-US"/>
        </a:p>
      </dgm:t>
    </dgm:pt>
    <dgm:pt modelId="{ECC797E0-824C-44B0-B813-AE778B253544}">
      <dgm:prSet/>
      <dgm:spPr/>
      <dgm:t>
        <a:bodyPr/>
        <a:lstStyle/>
        <a:p>
          <a:r>
            <a:rPr lang="en-CA" dirty="0"/>
            <a:t>AXE 3:</a:t>
          </a:r>
          <a:r>
            <a:rPr lang="fr-CA" dirty="0"/>
            <a:t>LISTENING TO USERS</a:t>
          </a:r>
          <a:endParaRPr lang="en-US" dirty="0"/>
        </a:p>
      </dgm:t>
    </dgm:pt>
    <dgm:pt modelId="{73654087-996B-42E0-A4E6-2C57B439C2FB}" type="parTrans" cxnId="{F671BF31-907B-4ED1-8238-24B446541462}">
      <dgm:prSet/>
      <dgm:spPr/>
      <dgm:t>
        <a:bodyPr/>
        <a:lstStyle/>
        <a:p>
          <a:endParaRPr lang="en-US"/>
        </a:p>
      </dgm:t>
    </dgm:pt>
    <dgm:pt modelId="{A5E9F208-8756-4C50-AB99-B83AB037C35C}" type="sibTrans" cxnId="{F671BF31-907B-4ED1-8238-24B446541462}">
      <dgm:prSet/>
      <dgm:spPr/>
      <dgm:t>
        <a:bodyPr/>
        <a:lstStyle/>
        <a:p>
          <a:endParaRPr lang="en-US"/>
        </a:p>
      </dgm:t>
    </dgm:pt>
    <dgm:pt modelId="{704045BB-EB22-463F-8E25-1134F00B9971}">
      <dgm:prSet/>
      <dgm:spPr/>
      <dgm:t>
        <a:bodyPr/>
        <a:lstStyle/>
        <a:p>
          <a:r>
            <a:rPr lang="en-CA" dirty="0"/>
            <a:t>AXE 4: CREATE SANTÉ QUÉBEC</a:t>
          </a:r>
          <a:endParaRPr lang="en-US" dirty="0"/>
        </a:p>
      </dgm:t>
    </dgm:pt>
    <dgm:pt modelId="{8AE8450E-5AA6-4B4F-A34A-E675742FE79F}" type="parTrans" cxnId="{EEBBA6B8-B61E-4CDB-8CDD-2622B2071DAF}">
      <dgm:prSet/>
      <dgm:spPr/>
      <dgm:t>
        <a:bodyPr/>
        <a:lstStyle/>
        <a:p>
          <a:endParaRPr lang="en-US"/>
        </a:p>
      </dgm:t>
    </dgm:pt>
    <dgm:pt modelId="{848C2432-BA17-406C-B684-E87A9CB33544}" type="sibTrans" cxnId="{EEBBA6B8-B61E-4CDB-8CDD-2622B2071DAF}">
      <dgm:prSet/>
      <dgm:spPr/>
      <dgm:t>
        <a:bodyPr/>
        <a:lstStyle/>
        <a:p>
          <a:endParaRPr lang="en-US"/>
        </a:p>
      </dgm:t>
    </dgm:pt>
    <dgm:pt modelId="{7F7EB1A6-F1D5-E040-B021-2AA794216E10}" type="pres">
      <dgm:prSet presAssocID="{EFDF6ACF-3563-4813-9AD1-3B824B516B96}" presName="linear" presStyleCnt="0">
        <dgm:presLayoutVars>
          <dgm:animLvl val="lvl"/>
          <dgm:resizeHandles val="exact"/>
        </dgm:presLayoutVars>
      </dgm:prSet>
      <dgm:spPr/>
    </dgm:pt>
    <dgm:pt modelId="{33DCD407-ED4A-8A41-97CD-B380F37C70E2}" type="pres">
      <dgm:prSet presAssocID="{504876D5-AD53-4C14-A77E-FFB45AECA189}" presName="parentText" presStyleLbl="node1" presStyleIdx="0" presStyleCnt="4">
        <dgm:presLayoutVars>
          <dgm:chMax val="0"/>
          <dgm:bulletEnabled val="1"/>
        </dgm:presLayoutVars>
      </dgm:prSet>
      <dgm:spPr/>
    </dgm:pt>
    <dgm:pt modelId="{AE22CF56-8FD3-2C42-B424-DFB7E22BFAE0}" type="pres">
      <dgm:prSet presAssocID="{0501C77D-C5FE-4A6A-BBDA-0A6CB77CADC6}" presName="spacer" presStyleCnt="0"/>
      <dgm:spPr/>
    </dgm:pt>
    <dgm:pt modelId="{AA8E4AC2-8BD3-2B41-8DC2-569D7C030F7C}" type="pres">
      <dgm:prSet presAssocID="{96D6EA79-FBEF-48EB-9BB9-C9D274C67F8C}" presName="parentText" presStyleLbl="node1" presStyleIdx="1" presStyleCnt="4">
        <dgm:presLayoutVars>
          <dgm:chMax val="0"/>
          <dgm:bulletEnabled val="1"/>
        </dgm:presLayoutVars>
      </dgm:prSet>
      <dgm:spPr/>
    </dgm:pt>
    <dgm:pt modelId="{F602D785-7997-2644-B45C-C8BFD806C4BD}" type="pres">
      <dgm:prSet presAssocID="{C162BA47-3B9C-45A2-8E17-34FE4B0702EB}" presName="spacer" presStyleCnt="0"/>
      <dgm:spPr/>
    </dgm:pt>
    <dgm:pt modelId="{1DCA8A03-B703-E248-999B-614822202A09}" type="pres">
      <dgm:prSet presAssocID="{ECC797E0-824C-44B0-B813-AE778B253544}" presName="parentText" presStyleLbl="node1" presStyleIdx="2" presStyleCnt="4">
        <dgm:presLayoutVars>
          <dgm:chMax val="0"/>
          <dgm:bulletEnabled val="1"/>
        </dgm:presLayoutVars>
      </dgm:prSet>
      <dgm:spPr/>
    </dgm:pt>
    <dgm:pt modelId="{0659A6E9-E8B2-1248-AA50-7D54804D5AFC}" type="pres">
      <dgm:prSet presAssocID="{A5E9F208-8756-4C50-AB99-B83AB037C35C}" presName="spacer" presStyleCnt="0"/>
      <dgm:spPr/>
    </dgm:pt>
    <dgm:pt modelId="{B69BB2A1-B2B4-DC46-A75D-51A9F7CED2EB}" type="pres">
      <dgm:prSet presAssocID="{704045BB-EB22-463F-8E25-1134F00B9971}" presName="parentText" presStyleLbl="node1" presStyleIdx="3" presStyleCnt="4">
        <dgm:presLayoutVars>
          <dgm:chMax val="0"/>
          <dgm:bulletEnabled val="1"/>
        </dgm:presLayoutVars>
      </dgm:prSet>
      <dgm:spPr/>
    </dgm:pt>
  </dgm:ptLst>
  <dgm:cxnLst>
    <dgm:cxn modelId="{A841E30C-D6C4-F64A-858E-4649A91B0101}" type="presOf" srcId="{96D6EA79-FBEF-48EB-9BB9-C9D274C67F8C}" destId="{AA8E4AC2-8BD3-2B41-8DC2-569D7C030F7C}" srcOrd="0" destOrd="0" presId="urn:microsoft.com/office/officeart/2005/8/layout/vList2"/>
    <dgm:cxn modelId="{F671BF31-907B-4ED1-8238-24B446541462}" srcId="{EFDF6ACF-3563-4813-9AD1-3B824B516B96}" destId="{ECC797E0-824C-44B0-B813-AE778B253544}" srcOrd="2" destOrd="0" parTransId="{73654087-996B-42E0-A4E6-2C57B439C2FB}" sibTransId="{A5E9F208-8756-4C50-AB99-B83AB037C35C}"/>
    <dgm:cxn modelId="{9871EC5B-6264-40D6-844F-DC316F404C83}" srcId="{EFDF6ACF-3563-4813-9AD1-3B824B516B96}" destId="{96D6EA79-FBEF-48EB-9BB9-C9D274C67F8C}" srcOrd="1" destOrd="0" parTransId="{71E30208-EE99-4C6F-975C-DCDA52C8343D}" sibTransId="{C162BA47-3B9C-45A2-8E17-34FE4B0702EB}"/>
    <dgm:cxn modelId="{1B71EA7E-EF93-D04A-B453-187591B65FCD}" type="presOf" srcId="{704045BB-EB22-463F-8E25-1134F00B9971}" destId="{B69BB2A1-B2B4-DC46-A75D-51A9F7CED2EB}" srcOrd="0" destOrd="0" presId="urn:microsoft.com/office/officeart/2005/8/layout/vList2"/>
    <dgm:cxn modelId="{EEBBA6B8-B61E-4CDB-8CDD-2622B2071DAF}" srcId="{EFDF6ACF-3563-4813-9AD1-3B824B516B96}" destId="{704045BB-EB22-463F-8E25-1134F00B9971}" srcOrd="3" destOrd="0" parTransId="{8AE8450E-5AA6-4B4F-A34A-E675742FE79F}" sibTransId="{848C2432-BA17-406C-B684-E87A9CB33544}"/>
    <dgm:cxn modelId="{C10874BB-5D24-D84C-B0DB-2BDB426CB4ED}" type="presOf" srcId="{EFDF6ACF-3563-4813-9AD1-3B824B516B96}" destId="{7F7EB1A6-F1D5-E040-B021-2AA794216E10}" srcOrd="0" destOrd="0" presId="urn:microsoft.com/office/officeart/2005/8/layout/vList2"/>
    <dgm:cxn modelId="{8838FEF5-0FA1-B04E-8A75-88B78DD393E8}" type="presOf" srcId="{ECC797E0-824C-44B0-B813-AE778B253544}" destId="{1DCA8A03-B703-E248-999B-614822202A09}" srcOrd="0" destOrd="0" presId="urn:microsoft.com/office/officeart/2005/8/layout/vList2"/>
    <dgm:cxn modelId="{18A698F9-2952-47BC-84D8-EB6618E405BA}" srcId="{EFDF6ACF-3563-4813-9AD1-3B824B516B96}" destId="{504876D5-AD53-4C14-A77E-FFB45AECA189}" srcOrd="0" destOrd="0" parTransId="{19EDCE30-0661-40E9-9F2C-91AA8049C37E}" sibTransId="{0501C77D-C5FE-4A6A-BBDA-0A6CB77CADC6}"/>
    <dgm:cxn modelId="{F28D95FD-6656-CC45-8AF2-C9FAAFC120E0}" type="presOf" srcId="{504876D5-AD53-4C14-A77E-FFB45AECA189}" destId="{33DCD407-ED4A-8A41-97CD-B380F37C70E2}" srcOrd="0" destOrd="0" presId="urn:microsoft.com/office/officeart/2005/8/layout/vList2"/>
    <dgm:cxn modelId="{BB598BF4-1507-BB4F-8756-9302AAD3819F}" type="presParOf" srcId="{7F7EB1A6-F1D5-E040-B021-2AA794216E10}" destId="{33DCD407-ED4A-8A41-97CD-B380F37C70E2}" srcOrd="0" destOrd="0" presId="urn:microsoft.com/office/officeart/2005/8/layout/vList2"/>
    <dgm:cxn modelId="{5F7E3D86-A552-1C4B-A4C2-C4F8DF63AA2B}" type="presParOf" srcId="{7F7EB1A6-F1D5-E040-B021-2AA794216E10}" destId="{AE22CF56-8FD3-2C42-B424-DFB7E22BFAE0}" srcOrd="1" destOrd="0" presId="urn:microsoft.com/office/officeart/2005/8/layout/vList2"/>
    <dgm:cxn modelId="{4D1708FA-A12A-D04A-9B1F-2FA22E5BD66A}" type="presParOf" srcId="{7F7EB1A6-F1D5-E040-B021-2AA794216E10}" destId="{AA8E4AC2-8BD3-2B41-8DC2-569D7C030F7C}" srcOrd="2" destOrd="0" presId="urn:microsoft.com/office/officeart/2005/8/layout/vList2"/>
    <dgm:cxn modelId="{D61CF3C5-2B23-604C-9263-DB3AFC0B8F6D}" type="presParOf" srcId="{7F7EB1A6-F1D5-E040-B021-2AA794216E10}" destId="{F602D785-7997-2644-B45C-C8BFD806C4BD}" srcOrd="3" destOrd="0" presId="urn:microsoft.com/office/officeart/2005/8/layout/vList2"/>
    <dgm:cxn modelId="{BDD83041-6F19-4440-A7B5-726F91494575}" type="presParOf" srcId="{7F7EB1A6-F1D5-E040-B021-2AA794216E10}" destId="{1DCA8A03-B703-E248-999B-614822202A09}" srcOrd="4" destOrd="0" presId="urn:microsoft.com/office/officeart/2005/8/layout/vList2"/>
    <dgm:cxn modelId="{A203E1DA-408F-4140-9F6B-8D815CCD01F8}" type="presParOf" srcId="{7F7EB1A6-F1D5-E040-B021-2AA794216E10}" destId="{0659A6E9-E8B2-1248-AA50-7D54804D5AFC}" srcOrd="5" destOrd="0" presId="urn:microsoft.com/office/officeart/2005/8/layout/vList2"/>
    <dgm:cxn modelId="{D54E2CAB-1E22-1049-AD16-BE863E6FCA2F}" type="presParOf" srcId="{7F7EB1A6-F1D5-E040-B021-2AA794216E10}" destId="{B69BB2A1-B2B4-DC46-A75D-51A9F7CED2EB}"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F3027F6-37A3-473D-8508-415403A57B75}"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D961CFB3-B427-4C8C-B191-ED0DF038FB52}">
      <dgm:prSet/>
      <dgm:spPr/>
      <dgm:t>
        <a:bodyPr/>
        <a:lstStyle/>
        <a:p>
          <a:r>
            <a:rPr lang="en-CA" dirty="0"/>
            <a:t>AXE 4 OF THE REFORM PROVIDES FOR THE CREATION OF SANTÉ QUÉBEC, AN ORGANISM (MORAL LEGAL ENTITY) THAT IS AN INDEPENDENT AGENT FROM THE GOVERNEMENT</a:t>
          </a:r>
          <a:endParaRPr lang="en-US" dirty="0"/>
        </a:p>
      </dgm:t>
    </dgm:pt>
    <dgm:pt modelId="{B2105F5D-707A-41A7-8A34-C87AD50226F7}" type="parTrans" cxnId="{3D63B2AE-559C-422B-B601-6627B20B751E}">
      <dgm:prSet/>
      <dgm:spPr/>
      <dgm:t>
        <a:bodyPr/>
        <a:lstStyle/>
        <a:p>
          <a:endParaRPr lang="en-US"/>
        </a:p>
      </dgm:t>
    </dgm:pt>
    <dgm:pt modelId="{A6656840-E1C7-43FE-9FD9-E67634E26CBB}" type="sibTrans" cxnId="{3D63B2AE-559C-422B-B601-6627B20B751E}">
      <dgm:prSet/>
      <dgm:spPr/>
      <dgm:t>
        <a:bodyPr/>
        <a:lstStyle/>
        <a:p>
          <a:endParaRPr lang="en-US"/>
        </a:p>
      </dgm:t>
    </dgm:pt>
    <dgm:pt modelId="{DC62D70D-03D9-4392-A4D4-D087335F3037}">
      <dgm:prSet/>
      <dgm:spPr/>
      <dgm:t>
        <a:bodyPr/>
        <a:lstStyle/>
        <a:p>
          <a:r>
            <a:rPr lang="fr-CA" dirty="0"/>
            <a:t>TO WHOM THE MINISTER WILL DELEGATE ALL OF HIS MANAGEMENT RESPONSIBILITIES</a:t>
          </a:r>
          <a:endParaRPr lang="en-US" dirty="0"/>
        </a:p>
      </dgm:t>
    </dgm:pt>
    <dgm:pt modelId="{BDF28BBB-97D9-4AD1-9208-06B8930A3A77}" type="parTrans" cxnId="{A8C7B7B6-5D14-4A37-A159-F3EBBC70A01A}">
      <dgm:prSet/>
      <dgm:spPr/>
      <dgm:t>
        <a:bodyPr/>
        <a:lstStyle/>
        <a:p>
          <a:endParaRPr lang="en-US"/>
        </a:p>
      </dgm:t>
    </dgm:pt>
    <dgm:pt modelId="{66D139FF-ABDD-4DE4-834E-E5B95E19FBC6}" type="sibTrans" cxnId="{A8C7B7B6-5D14-4A37-A159-F3EBBC70A01A}">
      <dgm:prSet/>
      <dgm:spPr/>
      <dgm:t>
        <a:bodyPr/>
        <a:lstStyle/>
        <a:p>
          <a:endParaRPr lang="en-US"/>
        </a:p>
      </dgm:t>
    </dgm:pt>
    <dgm:pt modelId="{08D9E422-E528-4B3B-AB31-B9CE288A1A59}">
      <dgm:prSet/>
      <dgm:spPr/>
      <dgm:t>
        <a:bodyPr/>
        <a:lstStyle/>
        <a:p>
          <a:r>
            <a:rPr lang="en-CA" dirty="0"/>
            <a:t>SANTÉ QUÉBEC WILL HAVE THE RESPONSABILTY TO OFFER HELATH AND SOCIAL SERVICES </a:t>
          </a:r>
          <a:r>
            <a:rPr lang="fr-CA" dirty="0"/>
            <a:t>THROUGH PUBLIC ESTABLISHMENTS AS WELL AS TO COORDINATE AND SUPPORT THE ACTIVITY OF PRIVATE ESTABLISHMENTS AND CERTAIN OTHER SERVICE PROVIDERS</a:t>
          </a:r>
          <a:endParaRPr lang="en-US" dirty="0"/>
        </a:p>
      </dgm:t>
    </dgm:pt>
    <dgm:pt modelId="{1E402EF7-8099-4E4D-856E-549AA989DD31}" type="parTrans" cxnId="{2719EB78-ED71-481E-BAD9-D1170D5F2925}">
      <dgm:prSet/>
      <dgm:spPr/>
      <dgm:t>
        <a:bodyPr/>
        <a:lstStyle/>
        <a:p>
          <a:endParaRPr lang="en-US"/>
        </a:p>
      </dgm:t>
    </dgm:pt>
    <dgm:pt modelId="{874ECA3C-871D-4FA9-BEED-994F082C932D}" type="sibTrans" cxnId="{2719EB78-ED71-481E-BAD9-D1170D5F2925}">
      <dgm:prSet/>
      <dgm:spPr/>
      <dgm:t>
        <a:bodyPr/>
        <a:lstStyle/>
        <a:p>
          <a:endParaRPr lang="en-US"/>
        </a:p>
      </dgm:t>
    </dgm:pt>
    <dgm:pt modelId="{EC49E124-E100-4028-B927-F0BE0537770F}">
      <dgm:prSet/>
      <dgm:spPr/>
      <dgm:t>
        <a:bodyPr/>
        <a:lstStyle/>
        <a:p>
          <a:r>
            <a:rPr lang="en-CA" dirty="0"/>
            <a:t>SANTÉ QUÉBEC WILL ALSO ESTABLIS RULES CONCERNING THE ORGANIZATION AND GOVERNANCE OF THE ESTABLISHMENTS THAT WILL ALLOW FOR LOCAL MANAGEMENT AND </a:t>
          </a:r>
          <a:r>
            <a:rPr lang="fr-CA" dirty="0"/>
            <a:t>AND PROMOTE GREATER FLUIDITY OF SERVICES.</a:t>
          </a:r>
          <a:endParaRPr lang="en-US" dirty="0"/>
        </a:p>
      </dgm:t>
    </dgm:pt>
    <dgm:pt modelId="{32CE0F3B-3AB0-43EA-BCF6-66DD035C62F6}" type="parTrans" cxnId="{EEC12C7A-88D9-4A06-A455-F16D8872AB1A}">
      <dgm:prSet/>
      <dgm:spPr/>
      <dgm:t>
        <a:bodyPr/>
        <a:lstStyle/>
        <a:p>
          <a:endParaRPr lang="en-US"/>
        </a:p>
      </dgm:t>
    </dgm:pt>
    <dgm:pt modelId="{6BD91D88-8234-4C69-968D-0DE5070308C6}" type="sibTrans" cxnId="{EEC12C7A-88D9-4A06-A455-F16D8872AB1A}">
      <dgm:prSet/>
      <dgm:spPr/>
      <dgm:t>
        <a:bodyPr/>
        <a:lstStyle/>
        <a:p>
          <a:endParaRPr lang="en-US"/>
        </a:p>
      </dgm:t>
    </dgm:pt>
    <dgm:pt modelId="{C8B5CE58-45B4-D447-9055-315ADDBCDE9A}" type="pres">
      <dgm:prSet presAssocID="{CF3027F6-37A3-473D-8508-415403A57B75}" presName="linear" presStyleCnt="0">
        <dgm:presLayoutVars>
          <dgm:animLvl val="lvl"/>
          <dgm:resizeHandles val="exact"/>
        </dgm:presLayoutVars>
      </dgm:prSet>
      <dgm:spPr/>
    </dgm:pt>
    <dgm:pt modelId="{D212654E-8528-3E48-8485-D43781C9CD18}" type="pres">
      <dgm:prSet presAssocID="{D961CFB3-B427-4C8C-B191-ED0DF038FB52}" presName="parentText" presStyleLbl="node1" presStyleIdx="0" presStyleCnt="4">
        <dgm:presLayoutVars>
          <dgm:chMax val="0"/>
          <dgm:bulletEnabled val="1"/>
        </dgm:presLayoutVars>
      </dgm:prSet>
      <dgm:spPr/>
    </dgm:pt>
    <dgm:pt modelId="{4F116333-4544-C141-A131-321A14D669E9}" type="pres">
      <dgm:prSet presAssocID="{A6656840-E1C7-43FE-9FD9-E67634E26CBB}" presName="spacer" presStyleCnt="0"/>
      <dgm:spPr/>
    </dgm:pt>
    <dgm:pt modelId="{1368307A-718E-4E4E-85B5-08D4D448671C}" type="pres">
      <dgm:prSet presAssocID="{DC62D70D-03D9-4392-A4D4-D087335F3037}" presName="parentText" presStyleLbl="node1" presStyleIdx="1" presStyleCnt="4">
        <dgm:presLayoutVars>
          <dgm:chMax val="0"/>
          <dgm:bulletEnabled val="1"/>
        </dgm:presLayoutVars>
      </dgm:prSet>
      <dgm:spPr/>
    </dgm:pt>
    <dgm:pt modelId="{81ECDB34-AAED-1C4D-A5A6-BE2B755DEDD9}" type="pres">
      <dgm:prSet presAssocID="{66D139FF-ABDD-4DE4-834E-E5B95E19FBC6}" presName="spacer" presStyleCnt="0"/>
      <dgm:spPr/>
    </dgm:pt>
    <dgm:pt modelId="{6CD6AD62-3A50-DA4B-95D1-1799DAD3620C}" type="pres">
      <dgm:prSet presAssocID="{08D9E422-E528-4B3B-AB31-B9CE288A1A59}" presName="parentText" presStyleLbl="node1" presStyleIdx="2" presStyleCnt="4">
        <dgm:presLayoutVars>
          <dgm:chMax val="0"/>
          <dgm:bulletEnabled val="1"/>
        </dgm:presLayoutVars>
      </dgm:prSet>
      <dgm:spPr/>
    </dgm:pt>
    <dgm:pt modelId="{89877874-4C71-5048-9116-CAE04B0F5985}" type="pres">
      <dgm:prSet presAssocID="{874ECA3C-871D-4FA9-BEED-994F082C932D}" presName="spacer" presStyleCnt="0"/>
      <dgm:spPr/>
    </dgm:pt>
    <dgm:pt modelId="{1E24714E-7489-0646-A1A2-893F90FB49C3}" type="pres">
      <dgm:prSet presAssocID="{EC49E124-E100-4028-B927-F0BE0537770F}" presName="parentText" presStyleLbl="node1" presStyleIdx="3" presStyleCnt="4">
        <dgm:presLayoutVars>
          <dgm:chMax val="0"/>
          <dgm:bulletEnabled val="1"/>
        </dgm:presLayoutVars>
      </dgm:prSet>
      <dgm:spPr/>
    </dgm:pt>
  </dgm:ptLst>
  <dgm:cxnLst>
    <dgm:cxn modelId="{0D5E6715-25A7-A04D-8846-FAC69A77C286}" type="presOf" srcId="{D961CFB3-B427-4C8C-B191-ED0DF038FB52}" destId="{D212654E-8528-3E48-8485-D43781C9CD18}" srcOrd="0" destOrd="0" presId="urn:microsoft.com/office/officeart/2005/8/layout/vList2"/>
    <dgm:cxn modelId="{2719EB78-ED71-481E-BAD9-D1170D5F2925}" srcId="{CF3027F6-37A3-473D-8508-415403A57B75}" destId="{08D9E422-E528-4B3B-AB31-B9CE288A1A59}" srcOrd="2" destOrd="0" parTransId="{1E402EF7-8099-4E4D-856E-549AA989DD31}" sibTransId="{874ECA3C-871D-4FA9-BEED-994F082C932D}"/>
    <dgm:cxn modelId="{EEC12C7A-88D9-4A06-A455-F16D8872AB1A}" srcId="{CF3027F6-37A3-473D-8508-415403A57B75}" destId="{EC49E124-E100-4028-B927-F0BE0537770F}" srcOrd="3" destOrd="0" parTransId="{32CE0F3B-3AB0-43EA-BCF6-66DD035C62F6}" sibTransId="{6BD91D88-8234-4C69-968D-0DE5070308C6}"/>
    <dgm:cxn modelId="{3D63B2AE-559C-422B-B601-6627B20B751E}" srcId="{CF3027F6-37A3-473D-8508-415403A57B75}" destId="{D961CFB3-B427-4C8C-B191-ED0DF038FB52}" srcOrd="0" destOrd="0" parTransId="{B2105F5D-707A-41A7-8A34-C87AD50226F7}" sibTransId="{A6656840-E1C7-43FE-9FD9-E67634E26CBB}"/>
    <dgm:cxn modelId="{A8C7B7B6-5D14-4A37-A159-F3EBBC70A01A}" srcId="{CF3027F6-37A3-473D-8508-415403A57B75}" destId="{DC62D70D-03D9-4392-A4D4-D087335F3037}" srcOrd="1" destOrd="0" parTransId="{BDF28BBB-97D9-4AD1-9208-06B8930A3A77}" sibTransId="{66D139FF-ABDD-4DE4-834E-E5B95E19FBC6}"/>
    <dgm:cxn modelId="{B72D02B8-878B-954D-AD61-93173F57E88E}" type="presOf" srcId="{CF3027F6-37A3-473D-8508-415403A57B75}" destId="{C8B5CE58-45B4-D447-9055-315ADDBCDE9A}" srcOrd="0" destOrd="0" presId="urn:microsoft.com/office/officeart/2005/8/layout/vList2"/>
    <dgm:cxn modelId="{6B7569D8-0C36-404E-8AD7-E4BDA78E2C62}" type="presOf" srcId="{EC49E124-E100-4028-B927-F0BE0537770F}" destId="{1E24714E-7489-0646-A1A2-893F90FB49C3}" srcOrd="0" destOrd="0" presId="urn:microsoft.com/office/officeart/2005/8/layout/vList2"/>
    <dgm:cxn modelId="{CCE588DC-68F4-5249-BF2A-640E77915C1A}" type="presOf" srcId="{DC62D70D-03D9-4392-A4D4-D087335F3037}" destId="{1368307A-718E-4E4E-85B5-08D4D448671C}" srcOrd="0" destOrd="0" presId="urn:microsoft.com/office/officeart/2005/8/layout/vList2"/>
    <dgm:cxn modelId="{13627AEE-3F13-3B4F-963A-ECF676AEEF2B}" type="presOf" srcId="{08D9E422-E528-4B3B-AB31-B9CE288A1A59}" destId="{6CD6AD62-3A50-DA4B-95D1-1799DAD3620C}" srcOrd="0" destOrd="0" presId="urn:microsoft.com/office/officeart/2005/8/layout/vList2"/>
    <dgm:cxn modelId="{282136FB-AF70-AA46-8EEF-FDE3F7D2E932}" type="presParOf" srcId="{C8B5CE58-45B4-D447-9055-315ADDBCDE9A}" destId="{D212654E-8528-3E48-8485-D43781C9CD18}" srcOrd="0" destOrd="0" presId="urn:microsoft.com/office/officeart/2005/8/layout/vList2"/>
    <dgm:cxn modelId="{28C95405-4C19-5846-8F37-2E2CFD4CD87D}" type="presParOf" srcId="{C8B5CE58-45B4-D447-9055-315ADDBCDE9A}" destId="{4F116333-4544-C141-A131-321A14D669E9}" srcOrd="1" destOrd="0" presId="urn:microsoft.com/office/officeart/2005/8/layout/vList2"/>
    <dgm:cxn modelId="{822F5DBB-0DDB-6A49-BAFC-C6F40A385950}" type="presParOf" srcId="{C8B5CE58-45B4-D447-9055-315ADDBCDE9A}" destId="{1368307A-718E-4E4E-85B5-08D4D448671C}" srcOrd="2" destOrd="0" presId="urn:microsoft.com/office/officeart/2005/8/layout/vList2"/>
    <dgm:cxn modelId="{EC97139D-B666-9342-8748-B623DF81E1ED}" type="presParOf" srcId="{C8B5CE58-45B4-D447-9055-315ADDBCDE9A}" destId="{81ECDB34-AAED-1C4D-A5A6-BE2B755DEDD9}" srcOrd="3" destOrd="0" presId="urn:microsoft.com/office/officeart/2005/8/layout/vList2"/>
    <dgm:cxn modelId="{B67135E9-AE0B-4843-980F-DAB8B03B7573}" type="presParOf" srcId="{C8B5CE58-45B4-D447-9055-315ADDBCDE9A}" destId="{6CD6AD62-3A50-DA4B-95D1-1799DAD3620C}" srcOrd="4" destOrd="0" presId="urn:microsoft.com/office/officeart/2005/8/layout/vList2"/>
    <dgm:cxn modelId="{618F6B24-5B6B-1C4A-9069-F4012B5A2342}" type="presParOf" srcId="{C8B5CE58-45B4-D447-9055-315ADDBCDE9A}" destId="{89877874-4C71-5048-9116-CAE04B0F5985}" srcOrd="5" destOrd="0" presId="urn:microsoft.com/office/officeart/2005/8/layout/vList2"/>
    <dgm:cxn modelId="{34AECBAA-6138-E044-88C6-9D948BD5137B}" type="presParOf" srcId="{C8B5CE58-45B4-D447-9055-315ADDBCDE9A}" destId="{1E24714E-7489-0646-A1A2-893F90FB49C3}"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0B30279-8A6C-4447-83BC-971224C677D9}"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DDB73BF2-0337-4D8C-A08B-41265B24A557}">
      <dgm:prSet/>
      <dgm:spPr/>
      <dgm:t>
        <a:bodyPr/>
        <a:lstStyle/>
        <a:p>
          <a:pPr>
            <a:lnSpc>
              <a:spcPct val="100000"/>
            </a:lnSpc>
          </a:pPr>
          <a:r>
            <a:rPr lang="fr-CA"/>
            <a:t>THE PROVISIONS OF THE REGULATIONS ON WORKING CONDITIONS FOR MANAGERS OF AGENCIES AND HEALTH AND SOCIAL SERVICES ESTABLISHMENTS CONTINUE TO BE APPLICABLE UNTIL A REGULATION ON A SIMILAR MATTER IS MADE UNDER THE LAW. </a:t>
          </a:r>
          <a:endParaRPr lang="en-US"/>
        </a:p>
      </dgm:t>
    </dgm:pt>
    <dgm:pt modelId="{B7EC126B-F496-444F-BCDF-1ADCCD98C9A7}" type="parTrans" cxnId="{B18E4012-7E5A-4BBE-B315-D2C78497897F}">
      <dgm:prSet/>
      <dgm:spPr/>
      <dgm:t>
        <a:bodyPr/>
        <a:lstStyle/>
        <a:p>
          <a:endParaRPr lang="en-US"/>
        </a:p>
      </dgm:t>
    </dgm:pt>
    <dgm:pt modelId="{C50F1302-3B4E-4F3E-A749-D56CE868CB09}" type="sibTrans" cxnId="{B18E4012-7E5A-4BBE-B315-D2C78497897F}">
      <dgm:prSet/>
      <dgm:spPr/>
      <dgm:t>
        <a:bodyPr/>
        <a:lstStyle/>
        <a:p>
          <a:endParaRPr lang="en-US"/>
        </a:p>
      </dgm:t>
    </dgm:pt>
    <dgm:pt modelId="{4D937A66-C39E-4655-B95C-3F1EDB55F65E}">
      <dgm:prSet/>
      <dgm:spPr/>
      <dgm:t>
        <a:bodyPr/>
        <a:lstStyle/>
        <a:p>
          <a:pPr>
            <a:lnSpc>
              <a:spcPct val="100000"/>
            </a:lnSpc>
          </a:pPr>
          <a:r>
            <a:rPr lang="fr-CA"/>
            <a:t>THERE WILL THEREFORE BE NO CHANGES TO THE WORKING CONDITIONS AND REMUNERATION OF MANAGERSS AND SENIOR EXECUTIVES IN THE NETWORK. ALLELUIA!!</a:t>
          </a:r>
          <a:endParaRPr lang="en-US"/>
        </a:p>
      </dgm:t>
    </dgm:pt>
    <dgm:pt modelId="{885F41B6-2B99-4D96-998C-01284D7CA4C3}" type="parTrans" cxnId="{0163467B-9BF8-4632-920A-ECCD0A316E15}">
      <dgm:prSet/>
      <dgm:spPr/>
      <dgm:t>
        <a:bodyPr/>
        <a:lstStyle/>
        <a:p>
          <a:endParaRPr lang="en-US"/>
        </a:p>
      </dgm:t>
    </dgm:pt>
    <dgm:pt modelId="{0A40A583-FF07-42C2-9D76-837C9DA37710}" type="sibTrans" cxnId="{0163467B-9BF8-4632-920A-ECCD0A316E15}">
      <dgm:prSet/>
      <dgm:spPr/>
      <dgm:t>
        <a:bodyPr/>
        <a:lstStyle/>
        <a:p>
          <a:endParaRPr lang="en-US"/>
        </a:p>
      </dgm:t>
    </dgm:pt>
    <dgm:pt modelId="{5209A603-CF79-4AAC-AA92-133907EDFBA7}" type="pres">
      <dgm:prSet presAssocID="{60B30279-8A6C-4447-83BC-971224C677D9}" presName="root" presStyleCnt="0">
        <dgm:presLayoutVars>
          <dgm:dir/>
          <dgm:resizeHandles val="exact"/>
        </dgm:presLayoutVars>
      </dgm:prSet>
      <dgm:spPr/>
    </dgm:pt>
    <dgm:pt modelId="{28F3D9DC-6A30-4F37-B6D3-6D648AC638B2}" type="pres">
      <dgm:prSet presAssocID="{DDB73BF2-0337-4D8C-A08B-41265B24A557}" presName="compNode" presStyleCnt="0"/>
      <dgm:spPr/>
    </dgm:pt>
    <dgm:pt modelId="{254B3C9E-D6E9-4FB7-9A17-ACFD9D63C1B0}" type="pres">
      <dgm:prSet presAssocID="{DDB73BF2-0337-4D8C-A08B-41265B24A557}" presName="bgRect" presStyleLbl="bgShp" presStyleIdx="0" presStyleCnt="2"/>
      <dgm:spPr/>
    </dgm:pt>
    <dgm:pt modelId="{0140F187-72E9-4B3A-A192-FFFCC0A77959}" type="pres">
      <dgm:prSet presAssocID="{DDB73BF2-0337-4D8C-A08B-41265B24A55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cteur"/>
        </a:ext>
      </dgm:extLst>
    </dgm:pt>
    <dgm:pt modelId="{7F057823-34FE-4267-A256-F8C96985DE5F}" type="pres">
      <dgm:prSet presAssocID="{DDB73BF2-0337-4D8C-A08B-41265B24A557}" presName="spaceRect" presStyleCnt="0"/>
      <dgm:spPr/>
    </dgm:pt>
    <dgm:pt modelId="{7EA93F2A-6064-4C9E-8CCE-859410380002}" type="pres">
      <dgm:prSet presAssocID="{DDB73BF2-0337-4D8C-A08B-41265B24A557}" presName="parTx" presStyleLbl="revTx" presStyleIdx="0" presStyleCnt="2">
        <dgm:presLayoutVars>
          <dgm:chMax val="0"/>
          <dgm:chPref val="0"/>
        </dgm:presLayoutVars>
      </dgm:prSet>
      <dgm:spPr/>
    </dgm:pt>
    <dgm:pt modelId="{D12C3F2A-5920-4519-9601-7A0A77F394CA}" type="pres">
      <dgm:prSet presAssocID="{C50F1302-3B4E-4F3E-A749-D56CE868CB09}" presName="sibTrans" presStyleCnt="0"/>
      <dgm:spPr/>
    </dgm:pt>
    <dgm:pt modelId="{024D222B-A279-4B9B-AD2A-75FA276F4E49}" type="pres">
      <dgm:prSet presAssocID="{4D937A66-C39E-4655-B95C-3F1EDB55F65E}" presName="compNode" presStyleCnt="0"/>
      <dgm:spPr/>
    </dgm:pt>
    <dgm:pt modelId="{E98ECD89-CFF9-4EED-8380-12B8B9263C44}" type="pres">
      <dgm:prSet presAssocID="{4D937A66-C39E-4655-B95C-3F1EDB55F65E}" presName="bgRect" presStyleLbl="bgShp" presStyleIdx="1" presStyleCnt="2"/>
      <dgm:spPr/>
    </dgm:pt>
    <dgm:pt modelId="{C22C254E-75BA-4346-8E01-7A1ECB1C6F9E}" type="pres">
      <dgm:prSet presAssocID="{4D937A66-C39E-4655-B95C-3F1EDB55F65E}"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Group of People"/>
        </a:ext>
      </dgm:extLst>
    </dgm:pt>
    <dgm:pt modelId="{3C2805DA-7FB5-47FA-9B10-F87DE6ED7EFD}" type="pres">
      <dgm:prSet presAssocID="{4D937A66-C39E-4655-B95C-3F1EDB55F65E}" presName="spaceRect" presStyleCnt="0"/>
      <dgm:spPr/>
    </dgm:pt>
    <dgm:pt modelId="{D7078C65-EA76-4F24-88F7-D5D710BB96CE}" type="pres">
      <dgm:prSet presAssocID="{4D937A66-C39E-4655-B95C-3F1EDB55F65E}" presName="parTx" presStyleLbl="revTx" presStyleIdx="1" presStyleCnt="2">
        <dgm:presLayoutVars>
          <dgm:chMax val="0"/>
          <dgm:chPref val="0"/>
        </dgm:presLayoutVars>
      </dgm:prSet>
      <dgm:spPr/>
    </dgm:pt>
  </dgm:ptLst>
  <dgm:cxnLst>
    <dgm:cxn modelId="{EF73E004-7992-4116-AB82-B1C3A5BD1AFF}" type="presOf" srcId="{4D937A66-C39E-4655-B95C-3F1EDB55F65E}" destId="{D7078C65-EA76-4F24-88F7-D5D710BB96CE}" srcOrd="0" destOrd="0" presId="urn:microsoft.com/office/officeart/2018/2/layout/IconVerticalSolidList"/>
    <dgm:cxn modelId="{B18E4012-7E5A-4BBE-B315-D2C78497897F}" srcId="{60B30279-8A6C-4447-83BC-971224C677D9}" destId="{DDB73BF2-0337-4D8C-A08B-41265B24A557}" srcOrd="0" destOrd="0" parTransId="{B7EC126B-F496-444F-BCDF-1ADCCD98C9A7}" sibTransId="{C50F1302-3B4E-4F3E-A749-D56CE868CB09}"/>
    <dgm:cxn modelId="{0163467B-9BF8-4632-920A-ECCD0A316E15}" srcId="{60B30279-8A6C-4447-83BC-971224C677D9}" destId="{4D937A66-C39E-4655-B95C-3F1EDB55F65E}" srcOrd="1" destOrd="0" parTransId="{885F41B6-2B99-4D96-998C-01284D7CA4C3}" sibTransId="{0A40A583-FF07-42C2-9D76-837C9DA37710}"/>
    <dgm:cxn modelId="{7E196487-0F5A-48DD-8A1F-0FF26BD29001}" type="presOf" srcId="{DDB73BF2-0337-4D8C-A08B-41265B24A557}" destId="{7EA93F2A-6064-4C9E-8CCE-859410380002}" srcOrd="0" destOrd="0" presId="urn:microsoft.com/office/officeart/2018/2/layout/IconVerticalSolidList"/>
    <dgm:cxn modelId="{54065ECF-8AFB-4625-B823-CA14C0992579}" type="presOf" srcId="{60B30279-8A6C-4447-83BC-971224C677D9}" destId="{5209A603-CF79-4AAC-AA92-133907EDFBA7}" srcOrd="0" destOrd="0" presId="urn:microsoft.com/office/officeart/2018/2/layout/IconVerticalSolidList"/>
    <dgm:cxn modelId="{F694AF71-AD9C-45A6-8964-EEBEF68D7C75}" type="presParOf" srcId="{5209A603-CF79-4AAC-AA92-133907EDFBA7}" destId="{28F3D9DC-6A30-4F37-B6D3-6D648AC638B2}" srcOrd="0" destOrd="0" presId="urn:microsoft.com/office/officeart/2018/2/layout/IconVerticalSolidList"/>
    <dgm:cxn modelId="{4D09108B-7EBC-4DD5-A125-E43806F8EA9D}" type="presParOf" srcId="{28F3D9DC-6A30-4F37-B6D3-6D648AC638B2}" destId="{254B3C9E-D6E9-4FB7-9A17-ACFD9D63C1B0}" srcOrd="0" destOrd="0" presId="urn:microsoft.com/office/officeart/2018/2/layout/IconVerticalSolidList"/>
    <dgm:cxn modelId="{16A61950-4D16-4C5B-A038-349C78C80675}" type="presParOf" srcId="{28F3D9DC-6A30-4F37-B6D3-6D648AC638B2}" destId="{0140F187-72E9-4B3A-A192-FFFCC0A77959}" srcOrd="1" destOrd="0" presId="urn:microsoft.com/office/officeart/2018/2/layout/IconVerticalSolidList"/>
    <dgm:cxn modelId="{AE9C02AE-5895-4D37-A35E-635121225DBB}" type="presParOf" srcId="{28F3D9DC-6A30-4F37-B6D3-6D648AC638B2}" destId="{7F057823-34FE-4267-A256-F8C96985DE5F}" srcOrd="2" destOrd="0" presId="urn:microsoft.com/office/officeart/2018/2/layout/IconVerticalSolidList"/>
    <dgm:cxn modelId="{50BB5B4A-4DF0-45E2-9185-DCB4F894C525}" type="presParOf" srcId="{28F3D9DC-6A30-4F37-B6D3-6D648AC638B2}" destId="{7EA93F2A-6064-4C9E-8CCE-859410380002}" srcOrd="3" destOrd="0" presId="urn:microsoft.com/office/officeart/2018/2/layout/IconVerticalSolidList"/>
    <dgm:cxn modelId="{1DA8341E-434B-47C2-9306-4DA80D94BBF7}" type="presParOf" srcId="{5209A603-CF79-4AAC-AA92-133907EDFBA7}" destId="{D12C3F2A-5920-4519-9601-7A0A77F394CA}" srcOrd="1" destOrd="0" presId="urn:microsoft.com/office/officeart/2018/2/layout/IconVerticalSolidList"/>
    <dgm:cxn modelId="{A43E4B81-2BC1-47E0-A81E-B2359AFD79B2}" type="presParOf" srcId="{5209A603-CF79-4AAC-AA92-133907EDFBA7}" destId="{024D222B-A279-4B9B-AD2A-75FA276F4E49}" srcOrd="2" destOrd="0" presId="urn:microsoft.com/office/officeart/2018/2/layout/IconVerticalSolidList"/>
    <dgm:cxn modelId="{A15F30D1-DD32-4ED3-B9F2-7E293E38F610}" type="presParOf" srcId="{024D222B-A279-4B9B-AD2A-75FA276F4E49}" destId="{E98ECD89-CFF9-4EED-8380-12B8B9263C44}" srcOrd="0" destOrd="0" presId="urn:microsoft.com/office/officeart/2018/2/layout/IconVerticalSolidList"/>
    <dgm:cxn modelId="{E2D1A0F5-85B4-4D91-B957-77287C375032}" type="presParOf" srcId="{024D222B-A279-4B9B-AD2A-75FA276F4E49}" destId="{C22C254E-75BA-4346-8E01-7A1ECB1C6F9E}" srcOrd="1" destOrd="0" presId="urn:microsoft.com/office/officeart/2018/2/layout/IconVerticalSolidList"/>
    <dgm:cxn modelId="{BFDB1EED-81CC-4E15-8045-7D72A2A46AA9}" type="presParOf" srcId="{024D222B-A279-4B9B-AD2A-75FA276F4E49}" destId="{3C2805DA-7FB5-47FA-9B10-F87DE6ED7EFD}" srcOrd="2" destOrd="0" presId="urn:microsoft.com/office/officeart/2018/2/layout/IconVerticalSolidList"/>
    <dgm:cxn modelId="{DDCFF94F-47B0-40BC-9513-14A46B865CBE}" type="presParOf" srcId="{024D222B-A279-4B9B-AD2A-75FA276F4E49}" destId="{D7078C65-EA76-4F24-88F7-D5D710BB96CE}"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FDF6ACF-3563-4813-9AD1-3B824B516B96}"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96D6EA79-FBEF-48EB-9BB9-C9D274C67F8C}">
      <dgm:prSet/>
      <dgm:spPr/>
      <dgm:t>
        <a:bodyPr/>
        <a:lstStyle/>
        <a:p>
          <a:r>
            <a:rPr lang="fr-CA" dirty="0"/>
            <a:t>PARLIAMENTARY WORK AND ADOPTION OF THE BILL FOLLOWING THE LEGISLATIVE PROCESS</a:t>
          </a:r>
          <a:endParaRPr lang="en-US" dirty="0"/>
        </a:p>
      </dgm:t>
    </dgm:pt>
    <dgm:pt modelId="{71E30208-EE99-4C6F-975C-DCDA52C8343D}" type="parTrans" cxnId="{9871EC5B-6264-40D6-844F-DC316F404C83}">
      <dgm:prSet/>
      <dgm:spPr/>
      <dgm:t>
        <a:bodyPr/>
        <a:lstStyle/>
        <a:p>
          <a:endParaRPr lang="en-US"/>
        </a:p>
      </dgm:t>
    </dgm:pt>
    <dgm:pt modelId="{C162BA47-3B9C-45A2-8E17-34FE4B0702EB}" type="sibTrans" cxnId="{9871EC5B-6264-40D6-844F-DC316F404C83}">
      <dgm:prSet/>
      <dgm:spPr/>
      <dgm:t>
        <a:bodyPr/>
        <a:lstStyle/>
        <a:p>
          <a:endParaRPr lang="en-US"/>
        </a:p>
      </dgm:t>
    </dgm:pt>
    <dgm:pt modelId="{3D132295-FC13-C044-8103-C3FC34A61136}">
      <dgm:prSet/>
      <dgm:spPr/>
      <dgm:t>
        <a:bodyPr/>
        <a:lstStyle/>
        <a:p>
          <a:r>
            <a:rPr lang="fr-CA"/>
            <a:t>ESTABLISHMENT OF A TRANSFORMATION COMMITTEE </a:t>
          </a:r>
        </a:p>
      </dgm:t>
    </dgm:pt>
    <dgm:pt modelId="{F68298F5-F998-C849-9DEF-FBFC075C6F52}" type="parTrans" cxnId="{CF39BD8A-01F5-F840-9CA8-A87EE49CDA1D}">
      <dgm:prSet/>
      <dgm:spPr/>
      <dgm:t>
        <a:bodyPr/>
        <a:lstStyle/>
        <a:p>
          <a:endParaRPr lang="fr-CA"/>
        </a:p>
      </dgm:t>
    </dgm:pt>
    <dgm:pt modelId="{58E4213E-356B-0843-B206-B4846954D889}" type="sibTrans" cxnId="{CF39BD8A-01F5-F840-9CA8-A87EE49CDA1D}">
      <dgm:prSet/>
      <dgm:spPr/>
      <dgm:t>
        <a:bodyPr/>
        <a:lstStyle/>
        <a:p>
          <a:endParaRPr lang="fr-CA"/>
        </a:p>
      </dgm:t>
    </dgm:pt>
    <dgm:pt modelId="{E36B16BE-1AF2-1444-9372-641D984F9887}">
      <dgm:prSet/>
      <dgm:spPr/>
      <dgm:t>
        <a:bodyPr/>
        <a:lstStyle/>
        <a:p>
          <a:r>
            <a:rPr lang="fr-CA" dirty="0"/>
            <a:t>APPOINTMENT OF SANTE QUÉBEC CEO, BOARD AND PRESIDENT OF THE BOARD</a:t>
          </a:r>
        </a:p>
      </dgm:t>
    </dgm:pt>
    <dgm:pt modelId="{BE1C9C56-6188-E443-AF47-D715362E259E}" type="parTrans" cxnId="{4921FCD0-CC72-3444-A33B-D2C27A2ED3E6}">
      <dgm:prSet/>
      <dgm:spPr/>
      <dgm:t>
        <a:bodyPr/>
        <a:lstStyle/>
        <a:p>
          <a:endParaRPr lang="fr-CA"/>
        </a:p>
      </dgm:t>
    </dgm:pt>
    <dgm:pt modelId="{8B159771-25CE-844C-AB54-9822A8E8EF26}" type="sibTrans" cxnId="{4921FCD0-CC72-3444-A33B-D2C27A2ED3E6}">
      <dgm:prSet/>
      <dgm:spPr/>
      <dgm:t>
        <a:bodyPr/>
        <a:lstStyle/>
        <a:p>
          <a:endParaRPr lang="fr-CA"/>
        </a:p>
      </dgm:t>
    </dgm:pt>
    <dgm:pt modelId="{792311D3-D096-9C44-BD7E-B34751BA89E6}">
      <dgm:prSet/>
      <dgm:spPr/>
      <dgm:t>
        <a:bodyPr/>
        <a:lstStyle/>
        <a:p>
          <a:r>
            <a:rPr lang="fr-CA" dirty="0"/>
            <a:t>ENTRY INTO FORCE, BY STEPS, OF THE LAW FOLLOWING ITS SANCTION</a:t>
          </a:r>
        </a:p>
      </dgm:t>
    </dgm:pt>
    <dgm:pt modelId="{49B48AA8-57FE-B344-AE33-F31C1453E4DC}" type="parTrans" cxnId="{FA386224-1D18-C54D-A301-F67628AEBACD}">
      <dgm:prSet/>
      <dgm:spPr/>
      <dgm:t>
        <a:bodyPr/>
        <a:lstStyle/>
        <a:p>
          <a:endParaRPr lang="fr-CA"/>
        </a:p>
      </dgm:t>
    </dgm:pt>
    <dgm:pt modelId="{4E2BFD1A-5CA6-C449-A698-2F68B4318AE5}" type="sibTrans" cxnId="{FA386224-1D18-C54D-A301-F67628AEBACD}">
      <dgm:prSet/>
      <dgm:spPr/>
      <dgm:t>
        <a:bodyPr/>
        <a:lstStyle/>
        <a:p>
          <a:endParaRPr lang="fr-CA"/>
        </a:p>
      </dgm:t>
    </dgm:pt>
    <dgm:pt modelId="{346286BB-994D-D949-9974-FB7581B8A0A1}">
      <dgm:prSet/>
      <dgm:spPr/>
      <dgm:t>
        <a:bodyPr/>
        <a:lstStyle/>
        <a:p>
          <a:r>
            <a:rPr lang="fr-CA" dirty="0"/>
            <a:t>INTEGRATION OF ESTABLISHMENTS IN SANTE QUÉBEC: SIX MONTHS AFTER THE DATE SET BY THE GOVERNMENT</a:t>
          </a:r>
        </a:p>
      </dgm:t>
    </dgm:pt>
    <dgm:pt modelId="{47F869DB-BF3A-EC4F-99BB-88F012A916C0}" type="parTrans" cxnId="{EA860F95-9B64-2548-B7D6-6F7F15ABB06C}">
      <dgm:prSet/>
      <dgm:spPr/>
      <dgm:t>
        <a:bodyPr/>
        <a:lstStyle/>
        <a:p>
          <a:endParaRPr lang="fr-CA"/>
        </a:p>
      </dgm:t>
    </dgm:pt>
    <dgm:pt modelId="{E32DAF7B-CDB1-E547-B333-D66C1049E599}" type="sibTrans" cxnId="{EA860F95-9B64-2548-B7D6-6F7F15ABB06C}">
      <dgm:prSet/>
      <dgm:spPr/>
      <dgm:t>
        <a:bodyPr/>
        <a:lstStyle/>
        <a:p>
          <a:endParaRPr lang="fr-CA"/>
        </a:p>
      </dgm:t>
    </dgm:pt>
    <dgm:pt modelId="{A83652EA-7DD4-6349-93FC-47651B4514F4}">
      <dgm:prSet/>
      <dgm:spPr/>
      <dgm:t>
        <a:bodyPr/>
        <a:lstStyle/>
        <a:p>
          <a:r>
            <a:rPr lang="fr-CA" dirty="0"/>
            <a:t>DETERMINATION OF THE 4 NEW BARGAINING UNITS</a:t>
          </a:r>
        </a:p>
      </dgm:t>
    </dgm:pt>
    <dgm:pt modelId="{5213B81F-E222-6747-8793-5EC6AD096A95}" type="parTrans" cxnId="{BA0197FB-45AD-CA46-AE6B-933C63260B0E}">
      <dgm:prSet/>
      <dgm:spPr/>
      <dgm:t>
        <a:bodyPr/>
        <a:lstStyle/>
        <a:p>
          <a:endParaRPr lang="fr-CA"/>
        </a:p>
      </dgm:t>
    </dgm:pt>
    <dgm:pt modelId="{D2D14E9C-8139-ED42-8128-52BE331A4C9D}" type="sibTrans" cxnId="{BA0197FB-45AD-CA46-AE6B-933C63260B0E}">
      <dgm:prSet/>
      <dgm:spPr/>
      <dgm:t>
        <a:bodyPr/>
        <a:lstStyle/>
        <a:p>
          <a:endParaRPr lang="fr-CA"/>
        </a:p>
      </dgm:t>
    </dgm:pt>
    <dgm:pt modelId="{7F7EB1A6-F1D5-E040-B021-2AA794216E10}" type="pres">
      <dgm:prSet presAssocID="{EFDF6ACF-3563-4813-9AD1-3B824B516B96}" presName="linear" presStyleCnt="0">
        <dgm:presLayoutVars>
          <dgm:animLvl val="lvl"/>
          <dgm:resizeHandles val="exact"/>
        </dgm:presLayoutVars>
      </dgm:prSet>
      <dgm:spPr/>
    </dgm:pt>
    <dgm:pt modelId="{AA8E4AC2-8BD3-2B41-8DC2-569D7C030F7C}" type="pres">
      <dgm:prSet presAssocID="{96D6EA79-FBEF-48EB-9BB9-C9D274C67F8C}" presName="parentText" presStyleLbl="node1" presStyleIdx="0" presStyleCnt="6">
        <dgm:presLayoutVars>
          <dgm:chMax val="0"/>
          <dgm:bulletEnabled val="1"/>
        </dgm:presLayoutVars>
      </dgm:prSet>
      <dgm:spPr/>
    </dgm:pt>
    <dgm:pt modelId="{F602D785-7997-2644-B45C-C8BFD806C4BD}" type="pres">
      <dgm:prSet presAssocID="{C162BA47-3B9C-45A2-8E17-34FE4B0702EB}" presName="spacer" presStyleCnt="0"/>
      <dgm:spPr/>
    </dgm:pt>
    <dgm:pt modelId="{3E369F94-9A77-7146-9BB1-1CD139F69333}" type="pres">
      <dgm:prSet presAssocID="{3D132295-FC13-C044-8103-C3FC34A61136}" presName="parentText" presStyleLbl="node1" presStyleIdx="1" presStyleCnt="6">
        <dgm:presLayoutVars>
          <dgm:chMax val="0"/>
          <dgm:bulletEnabled val="1"/>
        </dgm:presLayoutVars>
      </dgm:prSet>
      <dgm:spPr/>
    </dgm:pt>
    <dgm:pt modelId="{7E97A836-4DA6-FD4E-B808-8D3C7EB5F83C}" type="pres">
      <dgm:prSet presAssocID="{58E4213E-356B-0843-B206-B4846954D889}" presName="spacer" presStyleCnt="0"/>
      <dgm:spPr/>
    </dgm:pt>
    <dgm:pt modelId="{B640BCE0-59C0-A547-9A11-EB54FBDFFE3A}" type="pres">
      <dgm:prSet presAssocID="{E36B16BE-1AF2-1444-9372-641D984F9887}" presName="parentText" presStyleLbl="node1" presStyleIdx="2" presStyleCnt="6">
        <dgm:presLayoutVars>
          <dgm:chMax val="0"/>
          <dgm:bulletEnabled val="1"/>
        </dgm:presLayoutVars>
      </dgm:prSet>
      <dgm:spPr/>
    </dgm:pt>
    <dgm:pt modelId="{A205A3C4-15AE-8946-8FF0-573D78B83B8C}" type="pres">
      <dgm:prSet presAssocID="{8B159771-25CE-844C-AB54-9822A8E8EF26}" presName="spacer" presStyleCnt="0"/>
      <dgm:spPr/>
    </dgm:pt>
    <dgm:pt modelId="{8E565E7C-7589-8A48-88C0-425554D60A5C}" type="pres">
      <dgm:prSet presAssocID="{792311D3-D096-9C44-BD7E-B34751BA89E6}" presName="parentText" presStyleLbl="node1" presStyleIdx="3" presStyleCnt="6">
        <dgm:presLayoutVars>
          <dgm:chMax val="0"/>
          <dgm:bulletEnabled val="1"/>
        </dgm:presLayoutVars>
      </dgm:prSet>
      <dgm:spPr/>
    </dgm:pt>
    <dgm:pt modelId="{E2CD97DA-7EE4-0B46-BDBD-C715624AD235}" type="pres">
      <dgm:prSet presAssocID="{4E2BFD1A-5CA6-C449-A698-2F68B4318AE5}" presName="spacer" presStyleCnt="0"/>
      <dgm:spPr/>
    </dgm:pt>
    <dgm:pt modelId="{8C312B9B-93F9-C24A-9113-FBD3751A1BA3}" type="pres">
      <dgm:prSet presAssocID="{346286BB-994D-D949-9974-FB7581B8A0A1}" presName="parentText" presStyleLbl="node1" presStyleIdx="4" presStyleCnt="6">
        <dgm:presLayoutVars>
          <dgm:chMax val="0"/>
          <dgm:bulletEnabled val="1"/>
        </dgm:presLayoutVars>
      </dgm:prSet>
      <dgm:spPr/>
    </dgm:pt>
    <dgm:pt modelId="{E3F78E5D-956C-1141-BA58-0AAC900B0761}" type="pres">
      <dgm:prSet presAssocID="{E32DAF7B-CDB1-E547-B333-D66C1049E599}" presName="spacer" presStyleCnt="0"/>
      <dgm:spPr/>
    </dgm:pt>
    <dgm:pt modelId="{AE8C13E0-8D86-2545-BAC2-95F8D37892F8}" type="pres">
      <dgm:prSet presAssocID="{A83652EA-7DD4-6349-93FC-47651B4514F4}" presName="parentText" presStyleLbl="node1" presStyleIdx="5" presStyleCnt="6">
        <dgm:presLayoutVars>
          <dgm:chMax val="0"/>
          <dgm:bulletEnabled val="1"/>
        </dgm:presLayoutVars>
      </dgm:prSet>
      <dgm:spPr/>
    </dgm:pt>
  </dgm:ptLst>
  <dgm:cxnLst>
    <dgm:cxn modelId="{A841E30C-D6C4-F64A-858E-4649A91B0101}" type="presOf" srcId="{96D6EA79-FBEF-48EB-9BB9-C9D274C67F8C}" destId="{AA8E4AC2-8BD3-2B41-8DC2-569D7C030F7C}" srcOrd="0" destOrd="0" presId="urn:microsoft.com/office/officeart/2005/8/layout/vList2"/>
    <dgm:cxn modelId="{FA386224-1D18-C54D-A301-F67628AEBACD}" srcId="{EFDF6ACF-3563-4813-9AD1-3B824B516B96}" destId="{792311D3-D096-9C44-BD7E-B34751BA89E6}" srcOrd="3" destOrd="0" parTransId="{49B48AA8-57FE-B344-AE33-F31C1453E4DC}" sibTransId="{4E2BFD1A-5CA6-C449-A698-2F68B4318AE5}"/>
    <dgm:cxn modelId="{9871EC5B-6264-40D6-844F-DC316F404C83}" srcId="{EFDF6ACF-3563-4813-9AD1-3B824B516B96}" destId="{96D6EA79-FBEF-48EB-9BB9-C9D274C67F8C}" srcOrd="0" destOrd="0" parTransId="{71E30208-EE99-4C6F-975C-DCDA52C8343D}" sibTransId="{C162BA47-3B9C-45A2-8E17-34FE4B0702EB}"/>
    <dgm:cxn modelId="{7D4DC571-D8AF-6742-876E-81E047592D02}" type="presOf" srcId="{792311D3-D096-9C44-BD7E-B34751BA89E6}" destId="{8E565E7C-7589-8A48-88C0-425554D60A5C}" srcOrd="0" destOrd="0" presId="urn:microsoft.com/office/officeart/2005/8/layout/vList2"/>
    <dgm:cxn modelId="{CF39BD8A-01F5-F840-9CA8-A87EE49CDA1D}" srcId="{EFDF6ACF-3563-4813-9AD1-3B824B516B96}" destId="{3D132295-FC13-C044-8103-C3FC34A61136}" srcOrd="1" destOrd="0" parTransId="{F68298F5-F998-C849-9DEF-FBFC075C6F52}" sibTransId="{58E4213E-356B-0843-B206-B4846954D889}"/>
    <dgm:cxn modelId="{19C68D8E-4674-164D-9CFC-C2021F1EDA2D}" type="presOf" srcId="{E36B16BE-1AF2-1444-9372-641D984F9887}" destId="{B640BCE0-59C0-A547-9A11-EB54FBDFFE3A}" srcOrd="0" destOrd="0" presId="urn:microsoft.com/office/officeart/2005/8/layout/vList2"/>
    <dgm:cxn modelId="{54249090-B3D0-794C-ADF8-50A1882F25B0}" type="presOf" srcId="{A83652EA-7DD4-6349-93FC-47651B4514F4}" destId="{AE8C13E0-8D86-2545-BAC2-95F8D37892F8}" srcOrd="0" destOrd="0" presId="urn:microsoft.com/office/officeart/2005/8/layout/vList2"/>
    <dgm:cxn modelId="{EA860F95-9B64-2548-B7D6-6F7F15ABB06C}" srcId="{EFDF6ACF-3563-4813-9AD1-3B824B516B96}" destId="{346286BB-994D-D949-9974-FB7581B8A0A1}" srcOrd="4" destOrd="0" parTransId="{47F869DB-BF3A-EC4F-99BB-88F012A916C0}" sibTransId="{E32DAF7B-CDB1-E547-B333-D66C1049E599}"/>
    <dgm:cxn modelId="{C10874BB-5D24-D84C-B0DB-2BDB426CB4ED}" type="presOf" srcId="{EFDF6ACF-3563-4813-9AD1-3B824B516B96}" destId="{7F7EB1A6-F1D5-E040-B021-2AA794216E10}" srcOrd="0" destOrd="0" presId="urn:microsoft.com/office/officeart/2005/8/layout/vList2"/>
    <dgm:cxn modelId="{4921FCD0-CC72-3444-A33B-D2C27A2ED3E6}" srcId="{EFDF6ACF-3563-4813-9AD1-3B824B516B96}" destId="{E36B16BE-1AF2-1444-9372-641D984F9887}" srcOrd="2" destOrd="0" parTransId="{BE1C9C56-6188-E443-AF47-D715362E259E}" sibTransId="{8B159771-25CE-844C-AB54-9822A8E8EF26}"/>
    <dgm:cxn modelId="{AD2AD7D4-43F3-AF4E-8138-6A2B6CEA3791}" type="presOf" srcId="{3D132295-FC13-C044-8103-C3FC34A61136}" destId="{3E369F94-9A77-7146-9BB1-1CD139F69333}" srcOrd="0" destOrd="0" presId="urn:microsoft.com/office/officeart/2005/8/layout/vList2"/>
    <dgm:cxn modelId="{D8F3DDD6-F7ED-9044-B0D5-0F1541768FF2}" type="presOf" srcId="{346286BB-994D-D949-9974-FB7581B8A0A1}" destId="{8C312B9B-93F9-C24A-9113-FBD3751A1BA3}" srcOrd="0" destOrd="0" presId="urn:microsoft.com/office/officeart/2005/8/layout/vList2"/>
    <dgm:cxn modelId="{BA0197FB-45AD-CA46-AE6B-933C63260B0E}" srcId="{EFDF6ACF-3563-4813-9AD1-3B824B516B96}" destId="{A83652EA-7DD4-6349-93FC-47651B4514F4}" srcOrd="5" destOrd="0" parTransId="{5213B81F-E222-6747-8793-5EC6AD096A95}" sibTransId="{D2D14E9C-8139-ED42-8128-52BE331A4C9D}"/>
    <dgm:cxn modelId="{4D1708FA-A12A-D04A-9B1F-2FA22E5BD66A}" type="presParOf" srcId="{7F7EB1A6-F1D5-E040-B021-2AA794216E10}" destId="{AA8E4AC2-8BD3-2B41-8DC2-569D7C030F7C}" srcOrd="0" destOrd="0" presId="urn:microsoft.com/office/officeart/2005/8/layout/vList2"/>
    <dgm:cxn modelId="{D61CF3C5-2B23-604C-9263-DB3AFC0B8F6D}" type="presParOf" srcId="{7F7EB1A6-F1D5-E040-B021-2AA794216E10}" destId="{F602D785-7997-2644-B45C-C8BFD806C4BD}" srcOrd="1" destOrd="0" presId="urn:microsoft.com/office/officeart/2005/8/layout/vList2"/>
    <dgm:cxn modelId="{A217C6F0-FCE4-E849-9D7D-9AAC0BA7460F}" type="presParOf" srcId="{7F7EB1A6-F1D5-E040-B021-2AA794216E10}" destId="{3E369F94-9A77-7146-9BB1-1CD139F69333}" srcOrd="2" destOrd="0" presId="urn:microsoft.com/office/officeart/2005/8/layout/vList2"/>
    <dgm:cxn modelId="{46295337-22E9-4646-9FF3-776914B44E27}" type="presParOf" srcId="{7F7EB1A6-F1D5-E040-B021-2AA794216E10}" destId="{7E97A836-4DA6-FD4E-B808-8D3C7EB5F83C}" srcOrd="3" destOrd="0" presId="urn:microsoft.com/office/officeart/2005/8/layout/vList2"/>
    <dgm:cxn modelId="{CE1BB4F3-D3BB-3D41-A9CD-E168DF827D52}" type="presParOf" srcId="{7F7EB1A6-F1D5-E040-B021-2AA794216E10}" destId="{B640BCE0-59C0-A547-9A11-EB54FBDFFE3A}" srcOrd="4" destOrd="0" presId="urn:microsoft.com/office/officeart/2005/8/layout/vList2"/>
    <dgm:cxn modelId="{5D3F3DC2-4F0C-DC46-952D-5BDCAF2C10E7}" type="presParOf" srcId="{7F7EB1A6-F1D5-E040-B021-2AA794216E10}" destId="{A205A3C4-15AE-8946-8FF0-573D78B83B8C}" srcOrd="5" destOrd="0" presId="urn:microsoft.com/office/officeart/2005/8/layout/vList2"/>
    <dgm:cxn modelId="{D97E649F-68CC-4E40-B22F-7FF77088D3BC}" type="presParOf" srcId="{7F7EB1A6-F1D5-E040-B021-2AA794216E10}" destId="{8E565E7C-7589-8A48-88C0-425554D60A5C}" srcOrd="6" destOrd="0" presId="urn:microsoft.com/office/officeart/2005/8/layout/vList2"/>
    <dgm:cxn modelId="{81360B72-B805-4A4A-ADB9-D302B1BFE6BF}" type="presParOf" srcId="{7F7EB1A6-F1D5-E040-B021-2AA794216E10}" destId="{E2CD97DA-7EE4-0B46-BDBD-C715624AD235}" srcOrd="7" destOrd="0" presId="urn:microsoft.com/office/officeart/2005/8/layout/vList2"/>
    <dgm:cxn modelId="{D5FD4AAE-E6DE-0649-B8A1-E756A08794A5}" type="presParOf" srcId="{7F7EB1A6-F1D5-E040-B021-2AA794216E10}" destId="{8C312B9B-93F9-C24A-9113-FBD3751A1BA3}" srcOrd="8" destOrd="0" presId="urn:microsoft.com/office/officeart/2005/8/layout/vList2"/>
    <dgm:cxn modelId="{35A112CB-CEE1-564A-BA4A-4EB7A657A9E4}" type="presParOf" srcId="{7F7EB1A6-F1D5-E040-B021-2AA794216E10}" destId="{E3F78E5D-956C-1141-BA58-0AAC900B0761}" srcOrd="9" destOrd="0" presId="urn:microsoft.com/office/officeart/2005/8/layout/vList2"/>
    <dgm:cxn modelId="{8D4F57EE-11E2-0548-93AC-A33E630EA435}" type="presParOf" srcId="{7F7EB1A6-F1D5-E040-B021-2AA794216E10}" destId="{AE8C13E0-8D86-2545-BAC2-95F8D37892F8}"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FDF6ACF-3563-4813-9AD1-3B824B516B96}"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96D6EA79-FBEF-48EB-9BB9-C9D274C67F8C}">
      <dgm:prSet/>
      <dgm:spPr/>
      <dgm:t>
        <a:bodyPr/>
        <a:lstStyle/>
        <a:p>
          <a:r>
            <a:rPr lang="en-US" dirty="0"/>
            <a:t>PREPARE OUR BRIEF</a:t>
          </a:r>
        </a:p>
      </dgm:t>
    </dgm:pt>
    <dgm:pt modelId="{71E30208-EE99-4C6F-975C-DCDA52C8343D}" type="parTrans" cxnId="{9871EC5B-6264-40D6-844F-DC316F404C83}">
      <dgm:prSet/>
      <dgm:spPr/>
      <dgm:t>
        <a:bodyPr/>
        <a:lstStyle/>
        <a:p>
          <a:endParaRPr lang="en-US"/>
        </a:p>
      </dgm:t>
    </dgm:pt>
    <dgm:pt modelId="{C162BA47-3B9C-45A2-8E17-34FE4B0702EB}" type="sibTrans" cxnId="{9871EC5B-6264-40D6-844F-DC316F404C83}">
      <dgm:prSet/>
      <dgm:spPr/>
      <dgm:t>
        <a:bodyPr/>
        <a:lstStyle/>
        <a:p>
          <a:endParaRPr lang="en-US"/>
        </a:p>
      </dgm:t>
    </dgm:pt>
    <dgm:pt modelId="{ECC797E0-824C-44B0-B813-AE778B253544}">
      <dgm:prSet/>
      <dgm:spPr/>
      <dgm:t>
        <a:bodyPr/>
        <a:lstStyle/>
        <a:p>
          <a:r>
            <a:rPr lang="fr-CA" dirty="0"/>
            <a:t>PRESENTATION IN PARLIAMENTARY COMMITTEE</a:t>
          </a:r>
          <a:endParaRPr lang="en-US" dirty="0"/>
        </a:p>
      </dgm:t>
    </dgm:pt>
    <dgm:pt modelId="{73654087-996B-42E0-A4E6-2C57B439C2FB}" type="parTrans" cxnId="{F671BF31-907B-4ED1-8238-24B446541462}">
      <dgm:prSet/>
      <dgm:spPr/>
      <dgm:t>
        <a:bodyPr/>
        <a:lstStyle/>
        <a:p>
          <a:endParaRPr lang="en-US"/>
        </a:p>
      </dgm:t>
    </dgm:pt>
    <dgm:pt modelId="{A5E9F208-8756-4C50-AB99-B83AB037C35C}" type="sibTrans" cxnId="{F671BF31-907B-4ED1-8238-24B446541462}">
      <dgm:prSet/>
      <dgm:spPr/>
      <dgm:t>
        <a:bodyPr/>
        <a:lstStyle/>
        <a:p>
          <a:endParaRPr lang="en-US"/>
        </a:p>
      </dgm:t>
    </dgm:pt>
    <dgm:pt modelId="{704045BB-EB22-463F-8E25-1134F00B9971}">
      <dgm:prSet/>
      <dgm:spPr/>
      <dgm:t>
        <a:bodyPr/>
        <a:lstStyle/>
        <a:p>
          <a:r>
            <a:rPr lang="en-US" dirty="0"/>
            <a:t>WE</a:t>
          </a:r>
          <a:r>
            <a:rPr lang="en-US" baseline="0" dirty="0"/>
            <a:t> WILL GIVE UP TO THE MINUTE INFORMATION AND KEEP YOU POSTED</a:t>
          </a:r>
          <a:endParaRPr lang="en-US" dirty="0"/>
        </a:p>
      </dgm:t>
    </dgm:pt>
    <dgm:pt modelId="{8AE8450E-5AA6-4B4F-A34A-E675742FE79F}" type="parTrans" cxnId="{EEBBA6B8-B61E-4CDB-8CDD-2622B2071DAF}">
      <dgm:prSet/>
      <dgm:spPr/>
      <dgm:t>
        <a:bodyPr/>
        <a:lstStyle/>
        <a:p>
          <a:endParaRPr lang="en-US"/>
        </a:p>
      </dgm:t>
    </dgm:pt>
    <dgm:pt modelId="{848C2432-BA17-406C-B684-E87A9CB33544}" type="sibTrans" cxnId="{EEBBA6B8-B61E-4CDB-8CDD-2622B2071DAF}">
      <dgm:prSet/>
      <dgm:spPr/>
      <dgm:t>
        <a:bodyPr/>
        <a:lstStyle/>
        <a:p>
          <a:endParaRPr lang="en-US"/>
        </a:p>
      </dgm:t>
    </dgm:pt>
    <dgm:pt modelId="{74E81066-646F-A340-B4A0-8A6650EA6340}">
      <dgm:prSet/>
      <dgm:spPr/>
      <dgm:t>
        <a:bodyPr/>
        <a:lstStyle/>
        <a:p>
          <a:r>
            <a:rPr lang="fr-CA" dirty="0"/>
            <a:t>CALL TO ALL FOR THE ADVANTAGES AND DISADVANTAGES OF CO-MANAGEMENT WITH PHYSICIANS</a:t>
          </a:r>
          <a:endParaRPr lang="en-US" dirty="0"/>
        </a:p>
      </dgm:t>
    </dgm:pt>
    <dgm:pt modelId="{CCB58E86-92BB-AF44-B9E7-B4B6CA331725}" type="parTrans" cxnId="{064C2585-0380-4741-AFD4-FBF4952583DE}">
      <dgm:prSet/>
      <dgm:spPr/>
      <dgm:t>
        <a:bodyPr/>
        <a:lstStyle/>
        <a:p>
          <a:endParaRPr lang="fr-CA"/>
        </a:p>
      </dgm:t>
    </dgm:pt>
    <dgm:pt modelId="{3F2FFD36-5DD6-1940-A6FA-177F23A33134}" type="sibTrans" cxnId="{064C2585-0380-4741-AFD4-FBF4952583DE}">
      <dgm:prSet/>
      <dgm:spPr/>
      <dgm:t>
        <a:bodyPr/>
        <a:lstStyle/>
        <a:p>
          <a:endParaRPr lang="fr-CA"/>
        </a:p>
      </dgm:t>
    </dgm:pt>
    <dgm:pt modelId="{0AE4F2F2-6A64-0B4A-BC2B-91CD281E75EC}">
      <dgm:prSet/>
      <dgm:spPr/>
      <dgm:t>
        <a:bodyPr/>
        <a:lstStyle/>
        <a:p>
          <a:r>
            <a:rPr lang="en-US" dirty="0"/>
            <a:t>APER WILL BE PRESENT WITH YOU AND TO THE END! </a:t>
          </a:r>
        </a:p>
      </dgm:t>
    </dgm:pt>
    <dgm:pt modelId="{012B2836-E33D-A140-8C8F-7DC2AD85411A}" type="parTrans" cxnId="{A857C205-F46F-024E-B64F-766FC01A90D9}">
      <dgm:prSet/>
      <dgm:spPr/>
      <dgm:t>
        <a:bodyPr/>
        <a:lstStyle/>
        <a:p>
          <a:endParaRPr lang="fr-CA"/>
        </a:p>
      </dgm:t>
    </dgm:pt>
    <dgm:pt modelId="{94A44D3C-8978-D241-98A8-54DB2F5902F0}" type="sibTrans" cxnId="{A857C205-F46F-024E-B64F-766FC01A90D9}">
      <dgm:prSet/>
      <dgm:spPr/>
      <dgm:t>
        <a:bodyPr/>
        <a:lstStyle/>
        <a:p>
          <a:endParaRPr lang="fr-CA"/>
        </a:p>
      </dgm:t>
    </dgm:pt>
    <dgm:pt modelId="{7F7EB1A6-F1D5-E040-B021-2AA794216E10}" type="pres">
      <dgm:prSet presAssocID="{EFDF6ACF-3563-4813-9AD1-3B824B516B96}" presName="linear" presStyleCnt="0">
        <dgm:presLayoutVars>
          <dgm:animLvl val="lvl"/>
          <dgm:resizeHandles val="exact"/>
        </dgm:presLayoutVars>
      </dgm:prSet>
      <dgm:spPr/>
    </dgm:pt>
    <dgm:pt modelId="{AA8E4AC2-8BD3-2B41-8DC2-569D7C030F7C}" type="pres">
      <dgm:prSet presAssocID="{96D6EA79-FBEF-48EB-9BB9-C9D274C67F8C}" presName="parentText" presStyleLbl="node1" presStyleIdx="0" presStyleCnt="5">
        <dgm:presLayoutVars>
          <dgm:chMax val="0"/>
          <dgm:bulletEnabled val="1"/>
        </dgm:presLayoutVars>
      </dgm:prSet>
      <dgm:spPr/>
    </dgm:pt>
    <dgm:pt modelId="{F602D785-7997-2644-B45C-C8BFD806C4BD}" type="pres">
      <dgm:prSet presAssocID="{C162BA47-3B9C-45A2-8E17-34FE4B0702EB}" presName="spacer" presStyleCnt="0"/>
      <dgm:spPr/>
    </dgm:pt>
    <dgm:pt modelId="{AD4DA4FE-DA33-4F43-B138-DDE2895E99E0}" type="pres">
      <dgm:prSet presAssocID="{74E81066-646F-A340-B4A0-8A6650EA6340}" presName="parentText" presStyleLbl="node1" presStyleIdx="1" presStyleCnt="5">
        <dgm:presLayoutVars>
          <dgm:chMax val="0"/>
          <dgm:bulletEnabled val="1"/>
        </dgm:presLayoutVars>
      </dgm:prSet>
      <dgm:spPr/>
    </dgm:pt>
    <dgm:pt modelId="{B7B75088-B092-2646-8E9F-05A7F121E5E7}" type="pres">
      <dgm:prSet presAssocID="{3F2FFD36-5DD6-1940-A6FA-177F23A33134}" presName="spacer" presStyleCnt="0"/>
      <dgm:spPr/>
    </dgm:pt>
    <dgm:pt modelId="{1DCA8A03-B703-E248-999B-614822202A09}" type="pres">
      <dgm:prSet presAssocID="{ECC797E0-824C-44B0-B813-AE778B253544}" presName="parentText" presStyleLbl="node1" presStyleIdx="2" presStyleCnt="5">
        <dgm:presLayoutVars>
          <dgm:chMax val="0"/>
          <dgm:bulletEnabled val="1"/>
        </dgm:presLayoutVars>
      </dgm:prSet>
      <dgm:spPr/>
    </dgm:pt>
    <dgm:pt modelId="{0659A6E9-E8B2-1248-AA50-7D54804D5AFC}" type="pres">
      <dgm:prSet presAssocID="{A5E9F208-8756-4C50-AB99-B83AB037C35C}" presName="spacer" presStyleCnt="0"/>
      <dgm:spPr/>
    </dgm:pt>
    <dgm:pt modelId="{B69BB2A1-B2B4-DC46-A75D-51A9F7CED2EB}" type="pres">
      <dgm:prSet presAssocID="{704045BB-EB22-463F-8E25-1134F00B9971}" presName="parentText" presStyleLbl="node1" presStyleIdx="3" presStyleCnt="5">
        <dgm:presLayoutVars>
          <dgm:chMax val="0"/>
          <dgm:bulletEnabled val="1"/>
        </dgm:presLayoutVars>
      </dgm:prSet>
      <dgm:spPr/>
    </dgm:pt>
    <dgm:pt modelId="{B9933FE3-0171-DC45-B49A-EB5A6F780CC7}" type="pres">
      <dgm:prSet presAssocID="{848C2432-BA17-406C-B684-E87A9CB33544}" presName="spacer" presStyleCnt="0"/>
      <dgm:spPr/>
    </dgm:pt>
    <dgm:pt modelId="{CA2F4B74-8EBB-F84F-B4EF-454F904CEE48}" type="pres">
      <dgm:prSet presAssocID="{0AE4F2F2-6A64-0B4A-BC2B-91CD281E75EC}" presName="parentText" presStyleLbl="node1" presStyleIdx="4" presStyleCnt="5">
        <dgm:presLayoutVars>
          <dgm:chMax val="0"/>
          <dgm:bulletEnabled val="1"/>
        </dgm:presLayoutVars>
      </dgm:prSet>
      <dgm:spPr/>
    </dgm:pt>
  </dgm:ptLst>
  <dgm:cxnLst>
    <dgm:cxn modelId="{A857C205-F46F-024E-B64F-766FC01A90D9}" srcId="{EFDF6ACF-3563-4813-9AD1-3B824B516B96}" destId="{0AE4F2F2-6A64-0B4A-BC2B-91CD281E75EC}" srcOrd="4" destOrd="0" parTransId="{012B2836-E33D-A140-8C8F-7DC2AD85411A}" sibTransId="{94A44D3C-8978-D241-98A8-54DB2F5902F0}"/>
    <dgm:cxn modelId="{A841E30C-D6C4-F64A-858E-4649A91B0101}" type="presOf" srcId="{96D6EA79-FBEF-48EB-9BB9-C9D274C67F8C}" destId="{AA8E4AC2-8BD3-2B41-8DC2-569D7C030F7C}" srcOrd="0" destOrd="0" presId="urn:microsoft.com/office/officeart/2005/8/layout/vList2"/>
    <dgm:cxn modelId="{F671BF31-907B-4ED1-8238-24B446541462}" srcId="{EFDF6ACF-3563-4813-9AD1-3B824B516B96}" destId="{ECC797E0-824C-44B0-B813-AE778B253544}" srcOrd="2" destOrd="0" parTransId="{73654087-996B-42E0-A4E6-2C57B439C2FB}" sibTransId="{A5E9F208-8756-4C50-AB99-B83AB037C35C}"/>
    <dgm:cxn modelId="{9871EC5B-6264-40D6-844F-DC316F404C83}" srcId="{EFDF6ACF-3563-4813-9AD1-3B824B516B96}" destId="{96D6EA79-FBEF-48EB-9BB9-C9D274C67F8C}" srcOrd="0" destOrd="0" parTransId="{71E30208-EE99-4C6F-975C-DCDA52C8343D}" sibTransId="{C162BA47-3B9C-45A2-8E17-34FE4B0702EB}"/>
    <dgm:cxn modelId="{1B71EA7E-EF93-D04A-B453-187591B65FCD}" type="presOf" srcId="{704045BB-EB22-463F-8E25-1134F00B9971}" destId="{B69BB2A1-B2B4-DC46-A75D-51A9F7CED2EB}" srcOrd="0" destOrd="0" presId="urn:microsoft.com/office/officeart/2005/8/layout/vList2"/>
    <dgm:cxn modelId="{064C2585-0380-4741-AFD4-FBF4952583DE}" srcId="{EFDF6ACF-3563-4813-9AD1-3B824B516B96}" destId="{74E81066-646F-A340-B4A0-8A6650EA6340}" srcOrd="1" destOrd="0" parTransId="{CCB58E86-92BB-AF44-B9E7-B4B6CA331725}" sibTransId="{3F2FFD36-5DD6-1940-A6FA-177F23A33134}"/>
    <dgm:cxn modelId="{EEBBA6B8-B61E-4CDB-8CDD-2622B2071DAF}" srcId="{EFDF6ACF-3563-4813-9AD1-3B824B516B96}" destId="{704045BB-EB22-463F-8E25-1134F00B9971}" srcOrd="3" destOrd="0" parTransId="{8AE8450E-5AA6-4B4F-A34A-E675742FE79F}" sibTransId="{848C2432-BA17-406C-B684-E87A9CB33544}"/>
    <dgm:cxn modelId="{C10874BB-5D24-D84C-B0DB-2BDB426CB4ED}" type="presOf" srcId="{EFDF6ACF-3563-4813-9AD1-3B824B516B96}" destId="{7F7EB1A6-F1D5-E040-B021-2AA794216E10}" srcOrd="0" destOrd="0" presId="urn:microsoft.com/office/officeart/2005/8/layout/vList2"/>
    <dgm:cxn modelId="{0E8022E0-62D9-8547-BBFB-8644DDED1BFD}" type="presOf" srcId="{0AE4F2F2-6A64-0B4A-BC2B-91CD281E75EC}" destId="{CA2F4B74-8EBB-F84F-B4EF-454F904CEE48}" srcOrd="0" destOrd="0" presId="urn:microsoft.com/office/officeart/2005/8/layout/vList2"/>
    <dgm:cxn modelId="{8838FEF5-0FA1-B04E-8A75-88B78DD393E8}" type="presOf" srcId="{ECC797E0-824C-44B0-B813-AE778B253544}" destId="{1DCA8A03-B703-E248-999B-614822202A09}" srcOrd="0" destOrd="0" presId="urn:microsoft.com/office/officeart/2005/8/layout/vList2"/>
    <dgm:cxn modelId="{C0B1BCFA-E3BA-8B42-AEC6-CD064A3DA35C}" type="presOf" srcId="{74E81066-646F-A340-B4A0-8A6650EA6340}" destId="{AD4DA4FE-DA33-4F43-B138-DDE2895E99E0}" srcOrd="0" destOrd="0" presId="urn:microsoft.com/office/officeart/2005/8/layout/vList2"/>
    <dgm:cxn modelId="{4D1708FA-A12A-D04A-9B1F-2FA22E5BD66A}" type="presParOf" srcId="{7F7EB1A6-F1D5-E040-B021-2AA794216E10}" destId="{AA8E4AC2-8BD3-2B41-8DC2-569D7C030F7C}" srcOrd="0" destOrd="0" presId="urn:microsoft.com/office/officeart/2005/8/layout/vList2"/>
    <dgm:cxn modelId="{D61CF3C5-2B23-604C-9263-DB3AFC0B8F6D}" type="presParOf" srcId="{7F7EB1A6-F1D5-E040-B021-2AA794216E10}" destId="{F602D785-7997-2644-B45C-C8BFD806C4BD}" srcOrd="1" destOrd="0" presId="urn:microsoft.com/office/officeart/2005/8/layout/vList2"/>
    <dgm:cxn modelId="{D9ABFAC7-3E7B-7E47-A617-A6DBEE0E7719}" type="presParOf" srcId="{7F7EB1A6-F1D5-E040-B021-2AA794216E10}" destId="{AD4DA4FE-DA33-4F43-B138-DDE2895E99E0}" srcOrd="2" destOrd="0" presId="urn:microsoft.com/office/officeart/2005/8/layout/vList2"/>
    <dgm:cxn modelId="{277EB17B-15DE-F740-B176-CF269839C114}" type="presParOf" srcId="{7F7EB1A6-F1D5-E040-B021-2AA794216E10}" destId="{B7B75088-B092-2646-8E9F-05A7F121E5E7}" srcOrd="3" destOrd="0" presId="urn:microsoft.com/office/officeart/2005/8/layout/vList2"/>
    <dgm:cxn modelId="{BDD83041-6F19-4440-A7B5-726F91494575}" type="presParOf" srcId="{7F7EB1A6-F1D5-E040-B021-2AA794216E10}" destId="{1DCA8A03-B703-E248-999B-614822202A09}" srcOrd="4" destOrd="0" presId="urn:microsoft.com/office/officeart/2005/8/layout/vList2"/>
    <dgm:cxn modelId="{A203E1DA-408F-4140-9F6B-8D815CCD01F8}" type="presParOf" srcId="{7F7EB1A6-F1D5-E040-B021-2AA794216E10}" destId="{0659A6E9-E8B2-1248-AA50-7D54804D5AFC}" srcOrd="5" destOrd="0" presId="urn:microsoft.com/office/officeart/2005/8/layout/vList2"/>
    <dgm:cxn modelId="{D54E2CAB-1E22-1049-AD16-BE863E6FCA2F}" type="presParOf" srcId="{7F7EB1A6-F1D5-E040-B021-2AA794216E10}" destId="{B69BB2A1-B2B4-DC46-A75D-51A9F7CED2EB}" srcOrd="6" destOrd="0" presId="urn:microsoft.com/office/officeart/2005/8/layout/vList2"/>
    <dgm:cxn modelId="{E91F16BF-FAB7-B343-850D-1888D3E8CBC6}" type="presParOf" srcId="{7F7EB1A6-F1D5-E040-B021-2AA794216E10}" destId="{B9933FE3-0171-DC45-B49A-EB5A6F780CC7}" srcOrd="7" destOrd="0" presId="urn:microsoft.com/office/officeart/2005/8/layout/vList2"/>
    <dgm:cxn modelId="{659BE2B2-DB99-9C45-A712-C8F5BD7B2F63}" type="presParOf" srcId="{7F7EB1A6-F1D5-E040-B021-2AA794216E10}" destId="{CA2F4B74-8EBB-F84F-B4EF-454F904CEE48}"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59581-BD9A-8749-93FE-CAB0A26171D7}">
      <dsp:nvSpPr>
        <dsp:cNvPr id="0" name=""/>
        <dsp:cNvSpPr/>
      </dsp:nvSpPr>
      <dsp:spPr>
        <a:xfrm>
          <a:off x="0" y="32642"/>
          <a:ext cx="6341016" cy="1484071"/>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fr-CA" sz="1500" kern="1200" dirty="0"/>
            <a:t>PL-15 PROPOSES TO RENEW MANAGEMENT OF THE HEALTH AND SOCIAL SERVICES SYSTEM..</a:t>
          </a:r>
          <a:endParaRPr lang="en-US" sz="1500" kern="1200" dirty="0"/>
        </a:p>
      </dsp:txBody>
      <dsp:txXfrm>
        <a:off x="72446" y="105088"/>
        <a:ext cx="6196124" cy="1339179"/>
      </dsp:txXfrm>
    </dsp:sp>
    <dsp:sp modelId="{19442F1C-EAFC-0340-9D09-F271A58AC1EB}">
      <dsp:nvSpPr>
        <dsp:cNvPr id="0" name=""/>
        <dsp:cNvSpPr/>
      </dsp:nvSpPr>
      <dsp:spPr>
        <a:xfrm>
          <a:off x="0" y="1559914"/>
          <a:ext cx="6341016" cy="1484071"/>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fr-CA" sz="1500" kern="1200" dirty="0"/>
            <a:t>THE PURPOSE OF THE BILL IS TO IMPLEMENT AN EFFICIENT HEALTH AND SOCIAL SERVICES SYSTEM, IN PARTICULAR BY FACILITATING ACCESS TO SAFE AND QUALITY HEALTH AND SOCIAL SERVICES, BY STRENGTHENING THE COORDINATION OF THE DIFFERENT COMPONENTS OF THE SYSTEM AND BY BRINGING DECISIONS RELATED TO THE ORGANIZATION AND DELIVERY OF SERVICES TO COMMUNITIES.</a:t>
          </a:r>
          <a:endParaRPr lang="en-US" sz="1500" kern="1200" dirty="0"/>
        </a:p>
      </dsp:txBody>
      <dsp:txXfrm>
        <a:off x="72446" y="1632360"/>
        <a:ext cx="6196124" cy="1339179"/>
      </dsp:txXfrm>
    </dsp:sp>
    <dsp:sp modelId="{4F9B2869-8ED3-2C44-B04D-43A64A11E35F}">
      <dsp:nvSpPr>
        <dsp:cNvPr id="0" name=""/>
        <dsp:cNvSpPr/>
      </dsp:nvSpPr>
      <dsp:spPr>
        <a:xfrm>
          <a:off x="0" y="3087185"/>
          <a:ext cx="6341016" cy="1484071"/>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t>YES…BUT CAN WE KNOW MORE?</a:t>
          </a:r>
        </a:p>
      </dsp:txBody>
      <dsp:txXfrm>
        <a:off x="72446" y="3159631"/>
        <a:ext cx="6196124" cy="13391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DCD407-ED4A-8A41-97CD-B380F37C70E2}">
      <dsp:nvSpPr>
        <dsp:cNvPr id="0" name=""/>
        <dsp:cNvSpPr/>
      </dsp:nvSpPr>
      <dsp:spPr>
        <a:xfrm>
          <a:off x="0" y="43590"/>
          <a:ext cx="6628804" cy="1158299"/>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CA" sz="3000" kern="1200" dirty="0"/>
            <a:t>AXE 1:</a:t>
          </a:r>
          <a:r>
            <a:rPr lang="fr-CA" sz="3000" kern="1200" dirty="0"/>
            <a:t>RETURN TO PROXIMITY MANAGEMENT</a:t>
          </a:r>
          <a:endParaRPr lang="en-US" sz="3000" kern="1200" dirty="0"/>
        </a:p>
      </dsp:txBody>
      <dsp:txXfrm>
        <a:off x="56543" y="100133"/>
        <a:ext cx="6515718" cy="1045213"/>
      </dsp:txXfrm>
    </dsp:sp>
    <dsp:sp modelId="{AA8E4AC2-8BD3-2B41-8DC2-569D7C030F7C}">
      <dsp:nvSpPr>
        <dsp:cNvPr id="0" name=""/>
        <dsp:cNvSpPr/>
      </dsp:nvSpPr>
      <dsp:spPr>
        <a:xfrm>
          <a:off x="0" y="1288290"/>
          <a:ext cx="6628804" cy="1158299"/>
        </a:xfrm>
        <a:prstGeom prst="roundRect">
          <a:avLst/>
        </a:prstGeom>
        <a:gradFill rotWithShape="0">
          <a:gsLst>
            <a:gs pos="0">
              <a:schemeClr val="accent2">
                <a:hueOff val="-2396311"/>
                <a:satOff val="-6666"/>
                <a:lumOff val="5817"/>
                <a:alphaOff val="0"/>
                <a:tint val="96000"/>
                <a:lumMod val="100000"/>
              </a:schemeClr>
            </a:gs>
            <a:gs pos="78000">
              <a:schemeClr val="accent2">
                <a:hueOff val="-2396311"/>
                <a:satOff val="-6666"/>
                <a:lumOff val="581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CA" sz="3000" kern="1200" dirty="0"/>
            <a:t>AXE 2:</a:t>
          </a:r>
          <a:r>
            <a:rPr lang="fr-CA" sz="3000" kern="1200" dirty="0"/>
            <a:t>IMPROVING ACCESS TO HEALTH AND SOCIAL SERVICES</a:t>
          </a:r>
          <a:endParaRPr lang="en-US" sz="3000" kern="1200" dirty="0"/>
        </a:p>
      </dsp:txBody>
      <dsp:txXfrm>
        <a:off x="56543" y="1344833"/>
        <a:ext cx="6515718" cy="1045213"/>
      </dsp:txXfrm>
    </dsp:sp>
    <dsp:sp modelId="{1DCA8A03-B703-E248-999B-614822202A09}">
      <dsp:nvSpPr>
        <dsp:cNvPr id="0" name=""/>
        <dsp:cNvSpPr/>
      </dsp:nvSpPr>
      <dsp:spPr>
        <a:xfrm>
          <a:off x="0" y="2532990"/>
          <a:ext cx="6628804" cy="1158299"/>
        </a:xfrm>
        <a:prstGeom prst="roundRect">
          <a:avLst/>
        </a:prstGeom>
        <a:gradFill rotWithShape="0">
          <a:gsLst>
            <a:gs pos="0">
              <a:schemeClr val="accent2">
                <a:hueOff val="-4792622"/>
                <a:satOff val="-13333"/>
                <a:lumOff val="11634"/>
                <a:alphaOff val="0"/>
                <a:tint val="96000"/>
                <a:lumMod val="100000"/>
              </a:schemeClr>
            </a:gs>
            <a:gs pos="78000">
              <a:schemeClr val="accent2">
                <a:hueOff val="-4792622"/>
                <a:satOff val="-13333"/>
                <a:lumOff val="11634"/>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CA" sz="3000" kern="1200" dirty="0"/>
            <a:t>AXE 3:</a:t>
          </a:r>
          <a:r>
            <a:rPr lang="fr-CA" sz="3000" kern="1200" dirty="0"/>
            <a:t>LISTENING TO USERS</a:t>
          </a:r>
          <a:endParaRPr lang="en-US" sz="3000" kern="1200" dirty="0"/>
        </a:p>
      </dsp:txBody>
      <dsp:txXfrm>
        <a:off x="56543" y="2589533"/>
        <a:ext cx="6515718" cy="1045213"/>
      </dsp:txXfrm>
    </dsp:sp>
    <dsp:sp modelId="{B69BB2A1-B2B4-DC46-A75D-51A9F7CED2EB}">
      <dsp:nvSpPr>
        <dsp:cNvPr id="0" name=""/>
        <dsp:cNvSpPr/>
      </dsp:nvSpPr>
      <dsp:spPr>
        <a:xfrm>
          <a:off x="0" y="3777690"/>
          <a:ext cx="6628804" cy="1158299"/>
        </a:xfrm>
        <a:prstGeom prst="roundRect">
          <a:avLst/>
        </a:prstGeom>
        <a:gradFill rotWithShape="0">
          <a:gsLst>
            <a:gs pos="0">
              <a:schemeClr val="accent2">
                <a:hueOff val="-7188933"/>
                <a:satOff val="-19999"/>
                <a:lumOff val="17451"/>
                <a:alphaOff val="0"/>
                <a:tint val="96000"/>
                <a:lumMod val="100000"/>
              </a:schemeClr>
            </a:gs>
            <a:gs pos="78000">
              <a:schemeClr val="accent2">
                <a:hueOff val="-7188933"/>
                <a:satOff val="-19999"/>
                <a:lumOff val="17451"/>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CA" sz="3000" kern="1200" dirty="0"/>
            <a:t>AXE 4: CREATE SANTÉ QUÉBEC</a:t>
          </a:r>
          <a:endParaRPr lang="en-US" sz="3000" kern="1200" dirty="0"/>
        </a:p>
      </dsp:txBody>
      <dsp:txXfrm>
        <a:off x="56543" y="3834233"/>
        <a:ext cx="6515718" cy="10452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12654E-8528-3E48-8485-D43781C9CD18}">
      <dsp:nvSpPr>
        <dsp:cNvPr id="0" name=""/>
        <dsp:cNvSpPr/>
      </dsp:nvSpPr>
      <dsp:spPr>
        <a:xfrm>
          <a:off x="0" y="122784"/>
          <a:ext cx="6628804" cy="1146782"/>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CA" sz="1700" kern="1200" dirty="0"/>
            <a:t>AXE 4 OF THE REFORM PROVIDES FOR THE CREATION OF SANTÉ QUÉBEC, AN ORGANISM (MORAL LEGAL ENTITY) THAT IS AN INDEPENDENT AGENT FROM THE GOVERNEMENT</a:t>
          </a:r>
          <a:endParaRPr lang="en-US" sz="1700" kern="1200" dirty="0"/>
        </a:p>
      </dsp:txBody>
      <dsp:txXfrm>
        <a:off x="55981" y="178765"/>
        <a:ext cx="6516842" cy="1034820"/>
      </dsp:txXfrm>
    </dsp:sp>
    <dsp:sp modelId="{1368307A-718E-4E4E-85B5-08D4D448671C}">
      <dsp:nvSpPr>
        <dsp:cNvPr id="0" name=""/>
        <dsp:cNvSpPr/>
      </dsp:nvSpPr>
      <dsp:spPr>
        <a:xfrm>
          <a:off x="0" y="1318527"/>
          <a:ext cx="6628804" cy="1146782"/>
        </a:xfrm>
        <a:prstGeom prst="roundRect">
          <a:avLst/>
        </a:prstGeom>
        <a:gradFill rotWithShape="0">
          <a:gsLst>
            <a:gs pos="0">
              <a:schemeClr val="accent2">
                <a:hueOff val="-2396311"/>
                <a:satOff val="-6666"/>
                <a:lumOff val="5817"/>
                <a:alphaOff val="0"/>
                <a:tint val="96000"/>
                <a:lumMod val="100000"/>
              </a:schemeClr>
            </a:gs>
            <a:gs pos="78000">
              <a:schemeClr val="accent2">
                <a:hueOff val="-2396311"/>
                <a:satOff val="-6666"/>
                <a:lumOff val="581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fr-CA" sz="1700" kern="1200" dirty="0"/>
            <a:t>TO WHOM THE MINISTER WILL DELEGATE ALL OF HIS MANAGEMENT RESPONSIBILITIES</a:t>
          </a:r>
          <a:endParaRPr lang="en-US" sz="1700" kern="1200" dirty="0"/>
        </a:p>
      </dsp:txBody>
      <dsp:txXfrm>
        <a:off x="55981" y="1374508"/>
        <a:ext cx="6516842" cy="1034820"/>
      </dsp:txXfrm>
    </dsp:sp>
    <dsp:sp modelId="{6CD6AD62-3A50-DA4B-95D1-1799DAD3620C}">
      <dsp:nvSpPr>
        <dsp:cNvPr id="0" name=""/>
        <dsp:cNvSpPr/>
      </dsp:nvSpPr>
      <dsp:spPr>
        <a:xfrm>
          <a:off x="0" y="2514270"/>
          <a:ext cx="6628804" cy="1146782"/>
        </a:xfrm>
        <a:prstGeom prst="roundRect">
          <a:avLst/>
        </a:prstGeom>
        <a:gradFill rotWithShape="0">
          <a:gsLst>
            <a:gs pos="0">
              <a:schemeClr val="accent2">
                <a:hueOff val="-4792622"/>
                <a:satOff val="-13333"/>
                <a:lumOff val="11634"/>
                <a:alphaOff val="0"/>
                <a:tint val="96000"/>
                <a:lumMod val="100000"/>
              </a:schemeClr>
            </a:gs>
            <a:gs pos="78000">
              <a:schemeClr val="accent2">
                <a:hueOff val="-4792622"/>
                <a:satOff val="-13333"/>
                <a:lumOff val="11634"/>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CA" sz="1700" kern="1200" dirty="0"/>
            <a:t>SANTÉ QUÉBEC WILL HAVE THE RESPONSABILTY TO OFFER HELATH AND SOCIAL SERVICES </a:t>
          </a:r>
          <a:r>
            <a:rPr lang="fr-CA" sz="1700" kern="1200" dirty="0"/>
            <a:t>THROUGH PUBLIC ESTABLISHMENTS AS WELL AS TO COORDINATE AND SUPPORT THE ACTIVITY OF PRIVATE ESTABLISHMENTS AND CERTAIN OTHER SERVICE PROVIDERS</a:t>
          </a:r>
          <a:endParaRPr lang="en-US" sz="1700" kern="1200" dirty="0"/>
        </a:p>
      </dsp:txBody>
      <dsp:txXfrm>
        <a:off x="55981" y="2570251"/>
        <a:ext cx="6516842" cy="1034820"/>
      </dsp:txXfrm>
    </dsp:sp>
    <dsp:sp modelId="{1E24714E-7489-0646-A1A2-893F90FB49C3}">
      <dsp:nvSpPr>
        <dsp:cNvPr id="0" name=""/>
        <dsp:cNvSpPr/>
      </dsp:nvSpPr>
      <dsp:spPr>
        <a:xfrm>
          <a:off x="0" y="3710013"/>
          <a:ext cx="6628804" cy="1146782"/>
        </a:xfrm>
        <a:prstGeom prst="roundRect">
          <a:avLst/>
        </a:prstGeom>
        <a:gradFill rotWithShape="0">
          <a:gsLst>
            <a:gs pos="0">
              <a:schemeClr val="accent2">
                <a:hueOff val="-7188933"/>
                <a:satOff val="-19999"/>
                <a:lumOff val="17451"/>
                <a:alphaOff val="0"/>
                <a:tint val="96000"/>
                <a:lumMod val="100000"/>
              </a:schemeClr>
            </a:gs>
            <a:gs pos="78000">
              <a:schemeClr val="accent2">
                <a:hueOff val="-7188933"/>
                <a:satOff val="-19999"/>
                <a:lumOff val="17451"/>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CA" sz="1700" kern="1200" dirty="0"/>
            <a:t>SANTÉ QUÉBEC WILL ALSO ESTABLIS RULES CONCERNING THE ORGANIZATION AND GOVERNANCE OF THE ESTABLISHMENTS THAT WILL ALLOW FOR LOCAL MANAGEMENT AND </a:t>
          </a:r>
          <a:r>
            <a:rPr lang="fr-CA" sz="1700" kern="1200" dirty="0"/>
            <a:t>AND PROMOTE GREATER FLUIDITY OF SERVICES.</a:t>
          </a:r>
          <a:endParaRPr lang="en-US" sz="1700" kern="1200" dirty="0"/>
        </a:p>
      </dsp:txBody>
      <dsp:txXfrm>
        <a:off x="55981" y="3765994"/>
        <a:ext cx="6516842" cy="10348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4B3C9E-D6E9-4FB7-9A17-ACFD9D63C1B0}">
      <dsp:nvSpPr>
        <dsp:cNvPr id="0" name=""/>
        <dsp:cNvSpPr/>
      </dsp:nvSpPr>
      <dsp:spPr>
        <a:xfrm>
          <a:off x="0" y="485096"/>
          <a:ext cx="6424440" cy="130976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40F187-72E9-4B3A-A192-FFFCC0A77959}">
      <dsp:nvSpPr>
        <dsp:cNvPr id="0" name=""/>
        <dsp:cNvSpPr/>
      </dsp:nvSpPr>
      <dsp:spPr>
        <a:xfrm>
          <a:off x="396202" y="779792"/>
          <a:ext cx="720368" cy="72036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A93F2A-6064-4C9E-8CCE-859410380002}">
      <dsp:nvSpPr>
        <dsp:cNvPr id="0" name=""/>
        <dsp:cNvSpPr/>
      </dsp:nvSpPr>
      <dsp:spPr>
        <a:xfrm>
          <a:off x="1512773" y="485096"/>
          <a:ext cx="4911666" cy="1309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616" tIns="138616" rIns="138616" bIns="138616" numCol="1" spcCol="1270" anchor="ctr" anchorCtr="0">
          <a:noAutofit/>
        </a:bodyPr>
        <a:lstStyle/>
        <a:p>
          <a:pPr marL="0" lvl="0" indent="0" algn="l" defTabSz="622300">
            <a:lnSpc>
              <a:spcPct val="100000"/>
            </a:lnSpc>
            <a:spcBef>
              <a:spcPct val="0"/>
            </a:spcBef>
            <a:spcAft>
              <a:spcPct val="35000"/>
            </a:spcAft>
            <a:buNone/>
          </a:pPr>
          <a:r>
            <a:rPr lang="fr-CA" sz="1400" kern="1200"/>
            <a:t>THE PROVISIONS OF THE REGULATIONS ON WORKING CONDITIONS FOR MANAGERS OF AGENCIES AND HEALTH AND SOCIAL SERVICES ESTABLISHMENTS CONTINUE TO BE APPLICABLE UNTIL A REGULATION ON A SIMILAR MATTER IS MADE UNDER THE LAW. </a:t>
          </a:r>
          <a:endParaRPr lang="en-US" sz="1400" kern="1200"/>
        </a:p>
      </dsp:txBody>
      <dsp:txXfrm>
        <a:off x="1512773" y="485096"/>
        <a:ext cx="4911666" cy="1309760"/>
      </dsp:txXfrm>
    </dsp:sp>
    <dsp:sp modelId="{E98ECD89-CFF9-4EED-8380-12B8B9263C44}">
      <dsp:nvSpPr>
        <dsp:cNvPr id="0" name=""/>
        <dsp:cNvSpPr/>
      </dsp:nvSpPr>
      <dsp:spPr>
        <a:xfrm>
          <a:off x="0" y="2085915"/>
          <a:ext cx="6424440" cy="130976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2C254E-75BA-4346-8E01-7A1ECB1C6F9E}">
      <dsp:nvSpPr>
        <dsp:cNvPr id="0" name=""/>
        <dsp:cNvSpPr/>
      </dsp:nvSpPr>
      <dsp:spPr>
        <a:xfrm>
          <a:off x="396202" y="2380611"/>
          <a:ext cx="720368" cy="72036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078C65-EA76-4F24-88F7-D5D710BB96CE}">
      <dsp:nvSpPr>
        <dsp:cNvPr id="0" name=""/>
        <dsp:cNvSpPr/>
      </dsp:nvSpPr>
      <dsp:spPr>
        <a:xfrm>
          <a:off x="1512773" y="2085915"/>
          <a:ext cx="4911666" cy="1309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616" tIns="138616" rIns="138616" bIns="138616" numCol="1" spcCol="1270" anchor="ctr" anchorCtr="0">
          <a:noAutofit/>
        </a:bodyPr>
        <a:lstStyle/>
        <a:p>
          <a:pPr marL="0" lvl="0" indent="0" algn="l" defTabSz="622300">
            <a:lnSpc>
              <a:spcPct val="100000"/>
            </a:lnSpc>
            <a:spcBef>
              <a:spcPct val="0"/>
            </a:spcBef>
            <a:spcAft>
              <a:spcPct val="35000"/>
            </a:spcAft>
            <a:buNone/>
          </a:pPr>
          <a:r>
            <a:rPr lang="fr-CA" sz="1400" kern="1200"/>
            <a:t>THERE WILL THEREFORE BE NO CHANGES TO THE WORKING CONDITIONS AND REMUNERATION OF MANAGERSS AND SENIOR EXECUTIVES IN THE NETWORK. ALLELUIA!!</a:t>
          </a:r>
          <a:endParaRPr lang="en-US" sz="1400" kern="1200"/>
        </a:p>
      </dsp:txBody>
      <dsp:txXfrm>
        <a:off x="1512773" y="2085915"/>
        <a:ext cx="4911666" cy="130976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8E4AC2-8BD3-2B41-8DC2-569D7C030F7C}">
      <dsp:nvSpPr>
        <dsp:cNvPr id="0" name=""/>
        <dsp:cNvSpPr/>
      </dsp:nvSpPr>
      <dsp:spPr>
        <a:xfrm>
          <a:off x="0" y="29190"/>
          <a:ext cx="6628804" cy="77220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fr-CA" sz="2000" kern="1200" dirty="0"/>
            <a:t>PARLIAMENTARY WORK AND ADOPTION OF THE BILL FOLLOWING THE LEGISLATIVE PROCESS</a:t>
          </a:r>
          <a:endParaRPr lang="en-US" sz="2000" kern="1200" dirty="0"/>
        </a:p>
      </dsp:txBody>
      <dsp:txXfrm>
        <a:off x="37696" y="66886"/>
        <a:ext cx="6553412" cy="696808"/>
      </dsp:txXfrm>
    </dsp:sp>
    <dsp:sp modelId="{3E369F94-9A77-7146-9BB1-1CD139F69333}">
      <dsp:nvSpPr>
        <dsp:cNvPr id="0" name=""/>
        <dsp:cNvSpPr/>
      </dsp:nvSpPr>
      <dsp:spPr>
        <a:xfrm>
          <a:off x="0" y="858990"/>
          <a:ext cx="6628804" cy="772200"/>
        </a:xfrm>
        <a:prstGeom prst="roundRect">
          <a:avLst/>
        </a:prstGeom>
        <a:gradFill rotWithShape="0">
          <a:gsLst>
            <a:gs pos="0">
              <a:schemeClr val="accent2">
                <a:hueOff val="-1437787"/>
                <a:satOff val="-4000"/>
                <a:lumOff val="3490"/>
                <a:alphaOff val="0"/>
                <a:tint val="96000"/>
                <a:lumMod val="100000"/>
              </a:schemeClr>
            </a:gs>
            <a:gs pos="78000">
              <a:schemeClr val="accent2">
                <a:hueOff val="-1437787"/>
                <a:satOff val="-4000"/>
                <a:lumOff val="349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fr-CA" sz="2000" kern="1200"/>
            <a:t>ESTABLISHMENT OF A TRANSFORMATION COMMITTEE </a:t>
          </a:r>
        </a:p>
      </dsp:txBody>
      <dsp:txXfrm>
        <a:off x="37696" y="896686"/>
        <a:ext cx="6553412" cy="696808"/>
      </dsp:txXfrm>
    </dsp:sp>
    <dsp:sp modelId="{B640BCE0-59C0-A547-9A11-EB54FBDFFE3A}">
      <dsp:nvSpPr>
        <dsp:cNvPr id="0" name=""/>
        <dsp:cNvSpPr/>
      </dsp:nvSpPr>
      <dsp:spPr>
        <a:xfrm>
          <a:off x="0" y="1688790"/>
          <a:ext cx="6628804" cy="772200"/>
        </a:xfrm>
        <a:prstGeom prst="roundRect">
          <a:avLst/>
        </a:prstGeom>
        <a:gradFill rotWithShape="0">
          <a:gsLst>
            <a:gs pos="0">
              <a:schemeClr val="accent2">
                <a:hueOff val="-2875573"/>
                <a:satOff val="-8000"/>
                <a:lumOff val="6980"/>
                <a:alphaOff val="0"/>
                <a:tint val="96000"/>
                <a:lumMod val="100000"/>
              </a:schemeClr>
            </a:gs>
            <a:gs pos="78000">
              <a:schemeClr val="accent2">
                <a:hueOff val="-2875573"/>
                <a:satOff val="-8000"/>
                <a:lumOff val="698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fr-CA" sz="2000" kern="1200" dirty="0"/>
            <a:t>APPOINTMENT OF SANTE QUÉBEC CEO, BOARD AND PRESIDENT OF THE BOARD</a:t>
          </a:r>
        </a:p>
      </dsp:txBody>
      <dsp:txXfrm>
        <a:off x="37696" y="1726486"/>
        <a:ext cx="6553412" cy="696808"/>
      </dsp:txXfrm>
    </dsp:sp>
    <dsp:sp modelId="{8E565E7C-7589-8A48-88C0-425554D60A5C}">
      <dsp:nvSpPr>
        <dsp:cNvPr id="0" name=""/>
        <dsp:cNvSpPr/>
      </dsp:nvSpPr>
      <dsp:spPr>
        <a:xfrm>
          <a:off x="0" y="2518590"/>
          <a:ext cx="6628804" cy="772200"/>
        </a:xfrm>
        <a:prstGeom prst="roundRect">
          <a:avLst/>
        </a:prstGeom>
        <a:gradFill rotWithShape="0">
          <a:gsLst>
            <a:gs pos="0">
              <a:schemeClr val="accent2">
                <a:hueOff val="-4313360"/>
                <a:satOff val="-11999"/>
                <a:lumOff val="10471"/>
                <a:alphaOff val="0"/>
                <a:tint val="96000"/>
                <a:lumMod val="100000"/>
              </a:schemeClr>
            </a:gs>
            <a:gs pos="78000">
              <a:schemeClr val="accent2">
                <a:hueOff val="-4313360"/>
                <a:satOff val="-11999"/>
                <a:lumOff val="10471"/>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fr-CA" sz="2000" kern="1200" dirty="0"/>
            <a:t>ENTRY INTO FORCE, BY STEPS, OF THE LAW FOLLOWING ITS SANCTION</a:t>
          </a:r>
        </a:p>
      </dsp:txBody>
      <dsp:txXfrm>
        <a:off x="37696" y="2556286"/>
        <a:ext cx="6553412" cy="696808"/>
      </dsp:txXfrm>
    </dsp:sp>
    <dsp:sp modelId="{8C312B9B-93F9-C24A-9113-FBD3751A1BA3}">
      <dsp:nvSpPr>
        <dsp:cNvPr id="0" name=""/>
        <dsp:cNvSpPr/>
      </dsp:nvSpPr>
      <dsp:spPr>
        <a:xfrm>
          <a:off x="0" y="3348390"/>
          <a:ext cx="6628804" cy="772200"/>
        </a:xfrm>
        <a:prstGeom prst="roundRect">
          <a:avLst/>
        </a:prstGeom>
        <a:gradFill rotWithShape="0">
          <a:gsLst>
            <a:gs pos="0">
              <a:schemeClr val="accent2">
                <a:hueOff val="-5751146"/>
                <a:satOff val="-15999"/>
                <a:lumOff val="13961"/>
                <a:alphaOff val="0"/>
                <a:tint val="96000"/>
                <a:lumMod val="100000"/>
              </a:schemeClr>
            </a:gs>
            <a:gs pos="78000">
              <a:schemeClr val="accent2">
                <a:hueOff val="-5751146"/>
                <a:satOff val="-15999"/>
                <a:lumOff val="13961"/>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fr-CA" sz="2000" kern="1200" dirty="0"/>
            <a:t>INTEGRATION OF ESTABLISHMENTS IN SANTE QUÉBEC: SIX MONTHS AFTER THE DATE SET BY THE GOVERNMENT</a:t>
          </a:r>
        </a:p>
      </dsp:txBody>
      <dsp:txXfrm>
        <a:off x="37696" y="3386086"/>
        <a:ext cx="6553412" cy="696808"/>
      </dsp:txXfrm>
    </dsp:sp>
    <dsp:sp modelId="{AE8C13E0-8D86-2545-BAC2-95F8D37892F8}">
      <dsp:nvSpPr>
        <dsp:cNvPr id="0" name=""/>
        <dsp:cNvSpPr/>
      </dsp:nvSpPr>
      <dsp:spPr>
        <a:xfrm>
          <a:off x="0" y="4178190"/>
          <a:ext cx="6628804" cy="772200"/>
        </a:xfrm>
        <a:prstGeom prst="roundRect">
          <a:avLst/>
        </a:prstGeom>
        <a:gradFill rotWithShape="0">
          <a:gsLst>
            <a:gs pos="0">
              <a:schemeClr val="accent2">
                <a:hueOff val="-7188933"/>
                <a:satOff val="-19999"/>
                <a:lumOff val="17451"/>
                <a:alphaOff val="0"/>
                <a:tint val="96000"/>
                <a:lumMod val="100000"/>
              </a:schemeClr>
            </a:gs>
            <a:gs pos="78000">
              <a:schemeClr val="accent2">
                <a:hueOff val="-7188933"/>
                <a:satOff val="-19999"/>
                <a:lumOff val="17451"/>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fr-CA" sz="2000" kern="1200" dirty="0"/>
            <a:t>DETERMINATION OF THE 4 NEW BARGAINING UNITS</a:t>
          </a:r>
        </a:p>
      </dsp:txBody>
      <dsp:txXfrm>
        <a:off x="37696" y="4215886"/>
        <a:ext cx="6553412" cy="69680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8E4AC2-8BD3-2B41-8DC2-569D7C030F7C}">
      <dsp:nvSpPr>
        <dsp:cNvPr id="0" name=""/>
        <dsp:cNvSpPr/>
      </dsp:nvSpPr>
      <dsp:spPr>
        <a:xfrm>
          <a:off x="0" y="473340"/>
          <a:ext cx="6628804" cy="76050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PREPARE OUR BRIEF</a:t>
          </a:r>
        </a:p>
      </dsp:txBody>
      <dsp:txXfrm>
        <a:off x="37125" y="510465"/>
        <a:ext cx="6554554" cy="686250"/>
      </dsp:txXfrm>
    </dsp:sp>
    <dsp:sp modelId="{AD4DA4FE-DA33-4F43-B138-DDE2895E99E0}">
      <dsp:nvSpPr>
        <dsp:cNvPr id="0" name=""/>
        <dsp:cNvSpPr/>
      </dsp:nvSpPr>
      <dsp:spPr>
        <a:xfrm>
          <a:off x="0" y="1291440"/>
          <a:ext cx="6628804" cy="760500"/>
        </a:xfrm>
        <a:prstGeom prst="roundRect">
          <a:avLst/>
        </a:prstGeom>
        <a:gradFill rotWithShape="0">
          <a:gsLst>
            <a:gs pos="0">
              <a:schemeClr val="accent2">
                <a:hueOff val="-1797233"/>
                <a:satOff val="-5000"/>
                <a:lumOff val="4363"/>
                <a:alphaOff val="0"/>
                <a:tint val="96000"/>
                <a:lumMod val="100000"/>
              </a:schemeClr>
            </a:gs>
            <a:gs pos="78000">
              <a:schemeClr val="accent2">
                <a:hueOff val="-1797233"/>
                <a:satOff val="-5000"/>
                <a:lumOff val="4363"/>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fr-CA" sz="2000" kern="1200" dirty="0"/>
            <a:t>CALL TO ALL FOR THE ADVANTAGES AND DISADVANTAGES OF CO-MANAGEMENT WITH PHYSICIANS</a:t>
          </a:r>
          <a:endParaRPr lang="en-US" sz="2000" kern="1200" dirty="0"/>
        </a:p>
      </dsp:txBody>
      <dsp:txXfrm>
        <a:off x="37125" y="1328565"/>
        <a:ext cx="6554554" cy="686250"/>
      </dsp:txXfrm>
    </dsp:sp>
    <dsp:sp modelId="{1DCA8A03-B703-E248-999B-614822202A09}">
      <dsp:nvSpPr>
        <dsp:cNvPr id="0" name=""/>
        <dsp:cNvSpPr/>
      </dsp:nvSpPr>
      <dsp:spPr>
        <a:xfrm>
          <a:off x="0" y="2109540"/>
          <a:ext cx="6628804" cy="760500"/>
        </a:xfrm>
        <a:prstGeom prst="roundRect">
          <a:avLst/>
        </a:prstGeom>
        <a:gradFill rotWithShape="0">
          <a:gsLst>
            <a:gs pos="0">
              <a:schemeClr val="accent2">
                <a:hueOff val="-3594467"/>
                <a:satOff val="-9999"/>
                <a:lumOff val="8726"/>
                <a:alphaOff val="0"/>
                <a:tint val="96000"/>
                <a:lumMod val="100000"/>
              </a:schemeClr>
            </a:gs>
            <a:gs pos="78000">
              <a:schemeClr val="accent2">
                <a:hueOff val="-3594467"/>
                <a:satOff val="-9999"/>
                <a:lumOff val="8726"/>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fr-CA" sz="2000" kern="1200" dirty="0"/>
            <a:t>PRESENTATION IN PARLIAMENTARY COMMITTEE</a:t>
          </a:r>
          <a:endParaRPr lang="en-US" sz="2000" kern="1200" dirty="0"/>
        </a:p>
      </dsp:txBody>
      <dsp:txXfrm>
        <a:off x="37125" y="2146665"/>
        <a:ext cx="6554554" cy="686250"/>
      </dsp:txXfrm>
    </dsp:sp>
    <dsp:sp modelId="{B69BB2A1-B2B4-DC46-A75D-51A9F7CED2EB}">
      <dsp:nvSpPr>
        <dsp:cNvPr id="0" name=""/>
        <dsp:cNvSpPr/>
      </dsp:nvSpPr>
      <dsp:spPr>
        <a:xfrm>
          <a:off x="0" y="2927640"/>
          <a:ext cx="6628804" cy="760500"/>
        </a:xfrm>
        <a:prstGeom prst="roundRect">
          <a:avLst/>
        </a:prstGeom>
        <a:gradFill rotWithShape="0">
          <a:gsLst>
            <a:gs pos="0">
              <a:schemeClr val="accent2">
                <a:hueOff val="-5391700"/>
                <a:satOff val="-14999"/>
                <a:lumOff val="13088"/>
                <a:alphaOff val="0"/>
                <a:tint val="96000"/>
                <a:lumMod val="100000"/>
              </a:schemeClr>
            </a:gs>
            <a:gs pos="78000">
              <a:schemeClr val="accent2">
                <a:hueOff val="-5391700"/>
                <a:satOff val="-14999"/>
                <a:lumOff val="13088"/>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WE</a:t>
          </a:r>
          <a:r>
            <a:rPr lang="en-US" sz="2000" kern="1200" baseline="0" dirty="0"/>
            <a:t> WILL GIVE UP TO THE MINUTE INFORMATION AND KEEP YOU POSTED</a:t>
          </a:r>
          <a:endParaRPr lang="en-US" sz="2000" kern="1200" dirty="0"/>
        </a:p>
      </dsp:txBody>
      <dsp:txXfrm>
        <a:off x="37125" y="2964765"/>
        <a:ext cx="6554554" cy="686250"/>
      </dsp:txXfrm>
    </dsp:sp>
    <dsp:sp modelId="{CA2F4B74-8EBB-F84F-B4EF-454F904CEE48}">
      <dsp:nvSpPr>
        <dsp:cNvPr id="0" name=""/>
        <dsp:cNvSpPr/>
      </dsp:nvSpPr>
      <dsp:spPr>
        <a:xfrm>
          <a:off x="0" y="3745740"/>
          <a:ext cx="6628804" cy="760500"/>
        </a:xfrm>
        <a:prstGeom prst="roundRect">
          <a:avLst/>
        </a:prstGeom>
        <a:gradFill rotWithShape="0">
          <a:gsLst>
            <a:gs pos="0">
              <a:schemeClr val="accent2">
                <a:hueOff val="-7188933"/>
                <a:satOff val="-19999"/>
                <a:lumOff val="17451"/>
                <a:alphaOff val="0"/>
                <a:tint val="96000"/>
                <a:lumMod val="100000"/>
              </a:schemeClr>
            </a:gs>
            <a:gs pos="78000">
              <a:schemeClr val="accent2">
                <a:hueOff val="-7188933"/>
                <a:satOff val="-19999"/>
                <a:lumOff val="17451"/>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APER WILL BE PRESENT WITH YOU AND TO THE END! </a:t>
          </a:r>
        </a:p>
      </dsp:txBody>
      <dsp:txXfrm>
        <a:off x="37125" y="3782865"/>
        <a:ext cx="6554554" cy="68625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0B3258C3-57C5-496A-B9B8-F989134590BA}" type="datetimeFigureOut">
              <a:rPr lang="fr-CA" smtClean="0"/>
              <a:t>2023-04-06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578166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B3258C3-57C5-496A-B9B8-F989134590BA}" type="datetimeFigureOut">
              <a:rPr lang="fr-CA" smtClean="0"/>
              <a:t>2023-04-06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2138516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B3258C3-57C5-496A-B9B8-F989134590BA}" type="datetimeFigureOut">
              <a:rPr lang="fr-CA" smtClean="0"/>
              <a:t>2023-04-06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9036482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B3258C3-57C5-496A-B9B8-F989134590BA}" type="datetimeFigureOut">
              <a:rPr lang="fr-CA" smtClean="0"/>
              <a:t>2023-04-06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33987510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B3258C3-57C5-496A-B9B8-F989134590BA}" type="datetimeFigureOut">
              <a:rPr lang="fr-CA" smtClean="0"/>
              <a:t>2023-04-06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7760544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B3258C3-57C5-496A-B9B8-F989134590BA}" type="datetimeFigureOut">
              <a:rPr lang="fr-CA" smtClean="0"/>
              <a:t>2023-04-06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23671771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B3258C3-57C5-496A-B9B8-F989134590BA}" type="datetimeFigureOut">
              <a:rPr lang="fr-CA" smtClean="0"/>
              <a:t>2023-04-06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29287942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B3258C3-57C5-496A-B9B8-F989134590BA}" type="datetimeFigureOut">
              <a:rPr lang="fr-CA" smtClean="0"/>
              <a:t>2023-04-06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1600521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B3258C3-57C5-496A-B9B8-F989134590BA}" type="datetimeFigureOut">
              <a:rPr lang="fr-CA" smtClean="0"/>
              <a:t>2023-04-06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4159703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B3258C3-57C5-496A-B9B8-F989134590BA}" type="datetimeFigureOut">
              <a:rPr lang="fr-CA" smtClean="0"/>
              <a:t>2023-04-06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808920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0B3258C3-57C5-496A-B9B8-F989134590BA}" type="datetimeFigureOut">
              <a:rPr lang="fr-CA" smtClean="0"/>
              <a:t>2023-04-06</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4127273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0B3258C3-57C5-496A-B9B8-F989134590BA}" type="datetimeFigureOut">
              <a:rPr lang="fr-CA" smtClean="0"/>
              <a:t>2023-04-06</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2911612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0B3258C3-57C5-496A-B9B8-F989134590BA}" type="datetimeFigureOut">
              <a:rPr lang="fr-CA" smtClean="0"/>
              <a:t>2023-04-06</a:t>
            </a:fld>
            <a:endParaRPr lang="fr-CA"/>
          </a:p>
        </p:txBody>
      </p:sp>
      <p:sp>
        <p:nvSpPr>
          <p:cNvPr id="4" name="Footer Placeholder 3"/>
          <p:cNvSpPr>
            <a:spLocks noGrp="1"/>
          </p:cNvSpPr>
          <p:nvPr>
            <p:ph type="ftr" sz="quarter" idx="11"/>
          </p:nvPr>
        </p:nvSpPr>
        <p:spPr/>
        <p:txBody>
          <a:bodyPr/>
          <a:lstStyle/>
          <a:p>
            <a:endParaRPr lang="fr-CA"/>
          </a:p>
        </p:txBody>
      </p:sp>
      <p:sp>
        <p:nvSpPr>
          <p:cNvPr id="5" name="Slide Number Placeholder 4"/>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57491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3258C3-57C5-496A-B9B8-F989134590BA}" type="datetimeFigureOut">
              <a:rPr lang="fr-CA" smtClean="0"/>
              <a:t>2023-04-06</a:t>
            </a:fld>
            <a:endParaRPr lang="fr-CA"/>
          </a:p>
        </p:txBody>
      </p:sp>
      <p:sp>
        <p:nvSpPr>
          <p:cNvPr id="3" name="Footer Placeholder 2"/>
          <p:cNvSpPr>
            <a:spLocks noGrp="1"/>
          </p:cNvSpPr>
          <p:nvPr>
            <p:ph type="ftr" sz="quarter" idx="11"/>
          </p:nvPr>
        </p:nvSpPr>
        <p:spPr/>
        <p:txBody>
          <a:bodyPr/>
          <a:lstStyle/>
          <a:p>
            <a:endParaRPr lang="fr-CA"/>
          </a:p>
        </p:txBody>
      </p:sp>
      <p:sp>
        <p:nvSpPr>
          <p:cNvPr id="4" name="Slide Number Placeholder 3"/>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41635205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0B3258C3-57C5-496A-B9B8-F989134590BA}" type="datetimeFigureOut">
              <a:rPr lang="fr-CA" smtClean="0"/>
              <a:t>2023-04-06</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944718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0B3258C3-57C5-496A-B9B8-F989134590BA}" type="datetimeFigureOut">
              <a:rPr lang="fr-CA" smtClean="0"/>
              <a:t>2023-04-06</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2901244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B3258C3-57C5-496A-B9B8-F989134590BA}" type="datetimeFigureOut">
              <a:rPr lang="fr-CA" smtClean="0"/>
              <a:t>2023-04-06</a:t>
            </a:fld>
            <a:endParaRPr lang="fr-C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C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759E450-7A51-4C13-9576-A402D20264D1}" type="slidenum">
              <a:rPr lang="fr-CA" smtClean="0"/>
              <a:t>‹N°›</a:t>
            </a:fld>
            <a:endParaRPr lang="fr-CA"/>
          </a:p>
        </p:txBody>
      </p:sp>
    </p:spTree>
    <p:extLst>
      <p:ext uri="{BB962C8B-B14F-4D97-AF65-F5344CB8AC3E}">
        <p14:creationId xmlns:p14="http://schemas.microsoft.com/office/powerpoint/2010/main" val="4164771862"/>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7.jpeg"/><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B10135-CB16-49D9-878B-E8D8217EC9E9}"/>
              </a:ext>
            </a:extLst>
          </p:cNvPr>
          <p:cNvSpPr>
            <a:spLocks noGrp="1"/>
          </p:cNvSpPr>
          <p:nvPr>
            <p:ph type="ctrTitle"/>
          </p:nvPr>
        </p:nvSpPr>
        <p:spPr>
          <a:xfrm>
            <a:off x="4974337" y="1265314"/>
            <a:ext cx="4299666" cy="3249131"/>
          </a:xfrm>
        </p:spPr>
        <p:txBody>
          <a:bodyPr>
            <a:normAutofit/>
          </a:bodyPr>
          <a:lstStyle/>
          <a:p>
            <a:pPr algn="l"/>
            <a:r>
              <a:rPr lang="fr-CA" b="1"/>
              <a:t>BILL 15</a:t>
            </a:r>
            <a:br>
              <a:rPr lang="fr-CA" b="1"/>
            </a:br>
            <a:r>
              <a:rPr lang="fr-CA" b="1"/>
              <a:t>EXPLAINED</a:t>
            </a:r>
          </a:p>
        </p:txBody>
      </p:sp>
      <p:sp>
        <p:nvSpPr>
          <p:cNvPr id="3" name="Sous-titre 2">
            <a:extLst>
              <a:ext uri="{FF2B5EF4-FFF2-40B4-BE49-F238E27FC236}">
                <a16:creationId xmlns:a16="http://schemas.microsoft.com/office/drawing/2014/main" id="{DE9778C2-2F4F-4274-8448-EA7B2375D6A4}"/>
              </a:ext>
            </a:extLst>
          </p:cNvPr>
          <p:cNvSpPr>
            <a:spLocks noGrp="1"/>
          </p:cNvSpPr>
          <p:nvPr>
            <p:ph type="subTitle" idx="1"/>
          </p:nvPr>
        </p:nvSpPr>
        <p:spPr>
          <a:xfrm>
            <a:off x="4974336" y="4514446"/>
            <a:ext cx="4299666" cy="871042"/>
          </a:xfrm>
        </p:spPr>
        <p:txBody>
          <a:bodyPr>
            <a:normAutofit/>
          </a:bodyPr>
          <a:lstStyle/>
          <a:p>
            <a:pPr algn="l"/>
            <a:r>
              <a:rPr lang="fr-CA"/>
              <a:t>ME ANNE-MARIE CHIQUETTE</a:t>
            </a:r>
          </a:p>
        </p:txBody>
      </p:sp>
      <p:sp>
        <p:nvSpPr>
          <p:cNvPr id="7" name="Isosceles Triangle 9">
            <a:extLst>
              <a:ext uri="{FF2B5EF4-FFF2-40B4-BE49-F238E27FC236}">
                <a16:creationId xmlns:a16="http://schemas.microsoft.com/office/drawing/2014/main" id="{5A7802B6-FF37-40CF-A7E2-6F2A0D9A9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174" y="1270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5" name="Image 4" descr="Une image contenant texte, signe&#10;&#10;Description générée automatiquement">
            <a:extLst>
              <a:ext uri="{FF2B5EF4-FFF2-40B4-BE49-F238E27FC236}">
                <a16:creationId xmlns:a16="http://schemas.microsoft.com/office/drawing/2014/main" id="{867F520C-AAE5-4173-8E71-0C2F35E60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604" y="2745746"/>
            <a:ext cx="3765692" cy="1374477"/>
          </a:xfrm>
          <a:prstGeom prst="rect">
            <a:avLst/>
          </a:prstGeom>
        </p:spPr>
      </p:pic>
    </p:spTree>
    <p:extLst>
      <p:ext uri="{BB962C8B-B14F-4D97-AF65-F5344CB8AC3E}">
        <p14:creationId xmlns:p14="http://schemas.microsoft.com/office/powerpoint/2010/main" val="5041128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srcRect r="25781" b="1"/>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677333" y="609600"/>
            <a:ext cx="3851123" cy="1320800"/>
          </a:xfrm>
        </p:spPr>
        <p:txBody>
          <a:bodyPr vert="horz" lIns="91440" tIns="45720" rIns="91440" bIns="45720" rtlCol="0" anchor="t">
            <a:normAutofit/>
          </a:bodyPr>
          <a:lstStyle/>
          <a:p>
            <a:pPr>
              <a:lnSpc>
                <a:spcPct val="90000"/>
              </a:lnSpc>
            </a:pPr>
            <a:r>
              <a:rPr lang="en-US" sz="2800" dirty="0"/>
              <a:t>AXE 4</a:t>
            </a:r>
            <a:br>
              <a:rPr lang="en-US" sz="2800" dirty="0"/>
            </a:br>
            <a:r>
              <a:rPr lang="en-US" sz="2800" dirty="0"/>
              <a:t>SANTÉ QUÉBEC…WHAT IS IT EXACTLY?</a:t>
            </a:r>
          </a:p>
        </p:txBody>
      </p:sp>
      <p:sp>
        <p:nvSpPr>
          <p:cNvPr id="4" name="ZoneTexte 3">
            <a:extLst>
              <a:ext uri="{FF2B5EF4-FFF2-40B4-BE49-F238E27FC236}">
                <a16:creationId xmlns:a16="http://schemas.microsoft.com/office/drawing/2014/main" id="{7CEA5ACE-6887-7B3C-5E6E-BDF0A6D21836}"/>
              </a:ext>
            </a:extLst>
          </p:cNvPr>
          <p:cNvSpPr txBox="1"/>
          <p:nvPr/>
        </p:nvSpPr>
        <p:spPr>
          <a:xfrm>
            <a:off x="677334" y="2160589"/>
            <a:ext cx="3851122" cy="3880773"/>
          </a:xfrm>
          <a:prstGeom prst="rect">
            <a:avLst/>
          </a:prstGeom>
        </p:spPr>
        <p:txBody>
          <a:bodyPr vert="horz" lIns="91440" tIns="45720" rIns="91440" bIns="45720" rtlCol="0">
            <a:normAutofit lnSpcReduction="10000"/>
          </a:bodyPr>
          <a:lstStyle/>
          <a:p>
            <a:pPr>
              <a:lnSpc>
                <a:spcPct val="90000"/>
              </a:lnSpc>
              <a:spcBef>
                <a:spcPts val="1000"/>
              </a:spcBef>
              <a:buClr>
                <a:schemeClr val="accent1"/>
              </a:buClr>
              <a:buSzPct val="80000"/>
              <a:buFont typeface="Wingdings 3" charset="2"/>
              <a:buChar char=""/>
            </a:pPr>
            <a:r>
              <a:rPr lang="en-US" sz="1400" dirty="0">
                <a:solidFill>
                  <a:schemeClr val="tx1">
                    <a:lumMod val="75000"/>
                    <a:lumOff val="25000"/>
                  </a:schemeClr>
                </a:solidFill>
              </a:rPr>
              <a:t> CISSS,  CIUSSS AND ALL THE UNMERGED ESTABLISHMENTS:</a:t>
            </a:r>
          </a:p>
          <a:p>
            <a:pPr>
              <a:lnSpc>
                <a:spcPct val="90000"/>
              </a:lnSpc>
              <a:spcBef>
                <a:spcPts val="1000"/>
              </a:spcBef>
              <a:buClr>
                <a:schemeClr val="accent1"/>
              </a:buClr>
              <a:buSzPct val="80000"/>
              <a:buFont typeface="Wingdings 3" charset="2"/>
              <a:buChar char=""/>
            </a:pPr>
            <a:r>
              <a:rPr lang="en-US" sz="1400" b="0" i="0" u="none" strike="noStrike" dirty="0">
                <a:solidFill>
                  <a:schemeClr val="tx1">
                    <a:lumMod val="75000"/>
                    <a:lumOff val="25000"/>
                  </a:schemeClr>
                </a:solidFill>
                <a:effectLst/>
              </a:rPr>
              <a:t>1°  Centre </a:t>
            </a:r>
            <a:r>
              <a:rPr lang="en-US" sz="1400" b="0" i="0" u="none" strike="noStrike" dirty="0" err="1">
                <a:solidFill>
                  <a:schemeClr val="tx1">
                    <a:lumMod val="75000"/>
                    <a:lumOff val="25000"/>
                  </a:schemeClr>
                </a:solidFill>
                <a:effectLst/>
              </a:rPr>
              <a:t>hospitalier</a:t>
            </a:r>
            <a:r>
              <a:rPr lang="en-US" sz="1400" b="0" i="0" u="none" strike="noStrike" dirty="0">
                <a:solidFill>
                  <a:schemeClr val="tx1">
                    <a:lumMod val="75000"/>
                    <a:lumOff val="25000"/>
                  </a:schemeClr>
                </a:solidFill>
                <a:effectLst/>
              </a:rPr>
              <a:t> de </a:t>
            </a:r>
            <a:r>
              <a:rPr lang="en-US" sz="1400" b="0" i="0" u="none" strike="noStrike" dirty="0" err="1">
                <a:solidFill>
                  <a:schemeClr val="tx1">
                    <a:lumMod val="75000"/>
                    <a:lumOff val="25000"/>
                  </a:schemeClr>
                </a:solidFill>
                <a:effectLst/>
              </a:rPr>
              <a:t>l’Université</a:t>
            </a:r>
            <a:r>
              <a:rPr lang="en-US" sz="1400" b="0" i="0" u="none" strike="noStrike" dirty="0">
                <a:solidFill>
                  <a:schemeClr val="tx1">
                    <a:lumMod val="75000"/>
                    <a:lumOff val="25000"/>
                  </a:schemeClr>
                </a:solidFill>
                <a:effectLst/>
              </a:rPr>
              <a:t> de Montréal;</a:t>
            </a:r>
          </a:p>
          <a:p>
            <a:pPr>
              <a:lnSpc>
                <a:spcPct val="90000"/>
              </a:lnSpc>
              <a:spcBef>
                <a:spcPts val="1000"/>
              </a:spcBef>
              <a:buClr>
                <a:schemeClr val="accent1"/>
              </a:buClr>
              <a:buSzPct val="80000"/>
              <a:buFont typeface="Wingdings 3" charset="2"/>
              <a:buChar char=""/>
            </a:pPr>
            <a:r>
              <a:rPr lang="en-US" sz="1400" b="0" i="0" u="none" strike="noStrike" dirty="0">
                <a:solidFill>
                  <a:schemeClr val="tx1">
                    <a:lumMod val="75000"/>
                    <a:lumOff val="25000"/>
                  </a:schemeClr>
                </a:solidFill>
                <a:effectLst/>
              </a:rPr>
              <a:t>2°  Centre </a:t>
            </a:r>
            <a:r>
              <a:rPr lang="en-US" sz="1400" b="0" i="0" u="none" strike="noStrike" dirty="0" err="1">
                <a:solidFill>
                  <a:schemeClr val="tx1">
                    <a:lumMod val="75000"/>
                    <a:lumOff val="25000"/>
                  </a:schemeClr>
                </a:solidFill>
                <a:effectLst/>
              </a:rPr>
              <a:t>hospitalier</a:t>
            </a:r>
            <a:r>
              <a:rPr lang="en-US" sz="1400" b="0" i="0" u="none" strike="noStrike" dirty="0">
                <a:solidFill>
                  <a:schemeClr val="tx1">
                    <a:lumMod val="75000"/>
                    <a:lumOff val="25000"/>
                  </a:schemeClr>
                </a:solidFill>
                <a:effectLst/>
              </a:rPr>
              <a:t> </a:t>
            </a:r>
            <a:r>
              <a:rPr lang="en-US" sz="1400" b="0" i="0" u="none" strike="noStrike" dirty="0" err="1">
                <a:solidFill>
                  <a:schemeClr val="tx1">
                    <a:lumMod val="75000"/>
                    <a:lumOff val="25000"/>
                  </a:schemeClr>
                </a:solidFill>
                <a:effectLst/>
              </a:rPr>
              <a:t>universitaire</a:t>
            </a:r>
            <a:r>
              <a:rPr lang="en-US" sz="1400" b="0" i="0" u="none" strike="noStrike" dirty="0">
                <a:solidFill>
                  <a:schemeClr val="tx1">
                    <a:lumMod val="75000"/>
                    <a:lumOff val="25000"/>
                  </a:schemeClr>
                </a:solidFill>
                <a:effectLst/>
              </a:rPr>
              <a:t> Sainte-Justine;</a:t>
            </a:r>
          </a:p>
          <a:p>
            <a:pPr>
              <a:lnSpc>
                <a:spcPct val="90000"/>
              </a:lnSpc>
              <a:spcBef>
                <a:spcPts val="1000"/>
              </a:spcBef>
              <a:buClr>
                <a:schemeClr val="accent1"/>
              </a:buClr>
              <a:buSzPct val="80000"/>
              <a:buFont typeface="Wingdings 3" charset="2"/>
              <a:buChar char=""/>
            </a:pPr>
            <a:r>
              <a:rPr lang="en-US" sz="1400" b="0" i="0" u="none" strike="noStrike" dirty="0">
                <a:solidFill>
                  <a:schemeClr val="tx1">
                    <a:lumMod val="75000"/>
                    <a:lumOff val="25000"/>
                  </a:schemeClr>
                </a:solidFill>
                <a:effectLst/>
              </a:rPr>
              <a:t>3°  Centre </a:t>
            </a:r>
            <a:r>
              <a:rPr lang="en-US" sz="1400" b="0" i="0" u="none" strike="noStrike" dirty="0" err="1">
                <a:solidFill>
                  <a:schemeClr val="tx1">
                    <a:lumMod val="75000"/>
                    <a:lumOff val="25000"/>
                  </a:schemeClr>
                </a:solidFill>
                <a:effectLst/>
              </a:rPr>
              <a:t>universitaire</a:t>
            </a:r>
            <a:r>
              <a:rPr lang="en-US" sz="1400" b="0" i="0" u="none" strike="noStrike" dirty="0">
                <a:solidFill>
                  <a:schemeClr val="tx1">
                    <a:lumMod val="75000"/>
                    <a:lumOff val="25000"/>
                  </a:schemeClr>
                </a:solidFill>
                <a:effectLst/>
              </a:rPr>
              <a:t> de </a:t>
            </a:r>
            <a:r>
              <a:rPr lang="en-US" sz="1400" b="0" i="0" u="none" strike="noStrike" dirty="0" err="1">
                <a:solidFill>
                  <a:schemeClr val="tx1">
                    <a:lumMod val="75000"/>
                    <a:lumOff val="25000"/>
                  </a:schemeClr>
                </a:solidFill>
                <a:effectLst/>
              </a:rPr>
              <a:t>santé</a:t>
            </a:r>
            <a:r>
              <a:rPr lang="en-US" sz="1400" b="0" i="0" u="none" strike="noStrike" dirty="0">
                <a:solidFill>
                  <a:schemeClr val="tx1">
                    <a:lumMod val="75000"/>
                    <a:lumOff val="25000"/>
                  </a:schemeClr>
                </a:solidFill>
                <a:effectLst/>
              </a:rPr>
              <a:t> McGill;</a:t>
            </a:r>
          </a:p>
          <a:p>
            <a:pPr>
              <a:lnSpc>
                <a:spcPct val="90000"/>
              </a:lnSpc>
              <a:spcBef>
                <a:spcPts val="1000"/>
              </a:spcBef>
              <a:buClr>
                <a:schemeClr val="accent1"/>
              </a:buClr>
              <a:buSzPct val="80000"/>
              <a:buFont typeface="Wingdings 3" charset="2"/>
              <a:buChar char=""/>
            </a:pPr>
            <a:r>
              <a:rPr lang="en-US" sz="1400" b="0" i="0" u="none" strike="noStrike" dirty="0">
                <a:solidFill>
                  <a:schemeClr val="tx1">
                    <a:lumMod val="75000"/>
                    <a:lumOff val="25000"/>
                  </a:schemeClr>
                </a:solidFill>
                <a:effectLst/>
              </a:rPr>
              <a:t>4°  </a:t>
            </a:r>
            <a:r>
              <a:rPr lang="en-US" sz="1400" b="0" i="0" u="none" strike="noStrike" dirty="0" err="1">
                <a:solidFill>
                  <a:schemeClr val="tx1">
                    <a:lumMod val="75000"/>
                    <a:lumOff val="25000"/>
                  </a:schemeClr>
                </a:solidFill>
                <a:effectLst/>
              </a:rPr>
              <a:t>Institut</a:t>
            </a:r>
            <a:r>
              <a:rPr lang="en-US" sz="1400" b="0" i="0" u="none" strike="noStrike" dirty="0">
                <a:solidFill>
                  <a:schemeClr val="tx1">
                    <a:lumMod val="75000"/>
                    <a:lumOff val="25000"/>
                  </a:schemeClr>
                </a:solidFill>
                <a:effectLst/>
              </a:rPr>
              <a:t> de </a:t>
            </a:r>
            <a:r>
              <a:rPr lang="en-US" sz="1400" b="0" i="0" u="none" strike="noStrike" dirty="0" err="1">
                <a:solidFill>
                  <a:schemeClr val="tx1">
                    <a:lumMod val="75000"/>
                    <a:lumOff val="25000"/>
                  </a:schemeClr>
                </a:solidFill>
                <a:effectLst/>
              </a:rPr>
              <a:t>cardiologie</a:t>
            </a:r>
            <a:r>
              <a:rPr lang="en-US" sz="1400" b="0" i="0" u="none" strike="noStrike" dirty="0">
                <a:solidFill>
                  <a:schemeClr val="tx1">
                    <a:lumMod val="75000"/>
                    <a:lumOff val="25000"/>
                  </a:schemeClr>
                </a:solidFill>
                <a:effectLst/>
              </a:rPr>
              <a:t> de Montréal;</a:t>
            </a:r>
          </a:p>
          <a:p>
            <a:pPr>
              <a:lnSpc>
                <a:spcPct val="90000"/>
              </a:lnSpc>
              <a:spcBef>
                <a:spcPts val="1000"/>
              </a:spcBef>
              <a:buClr>
                <a:schemeClr val="accent1"/>
              </a:buClr>
              <a:buSzPct val="80000"/>
              <a:buFont typeface="Wingdings 3" charset="2"/>
              <a:buChar char=""/>
            </a:pPr>
            <a:r>
              <a:rPr lang="en-US" sz="1400" b="0" i="0" u="none" strike="noStrike" dirty="0">
                <a:solidFill>
                  <a:schemeClr val="tx1">
                    <a:lumMod val="75000"/>
                    <a:lumOff val="25000"/>
                  </a:schemeClr>
                </a:solidFill>
                <a:effectLst/>
              </a:rPr>
              <a:t>5°  </a:t>
            </a:r>
            <a:r>
              <a:rPr lang="en-US" sz="1400" b="0" i="0" u="none" strike="noStrike" dirty="0" err="1">
                <a:solidFill>
                  <a:schemeClr val="tx1">
                    <a:lumMod val="75000"/>
                    <a:lumOff val="25000"/>
                  </a:schemeClr>
                </a:solidFill>
                <a:effectLst/>
              </a:rPr>
              <a:t>Institut</a:t>
            </a:r>
            <a:r>
              <a:rPr lang="en-US" sz="1400" b="0" i="0" u="none" strike="noStrike" dirty="0">
                <a:solidFill>
                  <a:schemeClr val="tx1">
                    <a:lumMod val="75000"/>
                    <a:lumOff val="25000"/>
                  </a:schemeClr>
                </a:solidFill>
                <a:effectLst/>
              </a:rPr>
              <a:t> Philippe-</a:t>
            </a:r>
            <a:r>
              <a:rPr lang="en-US" sz="1400" b="0" i="0" u="none" strike="noStrike" dirty="0" err="1">
                <a:solidFill>
                  <a:schemeClr val="tx1">
                    <a:lumMod val="75000"/>
                    <a:lumOff val="25000"/>
                  </a:schemeClr>
                </a:solidFill>
                <a:effectLst/>
              </a:rPr>
              <a:t>Pinel</a:t>
            </a:r>
            <a:r>
              <a:rPr lang="en-US" sz="1400" b="0" i="0" u="none" strike="noStrike" dirty="0">
                <a:solidFill>
                  <a:schemeClr val="tx1">
                    <a:lumMod val="75000"/>
                    <a:lumOff val="25000"/>
                  </a:schemeClr>
                </a:solidFill>
                <a:effectLst/>
              </a:rPr>
              <a:t> de Montréal;</a:t>
            </a:r>
          </a:p>
          <a:p>
            <a:pPr>
              <a:lnSpc>
                <a:spcPct val="90000"/>
              </a:lnSpc>
              <a:spcBef>
                <a:spcPts val="1000"/>
              </a:spcBef>
              <a:buClr>
                <a:schemeClr val="accent1"/>
              </a:buClr>
              <a:buSzPct val="80000"/>
              <a:buFont typeface="Wingdings 3" charset="2"/>
              <a:buChar char=""/>
            </a:pPr>
            <a:r>
              <a:rPr lang="en-US" sz="1400" b="0" i="0" u="none" strike="noStrike" dirty="0">
                <a:solidFill>
                  <a:schemeClr val="tx1">
                    <a:lumMod val="75000"/>
                    <a:lumOff val="25000"/>
                  </a:schemeClr>
                </a:solidFill>
                <a:effectLst/>
              </a:rPr>
              <a:t>6°  CHU de Québec – Université Laval;</a:t>
            </a:r>
          </a:p>
          <a:p>
            <a:pPr>
              <a:lnSpc>
                <a:spcPct val="90000"/>
              </a:lnSpc>
              <a:spcBef>
                <a:spcPts val="1000"/>
              </a:spcBef>
              <a:buClr>
                <a:schemeClr val="accent1"/>
              </a:buClr>
              <a:buSzPct val="80000"/>
              <a:buFont typeface="Wingdings 3" charset="2"/>
              <a:buChar char=""/>
            </a:pPr>
            <a:r>
              <a:rPr lang="en-US" sz="1400" b="0" i="0" u="none" strike="noStrike" dirty="0">
                <a:solidFill>
                  <a:schemeClr val="tx1">
                    <a:lumMod val="75000"/>
                    <a:lumOff val="25000"/>
                  </a:schemeClr>
                </a:solidFill>
                <a:effectLst/>
              </a:rPr>
              <a:t>7°  </a:t>
            </a:r>
            <a:r>
              <a:rPr lang="en-US" sz="1400" b="0" i="0" u="none" strike="noStrike" dirty="0" err="1">
                <a:solidFill>
                  <a:schemeClr val="tx1">
                    <a:lumMod val="75000"/>
                    <a:lumOff val="25000"/>
                  </a:schemeClr>
                </a:solidFill>
                <a:effectLst/>
              </a:rPr>
              <a:t>Institut</a:t>
            </a:r>
            <a:r>
              <a:rPr lang="en-US" sz="1400" b="0" i="0" u="none" strike="noStrike" dirty="0">
                <a:solidFill>
                  <a:schemeClr val="tx1">
                    <a:lumMod val="75000"/>
                    <a:lumOff val="25000"/>
                  </a:schemeClr>
                </a:solidFill>
                <a:effectLst/>
              </a:rPr>
              <a:t> </a:t>
            </a:r>
            <a:r>
              <a:rPr lang="en-US" sz="1400" b="0" i="0" u="none" strike="noStrike" dirty="0" err="1">
                <a:solidFill>
                  <a:schemeClr val="tx1">
                    <a:lumMod val="75000"/>
                    <a:lumOff val="25000"/>
                  </a:schemeClr>
                </a:solidFill>
                <a:effectLst/>
              </a:rPr>
              <a:t>universitaire</a:t>
            </a:r>
            <a:r>
              <a:rPr lang="en-US" sz="1400" b="0" i="0" u="none" strike="noStrike" dirty="0">
                <a:solidFill>
                  <a:schemeClr val="tx1">
                    <a:lumMod val="75000"/>
                    <a:lumOff val="25000"/>
                  </a:schemeClr>
                </a:solidFill>
                <a:effectLst/>
              </a:rPr>
              <a:t> de </a:t>
            </a:r>
            <a:r>
              <a:rPr lang="en-US" sz="1400" b="0" i="0" u="none" strike="noStrike" dirty="0" err="1">
                <a:solidFill>
                  <a:schemeClr val="tx1">
                    <a:lumMod val="75000"/>
                    <a:lumOff val="25000"/>
                  </a:schemeClr>
                </a:solidFill>
                <a:effectLst/>
              </a:rPr>
              <a:t>cardiologie</a:t>
            </a:r>
            <a:r>
              <a:rPr lang="en-US" sz="1400" b="0" i="0" u="none" strike="noStrike" dirty="0">
                <a:solidFill>
                  <a:schemeClr val="tx1">
                    <a:lumMod val="75000"/>
                    <a:lumOff val="25000"/>
                  </a:schemeClr>
                </a:solidFill>
                <a:effectLst/>
              </a:rPr>
              <a:t> et de </a:t>
            </a:r>
            <a:r>
              <a:rPr lang="en-US" sz="1400" b="0" i="0" u="none" strike="noStrike" dirty="0" err="1">
                <a:solidFill>
                  <a:schemeClr val="tx1">
                    <a:lumMod val="75000"/>
                    <a:lumOff val="25000"/>
                  </a:schemeClr>
                </a:solidFill>
                <a:effectLst/>
              </a:rPr>
              <a:t>pneumologie</a:t>
            </a:r>
            <a:r>
              <a:rPr lang="en-US" sz="1400" b="0" i="0" u="none" strike="noStrike" dirty="0">
                <a:solidFill>
                  <a:schemeClr val="tx1">
                    <a:lumMod val="75000"/>
                    <a:lumOff val="25000"/>
                  </a:schemeClr>
                </a:solidFill>
                <a:effectLst/>
              </a:rPr>
              <a:t> de Québec – Université Laval</a:t>
            </a:r>
          </a:p>
          <a:p>
            <a:pPr>
              <a:lnSpc>
                <a:spcPct val="90000"/>
              </a:lnSpc>
              <a:spcBef>
                <a:spcPts val="1000"/>
              </a:spcBef>
              <a:buClr>
                <a:schemeClr val="accent1"/>
              </a:buClr>
              <a:buSzPct val="80000"/>
              <a:buFont typeface="Wingdings 3" charset="2"/>
              <a:buChar char=""/>
            </a:pPr>
            <a:r>
              <a:rPr lang="fr-CA" sz="1100" dirty="0"/>
              <a:t>AS WELL AS THE RÉGIE DU GRAND NORD ARE MERGED WITH SANTÉ QUÉBEC ON THE DATE SIX MONTHS FOLLOWING THE DATE SET BY THE GOVERNMENT AND FOLLOWING THE ADOPTION AND SANCTION OF BILL -15</a:t>
            </a:r>
            <a:endParaRPr lang="en-US" sz="1100" dirty="0">
              <a:solidFill>
                <a:schemeClr val="tx1">
                  <a:lumMod val="75000"/>
                  <a:lumOff val="25000"/>
                </a:schemeClr>
              </a:solidFill>
            </a:endParaRPr>
          </a:p>
        </p:txBody>
      </p:sp>
      <p:cxnSp>
        <p:nvCxnSpPr>
          <p:cNvPr id="22" name="Straight Connector 21">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8"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008852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4" name="Straight Connector 43">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6"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7"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8" name="Isosceles Triangle 47">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49"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0"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2" name="Isosceles Triangle 51">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3" name="Isosceles Triangle 52">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5536734" y="609600"/>
            <a:ext cx="3737268" cy="1320800"/>
          </a:xfrm>
        </p:spPr>
        <p:txBody>
          <a:bodyPr vert="horz" lIns="91440" tIns="45720" rIns="91440" bIns="45720" rtlCol="0" anchor="t">
            <a:normAutofit/>
          </a:bodyPr>
          <a:lstStyle/>
          <a:p>
            <a:pPr>
              <a:lnSpc>
                <a:spcPct val="90000"/>
              </a:lnSpc>
            </a:pPr>
            <a:r>
              <a:rPr lang="en-US" sz="2800" dirty="0"/>
              <a:t>AXE 4</a:t>
            </a:r>
            <a:br>
              <a:rPr lang="en-US" sz="2800" dirty="0"/>
            </a:br>
            <a:r>
              <a:rPr lang="en-US" sz="2800" dirty="0"/>
              <a:t>SANTÉ QUÉBEC…WHAT IS IT EXACTLY?</a:t>
            </a:r>
          </a:p>
        </p:txBody>
      </p:sp>
      <p:sp>
        <p:nvSpPr>
          <p:cNvPr id="4" name="ZoneTexte 3">
            <a:extLst>
              <a:ext uri="{FF2B5EF4-FFF2-40B4-BE49-F238E27FC236}">
                <a16:creationId xmlns:a16="http://schemas.microsoft.com/office/drawing/2014/main" id="{7CEA5ACE-6887-7B3C-5E6E-BDF0A6D21836}"/>
              </a:ext>
            </a:extLst>
          </p:cNvPr>
          <p:cNvSpPr txBox="1"/>
          <p:nvPr/>
        </p:nvSpPr>
        <p:spPr>
          <a:xfrm>
            <a:off x="5209563" y="2160589"/>
            <a:ext cx="4064439" cy="3880773"/>
          </a:xfrm>
          <a:prstGeom prst="rect">
            <a:avLst/>
          </a:prstGeom>
        </p:spPr>
        <p:txBody>
          <a:bodyPr vert="horz" lIns="91440" tIns="45720" rIns="91440" bIns="45720" rtlCol="0">
            <a:noAutofit/>
          </a:bodyPr>
          <a:lstStyle/>
          <a:p>
            <a:pPr>
              <a:lnSpc>
                <a:spcPct val="90000"/>
              </a:lnSpc>
              <a:spcBef>
                <a:spcPts val="1000"/>
              </a:spcBef>
              <a:buClr>
                <a:schemeClr val="accent1"/>
              </a:buClr>
              <a:buSzPct val="80000"/>
              <a:buFont typeface="Wingdings 3" charset="2"/>
              <a:buChar char=""/>
            </a:pPr>
            <a:r>
              <a:rPr lang="fr-CA" sz="1400" dirty="0"/>
              <a:t>AS OF THIS DATE, THESE CISSS, CIUSSS, UNMERGED ESTABLISHMENTS AND THIS PUBLIC ESTABLISHMENT (GRAND NORD): </a:t>
            </a:r>
          </a:p>
          <a:p>
            <a:pPr>
              <a:lnSpc>
                <a:spcPct val="90000"/>
              </a:lnSpc>
              <a:spcBef>
                <a:spcPts val="1000"/>
              </a:spcBef>
              <a:buClr>
                <a:schemeClr val="accent1"/>
              </a:buClr>
              <a:buSzPct val="80000"/>
              <a:buFont typeface="Wingdings 3" charset="2"/>
              <a:buChar char=""/>
            </a:pPr>
            <a:r>
              <a:rPr lang="fr-CA" sz="1400" dirty="0"/>
              <a:t>CONTINUE THEIR EXISTENCE IN SANTÉ QUÉBEC</a:t>
            </a:r>
          </a:p>
          <a:p>
            <a:pPr>
              <a:lnSpc>
                <a:spcPct val="90000"/>
              </a:lnSpc>
              <a:spcBef>
                <a:spcPts val="1000"/>
              </a:spcBef>
              <a:buClr>
                <a:schemeClr val="accent1"/>
              </a:buClr>
              <a:buSzPct val="80000"/>
              <a:buFont typeface="Wingdings 3" charset="2"/>
              <a:buChar char=""/>
            </a:pPr>
            <a:r>
              <a:rPr lang="fr-CA" sz="1400" dirty="0"/>
              <a:t> AND THEIR ASSETS ARE ONE WITH THAT OF SANTÉ QUÉBEC</a:t>
            </a:r>
          </a:p>
          <a:p>
            <a:pPr>
              <a:lnSpc>
                <a:spcPct val="90000"/>
              </a:lnSpc>
              <a:spcBef>
                <a:spcPts val="1000"/>
              </a:spcBef>
              <a:buClr>
                <a:schemeClr val="accent1"/>
              </a:buClr>
              <a:buSzPct val="80000"/>
              <a:buFont typeface="Wingdings 3" charset="2"/>
              <a:buChar char=""/>
            </a:pPr>
            <a:r>
              <a:rPr lang="fr-CA" sz="1400" dirty="0"/>
              <a:t>THEY BECOME: TERRITORIAL ESTABLISHMENTS (CISSS AND CIUSSS) </a:t>
            </a:r>
          </a:p>
          <a:p>
            <a:pPr>
              <a:lnSpc>
                <a:spcPct val="90000"/>
              </a:lnSpc>
              <a:spcBef>
                <a:spcPts val="1000"/>
              </a:spcBef>
              <a:buClr>
                <a:schemeClr val="accent1"/>
              </a:buClr>
              <a:buSzPct val="80000"/>
              <a:buFont typeface="Wingdings 3" charset="2"/>
              <a:buChar char=""/>
            </a:pPr>
            <a:r>
              <a:rPr lang="fr-CA" sz="1400" dirty="0"/>
              <a:t>ESTABLISHMENTS OTHER THAN TERRITORIAL IN THE CASE OF NON-MERGED ESTABLISHMENTS </a:t>
            </a:r>
          </a:p>
          <a:p>
            <a:pPr>
              <a:lnSpc>
                <a:spcPct val="90000"/>
              </a:lnSpc>
              <a:spcBef>
                <a:spcPts val="1000"/>
              </a:spcBef>
              <a:buClr>
                <a:schemeClr val="accent1"/>
              </a:buClr>
              <a:buSzPct val="80000"/>
              <a:buFont typeface="Wingdings 3" charset="2"/>
              <a:buChar char=""/>
            </a:pPr>
            <a:r>
              <a:rPr lang="fr-CA" sz="1400" dirty="0"/>
              <a:t>THE RIGHTS AND OBLIGATIONS OF THE MERGING ESTABLISHMENTS BECOME THOSE OF SANTÉ QUÉBEC </a:t>
            </a:r>
          </a:p>
          <a:p>
            <a:pPr>
              <a:lnSpc>
                <a:spcPct val="90000"/>
              </a:lnSpc>
              <a:spcBef>
                <a:spcPts val="1000"/>
              </a:spcBef>
              <a:buClr>
                <a:schemeClr val="accent1"/>
              </a:buClr>
              <a:buSzPct val="80000"/>
              <a:buFont typeface="Wingdings 3" charset="2"/>
              <a:buChar char=""/>
            </a:pPr>
            <a:r>
              <a:rPr lang="fr-CA" sz="1400" dirty="0"/>
              <a:t>AND SANTE QUÉBEC BECOMES A PARTY TO ANY LEGAL OR ADMINISTRATIVE PROCEEDINGS TO WHICH THEY WERE PARTY TOO.</a:t>
            </a:r>
            <a:endParaRPr lang="en-US" sz="1400" dirty="0">
              <a:solidFill>
                <a:schemeClr val="tx1">
                  <a:lumMod val="75000"/>
                  <a:lumOff val="25000"/>
                </a:schemeClr>
              </a:solidFill>
            </a:endParaRPr>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srcRect l="5946" r="43511" b="1"/>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55" name="Isosceles Triangle 54">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07247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0" name="Group 59">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61" name="Straight Connector 60">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63"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4"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5" name="Isosceles Triangle 64">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66"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7"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8"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9" name="Isosceles Triangle 68">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0" name="Isosceles Triangle 69">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2849562" y="609600"/>
            <a:ext cx="6424440" cy="1320800"/>
          </a:xfrm>
        </p:spPr>
        <p:txBody>
          <a:bodyPr vert="horz" lIns="91440" tIns="45720" rIns="91440" bIns="45720" rtlCol="0" anchor="t">
            <a:normAutofit/>
          </a:bodyPr>
          <a:lstStyle/>
          <a:p>
            <a:pPr>
              <a:lnSpc>
                <a:spcPct val="90000"/>
              </a:lnSpc>
            </a:pPr>
            <a:r>
              <a:rPr lang="en-US" sz="2800" dirty="0"/>
              <a:t>AXE 4</a:t>
            </a:r>
            <a:br>
              <a:rPr lang="en-US" sz="2800" dirty="0"/>
            </a:br>
            <a:r>
              <a:rPr lang="en-US" sz="2800" dirty="0"/>
              <a:t>SANTÉ QUÉBEC…WHAT IS IT EXACTLY?</a:t>
            </a:r>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srcRect l="21673" t="141" r="52785" b="-1"/>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72" name="Isosceles Triangle 71">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 name="ZoneTexte 3">
            <a:extLst>
              <a:ext uri="{FF2B5EF4-FFF2-40B4-BE49-F238E27FC236}">
                <a16:creationId xmlns:a16="http://schemas.microsoft.com/office/drawing/2014/main" id="{7CEA5ACE-6887-7B3C-5E6E-BDF0A6D21836}"/>
              </a:ext>
            </a:extLst>
          </p:cNvPr>
          <p:cNvSpPr txBox="1"/>
          <p:nvPr/>
        </p:nvSpPr>
        <p:spPr>
          <a:xfrm>
            <a:off x="2849562" y="1839686"/>
            <a:ext cx="6424440" cy="4775427"/>
          </a:xfrm>
          <a:prstGeom prst="rect">
            <a:avLst/>
          </a:prstGeom>
        </p:spPr>
        <p:txBody>
          <a:bodyPr vert="horz" lIns="91440" tIns="45720" rIns="91440" bIns="45720" rtlCol="0">
            <a:noAutofit/>
          </a:bodyPr>
          <a:lstStyle/>
          <a:p>
            <a:pPr>
              <a:lnSpc>
                <a:spcPct val="90000"/>
              </a:lnSpc>
              <a:spcBef>
                <a:spcPts val="1000"/>
              </a:spcBef>
              <a:buClr>
                <a:schemeClr val="accent1"/>
              </a:buClr>
              <a:buSzPct val="80000"/>
              <a:buFont typeface="Wingdings 3" charset="2"/>
              <a:buChar char=""/>
            </a:pPr>
            <a:r>
              <a:rPr lang="fr-CA" sz="1100" dirty="0"/>
              <a:t>THE EMPLOYEES OF A </a:t>
            </a:r>
            <a:r>
              <a:rPr lang="fr-CA" sz="1100" b="1" dirty="0"/>
              <a:t>GROUPED ESTABLISHMENT </a:t>
            </a:r>
            <a:r>
              <a:rPr lang="fr-CA" sz="1100" dirty="0"/>
              <a:t>BECOME, WITHOUT OTHER FORMALITY, THE EMPLOYEES OF SANTE QUÉBEC. THE GROUPED ESTABLISHMENTS ARE:</a:t>
            </a:r>
          </a:p>
          <a:p>
            <a:pPr>
              <a:lnSpc>
                <a:spcPct val="90000"/>
              </a:lnSpc>
              <a:spcBef>
                <a:spcPts val="1000"/>
              </a:spcBef>
              <a:buClr>
                <a:schemeClr val="accent1"/>
              </a:buClr>
              <a:buSzPct val="80000"/>
              <a:buFont typeface="Wingdings 3" charset="2"/>
              <a:buChar char=""/>
            </a:pPr>
            <a:r>
              <a:rPr lang="en-US" sz="1100" b="1" dirty="0">
                <a:solidFill>
                  <a:schemeClr val="tx1">
                    <a:lumMod val="75000"/>
                    <a:lumOff val="25000"/>
                  </a:schemeClr>
                </a:solidFill>
              </a:rPr>
              <a:t>HOPITAL JEFFERY HALE (JEFFERY HALE)</a:t>
            </a:r>
          </a:p>
          <a:p>
            <a:pPr>
              <a:lnSpc>
                <a:spcPct val="90000"/>
              </a:lnSpc>
              <a:spcBef>
                <a:spcPts val="1000"/>
              </a:spcBef>
              <a:buClr>
                <a:schemeClr val="accent1"/>
              </a:buClr>
              <a:buSzPct val="80000"/>
              <a:buFont typeface="Wingdings 3" charset="2"/>
              <a:buChar char=""/>
            </a:pPr>
            <a:r>
              <a:rPr lang="en-US" sz="1100" b="1" dirty="0">
                <a:solidFill>
                  <a:schemeClr val="tx1">
                    <a:lumMod val="75000"/>
                    <a:lumOff val="25000"/>
                  </a:schemeClr>
                </a:solidFill>
              </a:rPr>
              <a:t>CENTRE DE RÉADAPTATION EN DÉFICIENCE INTELLECTUELLE DE L’ESTRIE (CRDIE)</a:t>
            </a:r>
          </a:p>
          <a:p>
            <a:pPr>
              <a:lnSpc>
                <a:spcPct val="90000"/>
              </a:lnSpc>
              <a:spcBef>
                <a:spcPts val="1000"/>
              </a:spcBef>
              <a:buClr>
                <a:schemeClr val="accent1"/>
              </a:buClr>
              <a:buSzPct val="80000"/>
              <a:buFont typeface="Wingdings 3" charset="2"/>
              <a:buChar char=""/>
            </a:pPr>
            <a:r>
              <a:rPr lang="en-US" sz="1100" b="1" dirty="0">
                <a:solidFill>
                  <a:schemeClr val="tx1">
                    <a:lumMod val="75000"/>
                    <a:lumOff val="25000"/>
                  </a:schemeClr>
                </a:solidFill>
              </a:rPr>
              <a:t>INSTITUT UNIVERSITAIRE EN GÉRIATRIE DE SHERBROOKE (IUGS)</a:t>
            </a:r>
          </a:p>
          <a:p>
            <a:pPr>
              <a:lnSpc>
                <a:spcPct val="90000"/>
              </a:lnSpc>
              <a:spcBef>
                <a:spcPts val="1000"/>
              </a:spcBef>
              <a:buClr>
                <a:schemeClr val="accent1"/>
              </a:buClr>
              <a:buSzPct val="80000"/>
              <a:buFont typeface="Wingdings 3" charset="2"/>
              <a:buChar char=""/>
            </a:pPr>
            <a:r>
              <a:rPr lang="en-US" sz="1100" b="1" dirty="0">
                <a:solidFill>
                  <a:schemeClr val="tx1">
                    <a:lumMod val="75000"/>
                    <a:lumOff val="25000"/>
                  </a:schemeClr>
                </a:solidFill>
              </a:rPr>
              <a:t>INSTITUT DOUGLAS (DOUGLAS)</a:t>
            </a:r>
          </a:p>
          <a:p>
            <a:pPr>
              <a:lnSpc>
                <a:spcPct val="90000"/>
              </a:lnSpc>
              <a:spcBef>
                <a:spcPts val="1000"/>
              </a:spcBef>
              <a:buClr>
                <a:schemeClr val="accent1"/>
              </a:buClr>
              <a:buSzPct val="80000"/>
              <a:buFont typeface="Wingdings 3" charset="2"/>
              <a:buChar char=""/>
            </a:pPr>
            <a:r>
              <a:rPr lang="en-US" sz="1100" b="1" dirty="0">
                <a:solidFill>
                  <a:schemeClr val="tx1">
                    <a:lumMod val="75000"/>
                    <a:lumOff val="25000"/>
                  </a:schemeClr>
                </a:solidFill>
              </a:rPr>
              <a:t>CH ST MARY (ST MARY’S)</a:t>
            </a:r>
          </a:p>
          <a:p>
            <a:pPr>
              <a:lnSpc>
                <a:spcPct val="90000"/>
              </a:lnSpc>
              <a:spcBef>
                <a:spcPts val="1000"/>
              </a:spcBef>
              <a:buClr>
                <a:schemeClr val="accent1"/>
              </a:buClr>
              <a:buSzPct val="80000"/>
              <a:buFont typeface="Wingdings 3" charset="2"/>
              <a:buChar char=""/>
            </a:pPr>
            <a:r>
              <a:rPr lang="en-US" sz="1100" b="1" dirty="0">
                <a:solidFill>
                  <a:schemeClr val="tx1">
                    <a:lumMod val="75000"/>
                    <a:lumOff val="25000"/>
                  </a:schemeClr>
                </a:solidFill>
              </a:rPr>
              <a:t>HÔPITAL GÉNÉRAL JUIF MORTIMER B. DAVIS (JGH)</a:t>
            </a:r>
          </a:p>
          <a:p>
            <a:pPr>
              <a:lnSpc>
                <a:spcPct val="90000"/>
              </a:lnSpc>
              <a:spcBef>
                <a:spcPts val="1000"/>
              </a:spcBef>
              <a:buClr>
                <a:schemeClr val="accent1"/>
              </a:buClr>
              <a:buSzPct val="80000"/>
              <a:buFont typeface="Wingdings 3" charset="2"/>
              <a:buChar char=""/>
            </a:pPr>
            <a:r>
              <a:rPr lang="en-US" sz="1100" b="1" dirty="0">
                <a:solidFill>
                  <a:schemeClr val="tx1">
                    <a:lumMod val="75000"/>
                    <a:lumOff val="25000"/>
                  </a:schemeClr>
                </a:solidFill>
              </a:rPr>
              <a:t>CENTRE MIRIAM (MIRIAM)</a:t>
            </a:r>
          </a:p>
          <a:p>
            <a:pPr>
              <a:lnSpc>
                <a:spcPct val="90000"/>
              </a:lnSpc>
              <a:spcBef>
                <a:spcPts val="1000"/>
              </a:spcBef>
              <a:buClr>
                <a:schemeClr val="accent1"/>
              </a:buClr>
              <a:buSzPct val="80000"/>
              <a:buFont typeface="Wingdings 3" charset="2"/>
              <a:buChar char=""/>
            </a:pPr>
            <a:r>
              <a:rPr lang="en-US" sz="1100" b="1" dirty="0">
                <a:solidFill>
                  <a:schemeClr val="tx1">
                    <a:lumMod val="75000"/>
                    <a:lumOff val="25000"/>
                  </a:schemeClr>
                </a:solidFill>
              </a:rPr>
              <a:t>CHSLD JUIF DE MONTRÉAL (JEWISH ELDERCARE)</a:t>
            </a:r>
          </a:p>
          <a:p>
            <a:pPr>
              <a:lnSpc>
                <a:spcPct val="90000"/>
              </a:lnSpc>
              <a:spcBef>
                <a:spcPts val="1000"/>
              </a:spcBef>
              <a:buClr>
                <a:schemeClr val="accent1"/>
              </a:buClr>
              <a:buSzPct val="80000"/>
              <a:buFont typeface="Wingdings 3" charset="2"/>
              <a:buChar char=""/>
            </a:pPr>
            <a:r>
              <a:rPr lang="en-US" sz="1100" b="1" dirty="0">
                <a:solidFill>
                  <a:schemeClr val="tx1">
                    <a:lumMod val="75000"/>
                    <a:lumOff val="25000"/>
                  </a:schemeClr>
                </a:solidFill>
              </a:rPr>
              <a:t>HÔPITAL MONT-SINAÏ (MONT-SINAÏ HOSPITAL)</a:t>
            </a:r>
          </a:p>
          <a:p>
            <a:pPr>
              <a:lnSpc>
                <a:spcPct val="90000"/>
              </a:lnSpc>
              <a:spcBef>
                <a:spcPts val="1000"/>
              </a:spcBef>
              <a:buClr>
                <a:schemeClr val="accent1"/>
              </a:buClr>
              <a:buSzPct val="80000"/>
              <a:buFont typeface="Wingdings 3" charset="2"/>
              <a:buChar char=""/>
            </a:pPr>
            <a:r>
              <a:rPr lang="en-US" sz="1100" b="1" dirty="0">
                <a:solidFill>
                  <a:schemeClr val="tx1">
                    <a:lumMod val="75000"/>
                    <a:lumOff val="25000"/>
                  </a:schemeClr>
                </a:solidFill>
              </a:rPr>
              <a:t>MAIMONIDES</a:t>
            </a:r>
          </a:p>
          <a:p>
            <a:pPr>
              <a:lnSpc>
                <a:spcPct val="90000"/>
              </a:lnSpc>
              <a:spcBef>
                <a:spcPts val="1000"/>
              </a:spcBef>
              <a:buClr>
                <a:schemeClr val="accent1"/>
              </a:buClr>
              <a:buSzPct val="80000"/>
              <a:buFont typeface="Wingdings 3" charset="2"/>
              <a:buChar char=""/>
            </a:pPr>
            <a:r>
              <a:rPr lang="en-US" sz="1100" b="1" dirty="0">
                <a:solidFill>
                  <a:schemeClr val="tx1">
                    <a:lumMod val="75000"/>
                    <a:lumOff val="25000"/>
                  </a:schemeClr>
                </a:solidFill>
              </a:rPr>
              <a:t>CR LETHBRIDGE-LAYTON-MACKAY</a:t>
            </a:r>
          </a:p>
          <a:p>
            <a:pPr>
              <a:lnSpc>
                <a:spcPct val="90000"/>
              </a:lnSpc>
              <a:spcBef>
                <a:spcPts val="1000"/>
              </a:spcBef>
              <a:buClr>
                <a:schemeClr val="accent1"/>
              </a:buClr>
              <a:buSzPct val="80000"/>
              <a:buFont typeface="Wingdings 3" charset="2"/>
              <a:buChar char=""/>
            </a:pPr>
            <a:r>
              <a:rPr lang="en-US" sz="1100" b="1" dirty="0">
                <a:solidFill>
                  <a:schemeClr val="tx1">
                    <a:lumMod val="75000"/>
                    <a:lumOff val="25000"/>
                  </a:schemeClr>
                </a:solidFill>
              </a:rPr>
              <a:t>HÔPITAL CHINOIS DE MONTRÉAL</a:t>
            </a:r>
          </a:p>
          <a:p>
            <a:pPr>
              <a:lnSpc>
                <a:spcPct val="90000"/>
              </a:lnSpc>
              <a:spcBef>
                <a:spcPts val="1000"/>
              </a:spcBef>
              <a:buClr>
                <a:schemeClr val="accent1"/>
              </a:buClr>
              <a:buSzPct val="80000"/>
              <a:buFont typeface="Wingdings 3" charset="2"/>
              <a:buChar char=""/>
            </a:pPr>
            <a:r>
              <a:rPr lang="en-US" sz="1100" b="1" dirty="0">
                <a:solidFill>
                  <a:schemeClr val="tx1">
                    <a:lumMod val="75000"/>
                    <a:lumOff val="25000"/>
                  </a:schemeClr>
                </a:solidFill>
              </a:rPr>
              <a:t>HÔPITAL SANTA CABRINI</a:t>
            </a:r>
          </a:p>
          <a:p>
            <a:pPr>
              <a:lnSpc>
                <a:spcPct val="90000"/>
              </a:lnSpc>
              <a:spcBef>
                <a:spcPts val="1000"/>
              </a:spcBef>
              <a:buClr>
                <a:schemeClr val="accent1"/>
              </a:buClr>
              <a:buSzPct val="80000"/>
              <a:buFont typeface="Wingdings 3" charset="2"/>
              <a:buChar char=""/>
            </a:pPr>
            <a:r>
              <a:rPr lang="en-US" sz="1100" b="1" dirty="0">
                <a:solidFill>
                  <a:schemeClr val="tx1">
                    <a:lumMod val="75000"/>
                    <a:lumOff val="25000"/>
                  </a:schemeClr>
                </a:solidFill>
              </a:rPr>
              <a:t>HÔPITAL JUIF DE RÉADAPTATION (JEWISH REHABE CENTER)</a:t>
            </a:r>
          </a:p>
          <a:p>
            <a:pPr>
              <a:lnSpc>
                <a:spcPct val="90000"/>
              </a:lnSpc>
              <a:spcBef>
                <a:spcPts val="1000"/>
              </a:spcBef>
              <a:buClr>
                <a:schemeClr val="accent1"/>
              </a:buClr>
              <a:buSzPct val="80000"/>
              <a:buFont typeface="Wingdings 3" charset="2"/>
              <a:buChar char=""/>
            </a:pPr>
            <a:r>
              <a:rPr lang="en-US" sz="1100" b="1" dirty="0">
                <a:solidFill>
                  <a:schemeClr val="tx1">
                    <a:lumMod val="75000"/>
                    <a:lumOff val="25000"/>
                  </a:schemeClr>
                </a:solidFill>
              </a:rPr>
              <a:t>LA RÉSIDENCE LACHUTE</a:t>
            </a:r>
          </a:p>
          <a:p>
            <a:pPr>
              <a:lnSpc>
                <a:spcPct val="90000"/>
              </a:lnSpc>
              <a:spcBef>
                <a:spcPts val="1000"/>
              </a:spcBef>
              <a:buClr>
                <a:schemeClr val="accent1"/>
              </a:buClr>
              <a:buSzPct val="80000"/>
              <a:buFont typeface="Wingdings 3" charset="2"/>
              <a:buChar char=""/>
            </a:pPr>
            <a:r>
              <a:rPr lang="en-US" sz="1100" b="1" dirty="0">
                <a:solidFill>
                  <a:schemeClr val="tx1">
                    <a:lumMod val="75000"/>
                    <a:lumOff val="25000"/>
                  </a:schemeClr>
                </a:solidFill>
              </a:rPr>
              <a:t>CSSS DU HAUT SAINT-LAURENT</a:t>
            </a:r>
          </a:p>
        </p:txBody>
      </p:sp>
    </p:spTree>
    <p:extLst>
      <p:ext uri="{BB962C8B-B14F-4D97-AF65-F5344CB8AC3E}">
        <p14:creationId xmlns:p14="http://schemas.microsoft.com/office/powerpoint/2010/main" val="31758075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6" name="Group 8">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37" name="Rectangle 20">
            <a:extLst>
              <a:ext uri="{FF2B5EF4-FFF2-40B4-BE49-F238E27FC236}">
                <a16:creationId xmlns:a16="http://schemas.microsoft.com/office/drawing/2014/main" id="{BDDE9CD4-0E0A-4129-8689-A89C4E9A6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4" descr="Illuminated San Francisco City Hall">
            <a:extLst>
              <a:ext uri="{FF2B5EF4-FFF2-40B4-BE49-F238E27FC236}">
                <a16:creationId xmlns:a16="http://schemas.microsoft.com/office/drawing/2014/main" id="{4519FE40-B44F-6453-3156-6C701758488D}"/>
              </a:ext>
            </a:extLst>
          </p:cNvPr>
          <p:cNvPicPr>
            <a:picLocks noChangeAspect="1"/>
          </p:cNvPicPr>
          <p:nvPr/>
        </p:nvPicPr>
        <p:blipFill rotWithShape="1">
          <a:blip r:embed="rId2">
            <a:duotone>
              <a:schemeClr val="bg2">
                <a:shade val="45000"/>
                <a:satMod val="135000"/>
              </a:schemeClr>
              <a:prstClr val="white"/>
            </a:duotone>
            <a:alphaModFix amt="25000"/>
          </a:blip>
          <a:srcRect t="15730"/>
          <a:stretch/>
        </p:blipFill>
        <p:spPr>
          <a:xfrm>
            <a:off x="1" y="10"/>
            <a:ext cx="12191999" cy="6857990"/>
          </a:xfrm>
          <a:prstGeom prst="rect">
            <a:avLst/>
          </a:prstGeom>
        </p:spPr>
      </p:pic>
      <p:grpSp>
        <p:nvGrpSpPr>
          <p:cNvPr id="39" name="Group 22">
            <a:extLst>
              <a:ext uri="{FF2B5EF4-FFF2-40B4-BE49-F238E27FC236}">
                <a16:creationId xmlns:a16="http://schemas.microsoft.com/office/drawing/2014/main" id="{85DB3CA2-FA66-42B9-90EF-394894352D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4" name="Straight Connector 23">
              <a:extLst>
                <a:ext uri="{FF2B5EF4-FFF2-40B4-BE49-F238E27FC236}">
                  <a16:creationId xmlns:a16="http://schemas.microsoft.com/office/drawing/2014/main" id="{2C8D0718-07C6-45A2-A743-BC64673C965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FAE7BCCE-817C-4933-A587-F1EF87D4B4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0E96C1E8-3E07-4AF1-BA61-7FB948F90A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5">
              <a:extLst>
                <a:ext uri="{FF2B5EF4-FFF2-40B4-BE49-F238E27FC236}">
                  <a16:creationId xmlns:a16="http://schemas.microsoft.com/office/drawing/2014/main" id="{B3B592D1-4031-4144-A2DB-B2D8F8C738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a:extLst>
                <a:ext uri="{FF2B5EF4-FFF2-40B4-BE49-F238E27FC236}">
                  <a16:creationId xmlns:a16="http://schemas.microsoft.com/office/drawing/2014/main" id="{55CB28D4-D6D1-4DB7-B557-D5FF65237B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7">
              <a:extLst>
                <a:ext uri="{FF2B5EF4-FFF2-40B4-BE49-F238E27FC236}">
                  <a16:creationId xmlns:a16="http://schemas.microsoft.com/office/drawing/2014/main" id="{F69D97D4-6031-4064-9BBA-2E96839A3C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8">
              <a:extLst>
                <a:ext uri="{FF2B5EF4-FFF2-40B4-BE49-F238E27FC236}">
                  <a16:creationId xmlns:a16="http://schemas.microsoft.com/office/drawing/2014/main" id="{BAF978AE-97B1-4224-A562-EBCE373A12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29">
              <a:extLst>
                <a:ext uri="{FF2B5EF4-FFF2-40B4-BE49-F238E27FC236}">
                  <a16:creationId xmlns:a16="http://schemas.microsoft.com/office/drawing/2014/main" id="{3A18250B-41A2-4BA7-9E5C-679CF3AEFB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Isosceles Triangle 31">
              <a:extLst>
                <a:ext uri="{FF2B5EF4-FFF2-40B4-BE49-F238E27FC236}">
                  <a16:creationId xmlns:a16="http://schemas.microsoft.com/office/drawing/2014/main" id="{C8751ECC-5286-4332-9942-2D01B71359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Isosceles Triangle 32">
              <a:extLst>
                <a:ext uri="{FF2B5EF4-FFF2-40B4-BE49-F238E27FC236}">
                  <a16:creationId xmlns:a16="http://schemas.microsoft.com/office/drawing/2014/main" id="{5952A4A6-F619-458C-A026-6E5D6AF15D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677334" y="609600"/>
            <a:ext cx="8596668" cy="1320800"/>
          </a:xfrm>
        </p:spPr>
        <p:txBody>
          <a:bodyPr vert="horz" lIns="91440" tIns="45720" rIns="91440" bIns="45720" rtlCol="0" anchor="t">
            <a:normAutofit/>
          </a:bodyPr>
          <a:lstStyle/>
          <a:p>
            <a:r>
              <a:rPr lang="en-US"/>
              <a:t>AXE 4</a:t>
            </a:r>
            <a:br>
              <a:rPr lang="en-US"/>
            </a:br>
            <a:r>
              <a:rPr lang="en-US"/>
              <a:t>SANTÉ QUÉBEC</a:t>
            </a:r>
          </a:p>
        </p:txBody>
      </p:sp>
      <p:sp>
        <p:nvSpPr>
          <p:cNvPr id="40" name="ZoneTexte 2">
            <a:extLst>
              <a:ext uri="{FF2B5EF4-FFF2-40B4-BE49-F238E27FC236}">
                <a16:creationId xmlns:a16="http://schemas.microsoft.com/office/drawing/2014/main" id="{324A1584-45F4-9FB1-5239-62762EDB4903}"/>
              </a:ext>
            </a:extLst>
          </p:cNvPr>
          <p:cNvSpPr txBox="1"/>
          <p:nvPr/>
        </p:nvSpPr>
        <p:spPr>
          <a:xfrm>
            <a:off x="677334" y="2160589"/>
            <a:ext cx="8596668" cy="3880773"/>
          </a:xfrm>
          <a:prstGeom prst="rect">
            <a:avLst/>
          </a:prstGeom>
        </p:spPr>
        <p:txBody>
          <a:bodyPr vert="horz" lIns="91440" tIns="45720" rIns="91440" bIns="45720" rtlCol="0">
            <a:normAutofit/>
          </a:bodyPr>
          <a:lstStyle/>
          <a:p>
            <a:pPr>
              <a:spcBef>
                <a:spcPts val="1000"/>
              </a:spcBef>
              <a:buClr>
                <a:schemeClr val="accent1"/>
              </a:buClr>
              <a:buSzPct val="80000"/>
              <a:buFont typeface="Wingdings 3" charset="2"/>
              <a:buChar char=""/>
            </a:pPr>
            <a:r>
              <a:rPr lang="en-US">
                <a:solidFill>
                  <a:schemeClr val="tx1">
                    <a:lumMod val="75000"/>
                    <a:lumOff val="25000"/>
                  </a:schemeClr>
                </a:solidFill>
              </a:rPr>
              <a:t>SANTE QUÉBEC WILL HAVE ITS OWN BOARD OF DIRECTORS</a:t>
            </a:r>
          </a:p>
          <a:p>
            <a:pPr>
              <a:spcBef>
                <a:spcPts val="1000"/>
              </a:spcBef>
              <a:buClr>
                <a:schemeClr val="accent1"/>
              </a:buClr>
              <a:buSzPct val="80000"/>
              <a:buFont typeface="Wingdings 3" charset="2"/>
              <a:buChar char=""/>
            </a:pPr>
            <a:endParaRPr lang="en-US">
              <a:solidFill>
                <a:schemeClr val="tx1">
                  <a:lumMod val="75000"/>
                  <a:lumOff val="25000"/>
                </a:schemeClr>
              </a:solidFill>
            </a:endParaRPr>
          </a:p>
          <a:p>
            <a:pPr>
              <a:spcBef>
                <a:spcPts val="1000"/>
              </a:spcBef>
              <a:buClr>
                <a:schemeClr val="accent1"/>
              </a:buClr>
              <a:buSzPct val="80000"/>
              <a:buFont typeface="Wingdings 3" charset="2"/>
              <a:buChar char=""/>
            </a:pPr>
            <a:r>
              <a:rPr lang="en-US">
                <a:solidFill>
                  <a:schemeClr val="tx1">
                    <a:lumMod val="75000"/>
                    <a:lumOff val="25000"/>
                  </a:schemeClr>
                </a:solidFill>
              </a:rPr>
              <a:t>MSSS EMPLOYEES MAY BE TRANSFERRED TO SANTE QUÉBEC</a:t>
            </a:r>
          </a:p>
          <a:p>
            <a:pPr>
              <a:spcBef>
                <a:spcPts val="1000"/>
              </a:spcBef>
              <a:buClr>
                <a:schemeClr val="accent1"/>
              </a:buClr>
              <a:buSzPct val="80000"/>
              <a:buFont typeface="Wingdings 3" charset="2"/>
              <a:buChar char=""/>
            </a:pPr>
            <a:endParaRPr lang="en-US">
              <a:solidFill>
                <a:schemeClr val="tx1">
                  <a:lumMod val="75000"/>
                  <a:lumOff val="25000"/>
                </a:schemeClr>
              </a:solidFill>
            </a:endParaRPr>
          </a:p>
          <a:p>
            <a:pPr>
              <a:spcBef>
                <a:spcPts val="1000"/>
              </a:spcBef>
              <a:buClr>
                <a:schemeClr val="accent1"/>
              </a:buClr>
              <a:buSzPct val="80000"/>
              <a:buFont typeface="Wingdings 3" charset="2"/>
              <a:buChar char=""/>
            </a:pPr>
            <a:r>
              <a:rPr lang="en-US">
                <a:solidFill>
                  <a:schemeClr val="tx1">
                    <a:lumMod val="75000"/>
                    <a:lumOff val="25000"/>
                  </a:schemeClr>
                </a:solidFill>
              </a:rPr>
              <a:t>HEAD OFFICE OF SANTE QUÉBEC SHOULD BE IN QUEBEC CITY </a:t>
            </a:r>
          </a:p>
          <a:p>
            <a:pPr>
              <a:spcBef>
                <a:spcPts val="1000"/>
              </a:spcBef>
              <a:buClr>
                <a:schemeClr val="accent1"/>
              </a:buClr>
              <a:buSzPct val="80000"/>
              <a:buFont typeface="Wingdings 3" charset="2"/>
              <a:buChar char=""/>
            </a:pPr>
            <a:endParaRPr lang="en-US">
              <a:solidFill>
                <a:schemeClr val="tx1">
                  <a:lumMod val="75000"/>
                  <a:lumOff val="25000"/>
                </a:schemeClr>
              </a:solidFill>
            </a:endParaRPr>
          </a:p>
          <a:p>
            <a:pPr>
              <a:spcBef>
                <a:spcPts val="1000"/>
              </a:spcBef>
              <a:buClr>
                <a:schemeClr val="accent1"/>
              </a:buClr>
              <a:buSzPct val="80000"/>
              <a:buFont typeface="Wingdings 3" charset="2"/>
              <a:buChar char=""/>
            </a:pPr>
            <a:r>
              <a:rPr lang="en-US">
                <a:solidFill>
                  <a:schemeClr val="tx1">
                    <a:lumMod val="75000"/>
                    <a:lumOff val="25000"/>
                  </a:schemeClr>
                </a:solidFill>
              </a:rPr>
              <a:t>EMPLOYEES AND MANAGERS WILL EVENTUALLY BE SANTE QUÉBEC EMPLOYEES WITH</a:t>
            </a:r>
          </a:p>
          <a:p>
            <a:pPr>
              <a:spcBef>
                <a:spcPts val="1000"/>
              </a:spcBef>
              <a:buClr>
                <a:schemeClr val="accent1"/>
              </a:buClr>
              <a:buSzPct val="80000"/>
              <a:buFont typeface="Wingdings 3" charset="2"/>
              <a:buChar char=""/>
            </a:pPr>
            <a:r>
              <a:rPr lang="en-US">
                <a:solidFill>
                  <a:schemeClr val="tx1">
                    <a:lumMod val="75000"/>
                    <a:lumOff val="25000"/>
                  </a:schemeClr>
                </a:solidFill>
              </a:rPr>
              <a:t>THE OVERALL YEARS OF SERVICE (SENIORITY) OF THE ENTIRE NETWORK</a:t>
            </a:r>
          </a:p>
          <a:p>
            <a:pPr>
              <a:spcBef>
                <a:spcPts val="1000"/>
              </a:spcBef>
              <a:buClr>
                <a:schemeClr val="accent1"/>
              </a:buClr>
              <a:buSzPct val="80000"/>
              <a:buFont typeface="Wingdings 3" charset="2"/>
              <a:buChar char=""/>
            </a:pPr>
            <a:endParaRPr lang="en-US">
              <a:solidFill>
                <a:schemeClr val="tx1">
                  <a:lumMod val="75000"/>
                  <a:lumOff val="25000"/>
                </a:schemeClr>
              </a:solidFill>
            </a:endParaRPr>
          </a:p>
        </p:txBody>
      </p:sp>
    </p:spTree>
    <p:extLst>
      <p:ext uri="{BB962C8B-B14F-4D97-AF65-F5344CB8AC3E}">
        <p14:creationId xmlns:p14="http://schemas.microsoft.com/office/powerpoint/2010/main" val="10732552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2849562" y="609600"/>
            <a:ext cx="6424440" cy="1320800"/>
          </a:xfrm>
        </p:spPr>
        <p:txBody>
          <a:bodyPr vert="horz" lIns="91440" tIns="45720" rIns="91440" bIns="45720" rtlCol="0" anchor="t">
            <a:normAutofit/>
          </a:bodyPr>
          <a:lstStyle/>
          <a:p>
            <a:r>
              <a:rPr lang="en-US"/>
              <a:t>AXE 4</a:t>
            </a:r>
            <a:br>
              <a:rPr lang="en-US"/>
            </a:br>
            <a:r>
              <a:rPr lang="en-US"/>
              <a:t>SANTÉ QUÉBEC</a:t>
            </a:r>
          </a:p>
        </p:txBody>
      </p:sp>
      <p:pic>
        <p:nvPicPr>
          <p:cNvPr id="5" name="Picture 4">
            <a:extLst>
              <a:ext uri="{FF2B5EF4-FFF2-40B4-BE49-F238E27FC236}">
                <a16:creationId xmlns:a16="http://schemas.microsoft.com/office/drawing/2014/main" id="{193A0EE0-B2C1-2821-9DDC-E3E9D42CC1FE}"/>
              </a:ext>
            </a:extLst>
          </p:cNvPr>
          <p:cNvPicPr>
            <a:picLocks noChangeAspect="1"/>
          </p:cNvPicPr>
          <p:nvPr/>
        </p:nvPicPr>
        <p:blipFill rotWithShape="1">
          <a:blip r:embed="rId2"/>
          <a:srcRect l="40643" r="37661" b="-1"/>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21" name="Isosceles Triangle 20">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23" name="ZoneTexte 2">
            <a:extLst>
              <a:ext uri="{FF2B5EF4-FFF2-40B4-BE49-F238E27FC236}">
                <a16:creationId xmlns:a16="http://schemas.microsoft.com/office/drawing/2014/main" id="{A33482D9-1E60-0E11-5C99-5A6244A3A893}"/>
              </a:ext>
            </a:extLst>
          </p:cNvPr>
          <p:cNvGraphicFramePr/>
          <p:nvPr/>
        </p:nvGraphicFramePr>
        <p:xfrm>
          <a:off x="2849562" y="2160589"/>
          <a:ext cx="6424440" cy="38807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367616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DF78D7-184F-C25D-2A11-C5779CAB8AEF}"/>
              </a:ext>
            </a:extLst>
          </p:cNvPr>
          <p:cNvSpPr>
            <a:spLocks noGrp="1"/>
          </p:cNvSpPr>
          <p:nvPr>
            <p:ph type="title"/>
          </p:nvPr>
        </p:nvSpPr>
        <p:spPr/>
        <p:txBody>
          <a:bodyPr>
            <a:normAutofit fontScale="90000"/>
          </a:bodyPr>
          <a:lstStyle/>
          <a:p>
            <a:r>
              <a:rPr lang="en-CA" sz="4400" dirty="0"/>
              <a:t>PROBLEMS THAT WE SEE:</a:t>
            </a:r>
            <a:br>
              <a:rPr lang="en-CA" dirty="0"/>
            </a:br>
            <a:br>
              <a:rPr lang="en-CA" dirty="0"/>
            </a:br>
            <a:br>
              <a:rPr lang="en-CA" sz="2400" dirty="0"/>
            </a:br>
            <a:br>
              <a:rPr lang="en-CA" sz="2400" dirty="0"/>
            </a:br>
            <a:r>
              <a:rPr lang="fr-CA" sz="2700" dirty="0"/>
              <a:t>1. THE MERGER OF ACCREDITATIONS FOR ONLY 4 ACCREDITATIONS WILL CREATE A CHAOTIC CLIMATE DURING THE NEGOTIATION OF THE COLLECTIVE AGREEMENTS </a:t>
            </a:r>
            <a:br>
              <a:rPr lang="fr-CA" sz="2700" dirty="0"/>
            </a:br>
            <a:br>
              <a:rPr lang="fr-CA" sz="2700" dirty="0"/>
            </a:br>
            <a:r>
              <a:rPr lang="fr-CA" sz="2700" dirty="0"/>
              <a:t>2. THERE WILL BE ONE UNION PER JOB CATEGORY FOR A TOTAL OF MAXIMUM FOUR UNIONS </a:t>
            </a:r>
            <a:br>
              <a:rPr lang="fr-CA" sz="2700" dirty="0"/>
            </a:br>
            <a:br>
              <a:rPr lang="fr-CA" sz="2700" dirty="0"/>
            </a:br>
            <a:r>
              <a:rPr lang="fr-CA" sz="2700" dirty="0"/>
              <a:t>3. THE IMPACTS OF GLOBAL SENIORITY ON TEAM STABILITY…?</a:t>
            </a:r>
            <a:br>
              <a:rPr lang="en-CA" sz="2700" dirty="0"/>
            </a:br>
            <a:br>
              <a:rPr lang="en-CA" sz="2400" dirty="0"/>
            </a:br>
            <a:endParaRPr lang="en-CA" dirty="0"/>
          </a:p>
        </p:txBody>
      </p:sp>
    </p:spTree>
    <p:extLst>
      <p:ext uri="{BB962C8B-B14F-4D97-AF65-F5344CB8AC3E}">
        <p14:creationId xmlns:p14="http://schemas.microsoft.com/office/powerpoint/2010/main" val="14676721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DF78D7-184F-C25D-2A11-C5779CAB8AEF}"/>
              </a:ext>
            </a:extLst>
          </p:cNvPr>
          <p:cNvSpPr>
            <a:spLocks noGrp="1"/>
          </p:cNvSpPr>
          <p:nvPr>
            <p:ph type="title"/>
          </p:nvPr>
        </p:nvSpPr>
        <p:spPr/>
        <p:txBody>
          <a:bodyPr>
            <a:normAutofit fontScale="90000"/>
          </a:bodyPr>
          <a:lstStyle/>
          <a:p>
            <a:r>
              <a:rPr lang="en-CA" sz="4400" dirty="0"/>
              <a:t>PROBLEMS THAT WE SEE:</a:t>
            </a:r>
            <a:br>
              <a:rPr lang="en-CA" dirty="0"/>
            </a:br>
            <a:br>
              <a:rPr lang="en-CA" dirty="0"/>
            </a:br>
            <a:br>
              <a:rPr lang="en-CA" sz="2400" dirty="0"/>
            </a:br>
            <a:r>
              <a:rPr lang="fr-CA" sz="2200" dirty="0"/>
              <a:t>1. VERY LITTLE IS SAID ABOUT REHABILITATION, SOCIAL SERVICES, YOUTH PROTECTION OTHER THAN APPOINTING A MULTIDISCIPLINARY PERSONNEL DIRECTOR OF SOCIAL SERVICES… </a:t>
            </a:r>
            <a:br>
              <a:rPr lang="fr-CA" sz="2200" dirty="0"/>
            </a:br>
            <a:br>
              <a:rPr lang="fr-CA" sz="2200" dirty="0"/>
            </a:br>
            <a:r>
              <a:rPr lang="fr-CA" sz="2200" dirty="0"/>
              <a:t>2. BILL-15 IS ACTUALLY VERY MEDICAL </a:t>
            </a:r>
            <a:br>
              <a:rPr lang="fr-CA" sz="2200" dirty="0"/>
            </a:br>
            <a:br>
              <a:rPr lang="fr-CA" sz="2200" dirty="0"/>
            </a:br>
            <a:r>
              <a:rPr lang="fr-CA" sz="2200" dirty="0"/>
              <a:t>3. THE NEW RESPONSIBILITIES OF MANAGEMENT DEVOLVE TO THE DOCTORS WHO WILL BE MEDICAL HEAD OF DEPARTMENT AND CHIEF OF DEPARTMENT. BILL-15 PROVIDES THAT THESE 2 PHYSICIAN MANAGERS WILL MANAGE THE PROFESSIONALS OF THE SERVICE AND NO LONGER ONLY THE DOCTORS AND DENTISTS…PHEW!!!</a:t>
            </a:r>
            <a:endParaRPr lang="en-CA" sz="2200" dirty="0"/>
          </a:p>
        </p:txBody>
      </p:sp>
    </p:spTree>
    <p:extLst>
      <p:ext uri="{BB962C8B-B14F-4D97-AF65-F5344CB8AC3E}">
        <p14:creationId xmlns:p14="http://schemas.microsoft.com/office/powerpoint/2010/main" val="14933410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8AC24BB6-AEA7-8198-7C93-2ACBFC7FC0D8}"/>
              </a:ext>
            </a:extLst>
          </p:cNvPr>
          <p:cNvSpPr txBox="1"/>
          <p:nvPr/>
        </p:nvSpPr>
        <p:spPr>
          <a:xfrm>
            <a:off x="652481" y="1382486"/>
            <a:ext cx="3547581" cy="4093028"/>
          </a:xfrm>
          <a:prstGeom prst="rect">
            <a:avLst/>
          </a:prstGeom>
        </p:spPr>
        <p:txBody>
          <a:bodyPr vert="horz" lIns="91440" tIns="45720" rIns="91440" bIns="45720" rtlCol="0" anchor="ctr">
            <a:normAutofit/>
          </a:bodyPr>
          <a:lstStyle/>
          <a:p>
            <a:pPr>
              <a:spcBef>
                <a:spcPct val="0"/>
              </a:spcBef>
              <a:spcAft>
                <a:spcPts val="600"/>
              </a:spcAft>
            </a:pPr>
            <a:r>
              <a:rPr lang="en-US" sz="4400" dirty="0">
                <a:solidFill>
                  <a:schemeClr val="accent1"/>
                </a:solidFill>
                <a:latin typeface="+mj-lt"/>
                <a:ea typeface="+mj-ea"/>
                <a:cs typeface="+mj-cs"/>
              </a:rPr>
              <a:t>THE NEXT STEPS</a:t>
            </a:r>
          </a:p>
        </p:txBody>
      </p:sp>
      <p:graphicFrame>
        <p:nvGraphicFramePr>
          <p:cNvPr id="5" name="ZoneTexte 2">
            <a:extLst>
              <a:ext uri="{FF2B5EF4-FFF2-40B4-BE49-F238E27FC236}">
                <a16:creationId xmlns:a16="http://schemas.microsoft.com/office/drawing/2014/main" id="{408FE8A4-696C-36D6-6214-AC5DCD6C4156}"/>
              </a:ext>
            </a:extLst>
          </p:cNvPr>
          <p:cNvGraphicFramePr/>
          <p:nvPr>
            <p:extLst>
              <p:ext uri="{D42A27DB-BD31-4B8C-83A1-F6EECF244321}">
                <p14:modId xmlns:p14="http://schemas.microsoft.com/office/powerpoint/2010/main" val="205179405"/>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498825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8AC24BB6-AEA7-8198-7C93-2ACBFC7FC0D8}"/>
              </a:ext>
            </a:extLst>
          </p:cNvPr>
          <p:cNvSpPr txBox="1"/>
          <p:nvPr/>
        </p:nvSpPr>
        <p:spPr>
          <a:xfrm>
            <a:off x="652481" y="1382486"/>
            <a:ext cx="3547581" cy="4093028"/>
          </a:xfrm>
          <a:prstGeom prst="rect">
            <a:avLst/>
          </a:prstGeom>
        </p:spPr>
        <p:txBody>
          <a:bodyPr vert="horz" lIns="91440" tIns="45720" rIns="91440" bIns="45720" rtlCol="0" anchor="ctr">
            <a:normAutofit/>
          </a:bodyPr>
          <a:lstStyle/>
          <a:p>
            <a:pPr>
              <a:spcBef>
                <a:spcPct val="0"/>
              </a:spcBef>
              <a:spcAft>
                <a:spcPts val="600"/>
              </a:spcAft>
            </a:pPr>
            <a:r>
              <a:rPr lang="en-US" sz="4400" dirty="0">
                <a:solidFill>
                  <a:schemeClr val="accent1"/>
                </a:solidFill>
                <a:latin typeface="+mj-lt"/>
                <a:ea typeface="+mj-ea"/>
                <a:cs typeface="+mj-cs"/>
              </a:rPr>
              <a:t>APER’S NEXT STEPS</a:t>
            </a:r>
          </a:p>
        </p:txBody>
      </p:sp>
      <p:graphicFrame>
        <p:nvGraphicFramePr>
          <p:cNvPr id="5" name="ZoneTexte 2">
            <a:extLst>
              <a:ext uri="{FF2B5EF4-FFF2-40B4-BE49-F238E27FC236}">
                <a16:creationId xmlns:a16="http://schemas.microsoft.com/office/drawing/2014/main" id="{408FE8A4-696C-36D6-6214-AC5DCD6C4156}"/>
              </a:ext>
            </a:extLst>
          </p:cNvPr>
          <p:cNvGraphicFramePr/>
          <p:nvPr>
            <p:extLst>
              <p:ext uri="{D42A27DB-BD31-4B8C-83A1-F6EECF244321}">
                <p14:modId xmlns:p14="http://schemas.microsoft.com/office/powerpoint/2010/main" val="2500350914"/>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624071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AD20A5E8-151E-AA17-8865-CA4AD316B52B}"/>
              </a:ext>
            </a:extLst>
          </p:cNvPr>
          <p:cNvSpPr>
            <a:spLocks noGrp="1"/>
          </p:cNvSpPr>
          <p:nvPr>
            <p:ph idx="1"/>
          </p:nvPr>
        </p:nvSpPr>
        <p:spPr>
          <a:xfrm>
            <a:off x="671361" y="2160589"/>
            <a:ext cx="2930517" cy="3880773"/>
          </a:xfrm>
        </p:spPr>
        <p:txBody>
          <a:bodyPr>
            <a:normAutofit/>
          </a:bodyPr>
          <a:lstStyle/>
          <a:p>
            <a:pPr marL="0" indent="0">
              <a:buNone/>
            </a:pPr>
            <a:r>
              <a:rPr lang="en-CA" sz="4000" dirty="0"/>
              <a:t>OUF…!!!</a:t>
            </a:r>
          </a:p>
        </p:txBody>
      </p:sp>
      <p:pic>
        <p:nvPicPr>
          <p:cNvPr id="9" name="Espace réservé du contenu 8">
            <a:extLst>
              <a:ext uri="{FF2B5EF4-FFF2-40B4-BE49-F238E27FC236}">
                <a16:creationId xmlns:a16="http://schemas.microsoft.com/office/drawing/2014/main" id="{CE8F5EA1-BBA9-4DB3-BE4F-DB7F11E36995}"/>
              </a:ext>
            </a:extLst>
          </p:cNvPr>
          <p:cNvPicPr>
            <a:picLocks noChangeAspect="1"/>
          </p:cNvPicPr>
          <p:nvPr/>
        </p:nvPicPr>
        <p:blipFill>
          <a:blip r:embed="rId2">
            <a:extLst>
              <a:ext uri="{28A0092B-C50C-407E-A947-70E740481C1C}">
                <a14:useLocalDpi xmlns:a14="http://schemas.microsoft.com/office/drawing/2010/main" val="0"/>
              </a:ext>
            </a:extLst>
          </a:blip>
          <a:stretch/>
        </p:blipFill>
        <p:spPr>
          <a:xfrm>
            <a:off x="3854337" y="921112"/>
            <a:ext cx="5421162" cy="1978723"/>
          </a:xfrm>
          <a:prstGeom prst="rect">
            <a:avLst/>
          </a:prstGeom>
        </p:spPr>
      </p:pic>
      <p:pic>
        <p:nvPicPr>
          <p:cNvPr id="3076" name="Picture 4" descr="Emoji 🥴 Visage étourdi à copier/coller - wpRock">
            <a:extLst>
              <a:ext uri="{FF2B5EF4-FFF2-40B4-BE49-F238E27FC236}">
                <a16:creationId xmlns:a16="http://schemas.microsoft.com/office/drawing/2014/main" id="{11E90F21-F9AE-A1E4-0C57-68AF858C570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99537" y="2839425"/>
            <a:ext cx="2602341" cy="26023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9568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DB1638-8685-49C4-92F7-A7B362E7DDDE}"/>
              </a:ext>
            </a:extLst>
          </p:cNvPr>
          <p:cNvSpPr>
            <a:spLocks noGrp="1"/>
          </p:cNvSpPr>
          <p:nvPr>
            <p:ph type="title"/>
          </p:nvPr>
        </p:nvSpPr>
        <p:spPr>
          <a:xfrm>
            <a:off x="677334" y="609600"/>
            <a:ext cx="2938468" cy="5431762"/>
          </a:xfrm>
        </p:spPr>
        <p:txBody>
          <a:bodyPr anchor="ctr">
            <a:normAutofit/>
          </a:bodyPr>
          <a:lstStyle/>
          <a:p>
            <a:r>
              <a:rPr lang="fr-CA" b="1" dirty="0"/>
              <a:t>BILL -15</a:t>
            </a:r>
            <a:br>
              <a:rPr lang="fr-CA" b="1" dirty="0"/>
            </a:br>
            <a:r>
              <a:rPr lang="fr-CA" b="1" dirty="0"/>
              <a:t>THE NAME</a:t>
            </a:r>
          </a:p>
        </p:txBody>
      </p:sp>
      <p:sp>
        <p:nvSpPr>
          <p:cNvPr id="3" name="Espace réservé du contenu 2">
            <a:extLst>
              <a:ext uri="{FF2B5EF4-FFF2-40B4-BE49-F238E27FC236}">
                <a16:creationId xmlns:a16="http://schemas.microsoft.com/office/drawing/2014/main" id="{748DF031-11A5-47C3-8C9C-F0130E27BE9B}"/>
              </a:ext>
            </a:extLst>
          </p:cNvPr>
          <p:cNvSpPr>
            <a:spLocks noGrp="1"/>
          </p:cNvSpPr>
          <p:nvPr>
            <p:ph idx="1"/>
          </p:nvPr>
        </p:nvSpPr>
        <p:spPr>
          <a:xfrm>
            <a:off x="3846889" y="609602"/>
            <a:ext cx="5424112" cy="3208334"/>
          </a:xfrm>
        </p:spPr>
        <p:txBody>
          <a:bodyPr>
            <a:normAutofit/>
          </a:bodyPr>
          <a:lstStyle/>
          <a:p>
            <a:r>
              <a:rPr lang="fr-CA" dirty="0"/>
              <a:t>ACT RESPECTING THE GOVERNANCE OF THE HEALTH AND SOCIAL SERVICES SYSTEM </a:t>
            </a:r>
          </a:p>
          <a:p>
            <a:r>
              <a:rPr lang="en-CA" dirty="0"/>
              <a:t>It replaces the Act respecting health services and social services (commonly called the A4S) except insofar as this law applies to the territories (Kativik, Northern villages, Nunavik, Naskapi) </a:t>
            </a:r>
          </a:p>
          <a:p>
            <a:r>
              <a:rPr lang="en-CA" dirty="0"/>
              <a:t>The Act respecting health services and social services for Cree Native persons and its regulations remain in force.</a:t>
            </a:r>
          </a:p>
        </p:txBody>
      </p:sp>
      <p:pic>
        <p:nvPicPr>
          <p:cNvPr id="4" name="Image 3">
            <a:extLst>
              <a:ext uri="{FF2B5EF4-FFF2-40B4-BE49-F238E27FC236}">
                <a16:creationId xmlns:a16="http://schemas.microsoft.com/office/drawing/2014/main" id="{30341325-D21A-4450-89E9-A61230DA522D}"/>
              </a:ext>
            </a:extLst>
          </p:cNvPr>
          <p:cNvPicPr>
            <a:picLocks noChangeAspect="1"/>
          </p:cNvPicPr>
          <p:nvPr/>
        </p:nvPicPr>
        <p:blipFill>
          <a:blip r:embed="rId2"/>
          <a:stretch>
            <a:fillRect/>
          </a:stretch>
        </p:blipFill>
        <p:spPr>
          <a:xfrm>
            <a:off x="3846889" y="4048918"/>
            <a:ext cx="5424112" cy="1979800"/>
          </a:xfrm>
          <a:prstGeom prst="rect">
            <a:avLst/>
          </a:prstGeom>
        </p:spPr>
      </p:pic>
    </p:spTree>
    <p:extLst>
      <p:ext uri="{BB962C8B-B14F-4D97-AF65-F5344CB8AC3E}">
        <p14:creationId xmlns:p14="http://schemas.microsoft.com/office/powerpoint/2010/main" val="3493871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7">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5BDB1638-8685-49C4-92F7-A7B362E7DDDE}"/>
              </a:ext>
            </a:extLst>
          </p:cNvPr>
          <p:cNvSpPr>
            <a:spLocks noGrp="1"/>
          </p:cNvSpPr>
          <p:nvPr>
            <p:ph type="title"/>
          </p:nvPr>
        </p:nvSpPr>
        <p:spPr>
          <a:xfrm>
            <a:off x="1043950" y="1179151"/>
            <a:ext cx="3300646" cy="4463889"/>
          </a:xfrm>
        </p:spPr>
        <p:txBody>
          <a:bodyPr anchor="ctr">
            <a:normAutofit/>
          </a:bodyPr>
          <a:lstStyle/>
          <a:p>
            <a:r>
              <a:rPr lang="fr-CA" b="1" dirty="0"/>
              <a:t>BILL -15</a:t>
            </a:r>
            <a:br>
              <a:rPr lang="fr-CA" b="1" dirty="0"/>
            </a:br>
            <a:r>
              <a:rPr lang="fr-CA" b="1" dirty="0"/>
              <a:t>ITS GOAL</a:t>
            </a:r>
          </a:p>
        </p:txBody>
      </p:sp>
      <p:sp>
        <p:nvSpPr>
          <p:cNvPr id="49" name="Isosceles Triangle 9">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cxnSp>
        <p:nvCxnSpPr>
          <p:cNvPr id="50" name="Straight Connector 11">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1" name="Espace réservé du contenu 2">
            <a:extLst>
              <a:ext uri="{FF2B5EF4-FFF2-40B4-BE49-F238E27FC236}">
                <a16:creationId xmlns:a16="http://schemas.microsoft.com/office/drawing/2014/main" id="{DD70C5FB-19D3-9D07-E7C7-7A1676CFC1D9}"/>
              </a:ext>
            </a:extLst>
          </p:cNvPr>
          <p:cNvGraphicFramePr>
            <a:graphicFrameLocks noGrp="1"/>
          </p:cNvGraphicFramePr>
          <p:nvPr>
            <p:ph idx="1"/>
            <p:extLst>
              <p:ext uri="{D42A27DB-BD31-4B8C-83A1-F6EECF244321}">
                <p14:modId xmlns:p14="http://schemas.microsoft.com/office/powerpoint/2010/main" val="1212993324"/>
              </p:ext>
            </p:extLst>
          </p:nvPr>
        </p:nvGraphicFramePr>
        <p:xfrm>
          <a:off x="4978918" y="1109145"/>
          <a:ext cx="6341016" cy="4603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1" name="Isosceles Triangle 13">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4" name="Image 3">
            <a:extLst>
              <a:ext uri="{FF2B5EF4-FFF2-40B4-BE49-F238E27FC236}">
                <a16:creationId xmlns:a16="http://schemas.microsoft.com/office/drawing/2014/main" id="{30341325-D21A-4450-89E9-A61230DA522D}"/>
              </a:ext>
            </a:extLst>
          </p:cNvPr>
          <p:cNvPicPr>
            <a:picLocks noChangeAspect="1"/>
          </p:cNvPicPr>
          <p:nvPr/>
        </p:nvPicPr>
        <p:blipFill>
          <a:blip r:embed="rId7"/>
          <a:stretch>
            <a:fillRect/>
          </a:stretch>
        </p:blipFill>
        <p:spPr>
          <a:xfrm>
            <a:off x="9072855" y="5738704"/>
            <a:ext cx="2991957" cy="1093637"/>
          </a:xfrm>
          <a:prstGeom prst="rect">
            <a:avLst/>
          </a:prstGeom>
        </p:spPr>
      </p:pic>
    </p:spTree>
    <p:extLst>
      <p:ext uri="{BB962C8B-B14F-4D97-AF65-F5344CB8AC3E}">
        <p14:creationId xmlns:p14="http://schemas.microsoft.com/office/powerpoint/2010/main" val="452578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5BDB1638-8685-49C4-92F7-A7B362E7DDDE}"/>
              </a:ext>
            </a:extLst>
          </p:cNvPr>
          <p:cNvSpPr>
            <a:spLocks noGrp="1"/>
          </p:cNvSpPr>
          <p:nvPr>
            <p:ph type="title"/>
          </p:nvPr>
        </p:nvSpPr>
        <p:spPr>
          <a:xfrm>
            <a:off x="1043950" y="1179151"/>
            <a:ext cx="3300646" cy="4463889"/>
          </a:xfrm>
        </p:spPr>
        <p:txBody>
          <a:bodyPr anchor="ctr">
            <a:normAutofit/>
          </a:bodyPr>
          <a:lstStyle/>
          <a:p>
            <a:r>
              <a:rPr lang="fr-CA" b="1" dirty="0"/>
              <a:t>BILL -15</a:t>
            </a:r>
            <a:br>
              <a:rPr lang="fr-CA" b="1" dirty="0"/>
            </a:br>
            <a:r>
              <a:rPr lang="fr-CA" sz="2000" b="1" dirty="0"/>
              <a:t>FOR A MINISTER WHO DIDN’T WANT TO DO A REFORM…!</a:t>
            </a:r>
          </a:p>
        </p:txBody>
      </p:sp>
      <p:sp>
        <p:nvSpPr>
          <p:cNvPr id="16" name="Isosceles Triangle 9">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cxnSp>
        <p:nvCxnSpPr>
          <p:cNvPr id="17" name="Straight Connector 11">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Espace réservé du contenu 2">
            <a:extLst>
              <a:ext uri="{FF2B5EF4-FFF2-40B4-BE49-F238E27FC236}">
                <a16:creationId xmlns:a16="http://schemas.microsoft.com/office/drawing/2014/main" id="{748DF031-11A5-47C3-8C9C-F0130E27BE9B}"/>
              </a:ext>
            </a:extLst>
          </p:cNvPr>
          <p:cNvSpPr>
            <a:spLocks noGrp="1"/>
          </p:cNvSpPr>
          <p:nvPr>
            <p:ph idx="1"/>
          </p:nvPr>
        </p:nvSpPr>
        <p:spPr>
          <a:xfrm>
            <a:off x="4978918" y="1109145"/>
            <a:ext cx="6341016" cy="4603900"/>
          </a:xfrm>
        </p:spPr>
        <p:txBody>
          <a:bodyPr anchor="ctr">
            <a:normAutofit/>
          </a:bodyPr>
          <a:lstStyle/>
          <a:p>
            <a:pPr algn="just"/>
            <a:r>
              <a:rPr lang="fr-CA" dirty="0"/>
              <a:t>1180 articles in Bill-15</a:t>
            </a:r>
          </a:p>
          <a:p>
            <a:pPr algn="just"/>
            <a:r>
              <a:rPr lang="fr-CA" dirty="0"/>
              <a:t>308 pages</a:t>
            </a:r>
          </a:p>
          <a:p>
            <a:pPr algn="just"/>
            <a:r>
              <a:rPr lang="en-CA" dirty="0"/>
              <a:t>Partially repeals the LSSSS </a:t>
            </a:r>
          </a:p>
          <a:p>
            <a:pPr algn="just"/>
            <a:r>
              <a:rPr lang="en-CA" dirty="0"/>
              <a:t>COMPLETELY REPEALS THE ACT TO MODIFY THE ORGANIZATION AND GOVERNANCE OF THE HEALTH AND SOCIAL SERVICES NETWORK, PARTICULARLY THROUGH THE ABOLITION OF REGIONAL AGENCIES…LAW 10 (BARRETTE) </a:t>
            </a:r>
          </a:p>
          <a:p>
            <a:pPr algn="just"/>
            <a:r>
              <a:rPr lang="en-CA" dirty="0"/>
              <a:t>Amends more than 35 laws including the Youth Protection Act, the Act respecting the process of negotiation of collective agreements and the Act respecting bargaining units in the social affairs sector</a:t>
            </a:r>
          </a:p>
        </p:txBody>
      </p:sp>
      <p:sp>
        <p:nvSpPr>
          <p:cNvPr id="14" name="Isosceles Triangle 13">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4" name="Image 3">
            <a:extLst>
              <a:ext uri="{FF2B5EF4-FFF2-40B4-BE49-F238E27FC236}">
                <a16:creationId xmlns:a16="http://schemas.microsoft.com/office/drawing/2014/main" id="{30341325-D21A-4450-89E9-A61230DA522D}"/>
              </a:ext>
            </a:extLst>
          </p:cNvPr>
          <p:cNvPicPr>
            <a:picLocks noChangeAspect="1"/>
          </p:cNvPicPr>
          <p:nvPr/>
        </p:nvPicPr>
        <p:blipFill>
          <a:blip r:embed="rId2"/>
          <a:stretch>
            <a:fillRect/>
          </a:stretch>
        </p:blipFill>
        <p:spPr>
          <a:xfrm>
            <a:off x="9072855" y="5738704"/>
            <a:ext cx="2991957" cy="1093637"/>
          </a:xfrm>
          <a:prstGeom prst="rect">
            <a:avLst/>
          </a:prstGeom>
        </p:spPr>
      </p:pic>
    </p:spTree>
    <p:extLst>
      <p:ext uri="{BB962C8B-B14F-4D97-AF65-F5344CB8AC3E}">
        <p14:creationId xmlns:p14="http://schemas.microsoft.com/office/powerpoint/2010/main" val="2709979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4" name="Rectangle 1053">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6" name="Rectangle 1055">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58" name="Isosceles Triangle 1057">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re 1">
            <a:extLst>
              <a:ext uri="{FF2B5EF4-FFF2-40B4-BE49-F238E27FC236}">
                <a16:creationId xmlns:a16="http://schemas.microsoft.com/office/drawing/2014/main" id="{E803C938-FD79-75B3-957B-30FA01AE8D09}"/>
              </a:ext>
            </a:extLst>
          </p:cNvPr>
          <p:cNvSpPr>
            <a:spLocks noGrp="1"/>
          </p:cNvSpPr>
          <p:nvPr>
            <p:ph type="title"/>
          </p:nvPr>
        </p:nvSpPr>
        <p:spPr>
          <a:xfrm>
            <a:off x="673754" y="643467"/>
            <a:ext cx="4203045" cy="1375608"/>
          </a:xfrm>
        </p:spPr>
        <p:txBody>
          <a:bodyPr anchor="ctr">
            <a:normAutofit/>
          </a:bodyPr>
          <a:lstStyle/>
          <a:p>
            <a:r>
              <a:rPr lang="en-CA">
                <a:solidFill>
                  <a:schemeClr val="bg1"/>
                </a:solidFill>
              </a:rPr>
              <a:t>IT’S A MAMMOTH…</a:t>
            </a:r>
          </a:p>
        </p:txBody>
      </p:sp>
      <p:sp>
        <p:nvSpPr>
          <p:cNvPr id="3" name="Espace réservé du contenu 2">
            <a:extLst>
              <a:ext uri="{FF2B5EF4-FFF2-40B4-BE49-F238E27FC236}">
                <a16:creationId xmlns:a16="http://schemas.microsoft.com/office/drawing/2014/main" id="{8E24BE60-E701-4FED-96B2-6CD8CAEE78CC}"/>
              </a:ext>
            </a:extLst>
          </p:cNvPr>
          <p:cNvSpPr>
            <a:spLocks noGrp="1"/>
          </p:cNvSpPr>
          <p:nvPr>
            <p:ph idx="1"/>
          </p:nvPr>
        </p:nvSpPr>
        <p:spPr>
          <a:xfrm>
            <a:off x="673754" y="2160590"/>
            <a:ext cx="3973943" cy="3440110"/>
          </a:xfrm>
        </p:spPr>
        <p:txBody>
          <a:bodyPr>
            <a:normAutofit/>
          </a:bodyPr>
          <a:lstStyle/>
          <a:p>
            <a:r>
              <a:rPr lang="en-CA" sz="2800" dirty="0">
                <a:solidFill>
                  <a:schemeClr val="bg1"/>
                </a:solidFill>
              </a:rPr>
              <a:t>ONLY 8 YEARS AFTER THE LAST ONE…</a:t>
            </a:r>
          </a:p>
          <a:p>
            <a:pPr marL="0" indent="0">
              <a:buNone/>
            </a:pPr>
            <a:endParaRPr lang="en-CA" dirty="0">
              <a:solidFill>
                <a:schemeClr val="bg1"/>
              </a:solidFill>
            </a:endParaRPr>
          </a:p>
        </p:txBody>
      </p:sp>
      <p:pic>
        <p:nvPicPr>
          <p:cNvPr id="1026" name="Picture 2" descr="Chasseurs de mammouths | Page de stresshumain.ca">
            <a:extLst>
              <a:ext uri="{FF2B5EF4-FFF2-40B4-BE49-F238E27FC236}">
                <a16:creationId xmlns:a16="http://schemas.microsoft.com/office/drawing/2014/main" id="{E9988032-9F88-F3B0-F026-30B57A653E1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217616" y="972608"/>
            <a:ext cx="4900269" cy="4900269"/>
          </a:xfrm>
          <a:prstGeom prst="rect">
            <a:avLst/>
          </a:prstGeom>
          <a:noFill/>
          <a:extLst>
            <a:ext uri="{909E8E84-426E-40DD-AFC4-6F175D3DCCD1}">
              <a14:hiddenFill xmlns:a14="http://schemas.microsoft.com/office/drawing/2010/main">
                <a:solidFill>
                  <a:srgbClr val="FFFFFF"/>
                </a:solidFill>
              </a14:hiddenFill>
            </a:ext>
          </a:extLst>
        </p:spPr>
      </p:pic>
      <p:sp>
        <p:nvSpPr>
          <p:cNvPr id="1060" name="Isosceles Triangle 1059">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1823632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920209C-E85B-4D6F-A56F-724F5ADA81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9125522E-1DFD-4F78-912B-B922A2D39DA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FDA72C10-FE9D-49B3-80CB-A7EE8BCB38F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6E7DF470-1055-45E4-AB9D-11E42EC53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6AA35CFF-3837-4B7F-B875-718AC2E14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62F41804-A347-47E3-8BD8-BD00CF2F64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76894B81-EE9C-4546-BCFA-DD9ED2C0AD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3AF181D1-71AC-43D8-A6E1-D4C488D5DC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4132D661-917C-4D2D-8E37-8590B55D9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7969643D-8B71-434D-A235-68CB241F9D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DF15C24A-4BCF-47C0-B2FA-76A0EF338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21" name="Rectangle 20">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ZoneTexte 1">
            <a:extLst>
              <a:ext uri="{FF2B5EF4-FFF2-40B4-BE49-F238E27FC236}">
                <a16:creationId xmlns:a16="http://schemas.microsoft.com/office/drawing/2014/main" id="{8AC24BB6-AEA7-8198-7C93-2ACBFC7FC0D8}"/>
              </a:ext>
            </a:extLst>
          </p:cNvPr>
          <p:cNvSpPr txBox="1"/>
          <p:nvPr/>
        </p:nvSpPr>
        <p:spPr>
          <a:xfrm>
            <a:off x="652481" y="1382486"/>
            <a:ext cx="3547581" cy="4093028"/>
          </a:xfrm>
          <a:prstGeom prst="rect">
            <a:avLst/>
          </a:prstGeom>
        </p:spPr>
        <p:txBody>
          <a:bodyPr vert="horz" lIns="91440" tIns="45720" rIns="91440" bIns="45720" rtlCol="0" anchor="ctr">
            <a:normAutofit/>
          </a:bodyPr>
          <a:lstStyle/>
          <a:p>
            <a:pPr>
              <a:spcBef>
                <a:spcPct val="0"/>
              </a:spcBef>
              <a:spcAft>
                <a:spcPts val="600"/>
              </a:spcAft>
            </a:pPr>
            <a:r>
              <a:rPr lang="en-US" sz="4400" dirty="0">
                <a:solidFill>
                  <a:schemeClr val="accent1"/>
                </a:solidFill>
                <a:latin typeface="+mj-lt"/>
                <a:ea typeface="+mj-ea"/>
                <a:cs typeface="+mj-cs"/>
              </a:rPr>
              <a:t>THE FOUR</a:t>
            </a:r>
          </a:p>
          <a:p>
            <a:pPr>
              <a:spcBef>
                <a:spcPct val="0"/>
              </a:spcBef>
              <a:spcAft>
                <a:spcPts val="600"/>
              </a:spcAft>
            </a:pPr>
            <a:r>
              <a:rPr lang="en-US" sz="4400" dirty="0">
                <a:solidFill>
                  <a:schemeClr val="accent1"/>
                </a:solidFill>
                <a:latin typeface="+mj-lt"/>
                <a:ea typeface="+mj-ea"/>
                <a:cs typeface="+mj-cs"/>
              </a:rPr>
              <a:t>PROPOSED PRINCIPAL AXES</a:t>
            </a:r>
          </a:p>
        </p:txBody>
      </p:sp>
      <p:grpSp>
        <p:nvGrpSpPr>
          <p:cNvPr id="23" name="Group 22">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24" name="Straight Connector 23">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Isosceles Triangle 31">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34" name="Rectangle 33">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ZoneTexte 2">
            <a:extLst>
              <a:ext uri="{FF2B5EF4-FFF2-40B4-BE49-F238E27FC236}">
                <a16:creationId xmlns:a16="http://schemas.microsoft.com/office/drawing/2014/main" id="{408FE8A4-696C-36D6-6214-AC5DCD6C4156}"/>
              </a:ext>
            </a:extLst>
          </p:cNvPr>
          <p:cNvGraphicFramePr/>
          <p:nvPr>
            <p:extLst>
              <p:ext uri="{D42A27DB-BD31-4B8C-83A1-F6EECF244321}">
                <p14:modId xmlns:p14="http://schemas.microsoft.com/office/powerpoint/2010/main" val="1906474949"/>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51565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A59140-1B0A-4D68-BE97-27EBF7D30702}"/>
              </a:ext>
            </a:extLst>
          </p:cNvPr>
          <p:cNvSpPr>
            <a:spLocks noGrp="1"/>
          </p:cNvSpPr>
          <p:nvPr>
            <p:ph type="title"/>
          </p:nvPr>
        </p:nvSpPr>
        <p:spPr>
          <a:xfrm>
            <a:off x="4349123" y="609600"/>
            <a:ext cx="4924878" cy="1320800"/>
          </a:xfrm>
        </p:spPr>
        <p:txBody>
          <a:bodyPr anchor="ctr">
            <a:normAutofit fontScale="90000"/>
          </a:bodyPr>
          <a:lstStyle/>
          <a:p>
            <a:pPr>
              <a:lnSpc>
                <a:spcPct val="90000"/>
              </a:lnSpc>
            </a:pPr>
            <a:r>
              <a:rPr lang="fr-CA" b="1" dirty="0">
                <a:latin typeface="Trebuchet MS" panose="020B0603020202020204"/>
              </a:rPr>
              <a:t>FIRST: THE GOOD NEWS!</a:t>
            </a:r>
            <a:br>
              <a:rPr lang="fr-CA" sz="2800" b="1" dirty="0">
                <a:latin typeface="Trebuchet MS" panose="020B0603020202020204"/>
              </a:rPr>
            </a:br>
            <a:br>
              <a:rPr lang="fr-CA" sz="2800" b="1" dirty="0">
                <a:latin typeface="Trebuchet MS" panose="020B0603020202020204"/>
              </a:rPr>
            </a:br>
            <a:endParaRPr lang="fr-CA" sz="2800" dirty="0"/>
          </a:p>
        </p:txBody>
      </p:sp>
      <p:pic>
        <p:nvPicPr>
          <p:cNvPr id="4" name="Image 3">
            <a:extLst>
              <a:ext uri="{FF2B5EF4-FFF2-40B4-BE49-F238E27FC236}">
                <a16:creationId xmlns:a16="http://schemas.microsoft.com/office/drawing/2014/main" id="{5CC4E828-D90F-436C-806D-4DD982B52D68}"/>
              </a:ext>
            </a:extLst>
          </p:cNvPr>
          <p:cNvPicPr>
            <a:picLocks noChangeAspect="1"/>
          </p:cNvPicPr>
          <p:nvPr/>
        </p:nvPicPr>
        <p:blipFill>
          <a:blip r:embed="rId2"/>
          <a:stretch>
            <a:fillRect/>
          </a:stretch>
        </p:blipFill>
        <p:spPr>
          <a:xfrm>
            <a:off x="799814" y="2759042"/>
            <a:ext cx="3251701" cy="1186870"/>
          </a:xfrm>
          <a:prstGeom prst="rect">
            <a:avLst/>
          </a:prstGeom>
        </p:spPr>
      </p:pic>
      <p:sp>
        <p:nvSpPr>
          <p:cNvPr id="3" name="Espace réservé du contenu 2">
            <a:extLst>
              <a:ext uri="{FF2B5EF4-FFF2-40B4-BE49-F238E27FC236}">
                <a16:creationId xmlns:a16="http://schemas.microsoft.com/office/drawing/2014/main" id="{E45CF7B7-5DB6-45A3-AD12-6BABBBA9E075}"/>
              </a:ext>
            </a:extLst>
          </p:cNvPr>
          <p:cNvSpPr>
            <a:spLocks noGrp="1"/>
          </p:cNvSpPr>
          <p:nvPr>
            <p:ph idx="1"/>
          </p:nvPr>
        </p:nvSpPr>
        <p:spPr>
          <a:xfrm>
            <a:off x="4349123" y="2160590"/>
            <a:ext cx="4921876" cy="3739698"/>
          </a:xfrm>
        </p:spPr>
        <p:txBody>
          <a:bodyPr>
            <a:noAutofit/>
          </a:bodyPr>
          <a:lstStyle/>
          <a:p>
            <a:pPr>
              <a:lnSpc>
                <a:spcPct val="90000"/>
              </a:lnSpc>
            </a:pPr>
            <a:r>
              <a:rPr lang="fr-CA" sz="1600" dirty="0"/>
              <a:t>THERE WILL BE NO ADMINISTRATIVE REORGANIZATION WITH THE ABOLITION OF MANAGERS POSITIONS </a:t>
            </a:r>
          </a:p>
          <a:p>
            <a:pPr>
              <a:lnSpc>
                <a:spcPct val="90000"/>
              </a:lnSpc>
            </a:pPr>
            <a:r>
              <a:rPr lang="fr-CA" sz="1600" dirty="0"/>
              <a:t>THERE WILL BE NO ABOLITION OF MANAGERS POSITIONS </a:t>
            </a:r>
          </a:p>
          <a:p>
            <a:pPr>
              <a:lnSpc>
                <a:spcPct val="90000"/>
              </a:lnSpc>
            </a:pPr>
            <a:r>
              <a:rPr lang="fr-CA" sz="1600" dirty="0"/>
              <a:t>THE PDGS, PDGA, DGA, DIRECTORS AND MANAGERS REMAIN THE SAME. </a:t>
            </a:r>
          </a:p>
          <a:p>
            <a:pPr>
              <a:lnSpc>
                <a:spcPct val="90000"/>
              </a:lnSpc>
            </a:pPr>
            <a:r>
              <a:rPr lang="fr-CA" sz="1600" dirty="0"/>
              <a:t>ALL REMAIN IN POST </a:t>
            </a:r>
          </a:p>
          <a:p>
            <a:pPr>
              <a:lnSpc>
                <a:spcPct val="90000"/>
              </a:lnSpc>
            </a:pPr>
            <a:r>
              <a:rPr lang="fr-CA" sz="1600" dirty="0"/>
              <a:t>THE PROXIMITY MANAGEMENT AREA LEADS TO THE ADDITION OF HUNDREDS OF MIDDLE MANAGEMENT POSITIONS IN THE NETWORK </a:t>
            </a:r>
          </a:p>
          <a:p>
            <a:pPr>
              <a:lnSpc>
                <a:spcPct val="90000"/>
              </a:lnSpc>
            </a:pPr>
            <a:r>
              <a:rPr lang="fr-CA" sz="1600" dirty="0"/>
              <a:t>CONSEQUENTLY, THE EFFECTIVENESS OF THE NETWORK IS DONE BY THE MANAGERS. TAKE THE COMPLIMENT, YOU DESERVE IT! </a:t>
            </a:r>
          </a:p>
          <a:p>
            <a:pPr>
              <a:lnSpc>
                <a:spcPct val="90000"/>
              </a:lnSpc>
            </a:pPr>
            <a:r>
              <a:rPr lang="fr-CA" sz="1600" dirty="0"/>
              <a:t>ABOLITION OF THE TERMS CISSS AND CIUSSS…</a:t>
            </a:r>
            <a:r>
              <a:rPr lang="fr-CA" sz="1600" dirty="0" err="1"/>
              <a:t>we</a:t>
            </a:r>
            <a:r>
              <a:rPr lang="fr-CA" sz="1600" dirty="0"/>
              <a:t> </a:t>
            </a:r>
            <a:r>
              <a:rPr lang="fr-CA" sz="1600" dirty="0" err="1"/>
              <a:t>won't</a:t>
            </a:r>
            <a:r>
              <a:rPr lang="fr-CA" sz="1600" dirty="0"/>
              <a:t> shed </a:t>
            </a:r>
            <a:r>
              <a:rPr lang="fr-CA" sz="1600" dirty="0" err="1"/>
              <a:t>tears</a:t>
            </a:r>
            <a:r>
              <a:rPr lang="fr-CA" sz="1600" dirty="0"/>
              <a:t>!</a:t>
            </a:r>
            <a:endParaRPr lang="fr-CA" sz="1600" b="1" dirty="0"/>
          </a:p>
        </p:txBody>
      </p:sp>
    </p:spTree>
    <p:extLst>
      <p:ext uri="{BB962C8B-B14F-4D97-AF65-F5344CB8AC3E}">
        <p14:creationId xmlns:p14="http://schemas.microsoft.com/office/powerpoint/2010/main" val="8990126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75" name="Rectangle 2054">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6" name="Rectangle 2056">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77" name="Isosceles Triangle 2058">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re 1">
            <a:extLst>
              <a:ext uri="{FF2B5EF4-FFF2-40B4-BE49-F238E27FC236}">
                <a16:creationId xmlns:a16="http://schemas.microsoft.com/office/drawing/2014/main" id="{76919DA3-A3AE-3F80-1DE4-8D61F3208C19}"/>
              </a:ext>
            </a:extLst>
          </p:cNvPr>
          <p:cNvSpPr>
            <a:spLocks noGrp="1"/>
          </p:cNvSpPr>
          <p:nvPr>
            <p:ph type="title"/>
          </p:nvPr>
        </p:nvSpPr>
        <p:spPr>
          <a:xfrm>
            <a:off x="673754" y="643467"/>
            <a:ext cx="4203045" cy="1375608"/>
          </a:xfrm>
        </p:spPr>
        <p:txBody>
          <a:bodyPr anchor="ctr">
            <a:normAutofit/>
          </a:bodyPr>
          <a:lstStyle/>
          <a:p>
            <a:pPr>
              <a:lnSpc>
                <a:spcPct val="90000"/>
              </a:lnSpc>
            </a:pPr>
            <a:r>
              <a:rPr lang="en-CA" sz="2800" dirty="0">
                <a:solidFill>
                  <a:schemeClr val="bg1"/>
                </a:solidFill>
              </a:rPr>
              <a:t>AXE 1 </a:t>
            </a:r>
            <a:br>
              <a:rPr lang="en-CA" sz="2800" dirty="0">
                <a:solidFill>
                  <a:schemeClr val="bg1"/>
                </a:solidFill>
              </a:rPr>
            </a:br>
            <a:r>
              <a:rPr lang="en-CA" sz="2800" dirty="0">
                <a:solidFill>
                  <a:schemeClr val="bg1"/>
                </a:solidFill>
              </a:rPr>
              <a:t>RETURNING TO LOCAL MANAGEMENT</a:t>
            </a:r>
          </a:p>
        </p:txBody>
      </p:sp>
      <p:sp>
        <p:nvSpPr>
          <p:cNvPr id="3" name="Espace réservé du contenu 2">
            <a:extLst>
              <a:ext uri="{FF2B5EF4-FFF2-40B4-BE49-F238E27FC236}">
                <a16:creationId xmlns:a16="http://schemas.microsoft.com/office/drawing/2014/main" id="{CB298AF8-5435-6E78-5718-E2E37EF9A4FF}"/>
              </a:ext>
            </a:extLst>
          </p:cNvPr>
          <p:cNvSpPr>
            <a:spLocks noGrp="1"/>
          </p:cNvSpPr>
          <p:nvPr>
            <p:ph idx="1"/>
          </p:nvPr>
        </p:nvSpPr>
        <p:spPr>
          <a:xfrm>
            <a:off x="673754" y="2160590"/>
            <a:ext cx="3973943" cy="3440110"/>
          </a:xfrm>
        </p:spPr>
        <p:txBody>
          <a:bodyPr>
            <a:normAutofit fontScale="77500" lnSpcReduction="20000"/>
          </a:bodyPr>
          <a:lstStyle/>
          <a:p>
            <a:r>
              <a:rPr lang="fr-CA" b="1" dirty="0">
                <a:solidFill>
                  <a:schemeClr val="bg1"/>
                </a:solidFill>
              </a:rPr>
              <a:t>Art. 132 of PL-15: </a:t>
            </a:r>
            <a:r>
              <a:rPr lang="fr-CA" b="1" dirty="0" err="1">
                <a:solidFill>
                  <a:schemeClr val="bg1"/>
                </a:solidFill>
              </a:rPr>
              <a:t>When</a:t>
            </a:r>
            <a:r>
              <a:rPr lang="fr-CA" b="1" dirty="0">
                <a:solidFill>
                  <a:schemeClr val="bg1"/>
                </a:solidFill>
              </a:rPr>
              <a:t> </a:t>
            </a:r>
            <a:r>
              <a:rPr lang="fr-CA" b="1" dirty="0" err="1">
                <a:solidFill>
                  <a:schemeClr val="bg1"/>
                </a:solidFill>
              </a:rPr>
              <a:t>determining</a:t>
            </a:r>
            <a:r>
              <a:rPr lang="fr-CA" b="1" dirty="0">
                <a:solidFill>
                  <a:schemeClr val="bg1"/>
                </a:solidFill>
              </a:rPr>
              <a:t> the administrative, </a:t>
            </a:r>
            <a:r>
              <a:rPr lang="fr-CA" b="1" dirty="0" err="1">
                <a:solidFill>
                  <a:schemeClr val="bg1"/>
                </a:solidFill>
              </a:rPr>
              <a:t>professional</a:t>
            </a:r>
            <a:r>
              <a:rPr lang="fr-CA" b="1" dirty="0">
                <a:solidFill>
                  <a:schemeClr val="bg1"/>
                </a:solidFill>
              </a:rPr>
              <a:t> and </a:t>
            </a:r>
            <a:r>
              <a:rPr lang="fr-CA" b="1" dirty="0" err="1">
                <a:solidFill>
                  <a:schemeClr val="bg1"/>
                </a:solidFill>
              </a:rPr>
              <a:t>scientific</a:t>
            </a:r>
            <a:r>
              <a:rPr lang="fr-CA" b="1" dirty="0">
                <a:solidFill>
                  <a:schemeClr val="bg1"/>
                </a:solidFill>
              </a:rPr>
              <a:t> </a:t>
            </a:r>
            <a:r>
              <a:rPr lang="fr-CA" b="1" dirty="0" err="1">
                <a:solidFill>
                  <a:schemeClr val="bg1"/>
                </a:solidFill>
              </a:rPr>
              <a:t>organization</a:t>
            </a:r>
            <a:r>
              <a:rPr lang="fr-CA" b="1" dirty="0">
                <a:solidFill>
                  <a:schemeClr val="bg1"/>
                </a:solidFill>
              </a:rPr>
              <a:t> of the establishment, the CEO of Santé Québec must </a:t>
            </a:r>
            <a:r>
              <a:rPr lang="fr-CA" b="1" dirty="0" err="1">
                <a:solidFill>
                  <a:schemeClr val="bg1"/>
                </a:solidFill>
              </a:rPr>
              <a:t>favor</a:t>
            </a:r>
            <a:r>
              <a:rPr lang="fr-CA" b="1" dirty="0">
                <a:solidFill>
                  <a:schemeClr val="bg1"/>
                </a:solidFill>
              </a:rPr>
              <a:t> local management.</a:t>
            </a:r>
          </a:p>
          <a:p>
            <a:r>
              <a:rPr lang="fr-CA" b="1" dirty="0">
                <a:solidFill>
                  <a:schemeClr val="bg1"/>
                </a:solidFill>
              </a:rPr>
              <a:t> To </a:t>
            </a:r>
            <a:r>
              <a:rPr lang="fr-CA" b="1" dirty="0" err="1">
                <a:solidFill>
                  <a:schemeClr val="bg1"/>
                </a:solidFill>
              </a:rPr>
              <a:t>this</a:t>
            </a:r>
            <a:r>
              <a:rPr lang="fr-CA" b="1" dirty="0">
                <a:solidFill>
                  <a:schemeClr val="bg1"/>
                </a:solidFill>
              </a:rPr>
              <a:t> end, </a:t>
            </a:r>
            <a:r>
              <a:rPr lang="fr-CA" b="1" dirty="0" err="1">
                <a:solidFill>
                  <a:schemeClr val="bg1"/>
                </a:solidFill>
              </a:rPr>
              <a:t>he</a:t>
            </a:r>
            <a:r>
              <a:rPr lang="fr-CA" b="1" dirty="0">
                <a:solidFill>
                  <a:schemeClr val="bg1"/>
                </a:solidFill>
              </a:rPr>
              <a:t> must in </a:t>
            </a:r>
            <a:r>
              <a:rPr lang="fr-CA" b="1" dirty="0" err="1">
                <a:solidFill>
                  <a:schemeClr val="bg1"/>
                </a:solidFill>
              </a:rPr>
              <a:t>particular</a:t>
            </a:r>
            <a:r>
              <a:rPr lang="fr-CA" b="1" dirty="0">
                <a:solidFill>
                  <a:schemeClr val="bg1"/>
                </a:solidFill>
              </a:rPr>
              <a:t> </a:t>
            </a:r>
            <a:r>
              <a:rPr lang="fr-CA" b="1" dirty="0" err="1">
                <a:solidFill>
                  <a:schemeClr val="bg1"/>
                </a:solidFill>
              </a:rPr>
              <a:t>ensure</a:t>
            </a:r>
            <a:r>
              <a:rPr lang="fr-CA" b="1" dirty="0">
                <a:solidFill>
                  <a:schemeClr val="bg1"/>
                </a:solidFill>
              </a:rPr>
              <a:t> the </a:t>
            </a:r>
            <a:r>
              <a:rPr lang="fr-CA" b="1" dirty="0" err="1">
                <a:solidFill>
                  <a:schemeClr val="bg1"/>
                </a:solidFill>
              </a:rPr>
              <a:t>designation</a:t>
            </a:r>
            <a:r>
              <a:rPr lang="fr-CA" b="1" dirty="0">
                <a:solidFill>
                  <a:schemeClr val="bg1"/>
                </a:solidFill>
              </a:rPr>
              <a:t>, for </a:t>
            </a:r>
            <a:r>
              <a:rPr lang="fr-CA" b="1" dirty="0" err="1">
                <a:solidFill>
                  <a:schemeClr val="bg1"/>
                </a:solidFill>
              </a:rPr>
              <a:t>each</a:t>
            </a:r>
            <a:r>
              <a:rPr lang="fr-CA" b="1" dirty="0">
                <a:solidFill>
                  <a:schemeClr val="bg1"/>
                </a:solidFill>
              </a:rPr>
              <a:t> </a:t>
            </a:r>
            <a:r>
              <a:rPr lang="fr-CA" b="1" dirty="0" err="1">
                <a:solidFill>
                  <a:schemeClr val="bg1"/>
                </a:solidFill>
              </a:rPr>
              <a:t>facility</a:t>
            </a:r>
            <a:r>
              <a:rPr lang="fr-CA" b="1" dirty="0">
                <a:solidFill>
                  <a:schemeClr val="bg1"/>
                </a:solidFill>
              </a:rPr>
              <a:t> </a:t>
            </a:r>
            <a:r>
              <a:rPr lang="fr-CA" b="1" dirty="0" err="1">
                <a:solidFill>
                  <a:schemeClr val="bg1"/>
                </a:solidFill>
              </a:rPr>
              <a:t>maintained</a:t>
            </a:r>
            <a:r>
              <a:rPr lang="fr-CA" b="1" dirty="0">
                <a:solidFill>
                  <a:schemeClr val="bg1"/>
                </a:solidFill>
              </a:rPr>
              <a:t> by the establishment, of at least one </a:t>
            </a:r>
            <a:r>
              <a:rPr lang="fr-CA" b="1" dirty="0" err="1">
                <a:solidFill>
                  <a:schemeClr val="bg1"/>
                </a:solidFill>
              </a:rPr>
              <a:t>person</a:t>
            </a:r>
            <a:r>
              <a:rPr lang="fr-CA" b="1" dirty="0">
                <a:solidFill>
                  <a:schemeClr val="bg1"/>
                </a:solidFill>
              </a:rPr>
              <a:t> </a:t>
            </a:r>
            <a:r>
              <a:rPr lang="fr-CA" b="1" dirty="0" err="1">
                <a:solidFill>
                  <a:schemeClr val="bg1"/>
                </a:solidFill>
              </a:rPr>
              <a:t>responsible</a:t>
            </a:r>
            <a:r>
              <a:rPr lang="fr-CA" b="1" dirty="0">
                <a:solidFill>
                  <a:schemeClr val="bg1"/>
                </a:solidFill>
              </a:rPr>
              <a:t> for </a:t>
            </a:r>
            <a:r>
              <a:rPr lang="fr-CA" b="1" dirty="0" err="1">
                <a:solidFill>
                  <a:schemeClr val="bg1"/>
                </a:solidFill>
              </a:rPr>
              <a:t>ensuring</a:t>
            </a:r>
            <a:r>
              <a:rPr lang="fr-CA" b="1" dirty="0">
                <a:solidFill>
                  <a:schemeClr val="bg1"/>
                </a:solidFill>
              </a:rPr>
              <a:t> the </a:t>
            </a:r>
            <a:r>
              <a:rPr lang="fr-CA" b="1" dirty="0" err="1">
                <a:solidFill>
                  <a:schemeClr val="bg1"/>
                </a:solidFill>
              </a:rPr>
              <a:t>smooth</a:t>
            </a:r>
            <a:r>
              <a:rPr lang="fr-CA" b="1" dirty="0">
                <a:solidFill>
                  <a:schemeClr val="bg1"/>
                </a:solidFill>
              </a:rPr>
              <a:t> running of the </a:t>
            </a:r>
            <a:r>
              <a:rPr lang="fr-CA" b="1" dirty="0" err="1">
                <a:solidFill>
                  <a:schemeClr val="bg1"/>
                </a:solidFill>
              </a:rPr>
              <a:t>establishment's</a:t>
            </a:r>
            <a:r>
              <a:rPr lang="fr-CA" b="1" dirty="0">
                <a:solidFill>
                  <a:schemeClr val="bg1"/>
                </a:solidFill>
              </a:rPr>
              <a:t> </a:t>
            </a:r>
            <a:r>
              <a:rPr lang="fr-CA" b="1" dirty="0" err="1">
                <a:solidFill>
                  <a:schemeClr val="bg1"/>
                </a:solidFill>
              </a:rPr>
              <a:t>activities</a:t>
            </a:r>
            <a:r>
              <a:rPr lang="fr-CA" b="1" dirty="0">
                <a:solidFill>
                  <a:schemeClr val="bg1"/>
                </a:solidFill>
              </a:rPr>
              <a:t> and the </a:t>
            </a:r>
            <a:r>
              <a:rPr lang="fr-CA" b="1" dirty="0" err="1">
                <a:solidFill>
                  <a:schemeClr val="bg1"/>
                </a:solidFill>
              </a:rPr>
              <a:t>timely</a:t>
            </a:r>
            <a:r>
              <a:rPr lang="fr-CA" b="1" dirty="0">
                <a:solidFill>
                  <a:schemeClr val="bg1"/>
                </a:solidFill>
              </a:rPr>
              <a:t> </a:t>
            </a:r>
            <a:r>
              <a:rPr lang="fr-CA" b="1" dirty="0" err="1">
                <a:solidFill>
                  <a:schemeClr val="bg1"/>
                </a:solidFill>
              </a:rPr>
              <a:t>detection</a:t>
            </a:r>
            <a:r>
              <a:rPr lang="fr-CA" b="1" dirty="0">
                <a:solidFill>
                  <a:schemeClr val="bg1"/>
                </a:solidFill>
              </a:rPr>
              <a:t> of </a:t>
            </a:r>
            <a:r>
              <a:rPr lang="fr-CA" b="1" dirty="0" err="1">
                <a:solidFill>
                  <a:schemeClr val="bg1"/>
                </a:solidFill>
              </a:rPr>
              <a:t>abnormal</a:t>
            </a:r>
            <a:r>
              <a:rPr lang="fr-CA" b="1" dirty="0">
                <a:solidFill>
                  <a:schemeClr val="bg1"/>
                </a:solidFill>
              </a:rPr>
              <a:t> situations. </a:t>
            </a:r>
          </a:p>
          <a:p>
            <a:r>
              <a:rPr lang="fr-CA" b="1" dirty="0">
                <a:solidFill>
                  <a:schemeClr val="bg1"/>
                </a:solidFill>
              </a:rPr>
              <a:t>This </a:t>
            </a:r>
            <a:r>
              <a:rPr lang="fr-CA" b="1" dirty="0" err="1">
                <a:solidFill>
                  <a:schemeClr val="bg1"/>
                </a:solidFill>
              </a:rPr>
              <a:t>person</a:t>
            </a:r>
            <a:r>
              <a:rPr lang="fr-CA" b="1" dirty="0">
                <a:solidFill>
                  <a:schemeClr val="bg1"/>
                </a:solidFill>
              </a:rPr>
              <a:t> must have the </a:t>
            </a:r>
            <a:r>
              <a:rPr lang="fr-CA" b="1" dirty="0" err="1">
                <a:solidFill>
                  <a:schemeClr val="bg1"/>
                </a:solidFill>
              </a:rPr>
              <a:t>necessary</a:t>
            </a:r>
            <a:r>
              <a:rPr lang="fr-CA" b="1" dirty="0">
                <a:solidFill>
                  <a:schemeClr val="bg1"/>
                </a:solidFill>
              </a:rPr>
              <a:t> </a:t>
            </a:r>
            <a:r>
              <a:rPr lang="fr-CA" b="1" dirty="0" err="1">
                <a:solidFill>
                  <a:schemeClr val="bg1"/>
                </a:solidFill>
              </a:rPr>
              <a:t>authority</a:t>
            </a:r>
            <a:r>
              <a:rPr lang="fr-CA" b="1" dirty="0">
                <a:solidFill>
                  <a:schemeClr val="bg1"/>
                </a:solidFill>
              </a:rPr>
              <a:t> to </a:t>
            </a:r>
            <a:r>
              <a:rPr lang="fr-CA" b="1" dirty="0" err="1">
                <a:solidFill>
                  <a:schemeClr val="bg1"/>
                </a:solidFill>
              </a:rPr>
              <a:t>remedy</a:t>
            </a:r>
            <a:r>
              <a:rPr lang="fr-CA" b="1" dirty="0">
                <a:solidFill>
                  <a:schemeClr val="bg1"/>
                </a:solidFill>
              </a:rPr>
              <a:t> </a:t>
            </a:r>
            <a:r>
              <a:rPr lang="fr-CA" b="1" dirty="0" err="1">
                <a:solidFill>
                  <a:schemeClr val="bg1"/>
                </a:solidFill>
              </a:rPr>
              <a:t>such</a:t>
            </a:r>
            <a:r>
              <a:rPr lang="fr-CA" b="1" dirty="0">
                <a:solidFill>
                  <a:schemeClr val="bg1"/>
                </a:solidFill>
              </a:rPr>
              <a:t> a situation </a:t>
            </a:r>
            <a:r>
              <a:rPr lang="fr-CA" b="1" dirty="0" err="1">
                <a:solidFill>
                  <a:schemeClr val="bg1"/>
                </a:solidFill>
              </a:rPr>
              <a:t>diligently</a:t>
            </a:r>
            <a:r>
              <a:rPr lang="fr-CA" b="1" dirty="0">
                <a:solidFill>
                  <a:schemeClr val="bg1"/>
                </a:solidFill>
              </a:rPr>
              <a:t> or free </a:t>
            </a:r>
            <a:r>
              <a:rPr lang="fr-CA" b="1" dirty="0" err="1">
                <a:solidFill>
                  <a:schemeClr val="bg1"/>
                </a:solidFill>
              </a:rPr>
              <a:t>access</a:t>
            </a:r>
            <a:r>
              <a:rPr lang="fr-CA" b="1" dirty="0">
                <a:solidFill>
                  <a:schemeClr val="bg1"/>
                </a:solidFill>
              </a:rPr>
              <a:t> to the </a:t>
            </a:r>
            <a:r>
              <a:rPr lang="fr-CA" b="1" dirty="0" err="1">
                <a:solidFill>
                  <a:schemeClr val="bg1"/>
                </a:solidFill>
              </a:rPr>
              <a:t>person</a:t>
            </a:r>
            <a:r>
              <a:rPr lang="fr-CA" b="1" dirty="0">
                <a:solidFill>
                  <a:schemeClr val="bg1"/>
                </a:solidFill>
              </a:rPr>
              <a:t> </a:t>
            </a:r>
            <a:r>
              <a:rPr lang="fr-CA" b="1" dirty="0" err="1">
                <a:solidFill>
                  <a:schemeClr val="bg1"/>
                </a:solidFill>
              </a:rPr>
              <a:t>with</a:t>
            </a:r>
            <a:r>
              <a:rPr lang="fr-CA" b="1" dirty="0">
                <a:solidFill>
                  <a:schemeClr val="bg1"/>
                </a:solidFill>
              </a:rPr>
              <a:t> </a:t>
            </a:r>
            <a:r>
              <a:rPr lang="fr-CA" b="1" dirty="0" err="1">
                <a:solidFill>
                  <a:schemeClr val="bg1"/>
                </a:solidFill>
              </a:rPr>
              <a:t>such</a:t>
            </a:r>
            <a:r>
              <a:rPr lang="fr-CA" b="1" dirty="0">
                <a:solidFill>
                  <a:schemeClr val="bg1"/>
                </a:solidFill>
              </a:rPr>
              <a:t> </a:t>
            </a:r>
            <a:r>
              <a:rPr lang="fr-CA" b="1" dirty="0" err="1">
                <a:solidFill>
                  <a:schemeClr val="bg1"/>
                </a:solidFill>
              </a:rPr>
              <a:t>authority</a:t>
            </a:r>
            <a:endParaRPr lang="fr-CA" b="1" i="0" u="none" strike="noStrike" dirty="0">
              <a:solidFill>
                <a:schemeClr val="bg1"/>
              </a:solidFill>
              <a:effectLst/>
              <a:latin typeface="Google Sans"/>
            </a:endParaRPr>
          </a:p>
          <a:p>
            <a:pPr marL="0" indent="0">
              <a:buNone/>
            </a:pPr>
            <a:endParaRPr lang="en-CA" dirty="0">
              <a:solidFill>
                <a:schemeClr val="bg1"/>
              </a:solidFill>
            </a:endParaRPr>
          </a:p>
        </p:txBody>
      </p:sp>
      <p:pic>
        <p:nvPicPr>
          <p:cNvPr id="2050" name="Picture 2" descr="Québec devrait favoriser une gestion de proximité en santé, préconise un  rapport | Le Devoir">
            <a:extLst>
              <a:ext uri="{FF2B5EF4-FFF2-40B4-BE49-F238E27FC236}">
                <a16:creationId xmlns:a16="http://schemas.microsoft.com/office/drawing/2014/main" id="{C08A6061-63F8-AEA5-EC97-5D4D3CC6CA4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096001" y="1775358"/>
            <a:ext cx="5143500" cy="3294768"/>
          </a:xfrm>
          <a:prstGeom prst="rect">
            <a:avLst/>
          </a:prstGeom>
          <a:noFill/>
          <a:extLst>
            <a:ext uri="{909E8E84-426E-40DD-AFC4-6F175D3DCCD1}">
              <a14:hiddenFill xmlns:a14="http://schemas.microsoft.com/office/drawing/2010/main">
                <a:solidFill>
                  <a:srgbClr val="FFFFFF"/>
                </a:solidFill>
              </a14:hiddenFill>
            </a:ext>
          </a:extLst>
        </p:spPr>
      </p:pic>
      <p:sp>
        <p:nvSpPr>
          <p:cNvPr id="2078" name="Isosceles Triangle 2060">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362472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1" name="Group 39">
            <a:extLst>
              <a:ext uri="{FF2B5EF4-FFF2-40B4-BE49-F238E27FC236}">
                <a16:creationId xmlns:a16="http://schemas.microsoft.com/office/drawing/2014/main" id="{D920209C-E85B-4D6F-A56F-724F5ADA81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1" name="Straight Connector 40">
              <a:extLst>
                <a:ext uri="{FF2B5EF4-FFF2-40B4-BE49-F238E27FC236}">
                  <a16:creationId xmlns:a16="http://schemas.microsoft.com/office/drawing/2014/main" id="{9125522E-1DFD-4F78-912B-B922A2D39DA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4" name="Straight Connector 41">
              <a:extLst>
                <a:ext uri="{FF2B5EF4-FFF2-40B4-BE49-F238E27FC236}">
                  <a16:creationId xmlns:a16="http://schemas.microsoft.com/office/drawing/2014/main" id="{FDA72C10-FE9D-49B3-80CB-A7EE8BCB38F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3" name="Rectangle 23">
              <a:extLst>
                <a:ext uri="{FF2B5EF4-FFF2-40B4-BE49-F238E27FC236}">
                  <a16:creationId xmlns:a16="http://schemas.microsoft.com/office/drawing/2014/main" id="{6E7DF470-1055-45E4-AB9D-11E42EC53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6" name="Rectangle 25">
              <a:extLst>
                <a:ext uri="{FF2B5EF4-FFF2-40B4-BE49-F238E27FC236}">
                  <a16:creationId xmlns:a16="http://schemas.microsoft.com/office/drawing/2014/main" id="{6AA35CFF-3837-4B7F-B875-718AC2E14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5" name="Isosceles Triangle 44">
              <a:extLst>
                <a:ext uri="{FF2B5EF4-FFF2-40B4-BE49-F238E27FC236}">
                  <a16:creationId xmlns:a16="http://schemas.microsoft.com/office/drawing/2014/main" id="{62F41804-A347-47E3-8BD8-BD00CF2F64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67" name="Rectangle 27">
              <a:extLst>
                <a:ext uri="{FF2B5EF4-FFF2-40B4-BE49-F238E27FC236}">
                  <a16:creationId xmlns:a16="http://schemas.microsoft.com/office/drawing/2014/main" id="{76894B81-EE9C-4546-BCFA-DD9ED2C0AD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7" name="Rectangle 28">
              <a:extLst>
                <a:ext uri="{FF2B5EF4-FFF2-40B4-BE49-F238E27FC236}">
                  <a16:creationId xmlns:a16="http://schemas.microsoft.com/office/drawing/2014/main" id="{3AF181D1-71AC-43D8-A6E1-D4C488D5DC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8" name="Rectangle 29">
              <a:extLst>
                <a:ext uri="{FF2B5EF4-FFF2-40B4-BE49-F238E27FC236}">
                  <a16:creationId xmlns:a16="http://schemas.microsoft.com/office/drawing/2014/main" id="{4132D661-917C-4D2D-8E37-8590B55D9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9" name="Isosceles Triangle 48">
              <a:extLst>
                <a:ext uri="{FF2B5EF4-FFF2-40B4-BE49-F238E27FC236}">
                  <a16:creationId xmlns:a16="http://schemas.microsoft.com/office/drawing/2014/main" id="{7969643D-8B71-434D-A235-68CB241F9D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9" name="Isosceles Triangle 49">
              <a:extLst>
                <a:ext uri="{FF2B5EF4-FFF2-40B4-BE49-F238E27FC236}">
                  <a16:creationId xmlns:a16="http://schemas.microsoft.com/office/drawing/2014/main" id="{DF15C24A-4BCF-47C0-B2FA-76A0EF338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70" name="Rectangle 51">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652481" y="1382486"/>
            <a:ext cx="3547581" cy="4093028"/>
          </a:xfrm>
        </p:spPr>
        <p:txBody>
          <a:bodyPr vert="horz" lIns="91440" tIns="45720" rIns="91440" bIns="45720" rtlCol="0" anchor="ctr">
            <a:normAutofit/>
          </a:bodyPr>
          <a:lstStyle/>
          <a:p>
            <a:r>
              <a:rPr lang="en-US" sz="4400"/>
              <a:t>AXE 4</a:t>
            </a:r>
            <a:br>
              <a:rPr lang="en-US" sz="4400"/>
            </a:br>
            <a:r>
              <a:rPr lang="en-US" sz="4400"/>
              <a:t>SANTÉ QUÉBEC</a:t>
            </a:r>
          </a:p>
        </p:txBody>
      </p:sp>
      <p:grpSp>
        <p:nvGrpSpPr>
          <p:cNvPr id="71" name="Group 53">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55" name="Straight Connector 54">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57"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8"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9" name="Isosceles Triangle 58">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60"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1"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2"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3" name="Isosceles Triangle 62">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65" name="Rectangle 64">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ZoneTexte 2">
            <a:extLst>
              <a:ext uri="{FF2B5EF4-FFF2-40B4-BE49-F238E27FC236}">
                <a16:creationId xmlns:a16="http://schemas.microsoft.com/office/drawing/2014/main" id="{6689B00B-14B3-D92C-562C-1DDF23759EF3}"/>
              </a:ext>
            </a:extLst>
          </p:cNvPr>
          <p:cNvGraphicFramePr/>
          <p:nvPr>
            <p:extLst>
              <p:ext uri="{D42A27DB-BD31-4B8C-83A1-F6EECF244321}">
                <p14:modId xmlns:p14="http://schemas.microsoft.com/office/powerpoint/2010/main" val="2480239081"/>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22469093"/>
      </p:ext>
    </p:extLst>
  </p:cSld>
  <p:clrMapOvr>
    <a:masterClrMapping/>
  </p:clrMapOvr>
</p:sld>
</file>

<file path=ppt/theme/theme1.xml><?xml version="1.0" encoding="utf-8"?>
<a:theme xmlns:a="http://schemas.openxmlformats.org/drawingml/2006/main" name="Facette">
  <a:themeElements>
    <a:clrScheme name="Personnalisé 12">
      <a:dk1>
        <a:sysClr val="windowText" lastClr="000000"/>
      </a:dk1>
      <a:lt1>
        <a:sysClr val="window" lastClr="FFFFFF"/>
      </a:lt1>
      <a:dk2>
        <a:srgbClr val="2C3C43"/>
      </a:dk2>
      <a:lt2>
        <a:srgbClr val="EBEBEB"/>
      </a:lt2>
      <a:accent1>
        <a:srgbClr val="00AB84"/>
      </a:accent1>
      <a:accent2>
        <a:srgbClr val="00AB84"/>
      </a:accent2>
      <a:accent3>
        <a:srgbClr val="E6B91E"/>
      </a:accent3>
      <a:accent4>
        <a:srgbClr val="E76618"/>
      </a:accent4>
      <a:accent5>
        <a:srgbClr val="C42F1A"/>
      </a:accent5>
      <a:accent6>
        <a:srgbClr val="918655"/>
      </a:accent6>
      <a:hlink>
        <a:srgbClr val="99CA3C"/>
      </a:hlink>
      <a:folHlink>
        <a:srgbClr val="B9D181"/>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8A67F5C32D2594096DA3F3CBB46BCCC" ma:contentTypeVersion="13" ma:contentTypeDescription="Crée un document." ma:contentTypeScope="" ma:versionID="56358bcf6f5e03e5373e5037b7f129dc">
  <xsd:schema xmlns:xsd="http://www.w3.org/2001/XMLSchema" xmlns:xs="http://www.w3.org/2001/XMLSchema" xmlns:p="http://schemas.microsoft.com/office/2006/metadata/properties" xmlns:ns2="5c4272b6-d353-46f0-bc47-097c8dbd3ed1" xmlns:ns3="f1153d20-b836-4d77-bc86-1afc02ae23e6" targetNamespace="http://schemas.microsoft.com/office/2006/metadata/properties" ma:root="true" ma:fieldsID="fe585b263b89afff70660553634bb2fb" ns2:_="" ns3:_="">
    <xsd:import namespace="5c4272b6-d353-46f0-bc47-097c8dbd3ed1"/>
    <xsd:import namespace="f1153d20-b836-4d77-bc86-1afc02ae23e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DateTaken" minOccurs="0"/>
                <xsd:element ref="ns2:MediaServiceOCR"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4272b6-d353-46f0-bc47-097c8dbd3e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1153d20-b836-4d77-bc86-1afc02ae23e6"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DAD50FC-CD91-49D4-9B9E-9B7F94E83EB8}">
  <ds:schemaRefs>
    <ds:schemaRef ds:uri="http://purl.org/dc/dcmitype/"/>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5c4272b6-d353-46f0-bc47-097c8dbd3ed1"/>
    <ds:schemaRef ds:uri="http://www.w3.org/XML/1998/namespace"/>
    <ds:schemaRef ds:uri="http://purl.org/dc/terms/"/>
    <ds:schemaRef ds:uri="http://schemas.microsoft.com/office/infopath/2007/PartnerControls"/>
    <ds:schemaRef ds:uri="f1153d20-b836-4d77-bc86-1afc02ae23e6"/>
  </ds:schemaRefs>
</ds:datastoreItem>
</file>

<file path=customXml/itemProps2.xml><?xml version="1.0" encoding="utf-8"?>
<ds:datastoreItem xmlns:ds="http://schemas.openxmlformats.org/officeDocument/2006/customXml" ds:itemID="{C476DDE2-764F-4884-B83D-18E21B44287E}">
  <ds:schemaRefs>
    <ds:schemaRef ds:uri="http://schemas.microsoft.com/sharepoint/v3/contenttype/forms"/>
  </ds:schemaRefs>
</ds:datastoreItem>
</file>

<file path=customXml/itemProps3.xml><?xml version="1.0" encoding="utf-8"?>
<ds:datastoreItem xmlns:ds="http://schemas.openxmlformats.org/officeDocument/2006/customXml" ds:itemID="{AFFCA127-F89B-42E1-AF3D-9C64B3B6B4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c4272b6-d353-46f0-bc47-097c8dbd3ed1"/>
    <ds:schemaRef ds:uri="f1153d20-b836-4d77-bc86-1afc02ae23e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345</TotalTime>
  <Words>1332</Words>
  <Application>Microsoft Office PowerPoint</Application>
  <PresentationFormat>Grand écran</PresentationFormat>
  <Paragraphs>105</Paragraphs>
  <Slides>19</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19</vt:i4>
      </vt:variant>
    </vt:vector>
  </HeadingPairs>
  <TitlesOfParts>
    <vt:vector size="24" baseType="lpstr">
      <vt:lpstr>Arial</vt:lpstr>
      <vt:lpstr>Google Sans</vt:lpstr>
      <vt:lpstr>Trebuchet MS</vt:lpstr>
      <vt:lpstr>Wingdings 3</vt:lpstr>
      <vt:lpstr>Facette</vt:lpstr>
      <vt:lpstr>BILL 15 EXPLAINED</vt:lpstr>
      <vt:lpstr>BILL -15 THE NAME</vt:lpstr>
      <vt:lpstr>BILL -15 ITS GOAL</vt:lpstr>
      <vt:lpstr>BILL -15 FOR A MINISTER WHO DIDN’T WANT TO DO A REFORM…!</vt:lpstr>
      <vt:lpstr>IT’S A MAMMOTH…</vt:lpstr>
      <vt:lpstr>Présentation PowerPoint</vt:lpstr>
      <vt:lpstr>FIRST: THE GOOD NEWS!  </vt:lpstr>
      <vt:lpstr>AXE 1  RETURNING TO LOCAL MANAGEMENT</vt:lpstr>
      <vt:lpstr>AXE 4 SANTÉ QUÉBEC</vt:lpstr>
      <vt:lpstr>AXE 4 SANTÉ QUÉBEC…WHAT IS IT EXACTLY?</vt:lpstr>
      <vt:lpstr>AXE 4 SANTÉ QUÉBEC…WHAT IS IT EXACTLY?</vt:lpstr>
      <vt:lpstr>AXE 4 SANTÉ QUÉBEC…WHAT IS IT EXACTLY?</vt:lpstr>
      <vt:lpstr>AXE 4 SANTÉ QUÉBEC</vt:lpstr>
      <vt:lpstr>AXE 4 SANTÉ QUÉBEC</vt:lpstr>
      <vt:lpstr>PROBLEMS THAT WE SEE:    1. THE MERGER OF ACCREDITATIONS FOR ONLY 4 ACCREDITATIONS WILL CREATE A CHAOTIC CLIMATE DURING THE NEGOTIATION OF THE COLLECTIVE AGREEMENTS   2. THERE WILL BE ONE UNION PER JOB CATEGORY FOR A TOTAL OF MAXIMUM FOUR UNIONS   3. THE IMPACTS OF GLOBAL SENIORITY ON TEAM STABILITY…?  </vt:lpstr>
      <vt:lpstr>PROBLEMS THAT WE SEE:   1. VERY LITTLE IS SAID ABOUT REHABILITATION, SOCIAL SERVICES, YOUTH PROTECTION OTHER THAN APPOINTING A MULTIDISCIPLINARY PERSONNEL DIRECTOR OF SOCIAL SERVICES…   2. BILL-15 IS ACTUALLY VERY MEDICAL   3. THE NEW RESPONSIBILITIES OF MANAGEMENT DEVOLVE TO THE DOCTORS WHO WILL BE MEDICAL HEAD OF DEPARTMENT AND CHIEF OF DEPARTMENT. BILL-15 PROVIDES THAT THESE 2 PHYSICIAN MANAGERS WILL MANAGE THE PROFESSIONALS OF THE SERVICE AND NO LONGER ONLY THE DOCTORS AND DENTISTS…PHEW!!!</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Assemblée générale annuelle</dc:title>
  <dc:creator>Isabelle Palardy</dc:creator>
  <cp:lastModifiedBy>Association</cp:lastModifiedBy>
  <cp:revision>8</cp:revision>
  <dcterms:created xsi:type="dcterms:W3CDTF">2020-11-09T20:48:55Z</dcterms:created>
  <dcterms:modified xsi:type="dcterms:W3CDTF">2023-04-06T11:46:43Z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0x01010088A67F5C32D2594096DA3F3CBB46BCCC</vt:lpwstr>
  </property>
</Properties>
</file>