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57" r:id="rId6"/>
    <p:sldId id="270" r:id="rId7"/>
    <p:sldId id="271" r:id="rId8"/>
    <p:sldId id="273" r:id="rId9"/>
    <p:sldId id="272" r:id="rId10"/>
    <p:sldId id="264" r:id="rId11"/>
    <p:sldId id="274" r:id="rId12"/>
    <p:sldId id="275" r:id="rId13"/>
    <p:sldId id="277" r:id="rId14"/>
    <p:sldId id="278" r:id="rId15"/>
    <p:sldId id="280" r:id="rId16"/>
    <p:sldId id="276" r:id="rId17"/>
    <p:sldId id="279" r:id="rId18"/>
    <p:sldId id="281" r:id="rId19"/>
    <p:sldId id="282" r:id="rId20"/>
    <p:sldId id="283" r:id="rId21"/>
    <p:sldId id="284"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79" d="100"/>
          <a:sy n="79" d="100"/>
        </p:scale>
        <p:origin x="80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r>
            <a:rPr lang="fr-CA" dirty="0"/>
            <a:t>PL-15 PROPOSES TO RENEW MANAGEMENT OF THE HEALTH AND SOCIAL SERVICES SYSTEM..</a:t>
          </a:r>
          <a:endParaRPr lang="en-US" dirty="0"/>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r>
            <a:rPr lang="fr-CA" dirty="0"/>
            <a:t>THE PURPOSE OF THE BILL IS TO IMPLEMENT AN EFFICIENT HEALTH AND SOCIAL SERVICES SYSTEM, IN PARTICULAR BY FACILITATING ACCESS TO SAFE AND QUALITY HEALTH AND SOCIAL SERVICES, BY STRENGTHENING THE COORDINATION OF THE DIFFERENT COMPONENTS OF THE SYSTEM AND BY BRINGING DECISIONS RELATED TO THE ORGANIZATION AND DELIVERY OF SERVICES TO COMMUNITIES.</a:t>
          </a:r>
          <a:endParaRPr lang="en-US" dirty="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r>
            <a:rPr lang="en-US" dirty="0"/>
            <a:t>YES…BUT CAN WE KNOW MORE?</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C0DCA8C8-47B9-9C44-B557-2F048D95B095}" type="pres">
      <dgm:prSet presAssocID="{716A1CAA-6C37-4E84-AD81-26BCC40DA5BA}" presName="linear" presStyleCnt="0">
        <dgm:presLayoutVars>
          <dgm:animLvl val="lvl"/>
          <dgm:resizeHandles val="exact"/>
        </dgm:presLayoutVars>
      </dgm:prSet>
      <dgm:spPr/>
    </dgm:pt>
    <dgm:pt modelId="{15E59581-BD9A-8749-93FE-CAB0A26171D7}" type="pres">
      <dgm:prSet presAssocID="{628F82D4-6729-45BB-9503-290E10237B71}" presName="parentText" presStyleLbl="node1" presStyleIdx="0" presStyleCnt="3">
        <dgm:presLayoutVars>
          <dgm:chMax val="0"/>
          <dgm:bulletEnabled val="1"/>
        </dgm:presLayoutVars>
      </dgm:prSet>
      <dgm:spPr/>
    </dgm:pt>
    <dgm:pt modelId="{3D8524AF-2499-0E45-A532-F030624ADDB0}" type="pres">
      <dgm:prSet presAssocID="{A5ABBFD6-658A-4D6A-A60C-980F9E85D6D1}" presName="spacer" presStyleCnt="0"/>
      <dgm:spPr/>
    </dgm:pt>
    <dgm:pt modelId="{19442F1C-EAFC-0340-9D09-F271A58AC1EB}" type="pres">
      <dgm:prSet presAssocID="{7BA097F0-1DDC-451B-B32C-ADA026E75511}" presName="parentText" presStyleLbl="node1" presStyleIdx="1" presStyleCnt="3">
        <dgm:presLayoutVars>
          <dgm:chMax val="0"/>
          <dgm:bulletEnabled val="1"/>
        </dgm:presLayoutVars>
      </dgm:prSet>
      <dgm:spPr/>
    </dgm:pt>
    <dgm:pt modelId="{80659BFA-52A0-0C4F-AB80-11040827F0DC}" type="pres">
      <dgm:prSet presAssocID="{12D03DE4-779F-4CD3-9E4D-FBCBCE8077C2}" presName="spacer" presStyleCnt="0"/>
      <dgm:spPr/>
    </dgm:pt>
    <dgm:pt modelId="{4F9B2869-8ED3-2C44-B04D-43A64A11E35F}" type="pres">
      <dgm:prSet presAssocID="{3C247338-ED5F-4DB8-9B4F-93284731676B}" presName="parentText" presStyleLbl="node1" presStyleIdx="2" presStyleCnt="3">
        <dgm:presLayoutVars>
          <dgm:chMax val="0"/>
          <dgm:bulletEnabled val="1"/>
        </dgm:presLayoutVars>
      </dgm:prSet>
      <dgm:spPr/>
    </dgm:pt>
  </dgm:ptLst>
  <dgm:cxnLst>
    <dgm:cxn modelId="{FBEDA11E-5A21-8F47-9C04-0A26EEFD25BB}" type="presOf" srcId="{3C247338-ED5F-4DB8-9B4F-93284731676B}" destId="{4F9B2869-8ED3-2C44-B04D-43A64A11E35F}" srcOrd="0" destOrd="0" presId="urn:microsoft.com/office/officeart/2005/8/layout/vList2"/>
    <dgm:cxn modelId="{B1B49B45-EC12-7A4F-B89B-940AA5D4850C}" type="presOf" srcId="{7BA097F0-1DDC-451B-B32C-ADA026E75511}" destId="{19442F1C-EAFC-0340-9D09-F271A58AC1EB}" srcOrd="0" destOrd="0" presId="urn:microsoft.com/office/officeart/2005/8/layout/vList2"/>
    <dgm:cxn modelId="{C50FE752-7FF5-49DA-BA0E-CB991D393820}" srcId="{716A1CAA-6C37-4E84-AD81-26BCC40DA5BA}" destId="{3C247338-ED5F-4DB8-9B4F-93284731676B}" srcOrd="2" destOrd="0" parTransId="{F39BF010-8908-45FA-95D8-1973285CE8B6}" sibTransId="{4F25FCA9-32D4-4C20-9D2D-78C8EFF885D9}"/>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F9FBB9BB-CD06-974B-9DAA-A14CA1F9D083}" type="presOf" srcId="{628F82D4-6729-45BB-9503-290E10237B71}" destId="{15E59581-BD9A-8749-93FE-CAB0A26171D7}" srcOrd="0" destOrd="0" presId="urn:microsoft.com/office/officeart/2005/8/layout/vList2"/>
    <dgm:cxn modelId="{11B727E5-6E6C-3C46-80F0-F3B0B04DB9D8}" type="presOf" srcId="{716A1CAA-6C37-4E84-AD81-26BCC40DA5BA}" destId="{C0DCA8C8-47B9-9C44-B557-2F048D95B095}" srcOrd="0" destOrd="0" presId="urn:microsoft.com/office/officeart/2005/8/layout/vList2"/>
    <dgm:cxn modelId="{5F12E837-F3E9-C141-9B75-6FCB06BB86FD}" type="presParOf" srcId="{C0DCA8C8-47B9-9C44-B557-2F048D95B095}" destId="{15E59581-BD9A-8749-93FE-CAB0A26171D7}" srcOrd="0" destOrd="0" presId="urn:microsoft.com/office/officeart/2005/8/layout/vList2"/>
    <dgm:cxn modelId="{955A3266-CDC8-7D42-A068-F82AC13E2060}" type="presParOf" srcId="{C0DCA8C8-47B9-9C44-B557-2F048D95B095}" destId="{3D8524AF-2499-0E45-A532-F030624ADDB0}" srcOrd="1" destOrd="0" presId="urn:microsoft.com/office/officeart/2005/8/layout/vList2"/>
    <dgm:cxn modelId="{C57799FD-D305-AC42-945E-560F01270787}" type="presParOf" srcId="{C0DCA8C8-47B9-9C44-B557-2F048D95B095}" destId="{19442F1C-EAFC-0340-9D09-F271A58AC1EB}" srcOrd="2" destOrd="0" presId="urn:microsoft.com/office/officeart/2005/8/layout/vList2"/>
    <dgm:cxn modelId="{D9E9DAC5-DA9B-7D41-B014-29B356A35F87}" type="presParOf" srcId="{C0DCA8C8-47B9-9C44-B557-2F048D95B095}" destId="{80659BFA-52A0-0C4F-AB80-11040827F0DC}" srcOrd="3" destOrd="0" presId="urn:microsoft.com/office/officeart/2005/8/layout/vList2"/>
    <dgm:cxn modelId="{3D31C1AC-D23E-5A47-85AD-D2D0480A01DE}" type="presParOf" srcId="{C0DCA8C8-47B9-9C44-B557-2F048D95B095}" destId="{4F9B2869-8ED3-2C44-B04D-43A64A11E3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04876D5-AD53-4C14-A77E-FFB45AECA189}">
      <dgm:prSet/>
      <dgm:spPr/>
      <dgm:t>
        <a:bodyPr/>
        <a:lstStyle/>
        <a:p>
          <a:r>
            <a:rPr lang="en-CA" dirty="0"/>
            <a:t>AXE 1:</a:t>
          </a:r>
          <a:r>
            <a:rPr lang="fr-CA" dirty="0"/>
            <a:t>RETURN TO PROXIMITY MANAGEMENT</a:t>
          </a:r>
          <a:endParaRPr lang="en-US" dirty="0"/>
        </a:p>
      </dgm:t>
    </dgm:pt>
    <dgm:pt modelId="{19EDCE30-0661-40E9-9F2C-91AA8049C37E}" type="parTrans" cxnId="{18A698F9-2952-47BC-84D8-EB6618E405BA}">
      <dgm:prSet/>
      <dgm:spPr/>
      <dgm:t>
        <a:bodyPr/>
        <a:lstStyle/>
        <a:p>
          <a:endParaRPr lang="en-US"/>
        </a:p>
      </dgm:t>
    </dgm:pt>
    <dgm:pt modelId="{0501C77D-C5FE-4A6A-BBDA-0A6CB77CADC6}" type="sibTrans" cxnId="{18A698F9-2952-47BC-84D8-EB6618E405BA}">
      <dgm:prSet/>
      <dgm:spPr/>
      <dgm:t>
        <a:bodyPr/>
        <a:lstStyle/>
        <a:p>
          <a:endParaRPr lang="en-US"/>
        </a:p>
      </dgm:t>
    </dgm:pt>
    <dgm:pt modelId="{96D6EA79-FBEF-48EB-9BB9-C9D274C67F8C}">
      <dgm:prSet/>
      <dgm:spPr/>
      <dgm:t>
        <a:bodyPr/>
        <a:lstStyle/>
        <a:p>
          <a:r>
            <a:rPr lang="en-CA" dirty="0"/>
            <a:t>AXE 2:</a:t>
          </a:r>
          <a:r>
            <a:rPr lang="fr-CA" dirty="0"/>
            <a:t>IMPROVING ACCESS TO HEALTH AND SOCIAL SERVICES</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en-CA" dirty="0"/>
            <a:t>AXE 3:</a:t>
          </a:r>
          <a:r>
            <a:rPr lang="fr-CA" dirty="0"/>
            <a:t>LISTENING TO USERS</a:t>
          </a:r>
          <a:endParaRPr lang="en-US" dirty="0"/>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CA" dirty="0"/>
            <a:t>AXE 4: CREATE SANTÉ QUÉBEC</a:t>
          </a:r>
          <a:endParaRPr lang="en-US" dirty="0"/>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F7EB1A6-F1D5-E040-B021-2AA794216E10}" type="pres">
      <dgm:prSet presAssocID="{EFDF6ACF-3563-4813-9AD1-3B824B516B96}" presName="linear" presStyleCnt="0">
        <dgm:presLayoutVars>
          <dgm:animLvl val="lvl"/>
          <dgm:resizeHandles val="exact"/>
        </dgm:presLayoutVars>
      </dgm:prSet>
      <dgm:spPr/>
    </dgm:pt>
    <dgm:pt modelId="{33DCD407-ED4A-8A41-97CD-B380F37C70E2}" type="pres">
      <dgm:prSet presAssocID="{504876D5-AD53-4C14-A77E-FFB45AECA189}" presName="parentText" presStyleLbl="node1" presStyleIdx="0" presStyleCnt="4">
        <dgm:presLayoutVars>
          <dgm:chMax val="0"/>
          <dgm:bulletEnabled val="1"/>
        </dgm:presLayoutVars>
      </dgm:prSet>
      <dgm:spPr/>
    </dgm:pt>
    <dgm:pt modelId="{AE22CF56-8FD3-2C42-B424-DFB7E22BFAE0}" type="pres">
      <dgm:prSet presAssocID="{0501C77D-C5FE-4A6A-BBDA-0A6CB77CADC6}" presName="spacer" presStyleCnt="0"/>
      <dgm:spPr/>
    </dgm:pt>
    <dgm:pt modelId="{AA8E4AC2-8BD3-2B41-8DC2-569D7C030F7C}" type="pres">
      <dgm:prSet presAssocID="{96D6EA79-FBEF-48EB-9BB9-C9D274C67F8C}" presName="parentText" presStyleLbl="node1" presStyleIdx="1" presStyleCnt="4">
        <dgm:presLayoutVars>
          <dgm:chMax val="0"/>
          <dgm:bulletEnabled val="1"/>
        </dgm:presLayoutVars>
      </dgm:prSet>
      <dgm:spPr/>
    </dgm:pt>
    <dgm:pt modelId="{F602D785-7997-2644-B45C-C8BFD806C4BD}" type="pres">
      <dgm:prSet presAssocID="{C162BA47-3B9C-45A2-8E17-34FE4B0702EB}" presName="spacer" presStyleCnt="0"/>
      <dgm:spPr/>
    </dgm:pt>
    <dgm:pt modelId="{1DCA8A03-B703-E248-999B-614822202A09}" type="pres">
      <dgm:prSet presAssocID="{ECC797E0-824C-44B0-B813-AE778B253544}" presName="parentText" presStyleLbl="node1" presStyleIdx="2" presStyleCnt="4">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4">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1"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18A698F9-2952-47BC-84D8-EB6618E405BA}" srcId="{EFDF6ACF-3563-4813-9AD1-3B824B516B96}" destId="{504876D5-AD53-4C14-A77E-FFB45AECA189}" srcOrd="0" destOrd="0" parTransId="{19EDCE30-0661-40E9-9F2C-91AA8049C37E}" sibTransId="{0501C77D-C5FE-4A6A-BBDA-0A6CB77CADC6}"/>
    <dgm:cxn modelId="{F28D95FD-6656-CC45-8AF2-C9FAAFC120E0}" type="presOf" srcId="{504876D5-AD53-4C14-A77E-FFB45AECA189}" destId="{33DCD407-ED4A-8A41-97CD-B380F37C70E2}" srcOrd="0" destOrd="0" presId="urn:microsoft.com/office/officeart/2005/8/layout/vList2"/>
    <dgm:cxn modelId="{BB598BF4-1507-BB4F-8756-9302AAD3819F}" type="presParOf" srcId="{7F7EB1A6-F1D5-E040-B021-2AA794216E10}" destId="{33DCD407-ED4A-8A41-97CD-B380F37C70E2}" srcOrd="0" destOrd="0" presId="urn:microsoft.com/office/officeart/2005/8/layout/vList2"/>
    <dgm:cxn modelId="{5F7E3D86-A552-1C4B-A4C2-C4F8DF63AA2B}" type="presParOf" srcId="{7F7EB1A6-F1D5-E040-B021-2AA794216E10}" destId="{AE22CF56-8FD3-2C42-B424-DFB7E22BFAE0}" srcOrd="1" destOrd="0" presId="urn:microsoft.com/office/officeart/2005/8/layout/vList2"/>
    <dgm:cxn modelId="{4D1708FA-A12A-D04A-9B1F-2FA22E5BD66A}" type="presParOf" srcId="{7F7EB1A6-F1D5-E040-B021-2AA794216E10}" destId="{AA8E4AC2-8BD3-2B41-8DC2-569D7C030F7C}" srcOrd="2" destOrd="0" presId="urn:microsoft.com/office/officeart/2005/8/layout/vList2"/>
    <dgm:cxn modelId="{D61CF3C5-2B23-604C-9263-DB3AFC0B8F6D}" type="presParOf" srcId="{7F7EB1A6-F1D5-E040-B021-2AA794216E10}" destId="{F602D785-7997-2644-B45C-C8BFD806C4BD}"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027F6-37A3-473D-8508-415403A57B7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961CFB3-B427-4C8C-B191-ED0DF038FB52}">
      <dgm:prSet/>
      <dgm:spPr/>
      <dgm:t>
        <a:bodyPr/>
        <a:lstStyle/>
        <a:p>
          <a:r>
            <a:rPr lang="en-CA" dirty="0"/>
            <a:t>AXE 4 OF THE REFORM PROVIDES FOR THE CREATION OF SANTÉ QUÉBEC, AN ORGANISM (MORAL LEGAL ENTITY) THAT IS AN INDEPENDENT AGENT FROM THE GOVERNEMENT</a:t>
          </a:r>
          <a:endParaRPr lang="en-US" dirty="0"/>
        </a:p>
      </dgm:t>
    </dgm:pt>
    <dgm:pt modelId="{B2105F5D-707A-41A7-8A34-C87AD50226F7}" type="parTrans" cxnId="{3D63B2AE-559C-422B-B601-6627B20B751E}">
      <dgm:prSet/>
      <dgm:spPr/>
      <dgm:t>
        <a:bodyPr/>
        <a:lstStyle/>
        <a:p>
          <a:endParaRPr lang="en-US"/>
        </a:p>
      </dgm:t>
    </dgm:pt>
    <dgm:pt modelId="{A6656840-E1C7-43FE-9FD9-E67634E26CBB}" type="sibTrans" cxnId="{3D63B2AE-559C-422B-B601-6627B20B751E}">
      <dgm:prSet/>
      <dgm:spPr/>
      <dgm:t>
        <a:bodyPr/>
        <a:lstStyle/>
        <a:p>
          <a:endParaRPr lang="en-US"/>
        </a:p>
      </dgm:t>
    </dgm:pt>
    <dgm:pt modelId="{DC62D70D-03D9-4392-A4D4-D087335F3037}">
      <dgm:prSet/>
      <dgm:spPr/>
      <dgm:t>
        <a:bodyPr/>
        <a:lstStyle/>
        <a:p>
          <a:r>
            <a:rPr lang="fr-CA" dirty="0"/>
            <a:t>TO WHOM THE MINISTER WILL DELEGATE ALL OF HIS MANAGEMENT RESPONSIBILITIES</a:t>
          </a:r>
          <a:endParaRPr lang="en-US" dirty="0"/>
        </a:p>
      </dgm:t>
    </dgm:pt>
    <dgm:pt modelId="{BDF28BBB-97D9-4AD1-9208-06B8930A3A77}" type="parTrans" cxnId="{A8C7B7B6-5D14-4A37-A159-F3EBBC70A01A}">
      <dgm:prSet/>
      <dgm:spPr/>
      <dgm:t>
        <a:bodyPr/>
        <a:lstStyle/>
        <a:p>
          <a:endParaRPr lang="en-US"/>
        </a:p>
      </dgm:t>
    </dgm:pt>
    <dgm:pt modelId="{66D139FF-ABDD-4DE4-834E-E5B95E19FBC6}" type="sibTrans" cxnId="{A8C7B7B6-5D14-4A37-A159-F3EBBC70A01A}">
      <dgm:prSet/>
      <dgm:spPr/>
      <dgm:t>
        <a:bodyPr/>
        <a:lstStyle/>
        <a:p>
          <a:endParaRPr lang="en-US"/>
        </a:p>
      </dgm:t>
    </dgm:pt>
    <dgm:pt modelId="{08D9E422-E528-4B3B-AB31-B9CE288A1A59}">
      <dgm:prSet/>
      <dgm:spPr/>
      <dgm:t>
        <a:bodyPr/>
        <a:lstStyle/>
        <a:p>
          <a:r>
            <a:rPr lang="en-CA" dirty="0"/>
            <a:t>SANTÉ QUÉBEC WILL HAVE THE RESPONSABILTY TO OFFER HELATH AND SOCIAL SERVICES </a:t>
          </a:r>
          <a:r>
            <a:rPr lang="fr-CA" dirty="0"/>
            <a:t>THROUGH PUBLIC ESTABLISHMENTS AS WELL AS TO COORDINATE AND SUPPORT THE ACTIVITY OF PRIVATE ESTABLISHMENTS AND CERTAIN OTHER SERVICE PROVIDERS</a:t>
          </a:r>
          <a:endParaRPr lang="en-US" dirty="0"/>
        </a:p>
      </dgm:t>
    </dgm:pt>
    <dgm:pt modelId="{1E402EF7-8099-4E4D-856E-549AA989DD31}" type="parTrans" cxnId="{2719EB78-ED71-481E-BAD9-D1170D5F2925}">
      <dgm:prSet/>
      <dgm:spPr/>
      <dgm:t>
        <a:bodyPr/>
        <a:lstStyle/>
        <a:p>
          <a:endParaRPr lang="en-US"/>
        </a:p>
      </dgm:t>
    </dgm:pt>
    <dgm:pt modelId="{874ECA3C-871D-4FA9-BEED-994F082C932D}" type="sibTrans" cxnId="{2719EB78-ED71-481E-BAD9-D1170D5F2925}">
      <dgm:prSet/>
      <dgm:spPr/>
      <dgm:t>
        <a:bodyPr/>
        <a:lstStyle/>
        <a:p>
          <a:endParaRPr lang="en-US"/>
        </a:p>
      </dgm:t>
    </dgm:pt>
    <dgm:pt modelId="{EC49E124-E100-4028-B927-F0BE0537770F}">
      <dgm:prSet/>
      <dgm:spPr/>
      <dgm:t>
        <a:bodyPr/>
        <a:lstStyle/>
        <a:p>
          <a:r>
            <a:rPr lang="en-CA" dirty="0"/>
            <a:t>SANTÉ QUÉBEC WILL ALSO ESTABLIS RULES CONCERNING THE ORGANIZATION AND GOVERNANCE OF THE ESTABLISHMENTS THAT WILL ALLOW FOR LOCAL MANAGEMENT AND </a:t>
          </a:r>
          <a:r>
            <a:rPr lang="fr-CA" dirty="0"/>
            <a:t>AND PROMOTE GREATER FLUIDITY OF SERVICES.</a:t>
          </a:r>
          <a:endParaRPr lang="en-US" dirty="0"/>
        </a:p>
      </dgm:t>
    </dgm:pt>
    <dgm:pt modelId="{32CE0F3B-3AB0-43EA-BCF6-66DD035C62F6}" type="parTrans" cxnId="{EEC12C7A-88D9-4A06-A455-F16D8872AB1A}">
      <dgm:prSet/>
      <dgm:spPr/>
      <dgm:t>
        <a:bodyPr/>
        <a:lstStyle/>
        <a:p>
          <a:endParaRPr lang="en-US"/>
        </a:p>
      </dgm:t>
    </dgm:pt>
    <dgm:pt modelId="{6BD91D88-8234-4C69-968D-0DE5070308C6}" type="sibTrans" cxnId="{EEC12C7A-88D9-4A06-A455-F16D8872AB1A}">
      <dgm:prSet/>
      <dgm:spPr/>
      <dgm:t>
        <a:bodyPr/>
        <a:lstStyle/>
        <a:p>
          <a:endParaRPr lang="en-US"/>
        </a:p>
      </dgm:t>
    </dgm:pt>
    <dgm:pt modelId="{C8B5CE58-45B4-D447-9055-315ADDBCDE9A}" type="pres">
      <dgm:prSet presAssocID="{CF3027F6-37A3-473D-8508-415403A57B75}" presName="linear" presStyleCnt="0">
        <dgm:presLayoutVars>
          <dgm:animLvl val="lvl"/>
          <dgm:resizeHandles val="exact"/>
        </dgm:presLayoutVars>
      </dgm:prSet>
      <dgm:spPr/>
    </dgm:pt>
    <dgm:pt modelId="{D212654E-8528-3E48-8485-D43781C9CD18}" type="pres">
      <dgm:prSet presAssocID="{D961CFB3-B427-4C8C-B191-ED0DF038FB52}" presName="parentText" presStyleLbl="node1" presStyleIdx="0" presStyleCnt="4">
        <dgm:presLayoutVars>
          <dgm:chMax val="0"/>
          <dgm:bulletEnabled val="1"/>
        </dgm:presLayoutVars>
      </dgm:prSet>
      <dgm:spPr/>
    </dgm:pt>
    <dgm:pt modelId="{4F116333-4544-C141-A131-321A14D669E9}" type="pres">
      <dgm:prSet presAssocID="{A6656840-E1C7-43FE-9FD9-E67634E26CBB}" presName="spacer" presStyleCnt="0"/>
      <dgm:spPr/>
    </dgm:pt>
    <dgm:pt modelId="{1368307A-718E-4E4E-85B5-08D4D448671C}" type="pres">
      <dgm:prSet presAssocID="{DC62D70D-03D9-4392-A4D4-D087335F3037}" presName="parentText" presStyleLbl="node1" presStyleIdx="1" presStyleCnt="4">
        <dgm:presLayoutVars>
          <dgm:chMax val="0"/>
          <dgm:bulletEnabled val="1"/>
        </dgm:presLayoutVars>
      </dgm:prSet>
      <dgm:spPr/>
    </dgm:pt>
    <dgm:pt modelId="{81ECDB34-AAED-1C4D-A5A6-BE2B755DEDD9}" type="pres">
      <dgm:prSet presAssocID="{66D139FF-ABDD-4DE4-834E-E5B95E19FBC6}" presName="spacer" presStyleCnt="0"/>
      <dgm:spPr/>
    </dgm:pt>
    <dgm:pt modelId="{6CD6AD62-3A50-DA4B-95D1-1799DAD3620C}" type="pres">
      <dgm:prSet presAssocID="{08D9E422-E528-4B3B-AB31-B9CE288A1A59}" presName="parentText" presStyleLbl="node1" presStyleIdx="2" presStyleCnt="4">
        <dgm:presLayoutVars>
          <dgm:chMax val="0"/>
          <dgm:bulletEnabled val="1"/>
        </dgm:presLayoutVars>
      </dgm:prSet>
      <dgm:spPr/>
    </dgm:pt>
    <dgm:pt modelId="{89877874-4C71-5048-9116-CAE04B0F5985}" type="pres">
      <dgm:prSet presAssocID="{874ECA3C-871D-4FA9-BEED-994F082C932D}" presName="spacer" presStyleCnt="0"/>
      <dgm:spPr/>
    </dgm:pt>
    <dgm:pt modelId="{1E24714E-7489-0646-A1A2-893F90FB49C3}" type="pres">
      <dgm:prSet presAssocID="{EC49E124-E100-4028-B927-F0BE0537770F}" presName="parentText" presStyleLbl="node1" presStyleIdx="3" presStyleCnt="4">
        <dgm:presLayoutVars>
          <dgm:chMax val="0"/>
          <dgm:bulletEnabled val="1"/>
        </dgm:presLayoutVars>
      </dgm:prSet>
      <dgm:spPr/>
    </dgm:pt>
  </dgm:ptLst>
  <dgm:cxnLst>
    <dgm:cxn modelId="{0D5E6715-25A7-A04D-8846-FAC69A77C286}" type="presOf" srcId="{D961CFB3-B427-4C8C-B191-ED0DF038FB52}" destId="{D212654E-8528-3E48-8485-D43781C9CD18}" srcOrd="0" destOrd="0" presId="urn:microsoft.com/office/officeart/2005/8/layout/vList2"/>
    <dgm:cxn modelId="{2719EB78-ED71-481E-BAD9-D1170D5F2925}" srcId="{CF3027F6-37A3-473D-8508-415403A57B75}" destId="{08D9E422-E528-4B3B-AB31-B9CE288A1A59}" srcOrd="2" destOrd="0" parTransId="{1E402EF7-8099-4E4D-856E-549AA989DD31}" sibTransId="{874ECA3C-871D-4FA9-BEED-994F082C932D}"/>
    <dgm:cxn modelId="{EEC12C7A-88D9-4A06-A455-F16D8872AB1A}" srcId="{CF3027F6-37A3-473D-8508-415403A57B75}" destId="{EC49E124-E100-4028-B927-F0BE0537770F}" srcOrd="3" destOrd="0" parTransId="{32CE0F3B-3AB0-43EA-BCF6-66DD035C62F6}" sibTransId="{6BD91D88-8234-4C69-968D-0DE5070308C6}"/>
    <dgm:cxn modelId="{3D63B2AE-559C-422B-B601-6627B20B751E}" srcId="{CF3027F6-37A3-473D-8508-415403A57B75}" destId="{D961CFB3-B427-4C8C-B191-ED0DF038FB52}" srcOrd="0" destOrd="0" parTransId="{B2105F5D-707A-41A7-8A34-C87AD50226F7}" sibTransId="{A6656840-E1C7-43FE-9FD9-E67634E26CBB}"/>
    <dgm:cxn modelId="{A8C7B7B6-5D14-4A37-A159-F3EBBC70A01A}" srcId="{CF3027F6-37A3-473D-8508-415403A57B75}" destId="{DC62D70D-03D9-4392-A4D4-D087335F3037}" srcOrd="1" destOrd="0" parTransId="{BDF28BBB-97D9-4AD1-9208-06B8930A3A77}" sibTransId="{66D139FF-ABDD-4DE4-834E-E5B95E19FBC6}"/>
    <dgm:cxn modelId="{B72D02B8-878B-954D-AD61-93173F57E88E}" type="presOf" srcId="{CF3027F6-37A3-473D-8508-415403A57B75}" destId="{C8B5CE58-45B4-D447-9055-315ADDBCDE9A}" srcOrd="0" destOrd="0" presId="urn:microsoft.com/office/officeart/2005/8/layout/vList2"/>
    <dgm:cxn modelId="{6B7569D8-0C36-404E-8AD7-E4BDA78E2C62}" type="presOf" srcId="{EC49E124-E100-4028-B927-F0BE0537770F}" destId="{1E24714E-7489-0646-A1A2-893F90FB49C3}" srcOrd="0" destOrd="0" presId="urn:microsoft.com/office/officeart/2005/8/layout/vList2"/>
    <dgm:cxn modelId="{CCE588DC-68F4-5249-BF2A-640E77915C1A}" type="presOf" srcId="{DC62D70D-03D9-4392-A4D4-D087335F3037}" destId="{1368307A-718E-4E4E-85B5-08D4D448671C}" srcOrd="0" destOrd="0" presId="urn:microsoft.com/office/officeart/2005/8/layout/vList2"/>
    <dgm:cxn modelId="{13627AEE-3F13-3B4F-963A-ECF676AEEF2B}" type="presOf" srcId="{08D9E422-E528-4B3B-AB31-B9CE288A1A59}" destId="{6CD6AD62-3A50-DA4B-95D1-1799DAD3620C}" srcOrd="0" destOrd="0" presId="urn:microsoft.com/office/officeart/2005/8/layout/vList2"/>
    <dgm:cxn modelId="{282136FB-AF70-AA46-8EEF-FDE3F7D2E932}" type="presParOf" srcId="{C8B5CE58-45B4-D447-9055-315ADDBCDE9A}" destId="{D212654E-8528-3E48-8485-D43781C9CD18}" srcOrd="0" destOrd="0" presId="urn:microsoft.com/office/officeart/2005/8/layout/vList2"/>
    <dgm:cxn modelId="{28C95405-4C19-5846-8F37-2E2CFD4CD87D}" type="presParOf" srcId="{C8B5CE58-45B4-D447-9055-315ADDBCDE9A}" destId="{4F116333-4544-C141-A131-321A14D669E9}" srcOrd="1" destOrd="0" presId="urn:microsoft.com/office/officeart/2005/8/layout/vList2"/>
    <dgm:cxn modelId="{822F5DBB-0DDB-6A49-BAFC-C6F40A385950}" type="presParOf" srcId="{C8B5CE58-45B4-D447-9055-315ADDBCDE9A}" destId="{1368307A-718E-4E4E-85B5-08D4D448671C}" srcOrd="2" destOrd="0" presId="urn:microsoft.com/office/officeart/2005/8/layout/vList2"/>
    <dgm:cxn modelId="{EC97139D-B666-9342-8748-B623DF81E1ED}" type="presParOf" srcId="{C8B5CE58-45B4-D447-9055-315ADDBCDE9A}" destId="{81ECDB34-AAED-1C4D-A5A6-BE2B755DEDD9}" srcOrd="3" destOrd="0" presId="urn:microsoft.com/office/officeart/2005/8/layout/vList2"/>
    <dgm:cxn modelId="{B67135E9-AE0B-4843-980F-DAB8B03B7573}" type="presParOf" srcId="{C8B5CE58-45B4-D447-9055-315ADDBCDE9A}" destId="{6CD6AD62-3A50-DA4B-95D1-1799DAD3620C}" srcOrd="4" destOrd="0" presId="urn:microsoft.com/office/officeart/2005/8/layout/vList2"/>
    <dgm:cxn modelId="{618F6B24-5B6B-1C4A-9069-F4012B5A2342}" type="presParOf" srcId="{C8B5CE58-45B4-D447-9055-315ADDBCDE9A}" destId="{89877874-4C71-5048-9116-CAE04B0F5985}" srcOrd="5" destOrd="0" presId="urn:microsoft.com/office/officeart/2005/8/layout/vList2"/>
    <dgm:cxn modelId="{34AECBAA-6138-E044-88C6-9D948BD5137B}" type="presParOf" srcId="{C8B5CE58-45B4-D447-9055-315ADDBCDE9A}" destId="{1E24714E-7489-0646-A1A2-893F90FB49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B30279-8A6C-4447-83BC-971224C677D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B73BF2-0337-4D8C-A08B-41265B24A557}">
      <dgm:prSet/>
      <dgm:spPr/>
      <dgm:t>
        <a:bodyPr/>
        <a:lstStyle/>
        <a:p>
          <a:pPr>
            <a:lnSpc>
              <a:spcPct val="100000"/>
            </a:lnSpc>
          </a:pPr>
          <a:r>
            <a:rPr lang="fr-CA"/>
            <a:t>THE PROVISIONS OF THE REGULATIONS ON WORKING CONDITIONS FOR MANAGERS OF AGENCIES AND HEALTH AND SOCIAL SERVICES ESTABLISHMENTS CONTINUE TO BE APPLICABLE UNTIL A REGULATION ON A SIMILAR MATTER IS MADE UNDER THE LAW. </a:t>
          </a:r>
          <a:endParaRPr lang="en-US"/>
        </a:p>
      </dgm:t>
    </dgm:pt>
    <dgm:pt modelId="{B7EC126B-F496-444F-BCDF-1ADCCD98C9A7}" type="parTrans" cxnId="{B18E4012-7E5A-4BBE-B315-D2C78497897F}">
      <dgm:prSet/>
      <dgm:spPr/>
      <dgm:t>
        <a:bodyPr/>
        <a:lstStyle/>
        <a:p>
          <a:endParaRPr lang="en-US"/>
        </a:p>
      </dgm:t>
    </dgm:pt>
    <dgm:pt modelId="{C50F1302-3B4E-4F3E-A749-D56CE868CB09}" type="sibTrans" cxnId="{B18E4012-7E5A-4BBE-B315-D2C78497897F}">
      <dgm:prSet/>
      <dgm:spPr/>
      <dgm:t>
        <a:bodyPr/>
        <a:lstStyle/>
        <a:p>
          <a:endParaRPr lang="en-US"/>
        </a:p>
      </dgm:t>
    </dgm:pt>
    <dgm:pt modelId="{4D937A66-C39E-4655-B95C-3F1EDB55F65E}">
      <dgm:prSet/>
      <dgm:spPr/>
      <dgm:t>
        <a:bodyPr/>
        <a:lstStyle/>
        <a:p>
          <a:pPr>
            <a:lnSpc>
              <a:spcPct val="100000"/>
            </a:lnSpc>
          </a:pPr>
          <a:r>
            <a:rPr lang="fr-CA"/>
            <a:t>THERE WILL THEREFORE BE NO CHANGES TO THE WORKING CONDITIONS AND REMUNERATION OF MANAGERSS AND SENIOR EXECUTIVES IN THE NETWORK. ALLELUIA!!</a:t>
          </a:r>
          <a:endParaRPr lang="en-US"/>
        </a:p>
      </dgm:t>
    </dgm:pt>
    <dgm:pt modelId="{885F41B6-2B99-4D96-998C-01284D7CA4C3}" type="parTrans" cxnId="{0163467B-9BF8-4632-920A-ECCD0A316E15}">
      <dgm:prSet/>
      <dgm:spPr/>
      <dgm:t>
        <a:bodyPr/>
        <a:lstStyle/>
        <a:p>
          <a:endParaRPr lang="en-US"/>
        </a:p>
      </dgm:t>
    </dgm:pt>
    <dgm:pt modelId="{0A40A583-FF07-42C2-9D76-837C9DA37710}" type="sibTrans" cxnId="{0163467B-9BF8-4632-920A-ECCD0A316E15}">
      <dgm:prSet/>
      <dgm:spPr/>
      <dgm:t>
        <a:bodyPr/>
        <a:lstStyle/>
        <a:p>
          <a:endParaRPr lang="en-US"/>
        </a:p>
      </dgm:t>
    </dgm:pt>
    <dgm:pt modelId="{5209A603-CF79-4AAC-AA92-133907EDFBA7}" type="pres">
      <dgm:prSet presAssocID="{60B30279-8A6C-4447-83BC-971224C677D9}" presName="root" presStyleCnt="0">
        <dgm:presLayoutVars>
          <dgm:dir/>
          <dgm:resizeHandles val="exact"/>
        </dgm:presLayoutVars>
      </dgm:prSet>
      <dgm:spPr/>
    </dgm:pt>
    <dgm:pt modelId="{28F3D9DC-6A30-4F37-B6D3-6D648AC638B2}" type="pres">
      <dgm:prSet presAssocID="{DDB73BF2-0337-4D8C-A08B-41265B24A557}" presName="compNode" presStyleCnt="0"/>
      <dgm:spPr/>
    </dgm:pt>
    <dgm:pt modelId="{254B3C9E-D6E9-4FB7-9A17-ACFD9D63C1B0}" type="pres">
      <dgm:prSet presAssocID="{DDB73BF2-0337-4D8C-A08B-41265B24A557}" presName="bgRect" presStyleLbl="bgShp" presStyleIdx="0" presStyleCnt="2"/>
      <dgm:spPr/>
    </dgm:pt>
    <dgm:pt modelId="{0140F187-72E9-4B3A-A192-FFFCC0A77959}" type="pres">
      <dgm:prSet presAssocID="{DDB73BF2-0337-4D8C-A08B-41265B24A5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eur"/>
        </a:ext>
      </dgm:extLst>
    </dgm:pt>
    <dgm:pt modelId="{7F057823-34FE-4267-A256-F8C96985DE5F}" type="pres">
      <dgm:prSet presAssocID="{DDB73BF2-0337-4D8C-A08B-41265B24A557}" presName="spaceRect" presStyleCnt="0"/>
      <dgm:spPr/>
    </dgm:pt>
    <dgm:pt modelId="{7EA93F2A-6064-4C9E-8CCE-859410380002}" type="pres">
      <dgm:prSet presAssocID="{DDB73BF2-0337-4D8C-A08B-41265B24A557}" presName="parTx" presStyleLbl="revTx" presStyleIdx="0" presStyleCnt="2">
        <dgm:presLayoutVars>
          <dgm:chMax val="0"/>
          <dgm:chPref val="0"/>
        </dgm:presLayoutVars>
      </dgm:prSet>
      <dgm:spPr/>
    </dgm:pt>
    <dgm:pt modelId="{D12C3F2A-5920-4519-9601-7A0A77F394CA}" type="pres">
      <dgm:prSet presAssocID="{C50F1302-3B4E-4F3E-A749-D56CE868CB09}" presName="sibTrans" presStyleCnt="0"/>
      <dgm:spPr/>
    </dgm:pt>
    <dgm:pt modelId="{024D222B-A279-4B9B-AD2A-75FA276F4E49}" type="pres">
      <dgm:prSet presAssocID="{4D937A66-C39E-4655-B95C-3F1EDB55F65E}" presName="compNode" presStyleCnt="0"/>
      <dgm:spPr/>
    </dgm:pt>
    <dgm:pt modelId="{E98ECD89-CFF9-4EED-8380-12B8B9263C44}" type="pres">
      <dgm:prSet presAssocID="{4D937A66-C39E-4655-B95C-3F1EDB55F65E}" presName="bgRect" presStyleLbl="bgShp" presStyleIdx="1" presStyleCnt="2"/>
      <dgm:spPr/>
    </dgm:pt>
    <dgm:pt modelId="{C22C254E-75BA-4346-8E01-7A1ECB1C6F9E}" type="pres">
      <dgm:prSet presAssocID="{4D937A66-C39E-4655-B95C-3F1EDB55F6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3C2805DA-7FB5-47FA-9B10-F87DE6ED7EFD}" type="pres">
      <dgm:prSet presAssocID="{4D937A66-C39E-4655-B95C-3F1EDB55F65E}" presName="spaceRect" presStyleCnt="0"/>
      <dgm:spPr/>
    </dgm:pt>
    <dgm:pt modelId="{D7078C65-EA76-4F24-88F7-D5D710BB96CE}" type="pres">
      <dgm:prSet presAssocID="{4D937A66-C39E-4655-B95C-3F1EDB55F65E}" presName="parTx" presStyleLbl="revTx" presStyleIdx="1" presStyleCnt="2">
        <dgm:presLayoutVars>
          <dgm:chMax val="0"/>
          <dgm:chPref val="0"/>
        </dgm:presLayoutVars>
      </dgm:prSet>
      <dgm:spPr/>
    </dgm:pt>
  </dgm:ptLst>
  <dgm:cxnLst>
    <dgm:cxn modelId="{EF73E004-7992-4116-AB82-B1C3A5BD1AFF}" type="presOf" srcId="{4D937A66-C39E-4655-B95C-3F1EDB55F65E}" destId="{D7078C65-EA76-4F24-88F7-D5D710BB96CE}" srcOrd="0" destOrd="0" presId="urn:microsoft.com/office/officeart/2018/2/layout/IconVerticalSolidList"/>
    <dgm:cxn modelId="{B18E4012-7E5A-4BBE-B315-D2C78497897F}" srcId="{60B30279-8A6C-4447-83BC-971224C677D9}" destId="{DDB73BF2-0337-4D8C-A08B-41265B24A557}" srcOrd="0" destOrd="0" parTransId="{B7EC126B-F496-444F-BCDF-1ADCCD98C9A7}" sibTransId="{C50F1302-3B4E-4F3E-A749-D56CE868CB09}"/>
    <dgm:cxn modelId="{0163467B-9BF8-4632-920A-ECCD0A316E15}" srcId="{60B30279-8A6C-4447-83BC-971224C677D9}" destId="{4D937A66-C39E-4655-B95C-3F1EDB55F65E}" srcOrd="1" destOrd="0" parTransId="{885F41B6-2B99-4D96-998C-01284D7CA4C3}" sibTransId="{0A40A583-FF07-42C2-9D76-837C9DA37710}"/>
    <dgm:cxn modelId="{7E196487-0F5A-48DD-8A1F-0FF26BD29001}" type="presOf" srcId="{DDB73BF2-0337-4D8C-A08B-41265B24A557}" destId="{7EA93F2A-6064-4C9E-8CCE-859410380002}" srcOrd="0" destOrd="0" presId="urn:microsoft.com/office/officeart/2018/2/layout/IconVerticalSolidList"/>
    <dgm:cxn modelId="{54065ECF-8AFB-4625-B823-CA14C0992579}" type="presOf" srcId="{60B30279-8A6C-4447-83BC-971224C677D9}" destId="{5209A603-CF79-4AAC-AA92-133907EDFBA7}" srcOrd="0" destOrd="0" presId="urn:microsoft.com/office/officeart/2018/2/layout/IconVerticalSolidList"/>
    <dgm:cxn modelId="{F694AF71-AD9C-45A6-8964-EEBEF68D7C75}" type="presParOf" srcId="{5209A603-CF79-4AAC-AA92-133907EDFBA7}" destId="{28F3D9DC-6A30-4F37-B6D3-6D648AC638B2}" srcOrd="0" destOrd="0" presId="urn:microsoft.com/office/officeart/2018/2/layout/IconVerticalSolidList"/>
    <dgm:cxn modelId="{4D09108B-7EBC-4DD5-A125-E43806F8EA9D}" type="presParOf" srcId="{28F3D9DC-6A30-4F37-B6D3-6D648AC638B2}" destId="{254B3C9E-D6E9-4FB7-9A17-ACFD9D63C1B0}" srcOrd="0" destOrd="0" presId="urn:microsoft.com/office/officeart/2018/2/layout/IconVerticalSolidList"/>
    <dgm:cxn modelId="{16A61950-4D16-4C5B-A038-349C78C80675}" type="presParOf" srcId="{28F3D9DC-6A30-4F37-B6D3-6D648AC638B2}" destId="{0140F187-72E9-4B3A-A192-FFFCC0A77959}" srcOrd="1" destOrd="0" presId="urn:microsoft.com/office/officeart/2018/2/layout/IconVerticalSolidList"/>
    <dgm:cxn modelId="{AE9C02AE-5895-4D37-A35E-635121225DBB}" type="presParOf" srcId="{28F3D9DC-6A30-4F37-B6D3-6D648AC638B2}" destId="{7F057823-34FE-4267-A256-F8C96985DE5F}" srcOrd="2" destOrd="0" presId="urn:microsoft.com/office/officeart/2018/2/layout/IconVerticalSolidList"/>
    <dgm:cxn modelId="{50BB5B4A-4DF0-45E2-9185-DCB4F894C525}" type="presParOf" srcId="{28F3D9DC-6A30-4F37-B6D3-6D648AC638B2}" destId="{7EA93F2A-6064-4C9E-8CCE-859410380002}" srcOrd="3" destOrd="0" presId="urn:microsoft.com/office/officeart/2018/2/layout/IconVerticalSolidList"/>
    <dgm:cxn modelId="{1DA8341E-434B-47C2-9306-4DA80D94BBF7}" type="presParOf" srcId="{5209A603-CF79-4AAC-AA92-133907EDFBA7}" destId="{D12C3F2A-5920-4519-9601-7A0A77F394CA}" srcOrd="1" destOrd="0" presId="urn:microsoft.com/office/officeart/2018/2/layout/IconVerticalSolidList"/>
    <dgm:cxn modelId="{A43E4B81-2BC1-47E0-A81E-B2359AFD79B2}" type="presParOf" srcId="{5209A603-CF79-4AAC-AA92-133907EDFBA7}" destId="{024D222B-A279-4B9B-AD2A-75FA276F4E49}" srcOrd="2" destOrd="0" presId="urn:microsoft.com/office/officeart/2018/2/layout/IconVerticalSolidList"/>
    <dgm:cxn modelId="{A15F30D1-DD32-4ED3-B9F2-7E293E38F610}" type="presParOf" srcId="{024D222B-A279-4B9B-AD2A-75FA276F4E49}" destId="{E98ECD89-CFF9-4EED-8380-12B8B9263C44}" srcOrd="0" destOrd="0" presId="urn:microsoft.com/office/officeart/2018/2/layout/IconVerticalSolidList"/>
    <dgm:cxn modelId="{E2D1A0F5-85B4-4D91-B957-77287C375032}" type="presParOf" srcId="{024D222B-A279-4B9B-AD2A-75FA276F4E49}" destId="{C22C254E-75BA-4346-8E01-7A1ECB1C6F9E}" srcOrd="1" destOrd="0" presId="urn:microsoft.com/office/officeart/2018/2/layout/IconVerticalSolidList"/>
    <dgm:cxn modelId="{BFDB1EED-81CC-4E15-8045-7D72A2A46AA9}" type="presParOf" srcId="{024D222B-A279-4B9B-AD2A-75FA276F4E49}" destId="{3C2805DA-7FB5-47FA-9B10-F87DE6ED7EFD}" srcOrd="2" destOrd="0" presId="urn:microsoft.com/office/officeart/2018/2/layout/IconVerticalSolidList"/>
    <dgm:cxn modelId="{DDCFF94F-47B0-40BC-9513-14A46B865CBE}" type="presParOf" srcId="{024D222B-A279-4B9B-AD2A-75FA276F4E49}" destId="{D7078C65-EA76-4F24-88F7-D5D710BB96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fr-CA" dirty="0"/>
            <a:t>PARLIAMENTARY WORK AND ADOPTION OF THE BILL FOLLOWING THE LEGISLATIVE PROCESS</a:t>
          </a:r>
          <a:endParaRPr lang="en-US" dirty="0"/>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3D132295-FC13-C044-8103-C3FC34A61136}">
      <dgm:prSet/>
      <dgm:spPr/>
      <dgm:t>
        <a:bodyPr/>
        <a:lstStyle/>
        <a:p>
          <a:r>
            <a:rPr lang="fr-CA"/>
            <a:t>ESTABLISHMENT OF A TRANSFORMATION COMMITTEE </a:t>
          </a:r>
        </a:p>
      </dgm:t>
    </dgm:pt>
    <dgm:pt modelId="{F68298F5-F998-C849-9DEF-FBFC075C6F52}" type="parTrans" cxnId="{CF39BD8A-01F5-F840-9CA8-A87EE49CDA1D}">
      <dgm:prSet/>
      <dgm:spPr/>
      <dgm:t>
        <a:bodyPr/>
        <a:lstStyle/>
        <a:p>
          <a:endParaRPr lang="fr-CA"/>
        </a:p>
      </dgm:t>
    </dgm:pt>
    <dgm:pt modelId="{58E4213E-356B-0843-B206-B4846954D889}" type="sibTrans" cxnId="{CF39BD8A-01F5-F840-9CA8-A87EE49CDA1D}">
      <dgm:prSet/>
      <dgm:spPr/>
      <dgm:t>
        <a:bodyPr/>
        <a:lstStyle/>
        <a:p>
          <a:endParaRPr lang="fr-CA"/>
        </a:p>
      </dgm:t>
    </dgm:pt>
    <dgm:pt modelId="{E36B16BE-1AF2-1444-9372-641D984F9887}">
      <dgm:prSet/>
      <dgm:spPr/>
      <dgm:t>
        <a:bodyPr/>
        <a:lstStyle/>
        <a:p>
          <a:r>
            <a:rPr lang="fr-CA" dirty="0"/>
            <a:t>APPOINTMENT OF SANTE QUÉBEC CEO, BOARD AND PRESIDENT OF THE BOARD</a:t>
          </a:r>
        </a:p>
      </dgm:t>
    </dgm:pt>
    <dgm:pt modelId="{BE1C9C56-6188-E443-AF47-D715362E259E}" type="parTrans" cxnId="{4921FCD0-CC72-3444-A33B-D2C27A2ED3E6}">
      <dgm:prSet/>
      <dgm:spPr/>
      <dgm:t>
        <a:bodyPr/>
        <a:lstStyle/>
        <a:p>
          <a:endParaRPr lang="fr-CA"/>
        </a:p>
      </dgm:t>
    </dgm:pt>
    <dgm:pt modelId="{8B159771-25CE-844C-AB54-9822A8E8EF26}" type="sibTrans" cxnId="{4921FCD0-CC72-3444-A33B-D2C27A2ED3E6}">
      <dgm:prSet/>
      <dgm:spPr/>
      <dgm:t>
        <a:bodyPr/>
        <a:lstStyle/>
        <a:p>
          <a:endParaRPr lang="fr-CA"/>
        </a:p>
      </dgm:t>
    </dgm:pt>
    <dgm:pt modelId="{792311D3-D096-9C44-BD7E-B34751BA89E6}">
      <dgm:prSet/>
      <dgm:spPr/>
      <dgm:t>
        <a:bodyPr/>
        <a:lstStyle/>
        <a:p>
          <a:r>
            <a:rPr lang="fr-CA" dirty="0"/>
            <a:t>ENTRY INTO FORCE, BY STEPS, OF THE LAW FOLLOWING ITS SANCTION</a:t>
          </a:r>
        </a:p>
      </dgm:t>
    </dgm:pt>
    <dgm:pt modelId="{49B48AA8-57FE-B344-AE33-F31C1453E4DC}" type="parTrans" cxnId="{FA386224-1D18-C54D-A301-F67628AEBACD}">
      <dgm:prSet/>
      <dgm:spPr/>
      <dgm:t>
        <a:bodyPr/>
        <a:lstStyle/>
        <a:p>
          <a:endParaRPr lang="fr-CA"/>
        </a:p>
      </dgm:t>
    </dgm:pt>
    <dgm:pt modelId="{4E2BFD1A-5CA6-C449-A698-2F68B4318AE5}" type="sibTrans" cxnId="{FA386224-1D18-C54D-A301-F67628AEBACD}">
      <dgm:prSet/>
      <dgm:spPr/>
      <dgm:t>
        <a:bodyPr/>
        <a:lstStyle/>
        <a:p>
          <a:endParaRPr lang="fr-CA"/>
        </a:p>
      </dgm:t>
    </dgm:pt>
    <dgm:pt modelId="{346286BB-994D-D949-9974-FB7581B8A0A1}">
      <dgm:prSet/>
      <dgm:spPr/>
      <dgm:t>
        <a:bodyPr/>
        <a:lstStyle/>
        <a:p>
          <a:r>
            <a:rPr lang="fr-CA" dirty="0"/>
            <a:t>INTEGRATION OF ESTABLISHMENTS IN SANTE QUÉBEC: SIX MONTHS AFTER THE DATE SET BY THE GOVERNMENT</a:t>
          </a:r>
        </a:p>
      </dgm:t>
    </dgm:pt>
    <dgm:pt modelId="{47F869DB-BF3A-EC4F-99BB-88F012A916C0}" type="parTrans" cxnId="{EA860F95-9B64-2548-B7D6-6F7F15ABB06C}">
      <dgm:prSet/>
      <dgm:spPr/>
      <dgm:t>
        <a:bodyPr/>
        <a:lstStyle/>
        <a:p>
          <a:endParaRPr lang="fr-CA"/>
        </a:p>
      </dgm:t>
    </dgm:pt>
    <dgm:pt modelId="{E32DAF7B-CDB1-E547-B333-D66C1049E599}" type="sibTrans" cxnId="{EA860F95-9B64-2548-B7D6-6F7F15ABB06C}">
      <dgm:prSet/>
      <dgm:spPr/>
      <dgm:t>
        <a:bodyPr/>
        <a:lstStyle/>
        <a:p>
          <a:endParaRPr lang="fr-CA"/>
        </a:p>
      </dgm:t>
    </dgm:pt>
    <dgm:pt modelId="{A83652EA-7DD4-6349-93FC-47651B4514F4}">
      <dgm:prSet/>
      <dgm:spPr/>
      <dgm:t>
        <a:bodyPr/>
        <a:lstStyle/>
        <a:p>
          <a:r>
            <a:rPr lang="fr-CA" dirty="0"/>
            <a:t>DETERMINATION OF THE 4 NEW BARGAINING UNITS</a:t>
          </a:r>
        </a:p>
      </dgm:t>
    </dgm:pt>
    <dgm:pt modelId="{5213B81F-E222-6747-8793-5EC6AD096A95}" type="parTrans" cxnId="{BA0197FB-45AD-CA46-AE6B-933C63260B0E}">
      <dgm:prSet/>
      <dgm:spPr/>
      <dgm:t>
        <a:bodyPr/>
        <a:lstStyle/>
        <a:p>
          <a:endParaRPr lang="fr-CA"/>
        </a:p>
      </dgm:t>
    </dgm:pt>
    <dgm:pt modelId="{D2D14E9C-8139-ED42-8128-52BE331A4C9D}" type="sibTrans" cxnId="{BA0197FB-45AD-CA46-AE6B-933C63260B0E}">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6">
        <dgm:presLayoutVars>
          <dgm:chMax val="0"/>
          <dgm:bulletEnabled val="1"/>
        </dgm:presLayoutVars>
      </dgm:prSet>
      <dgm:spPr/>
    </dgm:pt>
    <dgm:pt modelId="{F602D785-7997-2644-B45C-C8BFD806C4BD}" type="pres">
      <dgm:prSet presAssocID="{C162BA47-3B9C-45A2-8E17-34FE4B0702EB}" presName="spacer" presStyleCnt="0"/>
      <dgm:spPr/>
    </dgm:pt>
    <dgm:pt modelId="{3E369F94-9A77-7146-9BB1-1CD139F69333}" type="pres">
      <dgm:prSet presAssocID="{3D132295-FC13-C044-8103-C3FC34A61136}" presName="parentText" presStyleLbl="node1" presStyleIdx="1" presStyleCnt="6">
        <dgm:presLayoutVars>
          <dgm:chMax val="0"/>
          <dgm:bulletEnabled val="1"/>
        </dgm:presLayoutVars>
      </dgm:prSet>
      <dgm:spPr/>
    </dgm:pt>
    <dgm:pt modelId="{7E97A836-4DA6-FD4E-B808-8D3C7EB5F83C}" type="pres">
      <dgm:prSet presAssocID="{58E4213E-356B-0843-B206-B4846954D889}" presName="spacer" presStyleCnt="0"/>
      <dgm:spPr/>
    </dgm:pt>
    <dgm:pt modelId="{B640BCE0-59C0-A547-9A11-EB54FBDFFE3A}" type="pres">
      <dgm:prSet presAssocID="{E36B16BE-1AF2-1444-9372-641D984F9887}" presName="parentText" presStyleLbl="node1" presStyleIdx="2" presStyleCnt="6">
        <dgm:presLayoutVars>
          <dgm:chMax val="0"/>
          <dgm:bulletEnabled val="1"/>
        </dgm:presLayoutVars>
      </dgm:prSet>
      <dgm:spPr/>
    </dgm:pt>
    <dgm:pt modelId="{A205A3C4-15AE-8946-8FF0-573D78B83B8C}" type="pres">
      <dgm:prSet presAssocID="{8B159771-25CE-844C-AB54-9822A8E8EF26}" presName="spacer" presStyleCnt="0"/>
      <dgm:spPr/>
    </dgm:pt>
    <dgm:pt modelId="{8E565E7C-7589-8A48-88C0-425554D60A5C}" type="pres">
      <dgm:prSet presAssocID="{792311D3-D096-9C44-BD7E-B34751BA89E6}" presName="parentText" presStyleLbl="node1" presStyleIdx="3" presStyleCnt="6">
        <dgm:presLayoutVars>
          <dgm:chMax val="0"/>
          <dgm:bulletEnabled val="1"/>
        </dgm:presLayoutVars>
      </dgm:prSet>
      <dgm:spPr/>
    </dgm:pt>
    <dgm:pt modelId="{E2CD97DA-7EE4-0B46-BDBD-C715624AD235}" type="pres">
      <dgm:prSet presAssocID="{4E2BFD1A-5CA6-C449-A698-2F68B4318AE5}" presName="spacer" presStyleCnt="0"/>
      <dgm:spPr/>
    </dgm:pt>
    <dgm:pt modelId="{8C312B9B-93F9-C24A-9113-FBD3751A1BA3}" type="pres">
      <dgm:prSet presAssocID="{346286BB-994D-D949-9974-FB7581B8A0A1}" presName="parentText" presStyleLbl="node1" presStyleIdx="4" presStyleCnt="6">
        <dgm:presLayoutVars>
          <dgm:chMax val="0"/>
          <dgm:bulletEnabled val="1"/>
        </dgm:presLayoutVars>
      </dgm:prSet>
      <dgm:spPr/>
    </dgm:pt>
    <dgm:pt modelId="{E3F78E5D-956C-1141-BA58-0AAC900B0761}" type="pres">
      <dgm:prSet presAssocID="{E32DAF7B-CDB1-E547-B333-D66C1049E599}" presName="spacer" presStyleCnt="0"/>
      <dgm:spPr/>
    </dgm:pt>
    <dgm:pt modelId="{AE8C13E0-8D86-2545-BAC2-95F8D37892F8}" type="pres">
      <dgm:prSet presAssocID="{A83652EA-7DD4-6349-93FC-47651B4514F4}" presName="parentText" presStyleLbl="node1" presStyleIdx="5" presStyleCnt="6">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FA386224-1D18-C54D-A301-F67628AEBACD}" srcId="{EFDF6ACF-3563-4813-9AD1-3B824B516B96}" destId="{792311D3-D096-9C44-BD7E-B34751BA89E6}" srcOrd="3" destOrd="0" parTransId="{49B48AA8-57FE-B344-AE33-F31C1453E4DC}" sibTransId="{4E2BFD1A-5CA6-C449-A698-2F68B4318AE5}"/>
    <dgm:cxn modelId="{9871EC5B-6264-40D6-844F-DC316F404C83}" srcId="{EFDF6ACF-3563-4813-9AD1-3B824B516B96}" destId="{96D6EA79-FBEF-48EB-9BB9-C9D274C67F8C}" srcOrd="0" destOrd="0" parTransId="{71E30208-EE99-4C6F-975C-DCDA52C8343D}" sibTransId="{C162BA47-3B9C-45A2-8E17-34FE4B0702EB}"/>
    <dgm:cxn modelId="{7D4DC571-D8AF-6742-876E-81E047592D02}" type="presOf" srcId="{792311D3-D096-9C44-BD7E-B34751BA89E6}" destId="{8E565E7C-7589-8A48-88C0-425554D60A5C}" srcOrd="0" destOrd="0" presId="urn:microsoft.com/office/officeart/2005/8/layout/vList2"/>
    <dgm:cxn modelId="{CF39BD8A-01F5-F840-9CA8-A87EE49CDA1D}" srcId="{EFDF6ACF-3563-4813-9AD1-3B824B516B96}" destId="{3D132295-FC13-C044-8103-C3FC34A61136}" srcOrd="1" destOrd="0" parTransId="{F68298F5-F998-C849-9DEF-FBFC075C6F52}" sibTransId="{58E4213E-356B-0843-B206-B4846954D889}"/>
    <dgm:cxn modelId="{19C68D8E-4674-164D-9CFC-C2021F1EDA2D}" type="presOf" srcId="{E36B16BE-1AF2-1444-9372-641D984F9887}" destId="{B640BCE0-59C0-A547-9A11-EB54FBDFFE3A}" srcOrd="0" destOrd="0" presId="urn:microsoft.com/office/officeart/2005/8/layout/vList2"/>
    <dgm:cxn modelId="{54249090-B3D0-794C-ADF8-50A1882F25B0}" type="presOf" srcId="{A83652EA-7DD4-6349-93FC-47651B4514F4}" destId="{AE8C13E0-8D86-2545-BAC2-95F8D37892F8}" srcOrd="0" destOrd="0" presId="urn:microsoft.com/office/officeart/2005/8/layout/vList2"/>
    <dgm:cxn modelId="{EA860F95-9B64-2548-B7D6-6F7F15ABB06C}" srcId="{EFDF6ACF-3563-4813-9AD1-3B824B516B96}" destId="{346286BB-994D-D949-9974-FB7581B8A0A1}" srcOrd="4" destOrd="0" parTransId="{47F869DB-BF3A-EC4F-99BB-88F012A916C0}" sibTransId="{E32DAF7B-CDB1-E547-B333-D66C1049E599}"/>
    <dgm:cxn modelId="{C10874BB-5D24-D84C-B0DB-2BDB426CB4ED}" type="presOf" srcId="{EFDF6ACF-3563-4813-9AD1-3B824B516B96}" destId="{7F7EB1A6-F1D5-E040-B021-2AA794216E10}" srcOrd="0" destOrd="0" presId="urn:microsoft.com/office/officeart/2005/8/layout/vList2"/>
    <dgm:cxn modelId="{4921FCD0-CC72-3444-A33B-D2C27A2ED3E6}" srcId="{EFDF6ACF-3563-4813-9AD1-3B824B516B96}" destId="{E36B16BE-1AF2-1444-9372-641D984F9887}" srcOrd="2" destOrd="0" parTransId="{BE1C9C56-6188-E443-AF47-D715362E259E}" sibTransId="{8B159771-25CE-844C-AB54-9822A8E8EF26}"/>
    <dgm:cxn modelId="{AD2AD7D4-43F3-AF4E-8138-6A2B6CEA3791}" type="presOf" srcId="{3D132295-FC13-C044-8103-C3FC34A61136}" destId="{3E369F94-9A77-7146-9BB1-1CD139F69333}" srcOrd="0" destOrd="0" presId="urn:microsoft.com/office/officeart/2005/8/layout/vList2"/>
    <dgm:cxn modelId="{D8F3DDD6-F7ED-9044-B0D5-0F1541768FF2}" type="presOf" srcId="{346286BB-994D-D949-9974-FB7581B8A0A1}" destId="{8C312B9B-93F9-C24A-9113-FBD3751A1BA3}" srcOrd="0" destOrd="0" presId="urn:microsoft.com/office/officeart/2005/8/layout/vList2"/>
    <dgm:cxn modelId="{BA0197FB-45AD-CA46-AE6B-933C63260B0E}" srcId="{EFDF6ACF-3563-4813-9AD1-3B824B516B96}" destId="{A83652EA-7DD4-6349-93FC-47651B4514F4}" srcOrd="5" destOrd="0" parTransId="{5213B81F-E222-6747-8793-5EC6AD096A95}" sibTransId="{D2D14E9C-8139-ED42-8128-52BE331A4C9D}"/>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A217C6F0-FCE4-E849-9D7D-9AAC0BA7460F}" type="presParOf" srcId="{7F7EB1A6-F1D5-E040-B021-2AA794216E10}" destId="{3E369F94-9A77-7146-9BB1-1CD139F69333}" srcOrd="2" destOrd="0" presId="urn:microsoft.com/office/officeart/2005/8/layout/vList2"/>
    <dgm:cxn modelId="{46295337-22E9-4646-9FF3-776914B44E27}" type="presParOf" srcId="{7F7EB1A6-F1D5-E040-B021-2AA794216E10}" destId="{7E97A836-4DA6-FD4E-B808-8D3C7EB5F83C}" srcOrd="3" destOrd="0" presId="urn:microsoft.com/office/officeart/2005/8/layout/vList2"/>
    <dgm:cxn modelId="{CE1BB4F3-D3BB-3D41-A9CD-E168DF827D52}" type="presParOf" srcId="{7F7EB1A6-F1D5-E040-B021-2AA794216E10}" destId="{B640BCE0-59C0-A547-9A11-EB54FBDFFE3A}" srcOrd="4" destOrd="0" presId="urn:microsoft.com/office/officeart/2005/8/layout/vList2"/>
    <dgm:cxn modelId="{5D3F3DC2-4F0C-DC46-952D-5BDCAF2C10E7}" type="presParOf" srcId="{7F7EB1A6-F1D5-E040-B021-2AA794216E10}" destId="{A205A3C4-15AE-8946-8FF0-573D78B83B8C}" srcOrd="5" destOrd="0" presId="urn:microsoft.com/office/officeart/2005/8/layout/vList2"/>
    <dgm:cxn modelId="{D97E649F-68CC-4E40-B22F-7FF77088D3BC}" type="presParOf" srcId="{7F7EB1A6-F1D5-E040-B021-2AA794216E10}" destId="{8E565E7C-7589-8A48-88C0-425554D60A5C}" srcOrd="6" destOrd="0" presId="urn:microsoft.com/office/officeart/2005/8/layout/vList2"/>
    <dgm:cxn modelId="{81360B72-B805-4A4A-ADB9-D302B1BFE6BF}" type="presParOf" srcId="{7F7EB1A6-F1D5-E040-B021-2AA794216E10}" destId="{E2CD97DA-7EE4-0B46-BDBD-C715624AD235}" srcOrd="7" destOrd="0" presId="urn:microsoft.com/office/officeart/2005/8/layout/vList2"/>
    <dgm:cxn modelId="{D5FD4AAE-E6DE-0649-B8A1-E756A08794A5}" type="presParOf" srcId="{7F7EB1A6-F1D5-E040-B021-2AA794216E10}" destId="{8C312B9B-93F9-C24A-9113-FBD3751A1BA3}" srcOrd="8" destOrd="0" presId="urn:microsoft.com/office/officeart/2005/8/layout/vList2"/>
    <dgm:cxn modelId="{35A112CB-CEE1-564A-BA4A-4EB7A657A9E4}" type="presParOf" srcId="{7F7EB1A6-F1D5-E040-B021-2AA794216E10}" destId="{E3F78E5D-956C-1141-BA58-0AAC900B0761}" srcOrd="9" destOrd="0" presId="urn:microsoft.com/office/officeart/2005/8/layout/vList2"/>
    <dgm:cxn modelId="{8D4F57EE-11E2-0548-93AC-A33E630EA435}" type="presParOf" srcId="{7F7EB1A6-F1D5-E040-B021-2AA794216E10}" destId="{AE8C13E0-8D86-2545-BAC2-95F8D37892F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6EA79-FBEF-48EB-9BB9-C9D274C67F8C}">
      <dgm:prSet/>
      <dgm:spPr/>
      <dgm:t>
        <a:bodyPr/>
        <a:lstStyle/>
        <a:p>
          <a:r>
            <a:rPr lang="en-US" dirty="0"/>
            <a:t>PREPARE OUR BRIEF</a:t>
          </a:r>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ECC797E0-824C-44B0-B813-AE778B253544}">
      <dgm:prSet/>
      <dgm:spPr/>
      <dgm:t>
        <a:bodyPr/>
        <a:lstStyle/>
        <a:p>
          <a:r>
            <a:rPr lang="fr-CA" dirty="0"/>
            <a:t>PRESENTATION IN PARLIAMENTARY COMMITTEE</a:t>
          </a:r>
          <a:endParaRPr lang="en-US" dirty="0"/>
        </a:p>
      </dgm:t>
    </dgm:pt>
    <dgm:pt modelId="{73654087-996B-42E0-A4E6-2C57B439C2FB}" type="parTrans" cxnId="{F671BF31-907B-4ED1-8238-24B446541462}">
      <dgm:prSet/>
      <dgm:spPr/>
      <dgm:t>
        <a:bodyPr/>
        <a:lstStyle/>
        <a:p>
          <a:endParaRPr lang="en-US"/>
        </a:p>
      </dgm:t>
    </dgm:pt>
    <dgm:pt modelId="{A5E9F208-8756-4C50-AB99-B83AB037C35C}" type="sibTrans" cxnId="{F671BF31-907B-4ED1-8238-24B446541462}">
      <dgm:prSet/>
      <dgm:spPr/>
      <dgm:t>
        <a:bodyPr/>
        <a:lstStyle/>
        <a:p>
          <a:endParaRPr lang="en-US"/>
        </a:p>
      </dgm:t>
    </dgm:pt>
    <dgm:pt modelId="{704045BB-EB22-463F-8E25-1134F00B9971}">
      <dgm:prSet/>
      <dgm:spPr/>
      <dgm:t>
        <a:bodyPr/>
        <a:lstStyle/>
        <a:p>
          <a:r>
            <a:rPr lang="en-US" dirty="0"/>
            <a:t>WE</a:t>
          </a:r>
          <a:r>
            <a:rPr lang="en-US" baseline="0" dirty="0"/>
            <a:t> WILL GIVE UP TO THE MINUTE INFORMATION AND KEEP YOU POSTED</a:t>
          </a:r>
          <a:endParaRPr lang="en-US" dirty="0"/>
        </a:p>
      </dgm:t>
    </dgm:pt>
    <dgm:pt modelId="{8AE8450E-5AA6-4B4F-A34A-E675742FE79F}" type="parTrans" cxnId="{EEBBA6B8-B61E-4CDB-8CDD-2622B2071DAF}">
      <dgm:prSet/>
      <dgm:spPr/>
      <dgm:t>
        <a:bodyPr/>
        <a:lstStyle/>
        <a:p>
          <a:endParaRPr lang="en-US"/>
        </a:p>
      </dgm:t>
    </dgm:pt>
    <dgm:pt modelId="{848C2432-BA17-406C-B684-E87A9CB33544}" type="sibTrans" cxnId="{EEBBA6B8-B61E-4CDB-8CDD-2622B2071DAF}">
      <dgm:prSet/>
      <dgm:spPr/>
      <dgm:t>
        <a:bodyPr/>
        <a:lstStyle/>
        <a:p>
          <a:endParaRPr lang="en-US"/>
        </a:p>
      </dgm:t>
    </dgm:pt>
    <dgm:pt modelId="{74E81066-646F-A340-B4A0-8A6650EA6340}">
      <dgm:prSet/>
      <dgm:spPr/>
      <dgm:t>
        <a:bodyPr/>
        <a:lstStyle/>
        <a:p>
          <a:r>
            <a:rPr lang="fr-CA" dirty="0"/>
            <a:t>CALL TO ALL FOR THE ADVANTAGES AND DISADVANTAGES OF CO-MANAGEMENT WITH PHYSICIANS</a:t>
          </a:r>
          <a:endParaRPr lang="en-US" dirty="0"/>
        </a:p>
      </dgm:t>
    </dgm:pt>
    <dgm:pt modelId="{CCB58E86-92BB-AF44-B9E7-B4B6CA331725}" type="parTrans" cxnId="{064C2585-0380-4741-AFD4-FBF4952583DE}">
      <dgm:prSet/>
      <dgm:spPr/>
      <dgm:t>
        <a:bodyPr/>
        <a:lstStyle/>
        <a:p>
          <a:endParaRPr lang="fr-CA"/>
        </a:p>
      </dgm:t>
    </dgm:pt>
    <dgm:pt modelId="{3F2FFD36-5DD6-1940-A6FA-177F23A33134}" type="sibTrans" cxnId="{064C2585-0380-4741-AFD4-FBF4952583DE}">
      <dgm:prSet/>
      <dgm:spPr/>
      <dgm:t>
        <a:bodyPr/>
        <a:lstStyle/>
        <a:p>
          <a:endParaRPr lang="fr-CA"/>
        </a:p>
      </dgm:t>
    </dgm:pt>
    <dgm:pt modelId="{0AE4F2F2-6A64-0B4A-BC2B-91CD281E75EC}">
      <dgm:prSet/>
      <dgm:spPr/>
      <dgm:t>
        <a:bodyPr/>
        <a:lstStyle/>
        <a:p>
          <a:r>
            <a:rPr lang="en-US" dirty="0"/>
            <a:t>APER WILL BE PRESENT WITH YOU AND TO THE END! </a:t>
          </a:r>
        </a:p>
      </dgm:t>
    </dgm:pt>
    <dgm:pt modelId="{012B2836-E33D-A140-8C8F-7DC2AD85411A}" type="parTrans" cxnId="{A857C205-F46F-024E-B64F-766FC01A90D9}">
      <dgm:prSet/>
      <dgm:spPr/>
      <dgm:t>
        <a:bodyPr/>
        <a:lstStyle/>
        <a:p>
          <a:endParaRPr lang="fr-CA"/>
        </a:p>
      </dgm:t>
    </dgm:pt>
    <dgm:pt modelId="{94A44D3C-8978-D241-98A8-54DB2F5902F0}" type="sibTrans" cxnId="{A857C205-F46F-024E-B64F-766FC01A90D9}">
      <dgm:prSet/>
      <dgm:spPr/>
      <dgm:t>
        <a:bodyPr/>
        <a:lstStyle/>
        <a:p>
          <a:endParaRPr lang="fr-CA"/>
        </a:p>
      </dgm:t>
    </dgm:pt>
    <dgm:pt modelId="{7F7EB1A6-F1D5-E040-B021-2AA794216E10}" type="pres">
      <dgm:prSet presAssocID="{EFDF6ACF-3563-4813-9AD1-3B824B516B96}" presName="linear" presStyleCnt="0">
        <dgm:presLayoutVars>
          <dgm:animLvl val="lvl"/>
          <dgm:resizeHandles val="exact"/>
        </dgm:presLayoutVars>
      </dgm:prSet>
      <dgm:spPr/>
    </dgm:pt>
    <dgm:pt modelId="{AA8E4AC2-8BD3-2B41-8DC2-569D7C030F7C}" type="pres">
      <dgm:prSet presAssocID="{96D6EA79-FBEF-48EB-9BB9-C9D274C67F8C}" presName="parentText" presStyleLbl="node1" presStyleIdx="0" presStyleCnt="5">
        <dgm:presLayoutVars>
          <dgm:chMax val="0"/>
          <dgm:bulletEnabled val="1"/>
        </dgm:presLayoutVars>
      </dgm:prSet>
      <dgm:spPr/>
    </dgm:pt>
    <dgm:pt modelId="{F602D785-7997-2644-B45C-C8BFD806C4BD}" type="pres">
      <dgm:prSet presAssocID="{C162BA47-3B9C-45A2-8E17-34FE4B0702EB}" presName="spacer" presStyleCnt="0"/>
      <dgm:spPr/>
    </dgm:pt>
    <dgm:pt modelId="{AD4DA4FE-DA33-4F43-B138-DDE2895E99E0}" type="pres">
      <dgm:prSet presAssocID="{74E81066-646F-A340-B4A0-8A6650EA6340}" presName="parentText" presStyleLbl="node1" presStyleIdx="1" presStyleCnt="5">
        <dgm:presLayoutVars>
          <dgm:chMax val="0"/>
          <dgm:bulletEnabled val="1"/>
        </dgm:presLayoutVars>
      </dgm:prSet>
      <dgm:spPr/>
    </dgm:pt>
    <dgm:pt modelId="{B7B75088-B092-2646-8E9F-05A7F121E5E7}" type="pres">
      <dgm:prSet presAssocID="{3F2FFD36-5DD6-1940-A6FA-177F23A33134}" presName="spacer" presStyleCnt="0"/>
      <dgm:spPr/>
    </dgm:pt>
    <dgm:pt modelId="{1DCA8A03-B703-E248-999B-614822202A09}" type="pres">
      <dgm:prSet presAssocID="{ECC797E0-824C-44B0-B813-AE778B253544}" presName="parentText" presStyleLbl="node1" presStyleIdx="2" presStyleCnt="5">
        <dgm:presLayoutVars>
          <dgm:chMax val="0"/>
          <dgm:bulletEnabled val="1"/>
        </dgm:presLayoutVars>
      </dgm:prSet>
      <dgm:spPr/>
    </dgm:pt>
    <dgm:pt modelId="{0659A6E9-E8B2-1248-AA50-7D54804D5AFC}" type="pres">
      <dgm:prSet presAssocID="{A5E9F208-8756-4C50-AB99-B83AB037C35C}" presName="spacer" presStyleCnt="0"/>
      <dgm:spPr/>
    </dgm:pt>
    <dgm:pt modelId="{B69BB2A1-B2B4-DC46-A75D-51A9F7CED2EB}" type="pres">
      <dgm:prSet presAssocID="{704045BB-EB22-463F-8E25-1134F00B9971}" presName="parentText" presStyleLbl="node1" presStyleIdx="3" presStyleCnt="5">
        <dgm:presLayoutVars>
          <dgm:chMax val="0"/>
          <dgm:bulletEnabled val="1"/>
        </dgm:presLayoutVars>
      </dgm:prSet>
      <dgm:spPr/>
    </dgm:pt>
    <dgm:pt modelId="{B9933FE3-0171-DC45-B49A-EB5A6F780CC7}" type="pres">
      <dgm:prSet presAssocID="{848C2432-BA17-406C-B684-E87A9CB33544}" presName="spacer" presStyleCnt="0"/>
      <dgm:spPr/>
    </dgm:pt>
    <dgm:pt modelId="{CA2F4B74-8EBB-F84F-B4EF-454F904CEE48}" type="pres">
      <dgm:prSet presAssocID="{0AE4F2F2-6A64-0B4A-BC2B-91CD281E75EC}" presName="parentText" presStyleLbl="node1" presStyleIdx="4" presStyleCnt="5">
        <dgm:presLayoutVars>
          <dgm:chMax val="0"/>
          <dgm:bulletEnabled val="1"/>
        </dgm:presLayoutVars>
      </dgm:prSet>
      <dgm:spPr/>
    </dgm:pt>
  </dgm:ptLst>
  <dgm:cxnLst>
    <dgm:cxn modelId="{A857C205-F46F-024E-B64F-766FC01A90D9}" srcId="{EFDF6ACF-3563-4813-9AD1-3B824B516B96}" destId="{0AE4F2F2-6A64-0B4A-BC2B-91CD281E75EC}" srcOrd="4" destOrd="0" parTransId="{012B2836-E33D-A140-8C8F-7DC2AD85411A}" sibTransId="{94A44D3C-8978-D241-98A8-54DB2F5902F0}"/>
    <dgm:cxn modelId="{A841E30C-D6C4-F64A-858E-4649A91B0101}" type="presOf" srcId="{96D6EA79-FBEF-48EB-9BB9-C9D274C67F8C}" destId="{AA8E4AC2-8BD3-2B41-8DC2-569D7C030F7C}" srcOrd="0" destOrd="0" presId="urn:microsoft.com/office/officeart/2005/8/layout/vList2"/>
    <dgm:cxn modelId="{F671BF31-907B-4ED1-8238-24B446541462}" srcId="{EFDF6ACF-3563-4813-9AD1-3B824B516B96}" destId="{ECC797E0-824C-44B0-B813-AE778B253544}" srcOrd="2" destOrd="0" parTransId="{73654087-996B-42E0-A4E6-2C57B439C2FB}" sibTransId="{A5E9F208-8756-4C50-AB99-B83AB037C35C}"/>
    <dgm:cxn modelId="{9871EC5B-6264-40D6-844F-DC316F404C83}" srcId="{EFDF6ACF-3563-4813-9AD1-3B824B516B96}" destId="{96D6EA79-FBEF-48EB-9BB9-C9D274C67F8C}" srcOrd="0" destOrd="0" parTransId="{71E30208-EE99-4C6F-975C-DCDA52C8343D}" sibTransId="{C162BA47-3B9C-45A2-8E17-34FE4B0702EB}"/>
    <dgm:cxn modelId="{1B71EA7E-EF93-D04A-B453-187591B65FCD}" type="presOf" srcId="{704045BB-EB22-463F-8E25-1134F00B9971}" destId="{B69BB2A1-B2B4-DC46-A75D-51A9F7CED2EB}" srcOrd="0" destOrd="0" presId="urn:microsoft.com/office/officeart/2005/8/layout/vList2"/>
    <dgm:cxn modelId="{064C2585-0380-4741-AFD4-FBF4952583DE}" srcId="{EFDF6ACF-3563-4813-9AD1-3B824B516B96}" destId="{74E81066-646F-A340-B4A0-8A6650EA6340}" srcOrd="1" destOrd="0" parTransId="{CCB58E86-92BB-AF44-B9E7-B4B6CA331725}" sibTransId="{3F2FFD36-5DD6-1940-A6FA-177F23A33134}"/>
    <dgm:cxn modelId="{EEBBA6B8-B61E-4CDB-8CDD-2622B2071DAF}" srcId="{EFDF6ACF-3563-4813-9AD1-3B824B516B96}" destId="{704045BB-EB22-463F-8E25-1134F00B9971}" srcOrd="3" destOrd="0" parTransId="{8AE8450E-5AA6-4B4F-A34A-E675742FE79F}" sibTransId="{848C2432-BA17-406C-B684-E87A9CB33544}"/>
    <dgm:cxn modelId="{C10874BB-5D24-D84C-B0DB-2BDB426CB4ED}" type="presOf" srcId="{EFDF6ACF-3563-4813-9AD1-3B824B516B96}" destId="{7F7EB1A6-F1D5-E040-B021-2AA794216E10}" srcOrd="0" destOrd="0" presId="urn:microsoft.com/office/officeart/2005/8/layout/vList2"/>
    <dgm:cxn modelId="{0E8022E0-62D9-8547-BBFB-8644DDED1BFD}" type="presOf" srcId="{0AE4F2F2-6A64-0B4A-BC2B-91CD281E75EC}" destId="{CA2F4B74-8EBB-F84F-B4EF-454F904CEE48}" srcOrd="0" destOrd="0" presId="urn:microsoft.com/office/officeart/2005/8/layout/vList2"/>
    <dgm:cxn modelId="{8838FEF5-0FA1-B04E-8A75-88B78DD393E8}" type="presOf" srcId="{ECC797E0-824C-44B0-B813-AE778B253544}" destId="{1DCA8A03-B703-E248-999B-614822202A09}" srcOrd="0" destOrd="0" presId="urn:microsoft.com/office/officeart/2005/8/layout/vList2"/>
    <dgm:cxn modelId="{C0B1BCFA-E3BA-8B42-AEC6-CD064A3DA35C}" type="presOf" srcId="{74E81066-646F-A340-B4A0-8A6650EA6340}" destId="{AD4DA4FE-DA33-4F43-B138-DDE2895E99E0}" srcOrd="0" destOrd="0" presId="urn:microsoft.com/office/officeart/2005/8/layout/vList2"/>
    <dgm:cxn modelId="{4D1708FA-A12A-D04A-9B1F-2FA22E5BD66A}" type="presParOf" srcId="{7F7EB1A6-F1D5-E040-B021-2AA794216E10}" destId="{AA8E4AC2-8BD3-2B41-8DC2-569D7C030F7C}" srcOrd="0" destOrd="0" presId="urn:microsoft.com/office/officeart/2005/8/layout/vList2"/>
    <dgm:cxn modelId="{D61CF3C5-2B23-604C-9263-DB3AFC0B8F6D}" type="presParOf" srcId="{7F7EB1A6-F1D5-E040-B021-2AA794216E10}" destId="{F602D785-7997-2644-B45C-C8BFD806C4BD}" srcOrd="1" destOrd="0" presId="urn:microsoft.com/office/officeart/2005/8/layout/vList2"/>
    <dgm:cxn modelId="{D9ABFAC7-3E7B-7E47-A617-A6DBEE0E7719}" type="presParOf" srcId="{7F7EB1A6-F1D5-E040-B021-2AA794216E10}" destId="{AD4DA4FE-DA33-4F43-B138-DDE2895E99E0}" srcOrd="2" destOrd="0" presId="urn:microsoft.com/office/officeart/2005/8/layout/vList2"/>
    <dgm:cxn modelId="{277EB17B-15DE-F740-B176-CF269839C114}" type="presParOf" srcId="{7F7EB1A6-F1D5-E040-B021-2AA794216E10}" destId="{B7B75088-B092-2646-8E9F-05A7F121E5E7}" srcOrd="3" destOrd="0" presId="urn:microsoft.com/office/officeart/2005/8/layout/vList2"/>
    <dgm:cxn modelId="{BDD83041-6F19-4440-A7B5-726F91494575}" type="presParOf" srcId="{7F7EB1A6-F1D5-E040-B021-2AA794216E10}" destId="{1DCA8A03-B703-E248-999B-614822202A09}" srcOrd="4" destOrd="0" presId="urn:microsoft.com/office/officeart/2005/8/layout/vList2"/>
    <dgm:cxn modelId="{A203E1DA-408F-4140-9F6B-8D815CCD01F8}" type="presParOf" srcId="{7F7EB1A6-F1D5-E040-B021-2AA794216E10}" destId="{0659A6E9-E8B2-1248-AA50-7D54804D5AFC}" srcOrd="5" destOrd="0" presId="urn:microsoft.com/office/officeart/2005/8/layout/vList2"/>
    <dgm:cxn modelId="{D54E2CAB-1E22-1049-AD16-BE863E6FCA2F}" type="presParOf" srcId="{7F7EB1A6-F1D5-E040-B021-2AA794216E10}" destId="{B69BB2A1-B2B4-DC46-A75D-51A9F7CED2EB}" srcOrd="6" destOrd="0" presId="urn:microsoft.com/office/officeart/2005/8/layout/vList2"/>
    <dgm:cxn modelId="{E91F16BF-FAB7-B343-850D-1888D3E8CBC6}" type="presParOf" srcId="{7F7EB1A6-F1D5-E040-B021-2AA794216E10}" destId="{B9933FE3-0171-DC45-B49A-EB5A6F780CC7}" srcOrd="7" destOrd="0" presId="urn:microsoft.com/office/officeart/2005/8/layout/vList2"/>
    <dgm:cxn modelId="{659BE2B2-DB99-9C45-A712-C8F5BD7B2F63}" type="presParOf" srcId="{7F7EB1A6-F1D5-E040-B021-2AA794216E10}" destId="{CA2F4B74-8EBB-F84F-B4EF-454F904CEE4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9581-BD9A-8749-93FE-CAB0A26171D7}">
      <dsp:nvSpPr>
        <dsp:cNvPr id="0" name=""/>
        <dsp:cNvSpPr/>
      </dsp:nvSpPr>
      <dsp:spPr>
        <a:xfrm>
          <a:off x="0" y="32642"/>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PL-15 PROPOSES TO RENEW MANAGEMENT OF THE HEALTH AND SOCIAL SERVICES SYSTEM..</a:t>
          </a:r>
          <a:endParaRPr lang="en-US" sz="1500" kern="1200" dirty="0"/>
        </a:p>
      </dsp:txBody>
      <dsp:txXfrm>
        <a:off x="72446" y="105088"/>
        <a:ext cx="6196124" cy="1339179"/>
      </dsp:txXfrm>
    </dsp:sp>
    <dsp:sp modelId="{19442F1C-EAFC-0340-9D09-F271A58AC1EB}">
      <dsp:nvSpPr>
        <dsp:cNvPr id="0" name=""/>
        <dsp:cNvSpPr/>
      </dsp:nvSpPr>
      <dsp:spPr>
        <a:xfrm>
          <a:off x="0" y="1559914"/>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THE PURPOSE OF THE BILL IS TO IMPLEMENT AN EFFICIENT HEALTH AND SOCIAL SERVICES SYSTEM, IN PARTICULAR BY FACILITATING ACCESS TO SAFE AND QUALITY HEALTH AND SOCIAL SERVICES, BY STRENGTHENING THE COORDINATION OF THE DIFFERENT COMPONENTS OF THE SYSTEM AND BY BRINGING DECISIONS RELATED TO THE ORGANIZATION AND DELIVERY OF SERVICES TO COMMUNITIES.</a:t>
          </a:r>
          <a:endParaRPr lang="en-US" sz="1500" kern="1200" dirty="0"/>
        </a:p>
      </dsp:txBody>
      <dsp:txXfrm>
        <a:off x="72446" y="1632360"/>
        <a:ext cx="6196124" cy="1339179"/>
      </dsp:txXfrm>
    </dsp:sp>
    <dsp:sp modelId="{4F9B2869-8ED3-2C44-B04D-43A64A11E35F}">
      <dsp:nvSpPr>
        <dsp:cNvPr id="0" name=""/>
        <dsp:cNvSpPr/>
      </dsp:nvSpPr>
      <dsp:spPr>
        <a:xfrm>
          <a:off x="0" y="3087185"/>
          <a:ext cx="6341016" cy="14840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YES…BUT CAN WE KNOW MORE?</a:t>
          </a:r>
        </a:p>
      </dsp:txBody>
      <dsp:txXfrm>
        <a:off x="72446" y="3159631"/>
        <a:ext cx="6196124" cy="133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D407-ED4A-8A41-97CD-B380F37C70E2}">
      <dsp:nvSpPr>
        <dsp:cNvPr id="0" name=""/>
        <dsp:cNvSpPr/>
      </dsp:nvSpPr>
      <dsp:spPr>
        <a:xfrm>
          <a:off x="0" y="43590"/>
          <a:ext cx="6628804"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1:</a:t>
          </a:r>
          <a:r>
            <a:rPr lang="fr-CA" sz="3000" kern="1200" dirty="0"/>
            <a:t>RETURN TO PROXIMITY MANAGEMENT</a:t>
          </a:r>
          <a:endParaRPr lang="en-US" sz="3000" kern="1200" dirty="0"/>
        </a:p>
      </dsp:txBody>
      <dsp:txXfrm>
        <a:off x="56543" y="100133"/>
        <a:ext cx="6515718" cy="1045213"/>
      </dsp:txXfrm>
    </dsp:sp>
    <dsp:sp modelId="{AA8E4AC2-8BD3-2B41-8DC2-569D7C030F7C}">
      <dsp:nvSpPr>
        <dsp:cNvPr id="0" name=""/>
        <dsp:cNvSpPr/>
      </dsp:nvSpPr>
      <dsp:spPr>
        <a:xfrm>
          <a:off x="0" y="1288290"/>
          <a:ext cx="6628804" cy="1158299"/>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2:</a:t>
          </a:r>
          <a:r>
            <a:rPr lang="fr-CA" sz="3000" kern="1200" dirty="0"/>
            <a:t>IMPROVING ACCESS TO HEALTH AND SOCIAL SERVICES</a:t>
          </a:r>
          <a:endParaRPr lang="en-US" sz="3000" kern="1200" dirty="0"/>
        </a:p>
      </dsp:txBody>
      <dsp:txXfrm>
        <a:off x="56543" y="1344833"/>
        <a:ext cx="6515718" cy="1045213"/>
      </dsp:txXfrm>
    </dsp:sp>
    <dsp:sp modelId="{1DCA8A03-B703-E248-999B-614822202A09}">
      <dsp:nvSpPr>
        <dsp:cNvPr id="0" name=""/>
        <dsp:cNvSpPr/>
      </dsp:nvSpPr>
      <dsp:spPr>
        <a:xfrm>
          <a:off x="0" y="2532990"/>
          <a:ext cx="6628804" cy="1158299"/>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3:</a:t>
          </a:r>
          <a:r>
            <a:rPr lang="fr-CA" sz="3000" kern="1200" dirty="0"/>
            <a:t>LISTENING TO USERS</a:t>
          </a:r>
          <a:endParaRPr lang="en-US" sz="3000" kern="1200" dirty="0"/>
        </a:p>
      </dsp:txBody>
      <dsp:txXfrm>
        <a:off x="56543" y="2589533"/>
        <a:ext cx="6515718" cy="1045213"/>
      </dsp:txXfrm>
    </dsp:sp>
    <dsp:sp modelId="{B69BB2A1-B2B4-DC46-A75D-51A9F7CED2EB}">
      <dsp:nvSpPr>
        <dsp:cNvPr id="0" name=""/>
        <dsp:cNvSpPr/>
      </dsp:nvSpPr>
      <dsp:spPr>
        <a:xfrm>
          <a:off x="0" y="3777690"/>
          <a:ext cx="6628804" cy="1158299"/>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t>AXE 4: CREATE SANTÉ QUÉBEC</a:t>
          </a:r>
          <a:endParaRPr lang="en-US" sz="3000" kern="1200" dirty="0"/>
        </a:p>
      </dsp:txBody>
      <dsp:txXfrm>
        <a:off x="56543" y="3834233"/>
        <a:ext cx="6515718" cy="1045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2654E-8528-3E48-8485-D43781C9CD18}">
      <dsp:nvSpPr>
        <dsp:cNvPr id="0" name=""/>
        <dsp:cNvSpPr/>
      </dsp:nvSpPr>
      <dsp:spPr>
        <a:xfrm>
          <a:off x="0" y="122784"/>
          <a:ext cx="6628804" cy="114678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AXE 4 OF THE REFORM PROVIDES FOR THE CREATION OF SANTÉ QUÉBEC, AN ORGANISM (MORAL LEGAL ENTITY) THAT IS AN INDEPENDENT AGENT FROM THE GOVERNEMENT</a:t>
          </a:r>
          <a:endParaRPr lang="en-US" sz="1700" kern="1200" dirty="0"/>
        </a:p>
      </dsp:txBody>
      <dsp:txXfrm>
        <a:off x="55981" y="178765"/>
        <a:ext cx="6516842" cy="1034820"/>
      </dsp:txXfrm>
    </dsp:sp>
    <dsp:sp modelId="{1368307A-718E-4E4E-85B5-08D4D448671C}">
      <dsp:nvSpPr>
        <dsp:cNvPr id="0" name=""/>
        <dsp:cNvSpPr/>
      </dsp:nvSpPr>
      <dsp:spPr>
        <a:xfrm>
          <a:off x="0" y="1318527"/>
          <a:ext cx="6628804" cy="1146782"/>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A" sz="1700" kern="1200" dirty="0"/>
            <a:t>TO WHOM THE MINISTER WILL DELEGATE ALL OF HIS MANAGEMENT RESPONSIBILITIES</a:t>
          </a:r>
          <a:endParaRPr lang="en-US" sz="1700" kern="1200" dirty="0"/>
        </a:p>
      </dsp:txBody>
      <dsp:txXfrm>
        <a:off x="55981" y="1374508"/>
        <a:ext cx="6516842" cy="1034820"/>
      </dsp:txXfrm>
    </dsp:sp>
    <dsp:sp modelId="{6CD6AD62-3A50-DA4B-95D1-1799DAD3620C}">
      <dsp:nvSpPr>
        <dsp:cNvPr id="0" name=""/>
        <dsp:cNvSpPr/>
      </dsp:nvSpPr>
      <dsp:spPr>
        <a:xfrm>
          <a:off x="0" y="2514270"/>
          <a:ext cx="6628804" cy="1146782"/>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SANTÉ QUÉBEC WILL HAVE THE RESPONSABILTY TO OFFER HELATH AND SOCIAL SERVICES </a:t>
          </a:r>
          <a:r>
            <a:rPr lang="fr-CA" sz="1700" kern="1200" dirty="0"/>
            <a:t>THROUGH PUBLIC ESTABLISHMENTS AS WELL AS TO COORDINATE AND SUPPORT THE ACTIVITY OF PRIVATE ESTABLISHMENTS AND CERTAIN OTHER SERVICE PROVIDERS</a:t>
          </a:r>
          <a:endParaRPr lang="en-US" sz="1700" kern="1200" dirty="0"/>
        </a:p>
      </dsp:txBody>
      <dsp:txXfrm>
        <a:off x="55981" y="2570251"/>
        <a:ext cx="6516842" cy="1034820"/>
      </dsp:txXfrm>
    </dsp:sp>
    <dsp:sp modelId="{1E24714E-7489-0646-A1A2-893F90FB49C3}">
      <dsp:nvSpPr>
        <dsp:cNvPr id="0" name=""/>
        <dsp:cNvSpPr/>
      </dsp:nvSpPr>
      <dsp:spPr>
        <a:xfrm>
          <a:off x="0" y="3710013"/>
          <a:ext cx="6628804" cy="1146782"/>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SANTÉ QUÉBEC WILL ALSO ESTABLIS RULES CONCERNING THE ORGANIZATION AND GOVERNANCE OF THE ESTABLISHMENTS THAT WILL ALLOW FOR LOCAL MANAGEMENT AND </a:t>
          </a:r>
          <a:r>
            <a:rPr lang="fr-CA" sz="1700" kern="1200" dirty="0"/>
            <a:t>AND PROMOTE GREATER FLUIDITY OF SERVICES.</a:t>
          </a:r>
          <a:endParaRPr lang="en-US" sz="1700" kern="1200" dirty="0"/>
        </a:p>
      </dsp:txBody>
      <dsp:txXfrm>
        <a:off x="55981" y="3765994"/>
        <a:ext cx="6516842" cy="1034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B3C9E-D6E9-4FB7-9A17-ACFD9D63C1B0}">
      <dsp:nvSpPr>
        <dsp:cNvPr id="0" name=""/>
        <dsp:cNvSpPr/>
      </dsp:nvSpPr>
      <dsp:spPr>
        <a:xfrm>
          <a:off x="0" y="485096"/>
          <a:ext cx="6424440" cy="13097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0F187-72E9-4B3A-A192-FFFCC0A77959}">
      <dsp:nvSpPr>
        <dsp:cNvPr id="0" name=""/>
        <dsp:cNvSpPr/>
      </dsp:nvSpPr>
      <dsp:spPr>
        <a:xfrm>
          <a:off x="396202" y="779792"/>
          <a:ext cx="720368" cy="720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93F2A-6064-4C9E-8CCE-859410380002}">
      <dsp:nvSpPr>
        <dsp:cNvPr id="0" name=""/>
        <dsp:cNvSpPr/>
      </dsp:nvSpPr>
      <dsp:spPr>
        <a:xfrm>
          <a:off x="1512773" y="485096"/>
          <a:ext cx="4911666" cy="130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16" tIns="138616" rIns="138616" bIns="138616" numCol="1" spcCol="1270" anchor="ctr" anchorCtr="0">
          <a:noAutofit/>
        </a:bodyPr>
        <a:lstStyle/>
        <a:p>
          <a:pPr marL="0" lvl="0" indent="0" algn="l" defTabSz="622300">
            <a:lnSpc>
              <a:spcPct val="100000"/>
            </a:lnSpc>
            <a:spcBef>
              <a:spcPct val="0"/>
            </a:spcBef>
            <a:spcAft>
              <a:spcPct val="35000"/>
            </a:spcAft>
            <a:buNone/>
          </a:pPr>
          <a:r>
            <a:rPr lang="fr-CA" sz="1400" kern="1200"/>
            <a:t>THE PROVISIONS OF THE REGULATIONS ON WORKING CONDITIONS FOR MANAGERS OF AGENCIES AND HEALTH AND SOCIAL SERVICES ESTABLISHMENTS CONTINUE TO BE APPLICABLE UNTIL A REGULATION ON A SIMILAR MATTER IS MADE UNDER THE LAW. </a:t>
          </a:r>
          <a:endParaRPr lang="en-US" sz="1400" kern="1200"/>
        </a:p>
      </dsp:txBody>
      <dsp:txXfrm>
        <a:off x="1512773" y="485096"/>
        <a:ext cx="4911666" cy="1309760"/>
      </dsp:txXfrm>
    </dsp:sp>
    <dsp:sp modelId="{E98ECD89-CFF9-4EED-8380-12B8B9263C44}">
      <dsp:nvSpPr>
        <dsp:cNvPr id="0" name=""/>
        <dsp:cNvSpPr/>
      </dsp:nvSpPr>
      <dsp:spPr>
        <a:xfrm>
          <a:off x="0" y="2085915"/>
          <a:ext cx="6424440" cy="13097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C254E-75BA-4346-8E01-7A1ECB1C6F9E}">
      <dsp:nvSpPr>
        <dsp:cNvPr id="0" name=""/>
        <dsp:cNvSpPr/>
      </dsp:nvSpPr>
      <dsp:spPr>
        <a:xfrm>
          <a:off x="396202" y="2380611"/>
          <a:ext cx="720368" cy="720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78C65-EA76-4F24-88F7-D5D710BB96CE}">
      <dsp:nvSpPr>
        <dsp:cNvPr id="0" name=""/>
        <dsp:cNvSpPr/>
      </dsp:nvSpPr>
      <dsp:spPr>
        <a:xfrm>
          <a:off x="1512773" y="2085915"/>
          <a:ext cx="4911666" cy="130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16" tIns="138616" rIns="138616" bIns="138616" numCol="1" spcCol="1270" anchor="ctr" anchorCtr="0">
          <a:noAutofit/>
        </a:bodyPr>
        <a:lstStyle/>
        <a:p>
          <a:pPr marL="0" lvl="0" indent="0" algn="l" defTabSz="622300">
            <a:lnSpc>
              <a:spcPct val="100000"/>
            </a:lnSpc>
            <a:spcBef>
              <a:spcPct val="0"/>
            </a:spcBef>
            <a:spcAft>
              <a:spcPct val="35000"/>
            </a:spcAft>
            <a:buNone/>
          </a:pPr>
          <a:r>
            <a:rPr lang="fr-CA" sz="1400" kern="1200"/>
            <a:t>THERE WILL THEREFORE BE NO CHANGES TO THE WORKING CONDITIONS AND REMUNERATION OF MANAGERSS AND SENIOR EXECUTIVES IN THE NETWORK. ALLELUIA!!</a:t>
          </a:r>
          <a:endParaRPr lang="en-US" sz="1400" kern="1200"/>
        </a:p>
      </dsp:txBody>
      <dsp:txXfrm>
        <a:off x="1512773" y="2085915"/>
        <a:ext cx="4911666" cy="1309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29190"/>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PARLIAMENTARY WORK AND ADOPTION OF THE BILL FOLLOWING THE LEGISLATIVE PROCESS</a:t>
          </a:r>
          <a:endParaRPr lang="en-US" sz="2000" kern="1200" dirty="0"/>
        </a:p>
      </dsp:txBody>
      <dsp:txXfrm>
        <a:off x="37696" y="66886"/>
        <a:ext cx="6553412" cy="696808"/>
      </dsp:txXfrm>
    </dsp:sp>
    <dsp:sp modelId="{3E369F94-9A77-7146-9BB1-1CD139F69333}">
      <dsp:nvSpPr>
        <dsp:cNvPr id="0" name=""/>
        <dsp:cNvSpPr/>
      </dsp:nvSpPr>
      <dsp:spPr>
        <a:xfrm>
          <a:off x="0" y="858990"/>
          <a:ext cx="6628804" cy="772200"/>
        </a:xfrm>
        <a:prstGeom prst="roundRect">
          <a:avLst/>
        </a:prstGeom>
        <a:gradFill rotWithShape="0">
          <a:gsLst>
            <a:gs pos="0">
              <a:schemeClr val="accent2">
                <a:hueOff val="-1437787"/>
                <a:satOff val="-4000"/>
                <a:lumOff val="3490"/>
                <a:alphaOff val="0"/>
                <a:tint val="96000"/>
                <a:lumMod val="100000"/>
              </a:schemeClr>
            </a:gs>
            <a:gs pos="78000">
              <a:schemeClr val="accent2">
                <a:hueOff val="-1437787"/>
                <a:satOff val="-4000"/>
                <a:lumOff val="3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ESTABLISHMENT OF A TRANSFORMATION COMMITTEE </a:t>
          </a:r>
        </a:p>
      </dsp:txBody>
      <dsp:txXfrm>
        <a:off x="37696" y="896686"/>
        <a:ext cx="6553412" cy="696808"/>
      </dsp:txXfrm>
    </dsp:sp>
    <dsp:sp modelId="{B640BCE0-59C0-A547-9A11-EB54FBDFFE3A}">
      <dsp:nvSpPr>
        <dsp:cNvPr id="0" name=""/>
        <dsp:cNvSpPr/>
      </dsp:nvSpPr>
      <dsp:spPr>
        <a:xfrm>
          <a:off x="0" y="1688790"/>
          <a:ext cx="6628804" cy="772200"/>
        </a:xfrm>
        <a:prstGeom prst="roundRect">
          <a:avLst/>
        </a:prstGeom>
        <a:gradFill rotWithShape="0">
          <a:gsLst>
            <a:gs pos="0">
              <a:schemeClr val="accent2">
                <a:hueOff val="-2875573"/>
                <a:satOff val="-8000"/>
                <a:lumOff val="6980"/>
                <a:alphaOff val="0"/>
                <a:tint val="96000"/>
                <a:lumMod val="100000"/>
              </a:schemeClr>
            </a:gs>
            <a:gs pos="78000">
              <a:schemeClr val="accent2">
                <a:hueOff val="-2875573"/>
                <a:satOff val="-8000"/>
                <a:lumOff val="6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APPOINTMENT OF SANTE QUÉBEC CEO, BOARD AND PRESIDENT OF THE BOARD</a:t>
          </a:r>
        </a:p>
      </dsp:txBody>
      <dsp:txXfrm>
        <a:off x="37696" y="1726486"/>
        <a:ext cx="6553412" cy="696808"/>
      </dsp:txXfrm>
    </dsp:sp>
    <dsp:sp modelId="{8E565E7C-7589-8A48-88C0-425554D60A5C}">
      <dsp:nvSpPr>
        <dsp:cNvPr id="0" name=""/>
        <dsp:cNvSpPr/>
      </dsp:nvSpPr>
      <dsp:spPr>
        <a:xfrm>
          <a:off x="0" y="2518590"/>
          <a:ext cx="6628804" cy="772200"/>
        </a:xfrm>
        <a:prstGeom prst="roundRect">
          <a:avLst/>
        </a:prstGeom>
        <a:gradFill rotWithShape="0">
          <a:gsLst>
            <a:gs pos="0">
              <a:schemeClr val="accent2">
                <a:hueOff val="-4313360"/>
                <a:satOff val="-11999"/>
                <a:lumOff val="10471"/>
                <a:alphaOff val="0"/>
                <a:tint val="96000"/>
                <a:lumMod val="100000"/>
              </a:schemeClr>
            </a:gs>
            <a:gs pos="78000">
              <a:schemeClr val="accent2">
                <a:hueOff val="-4313360"/>
                <a:satOff val="-11999"/>
                <a:lumOff val="10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ENTRY INTO FORCE, BY STEPS, OF THE LAW FOLLOWING ITS SANCTION</a:t>
          </a:r>
        </a:p>
      </dsp:txBody>
      <dsp:txXfrm>
        <a:off x="37696" y="2556286"/>
        <a:ext cx="6553412" cy="696808"/>
      </dsp:txXfrm>
    </dsp:sp>
    <dsp:sp modelId="{8C312B9B-93F9-C24A-9113-FBD3751A1BA3}">
      <dsp:nvSpPr>
        <dsp:cNvPr id="0" name=""/>
        <dsp:cNvSpPr/>
      </dsp:nvSpPr>
      <dsp:spPr>
        <a:xfrm>
          <a:off x="0" y="3348390"/>
          <a:ext cx="6628804" cy="772200"/>
        </a:xfrm>
        <a:prstGeom prst="roundRect">
          <a:avLst/>
        </a:prstGeom>
        <a:gradFill rotWithShape="0">
          <a:gsLst>
            <a:gs pos="0">
              <a:schemeClr val="accent2">
                <a:hueOff val="-5751146"/>
                <a:satOff val="-15999"/>
                <a:lumOff val="13961"/>
                <a:alphaOff val="0"/>
                <a:tint val="96000"/>
                <a:lumMod val="100000"/>
              </a:schemeClr>
            </a:gs>
            <a:gs pos="78000">
              <a:schemeClr val="accent2">
                <a:hueOff val="-5751146"/>
                <a:satOff val="-15999"/>
                <a:lumOff val="13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INTEGRATION OF ESTABLISHMENTS IN SANTE QUÉBEC: SIX MONTHS AFTER THE DATE SET BY THE GOVERNMENT</a:t>
          </a:r>
        </a:p>
      </dsp:txBody>
      <dsp:txXfrm>
        <a:off x="37696" y="3386086"/>
        <a:ext cx="6553412" cy="696808"/>
      </dsp:txXfrm>
    </dsp:sp>
    <dsp:sp modelId="{AE8C13E0-8D86-2545-BAC2-95F8D37892F8}">
      <dsp:nvSpPr>
        <dsp:cNvPr id="0" name=""/>
        <dsp:cNvSpPr/>
      </dsp:nvSpPr>
      <dsp:spPr>
        <a:xfrm>
          <a:off x="0" y="4178190"/>
          <a:ext cx="6628804" cy="7722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DETERMINATION OF THE 4 NEW BARGAINING UNITS</a:t>
          </a:r>
        </a:p>
      </dsp:txBody>
      <dsp:txXfrm>
        <a:off x="37696" y="4215886"/>
        <a:ext cx="6553412" cy="696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4AC2-8BD3-2B41-8DC2-569D7C030F7C}">
      <dsp:nvSpPr>
        <dsp:cNvPr id="0" name=""/>
        <dsp:cNvSpPr/>
      </dsp:nvSpPr>
      <dsp:spPr>
        <a:xfrm>
          <a:off x="0" y="473340"/>
          <a:ext cx="6628804" cy="760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PREPARE OUR BRIEF</a:t>
          </a:r>
        </a:p>
      </dsp:txBody>
      <dsp:txXfrm>
        <a:off x="37125" y="510465"/>
        <a:ext cx="6554554" cy="686250"/>
      </dsp:txXfrm>
    </dsp:sp>
    <dsp:sp modelId="{AD4DA4FE-DA33-4F43-B138-DDE2895E99E0}">
      <dsp:nvSpPr>
        <dsp:cNvPr id="0" name=""/>
        <dsp:cNvSpPr/>
      </dsp:nvSpPr>
      <dsp:spPr>
        <a:xfrm>
          <a:off x="0" y="1291440"/>
          <a:ext cx="6628804" cy="760500"/>
        </a:xfrm>
        <a:prstGeom prst="roundRect">
          <a:avLst/>
        </a:prstGeom>
        <a:gradFill rotWithShape="0">
          <a:gsLst>
            <a:gs pos="0">
              <a:schemeClr val="accent2">
                <a:hueOff val="-1797233"/>
                <a:satOff val="-5000"/>
                <a:lumOff val="4363"/>
                <a:alphaOff val="0"/>
                <a:tint val="96000"/>
                <a:lumMod val="100000"/>
              </a:schemeClr>
            </a:gs>
            <a:gs pos="78000">
              <a:schemeClr val="accent2">
                <a:hueOff val="-1797233"/>
                <a:satOff val="-5000"/>
                <a:lumOff val="436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CALL TO ALL FOR THE ADVANTAGES AND DISADVANTAGES OF CO-MANAGEMENT WITH PHYSICIANS</a:t>
          </a:r>
          <a:endParaRPr lang="en-US" sz="2000" kern="1200" dirty="0"/>
        </a:p>
      </dsp:txBody>
      <dsp:txXfrm>
        <a:off x="37125" y="1328565"/>
        <a:ext cx="6554554" cy="686250"/>
      </dsp:txXfrm>
    </dsp:sp>
    <dsp:sp modelId="{1DCA8A03-B703-E248-999B-614822202A09}">
      <dsp:nvSpPr>
        <dsp:cNvPr id="0" name=""/>
        <dsp:cNvSpPr/>
      </dsp:nvSpPr>
      <dsp:spPr>
        <a:xfrm>
          <a:off x="0" y="2109540"/>
          <a:ext cx="6628804" cy="760500"/>
        </a:xfrm>
        <a:prstGeom prst="roundRect">
          <a:avLst/>
        </a:prstGeom>
        <a:gradFill rotWithShape="0">
          <a:gsLst>
            <a:gs pos="0">
              <a:schemeClr val="accent2">
                <a:hueOff val="-3594467"/>
                <a:satOff val="-9999"/>
                <a:lumOff val="8726"/>
                <a:alphaOff val="0"/>
                <a:tint val="96000"/>
                <a:lumMod val="100000"/>
              </a:schemeClr>
            </a:gs>
            <a:gs pos="78000">
              <a:schemeClr val="accent2">
                <a:hueOff val="-3594467"/>
                <a:satOff val="-9999"/>
                <a:lumOff val="8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PRESENTATION IN PARLIAMENTARY COMMITTEE</a:t>
          </a:r>
          <a:endParaRPr lang="en-US" sz="2000" kern="1200" dirty="0"/>
        </a:p>
      </dsp:txBody>
      <dsp:txXfrm>
        <a:off x="37125" y="2146665"/>
        <a:ext cx="6554554" cy="686250"/>
      </dsp:txXfrm>
    </dsp:sp>
    <dsp:sp modelId="{B69BB2A1-B2B4-DC46-A75D-51A9F7CED2EB}">
      <dsp:nvSpPr>
        <dsp:cNvPr id="0" name=""/>
        <dsp:cNvSpPr/>
      </dsp:nvSpPr>
      <dsp:spPr>
        <a:xfrm>
          <a:off x="0" y="2927640"/>
          <a:ext cx="6628804" cy="760500"/>
        </a:xfrm>
        <a:prstGeom prst="roundRect">
          <a:avLst/>
        </a:prstGeom>
        <a:gradFill rotWithShape="0">
          <a:gsLst>
            <a:gs pos="0">
              <a:schemeClr val="accent2">
                <a:hueOff val="-5391700"/>
                <a:satOff val="-14999"/>
                <a:lumOff val="13088"/>
                <a:alphaOff val="0"/>
                <a:tint val="96000"/>
                <a:lumMod val="100000"/>
              </a:schemeClr>
            </a:gs>
            <a:gs pos="78000">
              <a:schemeClr val="accent2">
                <a:hueOff val="-5391700"/>
                <a:satOff val="-14999"/>
                <a:lumOff val="130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a:t>
          </a:r>
          <a:r>
            <a:rPr lang="en-US" sz="2000" kern="1200" baseline="0" dirty="0"/>
            <a:t> WILL GIVE UP TO THE MINUTE INFORMATION AND KEEP YOU POSTED</a:t>
          </a:r>
          <a:endParaRPr lang="en-US" sz="2000" kern="1200" dirty="0"/>
        </a:p>
      </dsp:txBody>
      <dsp:txXfrm>
        <a:off x="37125" y="2964765"/>
        <a:ext cx="6554554" cy="686250"/>
      </dsp:txXfrm>
    </dsp:sp>
    <dsp:sp modelId="{CA2F4B74-8EBB-F84F-B4EF-454F904CEE48}">
      <dsp:nvSpPr>
        <dsp:cNvPr id="0" name=""/>
        <dsp:cNvSpPr/>
      </dsp:nvSpPr>
      <dsp:spPr>
        <a:xfrm>
          <a:off x="0" y="3745740"/>
          <a:ext cx="6628804" cy="7605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APER WILL BE PRESENT WITH YOU AND TO THE END! </a:t>
          </a:r>
        </a:p>
      </dsp:txBody>
      <dsp:txXfrm>
        <a:off x="37125" y="3782865"/>
        <a:ext cx="6554554" cy="686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2023-04-06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2023-04-06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2023-04-06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2023-04-06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2023-04-06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2023-04-06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2023-04-06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2023-04-06</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4974337" y="1265314"/>
            <a:ext cx="4299666" cy="3249131"/>
          </a:xfrm>
        </p:spPr>
        <p:txBody>
          <a:bodyPr>
            <a:normAutofit/>
          </a:bodyPr>
          <a:lstStyle/>
          <a:p>
            <a:pPr algn="l"/>
            <a:r>
              <a:rPr lang="fr-CA" b="1"/>
              <a:t>BILL 15</a:t>
            </a:r>
            <a:br>
              <a:rPr lang="fr-CA" b="1"/>
            </a:br>
            <a:r>
              <a:rPr lang="fr-CA" b="1"/>
              <a:t>EXPLAINED</a:t>
            </a:r>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4974336" y="4514446"/>
            <a:ext cx="4299666" cy="871042"/>
          </a:xfrm>
        </p:spPr>
        <p:txBody>
          <a:bodyPr>
            <a:normAutofit/>
          </a:bodyPr>
          <a:lstStyle/>
          <a:p>
            <a:pPr algn="l"/>
            <a:r>
              <a:rPr lang="fr-CA"/>
              <a:t>ME ANNE-MARIE CHIQUETTE</a:t>
            </a:r>
          </a:p>
        </p:txBody>
      </p:sp>
      <p:sp>
        <p:nvSpPr>
          <p:cNvPr id="7"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04" y="2745746"/>
            <a:ext cx="3765692" cy="1374477"/>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r="2578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dirty="0"/>
              <a:t>AXE 4</a:t>
            </a:r>
            <a:br>
              <a:rPr lang="en-US" sz="2800" dirty="0"/>
            </a:br>
            <a:r>
              <a:rPr lang="en-US" sz="2800" dirty="0"/>
              <a:t>SANTÉ QUÉBEC…WHAT IS IT EXACTLY?</a:t>
            </a:r>
          </a:p>
        </p:txBody>
      </p:sp>
      <p:sp>
        <p:nvSpPr>
          <p:cNvPr id="4" name="ZoneTexte 3">
            <a:extLst>
              <a:ext uri="{FF2B5EF4-FFF2-40B4-BE49-F238E27FC236}">
                <a16:creationId xmlns:a16="http://schemas.microsoft.com/office/drawing/2014/main" id="{7CEA5ACE-6887-7B3C-5E6E-BDF0A6D21836}"/>
              </a:ext>
            </a:extLst>
          </p:cNvPr>
          <p:cNvSpPr txBox="1"/>
          <p:nvPr/>
        </p:nvSpPr>
        <p:spPr>
          <a:xfrm>
            <a:off x="677334" y="2160589"/>
            <a:ext cx="3851122" cy="388077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rPr>
              <a:t> CISSS,  CIUSSS AND ALL THE UNMERGED ESTABLISHMENTS:</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1°  Centre </a:t>
            </a:r>
            <a:r>
              <a:rPr lang="en-US" sz="1400" b="0" i="0" u="none" strike="noStrike" dirty="0" err="1">
                <a:solidFill>
                  <a:schemeClr val="tx1">
                    <a:lumMod val="75000"/>
                    <a:lumOff val="25000"/>
                  </a:schemeClr>
                </a:solidFill>
                <a:effectLst/>
              </a:rPr>
              <a:t>hospitalier</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l’Université</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2°  Centre </a:t>
            </a:r>
            <a:r>
              <a:rPr lang="en-US" sz="1400" b="0" i="0" u="none" strike="noStrike" dirty="0" err="1">
                <a:solidFill>
                  <a:schemeClr val="tx1">
                    <a:lumMod val="75000"/>
                    <a:lumOff val="25000"/>
                  </a:schemeClr>
                </a:solidFill>
                <a:effectLst/>
              </a:rPr>
              <a:t>hospitalier</a:t>
            </a:r>
            <a:r>
              <a:rPr lang="en-US" sz="1400" b="0" i="0" u="none" strike="noStrike" dirty="0">
                <a:solidFill>
                  <a:schemeClr val="tx1">
                    <a:lumMod val="75000"/>
                    <a:lumOff val="25000"/>
                  </a:schemeClr>
                </a:solidFill>
                <a:effectLst/>
              </a:rPr>
              <a:t>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Sainte-Justine;</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3°  Centre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santé</a:t>
            </a:r>
            <a:r>
              <a:rPr lang="en-US" sz="1400" b="0" i="0" u="none" strike="noStrike" dirty="0">
                <a:solidFill>
                  <a:schemeClr val="tx1">
                    <a:lumMod val="75000"/>
                    <a:lumOff val="25000"/>
                  </a:schemeClr>
                </a:solidFill>
                <a:effectLst/>
              </a:rPr>
              <a:t> McGill;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4°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cardiologie</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5°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Philippe-</a:t>
            </a:r>
            <a:r>
              <a:rPr lang="en-US" sz="1400" b="0" i="0" u="none" strike="noStrike" dirty="0" err="1">
                <a:solidFill>
                  <a:schemeClr val="tx1">
                    <a:lumMod val="75000"/>
                    <a:lumOff val="25000"/>
                  </a:schemeClr>
                </a:solidFill>
                <a:effectLst/>
              </a:rPr>
              <a:t>Pinel</a:t>
            </a:r>
            <a:r>
              <a:rPr lang="en-US" sz="1400" b="0" i="0" u="none" strike="noStrike" dirty="0">
                <a:solidFill>
                  <a:schemeClr val="tx1">
                    <a:lumMod val="75000"/>
                    <a:lumOff val="25000"/>
                  </a:schemeClr>
                </a:solidFill>
                <a:effectLst/>
              </a:rPr>
              <a:t> de Montréal;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6°  CHU de Québec – Université Laval;</a:t>
            </a:r>
          </a:p>
          <a:p>
            <a:pPr>
              <a:lnSpc>
                <a:spcPct val="90000"/>
              </a:lnSpc>
              <a:spcBef>
                <a:spcPts val="1000"/>
              </a:spcBef>
              <a:buClr>
                <a:schemeClr val="accent1"/>
              </a:buClr>
              <a:buSzPct val="80000"/>
              <a:buFont typeface="Wingdings 3" charset="2"/>
              <a:buChar char=""/>
            </a:pPr>
            <a:r>
              <a:rPr lang="en-US" sz="1400" b="0" i="0" u="none" strike="noStrike" dirty="0">
                <a:solidFill>
                  <a:schemeClr val="tx1">
                    <a:lumMod val="75000"/>
                    <a:lumOff val="25000"/>
                  </a:schemeClr>
                </a:solidFill>
                <a:effectLst/>
              </a:rPr>
              <a:t>7°  </a:t>
            </a:r>
            <a:r>
              <a:rPr lang="en-US" sz="1400" b="0" i="0" u="none" strike="noStrike" dirty="0" err="1">
                <a:solidFill>
                  <a:schemeClr val="tx1">
                    <a:lumMod val="75000"/>
                    <a:lumOff val="25000"/>
                  </a:schemeClr>
                </a:solidFill>
                <a:effectLst/>
              </a:rPr>
              <a:t>Institut</a:t>
            </a:r>
            <a:r>
              <a:rPr lang="en-US" sz="1400" b="0" i="0" u="none" strike="noStrike" dirty="0">
                <a:solidFill>
                  <a:schemeClr val="tx1">
                    <a:lumMod val="75000"/>
                    <a:lumOff val="25000"/>
                  </a:schemeClr>
                </a:solidFill>
                <a:effectLst/>
              </a:rPr>
              <a:t> </a:t>
            </a:r>
            <a:r>
              <a:rPr lang="en-US" sz="1400" b="0" i="0" u="none" strike="noStrike" dirty="0" err="1">
                <a:solidFill>
                  <a:schemeClr val="tx1">
                    <a:lumMod val="75000"/>
                    <a:lumOff val="25000"/>
                  </a:schemeClr>
                </a:solidFill>
                <a:effectLst/>
              </a:rPr>
              <a:t>universitaire</a:t>
            </a:r>
            <a:r>
              <a:rPr lang="en-US" sz="1400" b="0" i="0" u="none" strike="noStrike" dirty="0">
                <a:solidFill>
                  <a:schemeClr val="tx1">
                    <a:lumMod val="75000"/>
                    <a:lumOff val="25000"/>
                  </a:schemeClr>
                </a:solidFill>
                <a:effectLst/>
              </a:rPr>
              <a:t> de </a:t>
            </a:r>
            <a:r>
              <a:rPr lang="en-US" sz="1400" b="0" i="0" u="none" strike="noStrike" dirty="0" err="1">
                <a:solidFill>
                  <a:schemeClr val="tx1">
                    <a:lumMod val="75000"/>
                    <a:lumOff val="25000"/>
                  </a:schemeClr>
                </a:solidFill>
                <a:effectLst/>
              </a:rPr>
              <a:t>cardiologie</a:t>
            </a:r>
            <a:r>
              <a:rPr lang="en-US" sz="1400" b="0" i="0" u="none" strike="noStrike" dirty="0">
                <a:solidFill>
                  <a:schemeClr val="tx1">
                    <a:lumMod val="75000"/>
                    <a:lumOff val="25000"/>
                  </a:schemeClr>
                </a:solidFill>
                <a:effectLst/>
              </a:rPr>
              <a:t> et de </a:t>
            </a:r>
            <a:r>
              <a:rPr lang="en-US" sz="1400" b="0" i="0" u="none" strike="noStrike" dirty="0" err="1">
                <a:solidFill>
                  <a:schemeClr val="tx1">
                    <a:lumMod val="75000"/>
                    <a:lumOff val="25000"/>
                  </a:schemeClr>
                </a:solidFill>
                <a:effectLst/>
              </a:rPr>
              <a:t>pneumologie</a:t>
            </a:r>
            <a:r>
              <a:rPr lang="en-US" sz="1400" b="0" i="0" u="none" strike="noStrike" dirty="0">
                <a:solidFill>
                  <a:schemeClr val="tx1">
                    <a:lumMod val="75000"/>
                    <a:lumOff val="25000"/>
                  </a:schemeClr>
                </a:solidFill>
                <a:effectLst/>
              </a:rPr>
              <a:t> de Québec – Université Laval</a:t>
            </a:r>
          </a:p>
          <a:p>
            <a:pPr>
              <a:lnSpc>
                <a:spcPct val="90000"/>
              </a:lnSpc>
              <a:spcBef>
                <a:spcPts val="1000"/>
              </a:spcBef>
              <a:buClr>
                <a:schemeClr val="accent1"/>
              </a:buClr>
              <a:buSzPct val="80000"/>
              <a:buFont typeface="Wingdings 3" charset="2"/>
              <a:buChar char=""/>
            </a:pPr>
            <a:r>
              <a:rPr lang="fr-CA" sz="1100" dirty="0"/>
              <a:t>AS WELL AS THE RÉGIE DU GRAND NORD ARE MERGED WITH SANTÉ QUÉBEC ON THE DATE SIX MONTHS FOLLOWING THE DATE SET BY THE GOVERNMENT AND FOLLOWING THE ADOPTION AND SANCTION OF BILL -15</a:t>
            </a:r>
            <a:endParaRPr lang="en-US" sz="1100" dirty="0">
              <a:solidFill>
                <a:schemeClr val="tx1">
                  <a:lumMod val="75000"/>
                  <a:lumOff val="25000"/>
                </a:schemeClr>
              </a:solidFill>
            </a:endParaRP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88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dirty="0"/>
              <a:t>AXE 4</a:t>
            </a:r>
            <a:br>
              <a:rPr lang="en-US" sz="2800" dirty="0"/>
            </a:br>
            <a:r>
              <a:rPr lang="en-US" sz="2800" dirty="0"/>
              <a:t>SANTÉ QUÉBEC…WHAT IS IT EXACTLY?</a:t>
            </a:r>
          </a:p>
        </p:txBody>
      </p:sp>
      <p:sp>
        <p:nvSpPr>
          <p:cNvPr id="4" name="ZoneTexte 3">
            <a:extLst>
              <a:ext uri="{FF2B5EF4-FFF2-40B4-BE49-F238E27FC236}">
                <a16:creationId xmlns:a16="http://schemas.microsoft.com/office/drawing/2014/main" id="{7CEA5ACE-6887-7B3C-5E6E-BDF0A6D21836}"/>
              </a:ext>
            </a:extLst>
          </p:cNvPr>
          <p:cNvSpPr txBox="1"/>
          <p:nvPr/>
        </p:nvSpPr>
        <p:spPr>
          <a:xfrm>
            <a:off x="5209563" y="2160589"/>
            <a:ext cx="4064439" cy="3880773"/>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fr-CA" sz="1400" dirty="0"/>
              <a:t>AS OF THIS DATE, THESE CISSS, CIUSSS, UNMERGED ESTABLISHMENTS AND THIS PUBLIC ESTABLISHMENT (GRAND NORD): </a:t>
            </a:r>
          </a:p>
          <a:p>
            <a:pPr>
              <a:lnSpc>
                <a:spcPct val="90000"/>
              </a:lnSpc>
              <a:spcBef>
                <a:spcPts val="1000"/>
              </a:spcBef>
              <a:buClr>
                <a:schemeClr val="accent1"/>
              </a:buClr>
              <a:buSzPct val="80000"/>
              <a:buFont typeface="Wingdings 3" charset="2"/>
              <a:buChar char=""/>
            </a:pPr>
            <a:r>
              <a:rPr lang="fr-CA" sz="1400" dirty="0"/>
              <a:t>CONTINUE THEIR EXISTENCE IN SANTÉ QUÉBEC</a:t>
            </a:r>
          </a:p>
          <a:p>
            <a:pPr>
              <a:lnSpc>
                <a:spcPct val="90000"/>
              </a:lnSpc>
              <a:spcBef>
                <a:spcPts val="1000"/>
              </a:spcBef>
              <a:buClr>
                <a:schemeClr val="accent1"/>
              </a:buClr>
              <a:buSzPct val="80000"/>
              <a:buFont typeface="Wingdings 3" charset="2"/>
              <a:buChar char=""/>
            </a:pPr>
            <a:r>
              <a:rPr lang="fr-CA" sz="1400" dirty="0"/>
              <a:t> AND THEIR ASSETS ARE ONE WITH THAT OF SANTÉ QUÉBEC</a:t>
            </a:r>
          </a:p>
          <a:p>
            <a:pPr>
              <a:lnSpc>
                <a:spcPct val="90000"/>
              </a:lnSpc>
              <a:spcBef>
                <a:spcPts val="1000"/>
              </a:spcBef>
              <a:buClr>
                <a:schemeClr val="accent1"/>
              </a:buClr>
              <a:buSzPct val="80000"/>
              <a:buFont typeface="Wingdings 3" charset="2"/>
              <a:buChar char=""/>
            </a:pPr>
            <a:r>
              <a:rPr lang="fr-CA" sz="1400" dirty="0"/>
              <a:t>THEY BECOME: TERRITORIAL ESTABLISHMENTS (CISSS AND CIUSSS) </a:t>
            </a:r>
          </a:p>
          <a:p>
            <a:pPr>
              <a:lnSpc>
                <a:spcPct val="90000"/>
              </a:lnSpc>
              <a:spcBef>
                <a:spcPts val="1000"/>
              </a:spcBef>
              <a:buClr>
                <a:schemeClr val="accent1"/>
              </a:buClr>
              <a:buSzPct val="80000"/>
              <a:buFont typeface="Wingdings 3" charset="2"/>
              <a:buChar char=""/>
            </a:pPr>
            <a:r>
              <a:rPr lang="fr-CA" sz="1400" dirty="0"/>
              <a:t>ESTABLISHMENTS OTHER THAN TERRITORIAL IN THE CASE OF NON-MERGED ESTABLISHMENTS </a:t>
            </a:r>
          </a:p>
          <a:p>
            <a:pPr>
              <a:lnSpc>
                <a:spcPct val="90000"/>
              </a:lnSpc>
              <a:spcBef>
                <a:spcPts val="1000"/>
              </a:spcBef>
              <a:buClr>
                <a:schemeClr val="accent1"/>
              </a:buClr>
              <a:buSzPct val="80000"/>
              <a:buFont typeface="Wingdings 3" charset="2"/>
              <a:buChar char=""/>
            </a:pPr>
            <a:r>
              <a:rPr lang="fr-CA" sz="1400" dirty="0"/>
              <a:t>THE RIGHTS AND OBLIGATIONS OF THE MERGING ESTABLISHMENTS BECOME THOSE OF SANTÉ QUÉBEC </a:t>
            </a:r>
          </a:p>
          <a:p>
            <a:pPr>
              <a:lnSpc>
                <a:spcPct val="90000"/>
              </a:lnSpc>
              <a:spcBef>
                <a:spcPts val="1000"/>
              </a:spcBef>
              <a:buClr>
                <a:schemeClr val="accent1"/>
              </a:buClr>
              <a:buSzPct val="80000"/>
              <a:buFont typeface="Wingdings 3" charset="2"/>
              <a:buChar char=""/>
            </a:pPr>
            <a:r>
              <a:rPr lang="fr-CA" sz="1400" dirty="0"/>
              <a:t>AND SANTE QUÉBEC BECOMES A PARTY TO ANY LEGAL OR ADMINISTRATIVE PROCEEDINGS TO WHICH THEY WERE PARTY TOO.</a:t>
            </a:r>
            <a:endParaRPr lang="en-US" sz="1400" dirty="0">
              <a:solidFill>
                <a:schemeClr val="tx1">
                  <a:lumMod val="75000"/>
                  <a:lumOff val="25000"/>
                </a:schemeClr>
              </a:solidFill>
            </a:endParaRP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5946" r="4351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5" name="Isosceles Triangle 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24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4</a:t>
            </a:r>
            <a:br>
              <a:rPr lang="en-US" sz="2800" dirty="0"/>
            </a:br>
            <a:r>
              <a:rPr lang="en-US" sz="2800" dirty="0"/>
              <a:t>SANTÉ QUÉBEC…WHAT IS IT EXACTLY?</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1673" t="141" r="5278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2" name="Isosceles Triangle 7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ZoneTexte 3">
            <a:extLst>
              <a:ext uri="{FF2B5EF4-FFF2-40B4-BE49-F238E27FC236}">
                <a16:creationId xmlns:a16="http://schemas.microsoft.com/office/drawing/2014/main" id="{7CEA5ACE-6887-7B3C-5E6E-BDF0A6D21836}"/>
              </a:ext>
            </a:extLst>
          </p:cNvPr>
          <p:cNvSpPr txBox="1"/>
          <p:nvPr/>
        </p:nvSpPr>
        <p:spPr>
          <a:xfrm>
            <a:off x="2849562" y="1839686"/>
            <a:ext cx="6424440" cy="4775427"/>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fr-CA" sz="1100" dirty="0"/>
              <a:t>THE EMPLOYEES OF A </a:t>
            </a:r>
            <a:r>
              <a:rPr lang="fr-CA" sz="1100" b="1" dirty="0"/>
              <a:t>GROUPED ESTABLISHMENT </a:t>
            </a:r>
            <a:r>
              <a:rPr lang="fr-CA" sz="1100" dirty="0"/>
              <a:t>BECOME, WITHOUT OTHER FORMALITY, THE EMPLOYEES OF SANTE QUÉBEC. THE GROUPED ESTABLISHMENTS ARE:</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HOPITAL JEFFERY HALE (JEFFERY HALE)</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CENTRE DE RÉADAPTATION EN DÉFICIENCE INTELLECTUELLE DE L’ESTRIE (CRDIE)</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INSTITUT UNIVERSITAIRE EN GÉRIATRIE DE SHERBROOKE (IUGS)</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INSTITUT DOUGLAS (DOUGLAS)</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CH ST MARY (ST MARY’S)</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HÔPITAL GÉNÉRAL JUIF MORTIMER B. DAVIS (JGH)</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CENTRE MIRIAM (MIRIAM)</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CHSLD JUIF DE MONTRÉAL (JEWISH ELDERCARE)</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HÔPITAL MONT-SINAÏ (MONT-SINAÏ HOSPITAL)</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MAIMONIDES</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CR LETHBRIDGE-LAYTON-MACKAY</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HÔPITAL CHINOIS DE MONTRÉAL</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HÔPITAL SANTA CABRINI</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HÔPITAL JUIF DE RÉADAPTATION (JEWISH REHABE CENTER)</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LA RÉSIDENCE LACHUTE</a:t>
            </a:r>
          </a:p>
          <a:p>
            <a:pPr>
              <a:lnSpc>
                <a:spcPct val="90000"/>
              </a:lnSpc>
              <a:spcBef>
                <a:spcPts val="1000"/>
              </a:spcBef>
              <a:buClr>
                <a:schemeClr val="accent1"/>
              </a:buClr>
              <a:buSzPct val="80000"/>
              <a:buFont typeface="Wingdings 3" charset="2"/>
              <a:buChar char=""/>
            </a:pPr>
            <a:r>
              <a:rPr lang="en-US" sz="1100" b="1" dirty="0">
                <a:solidFill>
                  <a:schemeClr val="tx1">
                    <a:lumMod val="75000"/>
                    <a:lumOff val="25000"/>
                  </a:schemeClr>
                </a:solidFill>
              </a:rPr>
              <a:t>CSSS DU HAUT SAINT-LAURENT</a:t>
            </a:r>
          </a:p>
        </p:txBody>
      </p:sp>
    </p:spTree>
    <p:extLst>
      <p:ext uri="{BB962C8B-B14F-4D97-AF65-F5344CB8AC3E}">
        <p14:creationId xmlns:p14="http://schemas.microsoft.com/office/powerpoint/2010/main" val="317580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7" name="Rectangle 20">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4" descr="Illuminated San Francisco City Hall">
            <a:extLst>
              <a:ext uri="{FF2B5EF4-FFF2-40B4-BE49-F238E27FC236}">
                <a16:creationId xmlns:a16="http://schemas.microsoft.com/office/drawing/2014/main" id="{4519FE40-B44F-6453-3156-6C701758488D}"/>
              </a:ext>
            </a:extLst>
          </p:cNvPr>
          <p:cNvPicPr>
            <a:picLocks noChangeAspect="1"/>
          </p:cNvPicPr>
          <p:nvPr/>
        </p:nvPicPr>
        <p:blipFill rotWithShape="1">
          <a:blip r:embed="rId2">
            <a:duotone>
              <a:schemeClr val="bg2">
                <a:shade val="45000"/>
                <a:satMod val="135000"/>
              </a:schemeClr>
              <a:prstClr val="white"/>
            </a:duotone>
            <a:alphaModFix amt="25000"/>
          </a:blip>
          <a:srcRect t="15730"/>
          <a:stretch/>
        </p:blipFill>
        <p:spPr>
          <a:xfrm>
            <a:off x="1" y="10"/>
            <a:ext cx="12191999" cy="6857990"/>
          </a:xfrm>
          <a:prstGeom prst="rect">
            <a:avLst/>
          </a:prstGeom>
        </p:spPr>
      </p:pic>
      <p:grpSp>
        <p:nvGrpSpPr>
          <p:cNvPr id="39" name="Group 22">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AXE 4</a:t>
            </a:r>
            <a:br>
              <a:rPr lang="en-US"/>
            </a:br>
            <a:r>
              <a:rPr lang="en-US"/>
              <a:t>SANTÉ QUÉBEC</a:t>
            </a:r>
          </a:p>
        </p:txBody>
      </p:sp>
      <p:sp>
        <p:nvSpPr>
          <p:cNvPr id="40" name="ZoneTexte 2">
            <a:extLst>
              <a:ext uri="{FF2B5EF4-FFF2-40B4-BE49-F238E27FC236}">
                <a16:creationId xmlns:a16="http://schemas.microsoft.com/office/drawing/2014/main" id="{324A1584-45F4-9FB1-5239-62762EDB4903}"/>
              </a:ext>
            </a:extLst>
          </p:cNvPr>
          <p:cNvSpPr txBox="1"/>
          <p:nvPr/>
        </p:nvSpPr>
        <p:spPr>
          <a:xfrm>
            <a:off x="677334" y="2160589"/>
            <a:ext cx="8596668"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SANTE QUÉBEC WILL HAVE ITS OWN BOARD OF DIRECTORS</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MSSS EMPLOYEES MAY BE TRANSFERRED TO SANTE QUÉBEC</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HEAD OFFICE OF SANTE QUÉBEC SHOULD BE IN QUEBEC CITY </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EMPLOYEES AND MANAGERS WILL EVENTUALLY BE SANTE QUÉBEC EMPLOYEES WITH</a:t>
            </a:r>
          </a:p>
          <a:p>
            <a:pPr>
              <a:spcBef>
                <a:spcPts val="1000"/>
              </a:spcBef>
              <a:buClr>
                <a:schemeClr val="accent1"/>
              </a:buClr>
              <a:buSzPct val="80000"/>
              <a:buFont typeface="Wingdings 3" charset="2"/>
              <a:buChar char=""/>
            </a:pPr>
            <a:r>
              <a:rPr lang="en-US">
                <a:solidFill>
                  <a:schemeClr val="tx1">
                    <a:lumMod val="75000"/>
                    <a:lumOff val="25000"/>
                  </a:schemeClr>
                </a:solidFill>
              </a:rPr>
              <a:t>THE OVERALL YEARS OF SERVICE (SENIORITY) OF THE ENTIRE NETWORK</a:t>
            </a:r>
          </a:p>
          <a:p>
            <a:pPr>
              <a:spcBef>
                <a:spcPts val="1000"/>
              </a:spcBef>
              <a:buClr>
                <a:schemeClr val="accent1"/>
              </a:buClr>
              <a:buSzPct val="80000"/>
              <a:buFont typeface="Wingdings 3" charset="2"/>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107325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a:t>AXE 4</a:t>
            </a:r>
            <a:br>
              <a:rPr lang="en-US"/>
            </a:br>
            <a:r>
              <a:rPr lang="en-US"/>
              <a:t>SANTÉ QUÉBEC</a:t>
            </a:r>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ZoneTexte 2">
            <a:extLst>
              <a:ext uri="{FF2B5EF4-FFF2-40B4-BE49-F238E27FC236}">
                <a16:creationId xmlns:a16="http://schemas.microsoft.com/office/drawing/2014/main" id="{A33482D9-1E60-0E11-5C99-5A6244A3A893}"/>
              </a:ext>
            </a:extLst>
          </p:cNvPr>
          <p:cNvGraphicFramePr/>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76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F78D7-184F-C25D-2A11-C5779CAB8AEF}"/>
              </a:ext>
            </a:extLst>
          </p:cNvPr>
          <p:cNvSpPr>
            <a:spLocks noGrp="1"/>
          </p:cNvSpPr>
          <p:nvPr>
            <p:ph type="title"/>
          </p:nvPr>
        </p:nvSpPr>
        <p:spPr/>
        <p:txBody>
          <a:bodyPr>
            <a:normAutofit fontScale="90000"/>
          </a:bodyPr>
          <a:lstStyle/>
          <a:p>
            <a:r>
              <a:rPr lang="en-CA" sz="4400" dirty="0"/>
              <a:t>PROBLEMS THAT WE SEE:</a:t>
            </a:r>
            <a:br>
              <a:rPr lang="en-CA" dirty="0"/>
            </a:br>
            <a:br>
              <a:rPr lang="en-CA" dirty="0"/>
            </a:br>
            <a:br>
              <a:rPr lang="en-CA" sz="2400" dirty="0"/>
            </a:br>
            <a:br>
              <a:rPr lang="en-CA" sz="2400" dirty="0"/>
            </a:br>
            <a:r>
              <a:rPr lang="fr-CA" sz="2700" dirty="0"/>
              <a:t>1. THE MERGER OF ACCREDITATIONS FOR ONLY 4 ACCREDITATIONS WILL CREATE A CHAOTIC CLIMATE DURING THE NEGOTIATION OF THE COLLECTIVE AGREEMENTS </a:t>
            </a:r>
            <a:br>
              <a:rPr lang="fr-CA" sz="2700" dirty="0"/>
            </a:br>
            <a:br>
              <a:rPr lang="fr-CA" sz="2700" dirty="0"/>
            </a:br>
            <a:r>
              <a:rPr lang="fr-CA" sz="2700" dirty="0"/>
              <a:t>2. THERE WILL BE ONE UNION PER JOB CATEGORY FOR A TOTAL OF MAXIMUM FOUR UNIONS </a:t>
            </a:r>
            <a:br>
              <a:rPr lang="fr-CA" sz="2700" dirty="0"/>
            </a:br>
            <a:br>
              <a:rPr lang="fr-CA" sz="2700" dirty="0"/>
            </a:br>
            <a:r>
              <a:rPr lang="fr-CA" sz="2700" dirty="0"/>
              <a:t>3. THE IMPACTS OF GLOBAL SENIORITY ON TEAM STABILITY…?</a:t>
            </a:r>
            <a:br>
              <a:rPr lang="en-CA" sz="2700" dirty="0"/>
            </a:br>
            <a:br>
              <a:rPr lang="en-CA" sz="2400" dirty="0"/>
            </a:br>
            <a:endParaRPr lang="en-CA" dirty="0"/>
          </a:p>
        </p:txBody>
      </p:sp>
    </p:spTree>
    <p:extLst>
      <p:ext uri="{BB962C8B-B14F-4D97-AF65-F5344CB8AC3E}">
        <p14:creationId xmlns:p14="http://schemas.microsoft.com/office/powerpoint/2010/main" val="146767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F78D7-184F-C25D-2A11-C5779CAB8AEF}"/>
              </a:ext>
            </a:extLst>
          </p:cNvPr>
          <p:cNvSpPr>
            <a:spLocks noGrp="1"/>
          </p:cNvSpPr>
          <p:nvPr>
            <p:ph type="title"/>
          </p:nvPr>
        </p:nvSpPr>
        <p:spPr/>
        <p:txBody>
          <a:bodyPr>
            <a:normAutofit fontScale="90000"/>
          </a:bodyPr>
          <a:lstStyle/>
          <a:p>
            <a:r>
              <a:rPr lang="en-CA" sz="4400" dirty="0"/>
              <a:t>PROBLEMS THAT WE SEE:</a:t>
            </a:r>
            <a:br>
              <a:rPr lang="en-CA" dirty="0"/>
            </a:br>
            <a:br>
              <a:rPr lang="en-CA" dirty="0"/>
            </a:br>
            <a:br>
              <a:rPr lang="en-CA" sz="2400" dirty="0"/>
            </a:br>
            <a:r>
              <a:rPr lang="fr-CA" sz="2200" dirty="0"/>
              <a:t>1. VERY LITTLE IS SAID ABOUT REHABILITATION, SOCIAL SERVICES, YOUTH PROTECTION OTHER THAN APPOINTING A MULTIDISCIPLINARY PERSONNEL DIRECTOR OF SOCIAL SERVICES… </a:t>
            </a:r>
            <a:br>
              <a:rPr lang="fr-CA" sz="2200" dirty="0"/>
            </a:br>
            <a:br>
              <a:rPr lang="fr-CA" sz="2200" dirty="0"/>
            </a:br>
            <a:r>
              <a:rPr lang="fr-CA" sz="2200" dirty="0"/>
              <a:t>2. BILL-15 IS ACTUALLY VERY MEDICAL </a:t>
            </a:r>
            <a:br>
              <a:rPr lang="fr-CA" sz="2200" dirty="0"/>
            </a:br>
            <a:br>
              <a:rPr lang="fr-CA" sz="2200" dirty="0"/>
            </a:br>
            <a:r>
              <a:rPr lang="fr-CA" sz="2200" dirty="0"/>
              <a:t>3. THE NEW RESPONSIBILITIES OF MANAGEMENT DEVOLVE TO THE DOCTORS WHO WILL BE MEDICAL HEAD OF DEPARTMENT AND CHIEF OF DEPARTMENT. BILL-15 PROVIDES THAT THESE 2 PHYSICIAN MANAGERS WILL MANAGE THE PROFESSIONALS OF THE SERVICE AND NO LONGER ONLY THE DOCTORS AND DENTISTS…PHEW!!!</a:t>
            </a:r>
            <a:endParaRPr lang="en-CA" sz="2200" dirty="0"/>
          </a:p>
        </p:txBody>
      </p:sp>
    </p:spTree>
    <p:extLst>
      <p:ext uri="{BB962C8B-B14F-4D97-AF65-F5344CB8AC3E}">
        <p14:creationId xmlns:p14="http://schemas.microsoft.com/office/powerpoint/2010/main" val="149334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THE NEXT STEPS</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20517940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8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APER’S NEXT STEPS</a:t>
            </a:r>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250035091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40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D20A5E8-151E-AA17-8865-CA4AD316B52B}"/>
              </a:ext>
            </a:extLst>
          </p:cNvPr>
          <p:cNvSpPr>
            <a:spLocks noGrp="1"/>
          </p:cNvSpPr>
          <p:nvPr>
            <p:ph idx="1"/>
          </p:nvPr>
        </p:nvSpPr>
        <p:spPr>
          <a:xfrm>
            <a:off x="671361" y="2160589"/>
            <a:ext cx="2930517" cy="3880773"/>
          </a:xfrm>
        </p:spPr>
        <p:txBody>
          <a:bodyPr>
            <a:normAutofit/>
          </a:bodyPr>
          <a:lstStyle/>
          <a:p>
            <a:pPr marL="0" indent="0">
              <a:buNone/>
            </a:pPr>
            <a:r>
              <a:rPr lang="en-CA" sz="4000" dirty="0"/>
              <a:t>OUF…!!!</a:t>
            </a:r>
          </a:p>
        </p:txBody>
      </p:sp>
      <p:pic>
        <p:nvPicPr>
          <p:cNvPr id="9" name="Espace réservé du contenu 8">
            <a:extLst>
              <a:ext uri="{FF2B5EF4-FFF2-40B4-BE49-F238E27FC236}">
                <a16:creationId xmlns:a16="http://schemas.microsoft.com/office/drawing/2014/main" id="{CE8F5EA1-BBA9-4DB3-BE4F-DB7F11E3699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854337" y="921112"/>
            <a:ext cx="5421162" cy="1978723"/>
          </a:xfrm>
          <a:prstGeom prst="rect">
            <a:avLst/>
          </a:prstGeom>
        </p:spPr>
      </p:pic>
      <p:pic>
        <p:nvPicPr>
          <p:cNvPr id="3076" name="Picture 4" descr="Emoji 🥴 Visage étourdi à copier/coller - wpRock">
            <a:extLst>
              <a:ext uri="{FF2B5EF4-FFF2-40B4-BE49-F238E27FC236}">
                <a16:creationId xmlns:a16="http://schemas.microsoft.com/office/drawing/2014/main" id="{11E90F21-F9AE-A1E4-0C57-68AF858C5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537" y="2839425"/>
            <a:ext cx="2602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609600"/>
            <a:ext cx="2938468" cy="5431762"/>
          </a:xfrm>
        </p:spPr>
        <p:txBody>
          <a:bodyPr anchor="ctr">
            <a:normAutofit/>
          </a:bodyPr>
          <a:lstStyle/>
          <a:p>
            <a:r>
              <a:rPr lang="fr-CA" b="1" dirty="0"/>
              <a:t>BILL -15</a:t>
            </a:r>
            <a:br>
              <a:rPr lang="fr-CA" b="1" dirty="0"/>
            </a:br>
            <a:r>
              <a:rPr lang="fr-CA" b="1" dirty="0"/>
              <a:t>THE NAME</a:t>
            </a:r>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3846889" y="609602"/>
            <a:ext cx="5424112" cy="3208334"/>
          </a:xfrm>
        </p:spPr>
        <p:txBody>
          <a:bodyPr>
            <a:normAutofit/>
          </a:bodyPr>
          <a:lstStyle/>
          <a:p>
            <a:r>
              <a:rPr lang="fr-CA" dirty="0"/>
              <a:t>ACT RESPECTING THE GOVERNANCE OF THE HEALTH AND SOCIAL SERVICES SYSTEM </a:t>
            </a:r>
          </a:p>
          <a:p>
            <a:r>
              <a:rPr lang="en-CA" dirty="0"/>
              <a:t>It replaces the Act respecting health services and social services (commonly called the A4S) except insofar as this law applies to the territories (Kativik, Northern villages, Nunavik, Naskapi) </a:t>
            </a:r>
          </a:p>
          <a:p>
            <a:r>
              <a:rPr lang="en-CA" dirty="0"/>
              <a:t>The Act respecting health services and social services for Cree Native persons and its regulations remain in force.</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3846889" y="4048918"/>
            <a:ext cx="5424112" cy="1979800"/>
          </a:xfrm>
          <a:prstGeom prst="rect">
            <a:avLst/>
          </a:prstGeom>
        </p:spPr>
      </p:pic>
    </p:spTree>
    <p:extLst>
      <p:ext uri="{BB962C8B-B14F-4D97-AF65-F5344CB8AC3E}">
        <p14:creationId xmlns:p14="http://schemas.microsoft.com/office/powerpoint/2010/main" val="349387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BILL -15</a:t>
            </a:r>
            <a:br>
              <a:rPr lang="fr-CA" b="1" dirty="0"/>
            </a:br>
            <a:r>
              <a:rPr lang="fr-CA" b="1" dirty="0"/>
              <a:t>ITS GOAL</a:t>
            </a:r>
          </a:p>
        </p:txBody>
      </p:sp>
      <p:sp>
        <p:nvSpPr>
          <p:cNvPr id="49"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50"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1212993324"/>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BILL -15</a:t>
            </a:r>
            <a:br>
              <a:rPr lang="fr-CA" b="1" dirty="0"/>
            </a:br>
            <a:r>
              <a:rPr lang="fr-CA" sz="2000" b="1" dirty="0"/>
              <a:t>FOR A MINISTER WHO DIDN’T WANT TO DO A REFORM…!</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4978918" y="1109145"/>
            <a:ext cx="6341016" cy="4603900"/>
          </a:xfrm>
        </p:spPr>
        <p:txBody>
          <a:bodyPr anchor="ctr">
            <a:normAutofit/>
          </a:bodyPr>
          <a:lstStyle/>
          <a:p>
            <a:pPr algn="just"/>
            <a:r>
              <a:rPr lang="fr-CA" dirty="0"/>
              <a:t>1180 articles in Bill-15</a:t>
            </a:r>
          </a:p>
          <a:p>
            <a:pPr algn="just"/>
            <a:r>
              <a:rPr lang="fr-CA" dirty="0"/>
              <a:t>308 pages</a:t>
            </a:r>
          </a:p>
          <a:p>
            <a:pPr algn="just"/>
            <a:r>
              <a:rPr lang="en-CA" dirty="0"/>
              <a:t>Partially repeals the LSSSS </a:t>
            </a:r>
          </a:p>
          <a:p>
            <a:pPr algn="just"/>
            <a:r>
              <a:rPr lang="en-CA" dirty="0"/>
              <a:t>COMPLETELY REPEALS THE ACT TO MODIFY THE ORGANIZATION AND GOVERNANCE OF THE HEALTH AND SOCIAL SERVICES NETWORK, PARTICULARLY THROUGH THE ABOLITION OF REGIONAL AGENCIES…LAW 10 (BARRETTE) </a:t>
            </a:r>
          </a:p>
          <a:p>
            <a:pPr algn="just"/>
            <a:r>
              <a:rPr lang="en-CA" dirty="0"/>
              <a:t>Amends more than 35 laws including the Youth Protection Act, the Act respecting the process of negotiation of collective agreements and the Act respecting bargaining units in the social affairs sector</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270997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8" name="Isosceles Triangle 105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E803C938-FD79-75B3-957B-30FA01AE8D09}"/>
              </a:ext>
            </a:extLst>
          </p:cNvPr>
          <p:cNvSpPr>
            <a:spLocks noGrp="1"/>
          </p:cNvSpPr>
          <p:nvPr>
            <p:ph type="title"/>
          </p:nvPr>
        </p:nvSpPr>
        <p:spPr>
          <a:xfrm>
            <a:off x="673754" y="643467"/>
            <a:ext cx="4203045" cy="1375608"/>
          </a:xfrm>
        </p:spPr>
        <p:txBody>
          <a:bodyPr anchor="ctr">
            <a:normAutofit/>
          </a:bodyPr>
          <a:lstStyle/>
          <a:p>
            <a:r>
              <a:rPr lang="en-CA">
                <a:solidFill>
                  <a:schemeClr val="bg1"/>
                </a:solidFill>
              </a:rPr>
              <a:t>IT’S A MAMMOTH…</a:t>
            </a:r>
          </a:p>
        </p:txBody>
      </p:sp>
      <p:sp>
        <p:nvSpPr>
          <p:cNvPr id="3" name="Espace réservé du contenu 2">
            <a:extLst>
              <a:ext uri="{FF2B5EF4-FFF2-40B4-BE49-F238E27FC236}">
                <a16:creationId xmlns:a16="http://schemas.microsoft.com/office/drawing/2014/main" id="{8E24BE60-E701-4FED-96B2-6CD8CAEE78CC}"/>
              </a:ext>
            </a:extLst>
          </p:cNvPr>
          <p:cNvSpPr>
            <a:spLocks noGrp="1"/>
          </p:cNvSpPr>
          <p:nvPr>
            <p:ph idx="1"/>
          </p:nvPr>
        </p:nvSpPr>
        <p:spPr>
          <a:xfrm>
            <a:off x="673754" y="2160590"/>
            <a:ext cx="3973943" cy="3440110"/>
          </a:xfrm>
        </p:spPr>
        <p:txBody>
          <a:bodyPr>
            <a:normAutofit/>
          </a:bodyPr>
          <a:lstStyle/>
          <a:p>
            <a:r>
              <a:rPr lang="en-CA" sz="2800" dirty="0">
                <a:solidFill>
                  <a:schemeClr val="bg1"/>
                </a:solidFill>
              </a:rPr>
              <a:t>ONLY 8 YEARS AFTER THE LAST ONE…</a:t>
            </a:r>
          </a:p>
          <a:p>
            <a:pPr marL="0" indent="0">
              <a:buNone/>
            </a:pPr>
            <a:endParaRPr lang="en-CA" dirty="0">
              <a:solidFill>
                <a:schemeClr val="bg1"/>
              </a:solidFill>
            </a:endParaRPr>
          </a:p>
        </p:txBody>
      </p:sp>
      <p:pic>
        <p:nvPicPr>
          <p:cNvPr id="1026" name="Picture 2" descr="Chasseurs de mammouths | Page de stresshumain.ca">
            <a:extLst>
              <a:ext uri="{FF2B5EF4-FFF2-40B4-BE49-F238E27FC236}">
                <a16:creationId xmlns:a16="http://schemas.microsoft.com/office/drawing/2014/main" id="{E9988032-9F88-F3B0-F026-30B57A653E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7616" y="972608"/>
            <a:ext cx="4900269" cy="4900269"/>
          </a:xfrm>
          <a:prstGeom prst="rect">
            <a:avLst/>
          </a:prstGeom>
          <a:noFill/>
          <a:extLst>
            <a:ext uri="{909E8E84-426E-40DD-AFC4-6F175D3DCCD1}">
              <a14:hiddenFill xmlns:a14="http://schemas.microsoft.com/office/drawing/2010/main">
                <a:solidFill>
                  <a:srgbClr val="FFFFFF"/>
                </a:solidFill>
              </a14:hiddenFill>
            </a:ext>
          </a:extLst>
        </p:spPr>
      </p:pic>
      <p:sp>
        <p:nvSpPr>
          <p:cNvPr id="1060" name="Isosceles Triangle 105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2363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THE FOUR</a:t>
            </a:r>
          </a:p>
          <a:p>
            <a:pPr>
              <a:spcBef>
                <a:spcPct val="0"/>
              </a:spcBef>
              <a:spcAft>
                <a:spcPts val="600"/>
              </a:spcAft>
            </a:pPr>
            <a:r>
              <a:rPr lang="en-US" sz="4400" dirty="0">
                <a:solidFill>
                  <a:schemeClr val="accent1"/>
                </a:solidFill>
                <a:latin typeface="+mj-lt"/>
                <a:ea typeface="+mj-ea"/>
                <a:cs typeface="+mj-cs"/>
              </a:rPr>
              <a:t>PROPOSED PRINCIPAL AXES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19064749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6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A59140-1B0A-4D68-BE97-27EBF7D30702}"/>
              </a:ext>
            </a:extLst>
          </p:cNvPr>
          <p:cNvSpPr>
            <a:spLocks noGrp="1"/>
          </p:cNvSpPr>
          <p:nvPr>
            <p:ph type="title"/>
          </p:nvPr>
        </p:nvSpPr>
        <p:spPr>
          <a:xfrm>
            <a:off x="4349123" y="609600"/>
            <a:ext cx="4924878" cy="1320800"/>
          </a:xfrm>
        </p:spPr>
        <p:txBody>
          <a:bodyPr anchor="ctr">
            <a:normAutofit fontScale="90000"/>
          </a:bodyPr>
          <a:lstStyle/>
          <a:p>
            <a:pPr>
              <a:lnSpc>
                <a:spcPct val="90000"/>
              </a:lnSpc>
            </a:pPr>
            <a:r>
              <a:rPr lang="fr-CA" b="1" dirty="0">
                <a:latin typeface="Trebuchet MS" panose="020B0603020202020204"/>
              </a:rPr>
              <a:t>FIRST: THE GOOD NEWS!</a:t>
            </a:r>
            <a:br>
              <a:rPr lang="fr-CA" sz="2800" b="1" dirty="0">
                <a:latin typeface="Trebuchet MS" panose="020B0603020202020204"/>
              </a:rPr>
            </a:br>
            <a:br>
              <a:rPr lang="fr-CA" sz="2800" b="1" dirty="0">
                <a:latin typeface="Trebuchet MS" panose="020B0603020202020204"/>
              </a:rPr>
            </a:br>
            <a:endParaRPr lang="fr-CA" sz="2800" dirty="0"/>
          </a:p>
        </p:txBody>
      </p:sp>
      <p:pic>
        <p:nvPicPr>
          <p:cNvPr id="4" name="Image 3">
            <a:extLst>
              <a:ext uri="{FF2B5EF4-FFF2-40B4-BE49-F238E27FC236}">
                <a16:creationId xmlns:a16="http://schemas.microsoft.com/office/drawing/2014/main" id="{5CC4E828-D90F-436C-806D-4DD982B52D68}"/>
              </a:ext>
            </a:extLst>
          </p:cNvPr>
          <p:cNvPicPr>
            <a:picLocks noChangeAspect="1"/>
          </p:cNvPicPr>
          <p:nvPr/>
        </p:nvPicPr>
        <p:blipFill>
          <a:blip r:embed="rId2"/>
          <a:stretch>
            <a:fillRect/>
          </a:stretch>
        </p:blipFill>
        <p:spPr>
          <a:xfrm>
            <a:off x="799814" y="2759042"/>
            <a:ext cx="3251701" cy="1186870"/>
          </a:xfrm>
          <a:prstGeom prst="rect">
            <a:avLst/>
          </a:prstGeom>
        </p:spPr>
      </p:pic>
      <p:sp>
        <p:nvSpPr>
          <p:cNvPr id="3" name="Espace réservé du contenu 2">
            <a:extLst>
              <a:ext uri="{FF2B5EF4-FFF2-40B4-BE49-F238E27FC236}">
                <a16:creationId xmlns:a16="http://schemas.microsoft.com/office/drawing/2014/main" id="{E45CF7B7-5DB6-45A3-AD12-6BABBBA9E075}"/>
              </a:ext>
            </a:extLst>
          </p:cNvPr>
          <p:cNvSpPr>
            <a:spLocks noGrp="1"/>
          </p:cNvSpPr>
          <p:nvPr>
            <p:ph idx="1"/>
          </p:nvPr>
        </p:nvSpPr>
        <p:spPr>
          <a:xfrm>
            <a:off x="4349123" y="2160590"/>
            <a:ext cx="4921876" cy="3739698"/>
          </a:xfrm>
        </p:spPr>
        <p:txBody>
          <a:bodyPr>
            <a:noAutofit/>
          </a:bodyPr>
          <a:lstStyle/>
          <a:p>
            <a:pPr>
              <a:lnSpc>
                <a:spcPct val="90000"/>
              </a:lnSpc>
            </a:pPr>
            <a:r>
              <a:rPr lang="fr-CA" sz="1600" dirty="0"/>
              <a:t>THERE WILL BE NO ADMINISTRATIVE REORGANIZATION WITH THE ABOLITION OF MANAGERS POSITIONS </a:t>
            </a:r>
          </a:p>
          <a:p>
            <a:pPr>
              <a:lnSpc>
                <a:spcPct val="90000"/>
              </a:lnSpc>
            </a:pPr>
            <a:r>
              <a:rPr lang="fr-CA" sz="1600" dirty="0"/>
              <a:t>THERE WILL BE NO ABOLITION OF MANAGERS POSITIONS </a:t>
            </a:r>
          </a:p>
          <a:p>
            <a:pPr>
              <a:lnSpc>
                <a:spcPct val="90000"/>
              </a:lnSpc>
            </a:pPr>
            <a:r>
              <a:rPr lang="fr-CA" sz="1600" dirty="0"/>
              <a:t>THE PDGS, PDGA, DGA, DIRECTORS AND MANAGERS REMAIN THE SAME. </a:t>
            </a:r>
          </a:p>
          <a:p>
            <a:pPr>
              <a:lnSpc>
                <a:spcPct val="90000"/>
              </a:lnSpc>
            </a:pPr>
            <a:r>
              <a:rPr lang="fr-CA" sz="1600" dirty="0"/>
              <a:t>ALL REMAIN IN POST </a:t>
            </a:r>
          </a:p>
          <a:p>
            <a:pPr>
              <a:lnSpc>
                <a:spcPct val="90000"/>
              </a:lnSpc>
            </a:pPr>
            <a:r>
              <a:rPr lang="fr-CA" sz="1600" dirty="0"/>
              <a:t>THE PROXIMITY MANAGEMENT AREA LEADS TO THE ADDITION OF HUNDREDS OF MIDDLE MANAGEMENT POSITIONS IN THE NETWORK </a:t>
            </a:r>
          </a:p>
          <a:p>
            <a:pPr>
              <a:lnSpc>
                <a:spcPct val="90000"/>
              </a:lnSpc>
            </a:pPr>
            <a:r>
              <a:rPr lang="fr-CA" sz="1600" dirty="0"/>
              <a:t>CONSEQUENTLY, THE EFFECTIVENESS OF THE NETWORK IS DONE BY THE MANAGERS. TAKE THE COMPLIMENT, YOU DESERVE IT! </a:t>
            </a:r>
          </a:p>
          <a:p>
            <a:pPr>
              <a:lnSpc>
                <a:spcPct val="90000"/>
              </a:lnSpc>
            </a:pPr>
            <a:r>
              <a:rPr lang="fr-CA" sz="1600" dirty="0"/>
              <a:t>ABOLITION OF THE TERMS CISSS AND CIUSSS…</a:t>
            </a:r>
            <a:r>
              <a:rPr lang="fr-CA" sz="1600" dirty="0" err="1"/>
              <a:t>we</a:t>
            </a:r>
            <a:r>
              <a:rPr lang="fr-CA" sz="1600" dirty="0"/>
              <a:t> </a:t>
            </a:r>
            <a:r>
              <a:rPr lang="fr-CA" sz="1600" dirty="0" err="1"/>
              <a:t>won't</a:t>
            </a:r>
            <a:r>
              <a:rPr lang="fr-CA" sz="1600" dirty="0"/>
              <a:t> shed </a:t>
            </a:r>
            <a:r>
              <a:rPr lang="fr-CA" sz="1600" dirty="0" err="1"/>
              <a:t>tears</a:t>
            </a:r>
            <a:r>
              <a:rPr lang="fr-CA" sz="1600" dirty="0"/>
              <a:t>!</a:t>
            </a:r>
            <a:endParaRPr lang="fr-CA" sz="1600" b="1" dirty="0"/>
          </a:p>
        </p:txBody>
      </p:sp>
    </p:spTree>
    <p:extLst>
      <p:ext uri="{BB962C8B-B14F-4D97-AF65-F5344CB8AC3E}">
        <p14:creationId xmlns:p14="http://schemas.microsoft.com/office/powerpoint/2010/main" val="89901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5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5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Isosceles Triangle 205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76919DA3-A3AE-3F80-1DE4-8D61F3208C19}"/>
              </a:ext>
            </a:extLst>
          </p:cNvPr>
          <p:cNvSpPr>
            <a:spLocks noGrp="1"/>
          </p:cNvSpPr>
          <p:nvPr>
            <p:ph type="title"/>
          </p:nvPr>
        </p:nvSpPr>
        <p:spPr>
          <a:xfrm>
            <a:off x="673754" y="643467"/>
            <a:ext cx="4203045" cy="1375608"/>
          </a:xfrm>
        </p:spPr>
        <p:txBody>
          <a:bodyPr anchor="ctr">
            <a:normAutofit/>
          </a:bodyPr>
          <a:lstStyle/>
          <a:p>
            <a:pPr>
              <a:lnSpc>
                <a:spcPct val="90000"/>
              </a:lnSpc>
            </a:pPr>
            <a:r>
              <a:rPr lang="en-CA" sz="2800" dirty="0">
                <a:solidFill>
                  <a:schemeClr val="bg1"/>
                </a:solidFill>
              </a:rPr>
              <a:t>AXE 1 </a:t>
            </a:r>
            <a:br>
              <a:rPr lang="en-CA" sz="2800" dirty="0">
                <a:solidFill>
                  <a:schemeClr val="bg1"/>
                </a:solidFill>
              </a:rPr>
            </a:br>
            <a:r>
              <a:rPr lang="en-CA" sz="2800" dirty="0">
                <a:solidFill>
                  <a:schemeClr val="bg1"/>
                </a:solidFill>
              </a:rPr>
              <a:t>RETURNING TO LOCAL MANAGEMENT</a:t>
            </a:r>
          </a:p>
        </p:txBody>
      </p:sp>
      <p:sp>
        <p:nvSpPr>
          <p:cNvPr id="3" name="Espace réservé du contenu 2">
            <a:extLst>
              <a:ext uri="{FF2B5EF4-FFF2-40B4-BE49-F238E27FC236}">
                <a16:creationId xmlns:a16="http://schemas.microsoft.com/office/drawing/2014/main" id="{CB298AF8-5435-6E78-5718-E2E37EF9A4FF}"/>
              </a:ext>
            </a:extLst>
          </p:cNvPr>
          <p:cNvSpPr>
            <a:spLocks noGrp="1"/>
          </p:cNvSpPr>
          <p:nvPr>
            <p:ph idx="1"/>
          </p:nvPr>
        </p:nvSpPr>
        <p:spPr>
          <a:xfrm>
            <a:off x="673754" y="2160590"/>
            <a:ext cx="3973943" cy="3440110"/>
          </a:xfrm>
        </p:spPr>
        <p:txBody>
          <a:bodyPr>
            <a:normAutofit fontScale="77500" lnSpcReduction="20000"/>
          </a:bodyPr>
          <a:lstStyle/>
          <a:p>
            <a:r>
              <a:rPr lang="fr-CA" b="1" dirty="0">
                <a:solidFill>
                  <a:schemeClr val="bg1"/>
                </a:solidFill>
              </a:rPr>
              <a:t>Art. 132 of PL-15: </a:t>
            </a:r>
            <a:r>
              <a:rPr lang="fr-CA" b="1" dirty="0" err="1">
                <a:solidFill>
                  <a:schemeClr val="bg1"/>
                </a:solidFill>
              </a:rPr>
              <a:t>When</a:t>
            </a:r>
            <a:r>
              <a:rPr lang="fr-CA" b="1" dirty="0">
                <a:solidFill>
                  <a:schemeClr val="bg1"/>
                </a:solidFill>
              </a:rPr>
              <a:t> </a:t>
            </a:r>
            <a:r>
              <a:rPr lang="fr-CA" b="1" dirty="0" err="1">
                <a:solidFill>
                  <a:schemeClr val="bg1"/>
                </a:solidFill>
              </a:rPr>
              <a:t>determining</a:t>
            </a:r>
            <a:r>
              <a:rPr lang="fr-CA" b="1" dirty="0">
                <a:solidFill>
                  <a:schemeClr val="bg1"/>
                </a:solidFill>
              </a:rPr>
              <a:t> the administrative, </a:t>
            </a:r>
            <a:r>
              <a:rPr lang="fr-CA" b="1" dirty="0" err="1">
                <a:solidFill>
                  <a:schemeClr val="bg1"/>
                </a:solidFill>
              </a:rPr>
              <a:t>professional</a:t>
            </a:r>
            <a:r>
              <a:rPr lang="fr-CA" b="1" dirty="0">
                <a:solidFill>
                  <a:schemeClr val="bg1"/>
                </a:solidFill>
              </a:rPr>
              <a:t> and </a:t>
            </a:r>
            <a:r>
              <a:rPr lang="fr-CA" b="1" dirty="0" err="1">
                <a:solidFill>
                  <a:schemeClr val="bg1"/>
                </a:solidFill>
              </a:rPr>
              <a:t>scientific</a:t>
            </a:r>
            <a:r>
              <a:rPr lang="fr-CA" b="1" dirty="0">
                <a:solidFill>
                  <a:schemeClr val="bg1"/>
                </a:solidFill>
              </a:rPr>
              <a:t> </a:t>
            </a:r>
            <a:r>
              <a:rPr lang="fr-CA" b="1" dirty="0" err="1">
                <a:solidFill>
                  <a:schemeClr val="bg1"/>
                </a:solidFill>
              </a:rPr>
              <a:t>organization</a:t>
            </a:r>
            <a:r>
              <a:rPr lang="fr-CA" b="1" dirty="0">
                <a:solidFill>
                  <a:schemeClr val="bg1"/>
                </a:solidFill>
              </a:rPr>
              <a:t> of the establishment, the CEO of Santé Québec must </a:t>
            </a:r>
            <a:r>
              <a:rPr lang="fr-CA" b="1" dirty="0" err="1">
                <a:solidFill>
                  <a:schemeClr val="bg1"/>
                </a:solidFill>
              </a:rPr>
              <a:t>favor</a:t>
            </a:r>
            <a:r>
              <a:rPr lang="fr-CA" b="1" dirty="0">
                <a:solidFill>
                  <a:schemeClr val="bg1"/>
                </a:solidFill>
              </a:rPr>
              <a:t> local management.</a:t>
            </a:r>
          </a:p>
          <a:p>
            <a:r>
              <a:rPr lang="fr-CA" b="1" dirty="0">
                <a:solidFill>
                  <a:schemeClr val="bg1"/>
                </a:solidFill>
              </a:rPr>
              <a:t> To </a:t>
            </a:r>
            <a:r>
              <a:rPr lang="fr-CA" b="1" dirty="0" err="1">
                <a:solidFill>
                  <a:schemeClr val="bg1"/>
                </a:solidFill>
              </a:rPr>
              <a:t>this</a:t>
            </a:r>
            <a:r>
              <a:rPr lang="fr-CA" b="1" dirty="0">
                <a:solidFill>
                  <a:schemeClr val="bg1"/>
                </a:solidFill>
              </a:rPr>
              <a:t> end, </a:t>
            </a:r>
            <a:r>
              <a:rPr lang="fr-CA" b="1" dirty="0" err="1">
                <a:solidFill>
                  <a:schemeClr val="bg1"/>
                </a:solidFill>
              </a:rPr>
              <a:t>he</a:t>
            </a:r>
            <a:r>
              <a:rPr lang="fr-CA" b="1" dirty="0">
                <a:solidFill>
                  <a:schemeClr val="bg1"/>
                </a:solidFill>
              </a:rPr>
              <a:t> must in </a:t>
            </a:r>
            <a:r>
              <a:rPr lang="fr-CA" b="1" dirty="0" err="1">
                <a:solidFill>
                  <a:schemeClr val="bg1"/>
                </a:solidFill>
              </a:rPr>
              <a:t>particular</a:t>
            </a:r>
            <a:r>
              <a:rPr lang="fr-CA" b="1" dirty="0">
                <a:solidFill>
                  <a:schemeClr val="bg1"/>
                </a:solidFill>
              </a:rPr>
              <a:t> </a:t>
            </a:r>
            <a:r>
              <a:rPr lang="fr-CA" b="1" dirty="0" err="1">
                <a:solidFill>
                  <a:schemeClr val="bg1"/>
                </a:solidFill>
              </a:rPr>
              <a:t>ensure</a:t>
            </a:r>
            <a:r>
              <a:rPr lang="fr-CA" b="1" dirty="0">
                <a:solidFill>
                  <a:schemeClr val="bg1"/>
                </a:solidFill>
              </a:rPr>
              <a:t> the </a:t>
            </a:r>
            <a:r>
              <a:rPr lang="fr-CA" b="1" dirty="0" err="1">
                <a:solidFill>
                  <a:schemeClr val="bg1"/>
                </a:solidFill>
              </a:rPr>
              <a:t>designation</a:t>
            </a:r>
            <a:r>
              <a:rPr lang="fr-CA" b="1" dirty="0">
                <a:solidFill>
                  <a:schemeClr val="bg1"/>
                </a:solidFill>
              </a:rPr>
              <a:t>, for </a:t>
            </a:r>
            <a:r>
              <a:rPr lang="fr-CA" b="1" dirty="0" err="1">
                <a:solidFill>
                  <a:schemeClr val="bg1"/>
                </a:solidFill>
              </a:rPr>
              <a:t>each</a:t>
            </a:r>
            <a:r>
              <a:rPr lang="fr-CA" b="1" dirty="0">
                <a:solidFill>
                  <a:schemeClr val="bg1"/>
                </a:solidFill>
              </a:rPr>
              <a:t> </a:t>
            </a:r>
            <a:r>
              <a:rPr lang="fr-CA" b="1" dirty="0" err="1">
                <a:solidFill>
                  <a:schemeClr val="bg1"/>
                </a:solidFill>
              </a:rPr>
              <a:t>facility</a:t>
            </a:r>
            <a:r>
              <a:rPr lang="fr-CA" b="1" dirty="0">
                <a:solidFill>
                  <a:schemeClr val="bg1"/>
                </a:solidFill>
              </a:rPr>
              <a:t> </a:t>
            </a:r>
            <a:r>
              <a:rPr lang="fr-CA" b="1" dirty="0" err="1">
                <a:solidFill>
                  <a:schemeClr val="bg1"/>
                </a:solidFill>
              </a:rPr>
              <a:t>maintained</a:t>
            </a:r>
            <a:r>
              <a:rPr lang="fr-CA" b="1" dirty="0">
                <a:solidFill>
                  <a:schemeClr val="bg1"/>
                </a:solidFill>
              </a:rPr>
              <a:t> by the establishment, of at least one </a:t>
            </a:r>
            <a:r>
              <a:rPr lang="fr-CA" b="1" dirty="0" err="1">
                <a:solidFill>
                  <a:schemeClr val="bg1"/>
                </a:solidFill>
              </a:rPr>
              <a:t>person</a:t>
            </a:r>
            <a:r>
              <a:rPr lang="fr-CA" b="1" dirty="0">
                <a:solidFill>
                  <a:schemeClr val="bg1"/>
                </a:solidFill>
              </a:rPr>
              <a:t> </a:t>
            </a:r>
            <a:r>
              <a:rPr lang="fr-CA" b="1" dirty="0" err="1">
                <a:solidFill>
                  <a:schemeClr val="bg1"/>
                </a:solidFill>
              </a:rPr>
              <a:t>responsible</a:t>
            </a:r>
            <a:r>
              <a:rPr lang="fr-CA" b="1" dirty="0">
                <a:solidFill>
                  <a:schemeClr val="bg1"/>
                </a:solidFill>
              </a:rPr>
              <a:t> for </a:t>
            </a:r>
            <a:r>
              <a:rPr lang="fr-CA" b="1" dirty="0" err="1">
                <a:solidFill>
                  <a:schemeClr val="bg1"/>
                </a:solidFill>
              </a:rPr>
              <a:t>ensuring</a:t>
            </a:r>
            <a:r>
              <a:rPr lang="fr-CA" b="1" dirty="0">
                <a:solidFill>
                  <a:schemeClr val="bg1"/>
                </a:solidFill>
              </a:rPr>
              <a:t> the </a:t>
            </a:r>
            <a:r>
              <a:rPr lang="fr-CA" b="1" dirty="0" err="1">
                <a:solidFill>
                  <a:schemeClr val="bg1"/>
                </a:solidFill>
              </a:rPr>
              <a:t>smooth</a:t>
            </a:r>
            <a:r>
              <a:rPr lang="fr-CA" b="1" dirty="0">
                <a:solidFill>
                  <a:schemeClr val="bg1"/>
                </a:solidFill>
              </a:rPr>
              <a:t> running of the </a:t>
            </a:r>
            <a:r>
              <a:rPr lang="fr-CA" b="1" dirty="0" err="1">
                <a:solidFill>
                  <a:schemeClr val="bg1"/>
                </a:solidFill>
              </a:rPr>
              <a:t>establishment's</a:t>
            </a:r>
            <a:r>
              <a:rPr lang="fr-CA" b="1" dirty="0">
                <a:solidFill>
                  <a:schemeClr val="bg1"/>
                </a:solidFill>
              </a:rPr>
              <a:t> </a:t>
            </a:r>
            <a:r>
              <a:rPr lang="fr-CA" b="1" dirty="0" err="1">
                <a:solidFill>
                  <a:schemeClr val="bg1"/>
                </a:solidFill>
              </a:rPr>
              <a:t>activities</a:t>
            </a:r>
            <a:r>
              <a:rPr lang="fr-CA" b="1" dirty="0">
                <a:solidFill>
                  <a:schemeClr val="bg1"/>
                </a:solidFill>
              </a:rPr>
              <a:t> and the </a:t>
            </a:r>
            <a:r>
              <a:rPr lang="fr-CA" b="1" dirty="0" err="1">
                <a:solidFill>
                  <a:schemeClr val="bg1"/>
                </a:solidFill>
              </a:rPr>
              <a:t>timely</a:t>
            </a:r>
            <a:r>
              <a:rPr lang="fr-CA" b="1" dirty="0">
                <a:solidFill>
                  <a:schemeClr val="bg1"/>
                </a:solidFill>
              </a:rPr>
              <a:t> </a:t>
            </a:r>
            <a:r>
              <a:rPr lang="fr-CA" b="1" dirty="0" err="1">
                <a:solidFill>
                  <a:schemeClr val="bg1"/>
                </a:solidFill>
              </a:rPr>
              <a:t>detection</a:t>
            </a:r>
            <a:r>
              <a:rPr lang="fr-CA" b="1" dirty="0">
                <a:solidFill>
                  <a:schemeClr val="bg1"/>
                </a:solidFill>
              </a:rPr>
              <a:t> of </a:t>
            </a:r>
            <a:r>
              <a:rPr lang="fr-CA" b="1" dirty="0" err="1">
                <a:solidFill>
                  <a:schemeClr val="bg1"/>
                </a:solidFill>
              </a:rPr>
              <a:t>abnormal</a:t>
            </a:r>
            <a:r>
              <a:rPr lang="fr-CA" b="1" dirty="0">
                <a:solidFill>
                  <a:schemeClr val="bg1"/>
                </a:solidFill>
              </a:rPr>
              <a:t> situations. </a:t>
            </a:r>
          </a:p>
          <a:p>
            <a:r>
              <a:rPr lang="fr-CA" b="1" dirty="0">
                <a:solidFill>
                  <a:schemeClr val="bg1"/>
                </a:solidFill>
              </a:rPr>
              <a:t>This </a:t>
            </a:r>
            <a:r>
              <a:rPr lang="fr-CA" b="1" dirty="0" err="1">
                <a:solidFill>
                  <a:schemeClr val="bg1"/>
                </a:solidFill>
              </a:rPr>
              <a:t>person</a:t>
            </a:r>
            <a:r>
              <a:rPr lang="fr-CA" b="1" dirty="0">
                <a:solidFill>
                  <a:schemeClr val="bg1"/>
                </a:solidFill>
              </a:rPr>
              <a:t> must have the </a:t>
            </a:r>
            <a:r>
              <a:rPr lang="fr-CA" b="1" dirty="0" err="1">
                <a:solidFill>
                  <a:schemeClr val="bg1"/>
                </a:solidFill>
              </a:rPr>
              <a:t>necessary</a:t>
            </a:r>
            <a:r>
              <a:rPr lang="fr-CA" b="1" dirty="0">
                <a:solidFill>
                  <a:schemeClr val="bg1"/>
                </a:solidFill>
              </a:rPr>
              <a:t> </a:t>
            </a:r>
            <a:r>
              <a:rPr lang="fr-CA" b="1" dirty="0" err="1">
                <a:solidFill>
                  <a:schemeClr val="bg1"/>
                </a:solidFill>
              </a:rPr>
              <a:t>authority</a:t>
            </a:r>
            <a:r>
              <a:rPr lang="fr-CA" b="1" dirty="0">
                <a:solidFill>
                  <a:schemeClr val="bg1"/>
                </a:solidFill>
              </a:rPr>
              <a:t> to </a:t>
            </a:r>
            <a:r>
              <a:rPr lang="fr-CA" b="1" dirty="0" err="1">
                <a:solidFill>
                  <a:schemeClr val="bg1"/>
                </a:solidFill>
              </a:rPr>
              <a:t>remedy</a:t>
            </a:r>
            <a:r>
              <a:rPr lang="fr-CA" b="1" dirty="0">
                <a:solidFill>
                  <a:schemeClr val="bg1"/>
                </a:solidFill>
              </a:rPr>
              <a:t> </a:t>
            </a:r>
            <a:r>
              <a:rPr lang="fr-CA" b="1" dirty="0" err="1">
                <a:solidFill>
                  <a:schemeClr val="bg1"/>
                </a:solidFill>
              </a:rPr>
              <a:t>such</a:t>
            </a:r>
            <a:r>
              <a:rPr lang="fr-CA" b="1" dirty="0">
                <a:solidFill>
                  <a:schemeClr val="bg1"/>
                </a:solidFill>
              </a:rPr>
              <a:t> a situation </a:t>
            </a:r>
            <a:r>
              <a:rPr lang="fr-CA" b="1" dirty="0" err="1">
                <a:solidFill>
                  <a:schemeClr val="bg1"/>
                </a:solidFill>
              </a:rPr>
              <a:t>diligently</a:t>
            </a:r>
            <a:r>
              <a:rPr lang="fr-CA" b="1" dirty="0">
                <a:solidFill>
                  <a:schemeClr val="bg1"/>
                </a:solidFill>
              </a:rPr>
              <a:t> or free </a:t>
            </a:r>
            <a:r>
              <a:rPr lang="fr-CA" b="1" dirty="0" err="1">
                <a:solidFill>
                  <a:schemeClr val="bg1"/>
                </a:solidFill>
              </a:rPr>
              <a:t>access</a:t>
            </a:r>
            <a:r>
              <a:rPr lang="fr-CA" b="1" dirty="0">
                <a:solidFill>
                  <a:schemeClr val="bg1"/>
                </a:solidFill>
              </a:rPr>
              <a:t> to the </a:t>
            </a:r>
            <a:r>
              <a:rPr lang="fr-CA" b="1" dirty="0" err="1">
                <a:solidFill>
                  <a:schemeClr val="bg1"/>
                </a:solidFill>
              </a:rPr>
              <a:t>person</a:t>
            </a:r>
            <a:r>
              <a:rPr lang="fr-CA" b="1" dirty="0">
                <a:solidFill>
                  <a:schemeClr val="bg1"/>
                </a:solidFill>
              </a:rPr>
              <a:t> </a:t>
            </a:r>
            <a:r>
              <a:rPr lang="fr-CA" b="1" dirty="0" err="1">
                <a:solidFill>
                  <a:schemeClr val="bg1"/>
                </a:solidFill>
              </a:rPr>
              <a:t>with</a:t>
            </a:r>
            <a:r>
              <a:rPr lang="fr-CA" b="1" dirty="0">
                <a:solidFill>
                  <a:schemeClr val="bg1"/>
                </a:solidFill>
              </a:rPr>
              <a:t> </a:t>
            </a:r>
            <a:r>
              <a:rPr lang="fr-CA" b="1" dirty="0" err="1">
                <a:solidFill>
                  <a:schemeClr val="bg1"/>
                </a:solidFill>
              </a:rPr>
              <a:t>such</a:t>
            </a:r>
            <a:r>
              <a:rPr lang="fr-CA" b="1" dirty="0">
                <a:solidFill>
                  <a:schemeClr val="bg1"/>
                </a:solidFill>
              </a:rPr>
              <a:t> </a:t>
            </a:r>
            <a:r>
              <a:rPr lang="fr-CA" b="1" dirty="0" err="1">
                <a:solidFill>
                  <a:schemeClr val="bg1"/>
                </a:solidFill>
              </a:rPr>
              <a:t>authority</a:t>
            </a:r>
            <a:endParaRPr lang="fr-CA" b="1" i="0" u="none" strike="noStrike" dirty="0">
              <a:solidFill>
                <a:schemeClr val="bg1"/>
              </a:solidFill>
              <a:effectLst/>
              <a:latin typeface="Google Sans"/>
            </a:endParaRPr>
          </a:p>
          <a:p>
            <a:pPr marL="0" indent="0">
              <a:buNone/>
            </a:pPr>
            <a:endParaRPr lang="en-CA" dirty="0">
              <a:solidFill>
                <a:schemeClr val="bg1"/>
              </a:solidFill>
            </a:endParaRPr>
          </a:p>
        </p:txBody>
      </p:sp>
      <p:pic>
        <p:nvPicPr>
          <p:cNvPr id="2050" name="Picture 2" descr="Québec devrait favoriser une gestion de proximité en santé, préconise un  rapport | Le Devoir">
            <a:extLst>
              <a:ext uri="{FF2B5EF4-FFF2-40B4-BE49-F238E27FC236}">
                <a16:creationId xmlns:a16="http://schemas.microsoft.com/office/drawing/2014/main" id="{C08A6061-63F8-AEA5-EC97-5D4D3CC6CA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775358"/>
            <a:ext cx="5143500" cy="3294768"/>
          </a:xfrm>
          <a:prstGeom prst="rect">
            <a:avLst/>
          </a:prstGeom>
          <a:noFill/>
          <a:extLst>
            <a:ext uri="{909E8E84-426E-40DD-AFC4-6F175D3DCCD1}">
              <a14:hiddenFill xmlns:a14="http://schemas.microsoft.com/office/drawing/2010/main">
                <a:solidFill>
                  <a:srgbClr val="FFFFFF"/>
                </a:solidFill>
              </a14:hiddenFill>
            </a:ext>
          </a:extLst>
        </p:spPr>
      </p:pic>
      <p:sp>
        <p:nvSpPr>
          <p:cNvPr id="2078" name="Isosceles Triangle 206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247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3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4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4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0" name="Rectangle 5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AXE 4</a:t>
            </a:r>
            <a:br>
              <a:rPr lang="en-US" sz="4400"/>
            </a:br>
            <a:r>
              <a:rPr lang="en-US" sz="4400"/>
              <a:t>SANTÉ QUÉBEC</a:t>
            </a:r>
          </a:p>
        </p:txBody>
      </p:sp>
      <p:grpSp>
        <p:nvGrpSpPr>
          <p:cNvPr id="71" name="Group 5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55" name="Straight Connector 5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ZoneTexte 2">
            <a:extLst>
              <a:ext uri="{FF2B5EF4-FFF2-40B4-BE49-F238E27FC236}">
                <a16:creationId xmlns:a16="http://schemas.microsoft.com/office/drawing/2014/main" id="{6689B00B-14B3-D92C-562C-1DDF23759EF3}"/>
              </a:ext>
            </a:extLst>
          </p:cNvPr>
          <p:cNvGraphicFramePr/>
          <p:nvPr>
            <p:extLst>
              <p:ext uri="{D42A27DB-BD31-4B8C-83A1-F6EECF244321}">
                <p14:modId xmlns:p14="http://schemas.microsoft.com/office/powerpoint/2010/main" val="24802390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469093"/>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2.xml><?xml version="1.0" encoding="utf-8"?>
<ds:datastoreItem xmlns:ds="http://schemas.openxmlformats.org/officeDocument/2006/customXml" ds:itemID="{C476DDE2-764F-4884-B83D-18E21B44287E}">
  <ds:schemaRefs>
    <ds:schemaRef ds:uri="http://schemas.microsoft.com/sharepoint/v3/contenttype/forms"/>
  </ds:schemaRefs>
</ds:datastoreItem>
</file>

<file path=customXml/itemProps3.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TotalTime>
  <Words>1332</Words>
  <Application>Microsoft Office PowerPoint</Application>
  <PresentationFormat>Grand écran</PresentationFormat>
  <Paragraphs>105</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Google Sans</vt:lpstr>
      <vt:lpstr>Trebuchet MS</vt:lpstr>
      <vt:lpstr>Wingdings 3</vt:lpstr>
      <vt:lpstr>Facette</vt:lpstr>
      <vt:lpstr>BILL 15 EXPLAINED</vt:lpstr>
      <vt:lpstr>BILL -15 THE NAME</vt:lpstr>
      <vt:lpstr>BILL -15 ITS GOAL</vt:lpstr>
      <vt:lpstr>BILL -15 FOR A MINISTER WHO DIDN’T WANT TO DO A REFORM…!</vt:lpstr>
      <vt:lpstr>IT’S A MAMMOTH…</vt:lpstr>
      <vt:lpstr>Présentation PowerPoint</vt:lpstr>
      <vt:lpstr>FIRST: THE GOOD NEWS!  </vt:lpstr>
      <vt:lpstr>AXE 1  RETURNING TO LOCAL MANAGEMENT</vt:lpstr>
      <vt:lpstr>AXE 4 SANTÉ QUÉBEC</vt:lpstr>
      <vt:lpstr>AXE 4 SANTÉ QUÉBEC…WHAT IS IT EXACTLY?</vt:lpstr>
      <vt:lpstr>AXE 4 SANTÉ QUÉBEC…WHAT IS IT EXACTLY?</vt:lpstr>
      <vt:lpstr>AXE 4 SANTÉ QUÉBEC…WHAT IS IT EXACTLY?</vt:lpstr>
      <vt:lpstr>AXE 4 SANTÉ QUÉBEC</vt:lpstr>
      <vt:lpstr>AXE 4 SANTÉ QUÉBEC</vt:lpstr>
      <vt:lpstr>PROBLEMS THAT WE SEE:    1. THE MERGER OF ACCREDITATIONS FOR ONLY 4 ACCREDITATIONS WILL CREATE A CHAOTIC CLIMATE DURING THE NEGOTIATION OF THE COLLECTIVE AGREEMENTS   2. THERE WILL BE ONE UNION PER JOB CATEGORY FOR A TOTAL OF MAXIMUM FOUR UNIONS   3. THE IMPACTS OF GLOBAL SENIORITY ON TEAM STABILITY…?  </vt:lpstr>
      <vt:lpstr>PROBLEMS THAT WE SEE:   1. VERY LITTLE IS SAID ABOUT REHABILITATION, SOCIAL SERVICES, YOUTH PROTECTION OTHER THAN APPOINTING A MULTIDISCIPLINARY PERSONNEL DIRECTOR OF SOCIAL SERVICES…   2. BILL-15 IS ACTUALLY VERY MEDICAL   3. THE NEW RESPONSIBILITIES OF MANAGEMENT DEVOLVE TO THE DOCTORS WHO WILL BE MEDICAL HEAD OF DEPARTMENT AND CHIEF OF DEPARTMENT. BILL-15 PROVIDES THAT THESE 2 PHYSICIAN MANAGERS WILL MANAGE THE PROFESSIONALS OF THE SERVICE AND NO LONGER ONLY THE DOCTORS AND DENTISTS…PHEW!!!</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8</cp:revision>
  <dcterms:created xsi:type="dcterms:W3CDTF">2020-11-09T20:48:55Z</dcterms:created>
  <dcterms:modified xsi:type="dcterms:W3CDTF">2023-04-06T11:46:43Z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