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sldIdLst>
    <p:sldId id="256" r:id="rId5"/>
    <p:sldId id="257" r:id="rId6"/>
    <p:sldId id="270" r:id="rId7"/>
    <p:sldId id="301" r:id="rId8"/>
    <p:sldId id="285" r:id="rId9"/>
    <p:sldId id="271" r:id="rId10"/>
    <p:sldId id="302" r:id="rId11"/>
    <p:sldId id="303" r:id="rId12"/>
    <p:sldId id="320" r:id="rId13"/>
    <p:sldId id="321" r:id="rId14"/>
    <p:sldId id="306" r:id="rId15"/>
    <p:sldId id="307" r:id="rId16"/>
    <p:sldId id="312" r:id="rId17"/>
    <p:sldId id="305" r:id="rId18"/>
    <p:sldId id="314" r:id="rId19"/>
    <p:sldId id="315" r:id="rId20"/>
    <p:sldId id="316" r:id="rId21"/>
    <p:sldId id="308" r:id="rId22"/>
    <p:sldId id="309" r:id="rId23"/>
    <p:sldId id="310" r:id="rId24"/>
    <p:sldId id="317" r:id="rId25"/>
    <p:sldId id="319" r:id="rId26"/>
    <p:sldId id="318" r:id="rId27"/>
    <p:sldId id="322" r:id="rId28"/>
    <p:sldId id="324" r:id="rId29"/>
    <p:sldId id="323" r:id="rId30"/>
    <p:sldId id="325" r:id="rId31"/>
    <p:sldId id="326" r:id="rId32"/>
    <p:sldId id="328" r:id="rId33"/>
    <p:sldId id="329" r:id="rId34"/>
    <p:sldId id="272" r:id="rId35"/>
    <p:sldId id="278" r:id="rId36"/>
    <p:sldId id="279" r:id="rId37"/>
    <p:sldId id="330"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00" r:id="rId57"/>
    <p:sldId id="269"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563"/>
    <a:srgbClr val="00AB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7" autoAdjust="0"/>
    <p:restoredTop sz="94660"/>
  </p:normalViewPr>
  <p:slideViewPr>
    <p:cSldViewPr snapToGrid="0">
      <p:cViewPr varScale="1">
        <p:scale>
          <a:sx n="83" d="100"/>
          <a:sy n="83" d="100"/>
        </p:scale>
        <p:origin x="54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3.png"/><Relationship Id="rId12" Type="http://schemas.openxmlformats.org/officeDocument/2006/relationships/image" Target="../media/image27.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svg"/><Relationship Id="rId4" Type="http://schemas.openxmlformats.org/officeDocument/2006/relationships/image" Target="../media/image20.svg"/><Relationship Id="rId9" Type="http://schemas.openxmlformats.org/officeDocument/2006/relationships/image" Target="../media/image24.png"/><Relationship Id="rId14" Type="http://schemas.openxmlformats.org/officeDocument/2006/relationships/image" Target="../media/image29.svg"/></Relationships>
</file>

<file path=ppt/diagrams/_rels/data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6.png"/><Relationship Id="rId7" Type="http://schemas.openxmlformats.org/officeDocument/2006/relationships/image" Target="../media/image19.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2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3.svg"/><Relationship Id="rId2" Type="http://schemas.openxmlformats.org/officeDocument/2006/relationships/image" Target="../media/image19.png"/><Relationship Id="rId1" Type="http://schemas.openxmlformats.org/officeDocument/2006/relationships/hyperlink" Target="mailto:ASSOCIATION@APER.QC.CA" TargetMode="Externa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3.png"/><Relationship Id="rId12" Type="http://schemas.openxmlformats.org/officeDocument/2006/relationships/image" Target="../media/image27.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svg"/><Relationship Id="rId4" Type="http://schemas.openxmlformats.org/officeDocument/2006/relationships/image" Target="../media/image20.svg"/><Relationship Id="rId9" Type="http://schemas.openxmlformats.org/officeDocument/2006/relationships/image" Target="../media/image24.png"/><Relationship Id="rId14" Type="http://schemas.openxmlformats.org/officeDocument/2006/relationships/image" Target="../media/image29.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6.png"/><Relationship Id="rId7" Type="http://schemas.openxmlformats.org/officeDocument/2006/relationships/image" Target="../media/image19.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mailto:ASSOCIATION@APER.QC.CA" TargetMode="External"/><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A1CAA-6C37-4E84-AD81-26BCC40DA5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8F82D4-6729-45BB-9503-290E10237B71}">
      <dgm:prSet/>
      <dgm:spPr/>
      <dgm:t>
        <a:bodyPr/>
        <a:lstStyle/>
        <a:p>
          <a:pPr algn="just"/>
          <a:r>
            <a:rPr lang="en-CA" noProof="0" dirty="0">
              <a:solidFill>
                <a:schemeClr val="bg1"/>
              </a:solidFill>
            </a:rPr>
            <a:t>The regulation is of public order, i.e. it is mandatory in its application... This is known as a decree on working conditions.</a:t>
          </a:r>
          <a:endParaRPr lang="en-CA" noProof="0" dirty="0"/>
        </a:p>
      </dgm:t>
    </dgm:pt>
    <dgm:pt modelId="{D33F76C6-9BE9-4720-AF05-3426B64F3277}" type="parTrans" cxnId="{C9C97F9A-57BC-4233-91B7-668E00CEC15C}">
      <dgm:prSet/>
      <dgm:spPr/>
      <dgm:t>
        <a:bodyPr/>
        <a:lstStyle/>
        <a:p>
          <a:endParaRPr lang="en-US"/>
        </a:p>
      </dgm:t>
    </dgm:pt>
    <dgm:pt modelId="{A5ABBFD6-658A-4D6A-A60C-980F9E85D6D1}" type="sibTrans" cxnId="{C9C97F9A-57BC-4233-91B7-668E00CEC15C}">
      <dgm:prSet/>
      <dgm:spPr/>
      <dgm:t>
        <a:bodyPr/>
        <a:lstStyle/>
        <a:p>
          <a:endParaRPr lang="en-US"/>
        </a:p>
      </dgm:t>
    </dgm:pt>
    <dgm:pt modelId="{7BA097F0-1DDC-451B-B32C-ADA026E75511}">
      <dgm:prSet/>
      <dgm:spPr/>
      <dgm:t>
        <a:bodyPr/>
        <a:lstStyle/>
        <a:p>
          <a:pPr algn="just"/>
          <a:r>
            <a:rPr lang="en-CA" b="0" i="0" u="none" noProof="0" dirty="0"/>
            <a:t>Managers in the health and social services network, unlike union members, police officers and firefighters, cannot negotiate their working conditions and salary.</a:t>
          </a:r>
          <a:endParaRPr lang="en-CA" noProof="0" dirty="0"/>
        </a:p>
      </dgm:t>
    </dgm:pt>
    <dgm:pt modelId="{701FE761-DA49-43B7-B325-C7BD970BC2F3}" type="parTrans" cxnId="{B38874B1-4EF3-4B8B-9177-8B610FF6D68A}">
      <dgm:prSet/>
      <dgm:spPr/>
      <dgm:t>
        <a:bodyPr/>
        <a:lstStyle/>
        <a:p>
          <a:endParaRPr lang="en-US"/>
        </a:p>
      </dgm:t>
    </dgm:pt>
    <dgm:pt modelId="{12D03DE4-779F-4CD3-9E4D-FBCBCE8077C2}" type="sibTrans" cxnId="{B38874B1-4EF3-4B8B-9177-8B610FF6D68A}">
      <dgm:prSet/>
      <dgm:spPr/>
      <dgm:t>
        <a:bodyPr/>
        <a:lstStyle/>
        <a:p>
          <a:endParaRPr lang="en-US"/>
        </a:p>
      </dgm:t>
    </dgm:pt>
    <dgm:pt modelId="{3C247338-ED5F-4DB8-9B4F-93284731676B}">
      <dgm:prSet/>
      <dgm:spPr/>
      <dgm:t>
        <a:bodyPr/>
        <a:lstStyle/>
        <a:p>
          <a:pPr algn="just"/>
          <a:r>
            <a:rPr lang="en-CA" noProof="0" dirty="0"/>
            <a:t>The only thing the MSSS has done since 2015 with managers associations... was to "consult" them... Basically it means: always speak, we do what we want...</a:t>
          </a:r>
        </a:p>
      </dgm:t>
    </dgm:pt>
    <dgm:pt modelId="{F39BF010-8908-45FA-95D8-1973285CE8B6}" type="parTrans" cxnId="{C50FE752-7FF5-49DA-BA0E-CB991D393820}">
      <dgm:prSet/>
      <dgm:spPr/>
      <dgm:t>
        <a:bodyPr/>
        <a:lstStyle/>
        <a:p>
          <a:endParaRPr lang="en-US"/>
        </a:p>
      </dgm:t>
    </dgm:pt>
    <dgm:pt modelId="{4F25FCA9-32D4-4C20-9D2D-78C8EFF885D9}" type="sibTrans" cxnId="{C50FE752-7FF5-49DA-BA0E-CB991D393820}">
      <dgm:prSet/>
      <dgm:spPr/>
      <dgm:t>
        <a:bodyPr/>
        <a:lstStyle/>
        <a:p>
          <a:endParaRPr lang="en-US"/>
        </a:p>
      </dgm:t>
    </dgm:pt>
    <dgm:pt modelId="{88867639-794A-644B-9E41-1A8E571DD710}" type="pres">
      <dgm:prSet presAssocID="{716A1CAA-6C37-4E84-AD81-26BCC40DA5BA}" presName="linear" presStyleCnt="0">
        <dgm:presLayoutVars>
          <dgm:animLvl val="lvl"/>
          <dgm:resizeHandles val="exact"/>
        </dgm:presLayoutVars>
      </dgm:prSet>
      <dgm:spPr/>
    </dgm:pt>
    <dgm:pt modelId="{3F90E9A4-394E-CA4D-946C-DA089A4712DE}" type="pres">
      <dgm:prSet presAssocID="{628F82D4-6729-45BB-9503-290E10237B71}" presName="parentText" presStyleLbl="node1" presStyleIdx="0" presStyleCnt="3">
        <dgm:presLayoutVars>
          <dgm:chMax val="0"/>
          <dgm:bulletEnabled val="1"/>
        </dgm:presLayoutVars>
      </dgm:prSet>
      <dgm:spPr/>
    </dgm:pt>
    <dgm:pt modelId="{B4750BC8-0A8D-E543-A627-00BDA6CEA860}" type="pres">
      <dgm:prSet presAssocID="{A5ABBFD6-658A-4D6A-A60C-980F9E85D6D1}" presName="spacer" presStyleCnt="0"/>
      <dgm:spPr/>
    </dgm:pt>
    <dgm:pt modelId="{2C7B25D1-9024-0846-965F-EF9D1718D345}" type="pres">
      <dgm:prSet presAssocID="{7BA097F0-1DDC-451B-B32C-ADA026E75511}" presName="parentText" presStyleLbl="node1" presStyleIdx="1" presStyleCnt="3">
        <dgm:presLayoutVars>
          <dgm:chMax val="0"/>
          <dgm:bulletEnabled val="1"/>
        </dgm:presLayoutVars>
      </dgm:prSet>
      <dgm:spPr/>
    </dgm:pt>
    <dgm:pt modelId="{FEEB3D3D-BAAC-3C47-A7EF-084004476A20}" type="pres">
      <dgm:prSet presAssocID="{12D03DE4-779F-4CD3-9E4D-FBCBCE8077C2}" presName="spacer" presStyleCnt="0"/>
      <dgm:spPr/>
    </dgm:pt>
    <dgm:pt modelId="{86C6D846-7D4A-A24F-94E6-F322B1ED9541}" type="pres">
      <dgm:prSet presAssocID="{3C247338-ED5F-4DB8-9B4F-93284731676B}" presName="parentText" presStyleLbl="node1" presStyleIdx="2" presStyleCnt="3">
        <dgm:presLayoutVars>
          <dgm:chMax val="0"/>
          <dgm:bulletEnabled val="1"/>
        </dgm:presLayoutVars>
      </dgm:prSet>
      <dgm:spPr/>
    </dgm:pt>
  </dgm:ptLst>
  <dgm:cxnLst>
    <dgm:cxn modelId="{C50FE752-7FF5-49DA-BA0E-CB991D393820}" srcId="{716A1CAA-6C37-4E84-AD81-26BCC40DA5BA}" destId="{3C247338-ED5F-4DB8-9B4F-93284731676B}" srcOrd="2" destOrd="0" parTransId="{F39BF010-8908-45FA-95D8-1973285CE8B6}" sibTransId="{4F25FCA9-32D4-4C20-9D2D-78C8EFF885D9}"/>
    <dgm:cxn modelId="{CE6D7F53-15E8-EE41-8830-4FE3C27689F1}" type="presOf" srcId="{3C247338-ED5F-4DB8-9B4F-93284731676B}" destId="{86C6D846-7D4A-A24F-94E6-F322B1ED9541}" srcOrd="0" destOrd="0" presId="urn:microsoft.com/office/officeart/2005/8/layout/vList2"/>
    <dgm:cxn modelId="{91D23B7B-4283-7244-B3D9-C9D5F3FAABAB}" type="presOf" srcId="{7BA097F0-1DDC-451B-B32C-ADA026E75511}" destId="{2C7B25D1-9024-0846-965F-EF9D1718D345}" srcOrd="0" destOrd="0" presId="urn:microsoft.com/office/officeart/2005/8/layout/vList2"/>
    <dgm:cxn modelId="{C9C97F9A-57BC-4233-91B7-668E00CEC15C}" srcId="{716A1CAA-6C37-4E84-AD81-26BCC40DA5BA}" destId="{628F82D4-6729-45BB-9503-290E10237B71}" srcOrd="0" destOrd="0" parTransId="{D33F76C6-9BE9-4720-AF05-3426B64F3277}" sibTransId="{A5ABBFD6-658A-4D6A-A60C-980F9E85D6D1}"/>
    <dgm:cxn modelId="{B38874B1-4EF3-4B8B-9177-8B610FF6D68A}" srcId="{716A1CAA-6C37-4E84-AD81-26BCC40DA5BA}" destId="{7BA097F0-1DDC-451B-B32C-ADA026E75511}" srcOrd="1" destOrd="0" parTransId="{701FE761-DA49-43B7-B325-C7BD970BC2F3}" sibTransId="{12D03DE4-779F-4CD3-9E4D-FBCBCE8077C2}"/>
    <dgm:cxn modelId="{941AB9C6-D177-1C46-A956-85EF03E26777}" type="presOf" srcId="{716A1CAA-6C37-4E84-AD81-26BCC40DA5BA}" destId="{88867639-794A-644B-9E41-1A8E571DD710}" srcOrd="0" destOrd="0" presId="urn:microsoft.com/office/officeart/2005/8/layout/vList2"/>
    <dgm:cxn modelId="{6FF94BFA-3A22-A248-8D95-222E6FA2CAC5}" type="presOf" srcId="{628F82D4-6729-45BB-9503-290E10237B71}" destId="{3F90E9A4-394E-CA4D-946C-DA089A4712DE}" srcOrd="0" destOrd="0" presId="urn:microsoft.com/office/officeart/2005/8/layout/vList2"/>
    <dgm:cxn modelId="{C4BB02E3-E4E1-D04C-8667-4AA25DA03C3A}" type="presParOf" srcId="{88867639-794A-644B-9E41-1A8E571DD710}" destId="{3F90E9A4-394E-CA4D-946C-DA089A4712DE}" srcOrd="0" destOrd="0" presId="urn:microsoft.com/office/officeart/2005/8/layout/vList2"/>
    <dgm:cxn modelId="{C27718D5-7B65-DC49-88AD-1F880B6D1633}" type="presParOf" srcId="{88867639-794A-644B-9E41-1A8E571DD710}" destId="{B4750BC8-0A8D-E543-A627-00BDA6CEA860}" srcOrd="1" destOrd="0" presId="urn:microsoft.com/office/officeart/2005/8/layout/vList2"/>
    <dgm:cxn modelId="{EB8D26C9-FE28-5642-98A1-85CA09901349}" type="presParOf" srcId="{88867639-794A-644B-9E41-1A8E571DD710}" destId="{2C7B25D1-9024-0846-965F-EF9D1718D345}" srcOrd="2" destOrd="0" presId="urn:microsoft.com/office/officeart/2005/8/layout/vList2"/>
    <dgm:cxn modelId="{26472A65-3160-5748-92B8-E4578DF50171}" type="presParOf" srcId="{88867639-794A-644B-9E41-1A8E571DD710}" destId="{FEEB3D3D-BAAC-3C47-A7EF-084004476A20}" srcOrd="3" destOrd="0" presId="urn:microsoft.com/office/officeart/2005/8/layout/vList2"/>
    <dgm:cxn modelId="{AAA14F87-F854-E044-8396-F5C0D3A95268}" type="presParOf" srcId="{88867639-794A-644B-9E41-1A8E571DD710}" destId="{86C6D846-7D4A-A24F-94E6-F322B1ED954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Char char="-"/>
          </a:pPr>
          <a:r>
            <a:rPr lang="en-CA" sz="2000" noProof="0" dirty="0"/>
            <a:t>The regulation is amended retroactively to November 7, 2021 to include in section 29.0.1 the </a:t>
          </a:r>
          <a:r>
            <a:rPr lang="en-CA" sz="2000" noProof="0" dirty="0">
              <a:solidFill>
                <a:srgbClr val="FF0000"/>
              </a:solidFill>
            </a:rPr>
            <a:t>aeromedical evacuation services of Quebec </a:t>
          </a:r>
          <a:r>
            <a:rPr lang="en-CA" sz="2000" noProof="0" dirty="0"/>
            <a:t>(ÉVAQ) among the activity centres that a manager may supervise directly to have access to the 14% allowance.</a:t>
          </a:r>
          <a:endParaRPr lang="en-CA" sz="1600"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Char char="-"/>
          </a:pPr>
          <a:r>
            <a:rPr lang="en-CA" sz="1400" noProof="0" dirty="0">
              <a:solidFill>
                <a:srgbClr val="FF0000"/>
              </a:solidFill>
            </a:rPr>
            <a:t>The regulation is amended retroactive to November 7, 2021</a:t>
          </a:r>
          <a:r>
            <a:rPr lang="en-CA" sz="1400" noProof="0" dirty="0"/>
            <a:t>
29.0.1. As of 7 November 2021, a manager shall receive a critical care allowance of 14% of his/her salary when directly supervising one of the following activity centres:
1. coronary unit
2. emergency;
3.  intensive care unit;</a:t>
          </a:r>
        </a:p>
        <a:p>
          <a:pPr algn="just">
            <a:buSzPts val="1150"/>
            <a:buFont typeface="Arial" panose="020B0604020202020204" pitchFamily="34" charset="0"/>
            <a:buChar char="-"/>
          </a:pPr>
          <a:r>
            <a:rPr lang="en-CA" sz="1400" noProof="0" dirty="0"/>
            <a:t>4.  neonatal unit;
5.  unit for severe burns
</a:t>
          </a:r>
          <a:r>
            <a:rPr lang="en-CA" sz="1400" noProof="0" dirty="0">
              <a:solidFill>
                <a:srgbClr val="FF0000"/>
              </a:solidFill>
            </a:rPr>
            <a:t>6 Quebec Aeromedical Evacuation Services</a:t>
          </a:r>
          <a:r>
            <a:rPr lang="en-CA" sz="1400" noProof="0" dirty="0"/>
            <a:t>
</a:t>
          </a:r>
          <a:r>
            <a:rPr lang="en-CA" sz="1400" noProof="0" dirty="0">
              <a:solidFill>
                <a:srgbClr val="FF0000"/>
              </a:solidFill>
            </a:rPr>
            <a:t>As of the same date, </a:t>
          </a:r>
          <a:r>
            <a:rPr lang="en-CA" sz="1400" noProof="0" dirty="0"/>
            <a:t>a manager who holds the position of senior nursing advisor whose mandate is to supervise the quality of practice and whose usual duties are exercised at more than 50% in a unit or centre of activity referred to in the first or second paragraph, shall receive a critical care allowance of 14% of his salary. As of the same date, the executive who coordinates the evening, night, weekend or statutory holiday activities of a unit or activity centre referred to in the first or second paragraph shall receive 25% of this allowance.
These allowances are paid to the manager in the form of a lump sum in proportion to the time worked and according to the terms of the employer's pay system. Public holiday, floating leave, annual leave and social leave are considered as time worked.</a:t>
          </a:r>
          <a:endParaRPr lang="en-CA" sz="1400"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None/>
          </a:pPr>
          <a:r>
            <a:rPr lang="en-CA" sz="1800" u="none" noProof="0" dirty="0">
              <a:solidFill>
                <a:srgbClr val="FF0000"/>
              </a:solidFill>
            </a:rPr>
            <a:t>As of October 20, 2021, </a:t>
          </a:r>
          <a:r>
            <a:rPr lang="en-CA" sz="1800" u="none" noProof="0" dirty="0"/>
            <a:t>section 29.0.1.1 is amended to include, among the activity centres that a manager may directly supervise in order to access the 7% allowance, </a:t>
          </a:r>
          <a:r>
            <a:rPr lang="en-CA" sz="1800" u="none" noProof="0" dirty="0">
              <a:solidFill>
                <a:srgbClr val="FF0000"/>
              </a:solidFill>
            </a:rPr>
            <a:t>operating room services including the recovery room, the obstetric block, but only with respect to the operating room equipped to perform caesarean sections as well as obstetric care units (mother-child).</a:t>
          </a:r>
          <a:r>
            <a:rPr lang="en-CA" sz="1800" u="none" noProof="0" dirty="0"/>
            <a:t>
It should be noted that these percentages cannot be combined.  A manager who directly supervises at least two activity centres covered by the 14% and 7% allocation receives the 14% allocation</a:t>
          </a: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None/>
          </a:pPr>
          <a:r>
            <a:rPr lang="en-CA" sz="1600" b="0" i="0" u="none" noProof="0" dirty="0"/>
            <a:t>29.0.1.1: </a:t>
          </a:r>
          <a:r>
            <a:rPr lang="en-CA" sz="1600" b="0" i="0" u="none" noProof="0" dirty="0">
              <a:solidFill>
                <a:srgbClr val="FF0000"/>
              </a:solidFill>
            </a:rPr>
            <a:t>As of October 10, 2021</a:t>
          </a:r>
          <a:r>
            <a:rPr lang="en-CA" sz="1600" b="0" i="0" u="none" noProof="0" dirty="0"/>
            <a:t>, a manager receives a critical care allowance of 7% of their salary when directly supervising one of the following business centers:
1. </a:t>
          </a:r>
          <a:r>
            <a:rPr lang="en-CA" sz="1600" b="0" i="0" u="none" noProof="0" dirty="0">
              <a:solidFill>
                <a:srgbClr val="FF0000"/>
              </a:solidFill>
            </a:rPr>
            <a:t>Operating room, including recovery room
2. Obstetric block, but only in respect of activities performed in an operating room set up to perform caesarean sections;
3. Obstetrical Care Unit (Mother-Child);</a:t>
          </a:r>
          <a:r>
            <a:rPr lang="en-CA" sz="1600" b="0" i="0" u="none" noProof="0" dirty="0"/>
            <a:t>
4. Hemodynamic service.
</a:t>
          </a:r>
          <a:r>
            <a:rPr lang="en-CA" sz="1600" b="0" i="0" u="none" noProof="0" dirty="0">
              <a:solidFill>
                <a:srgbClr val="FF0000"/>
              </a:solidFill>
            </a:rPr>
            <a:t>As of April 1, 2017, </a:t>
          </a:r>
          <a:r>
            <a:rPr lang="en-CA" sz="1600" b="0" i="0" u="none" noProof="0" dirty="0"/>
            <a:t>a manager who holds the position of senior nursing advisor whose mandate is to supervise the quality of practice and whose usual duties are exercised at more than 50% in an activity centre referred to in the first paragraph shall also receive this allowance.
This allowance is paid to the manager in the form of a lump sum in proportion to the time worked and according to the terms of the employer's pay system. Public holiday, floating leave, annual leave and social leave are considered as time worked</a:t>
          </a:r>
          <a:endParaRPr lang="en-CA" sz="1600"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r>
            <a:rPr lang="en-CA" sz="1400" noProof="0" dirty="0"/>
            <a:t>Article 29.1 of the Management Regulation is amended to provide that, </a:t>
          </a:r>
          <a:r>
            <a:rPr lang="en-CA" sz="1400" noProof="0" dirty="0">
              <a:solidFill>
                <a:srgbClr val="FF0000"/>
              </a:solidFill>
            </a:rPr>
            <a:t>as of November 7, 2021, managers who directly and regularly supervise employees assigned to the rehabilitation, care and supervision of beneficiaries and who work in the following activity centres and sub-centres, receive the same bonuses as these employees:</a:t>
          </a:r>
          <a:r>
            <a:rPr lang="en-CA" sz="1400" noProof="0" dirty="0"/>
            <a:t>
</a:t>
          </a:r>
          <a:r>
            <a:rPr lang="en-CA" sz="1400" noProof="0" dirty="0">
              <a:solidFill>
                <a:srgbClr val="FF0000"/>
              </a:solidFill>
            </a:rPr>
            <a:t>(1) Community support for persons suffering from a serious mental disorder; 
(2) Intensive Community Follow-up (SIM);
(3) Variable intensity support in the community (SIV); 
(4) Mental Health Day Hospital;
(5) Child Psychiatry Day Hospital;
(6) Adult mental health day hospital;
(7) 2nd and 3rd line mental health assessment and treatment services;
(8) 2nd and 3rd line mental health assessment and treatment services — Youth;
(9) 2nd and 3rd line mental health assessment and treatment services — Adults;
(10) Residential Resources — Ongoing Residential Assistance (Mental Health).</a:t>
          </a:r>
          <a:r>
            <a:rPr lang="en-CA" sz="1400" noProof="0" dirty="0"/>
            <a:t>
</a:t>
          </a:r>
          <a:r>
            <a:rPr lang="en-CA" sz="1400" noProof="0" dirty="0">
              <a:solidFill>
                <a:srgbClr val="FF0000"/>
              </a:solidFill>
            </a:rPr>
            <a:t>Thus, the terms and conditions set out in the collective agreements in the health and social services sector for these leaves and premiums apply to the manager, with the necessary modifications.
In addition, a  manager who holds the position of senior advisor and whose usual duties and functions are exercised at more than 50% in a psychiatric setting shall receive the leave provided for in the first paragraph of section 29.1.</a:t>
          </a:r>
          <a:endParaRPr lang="en-CA" sz="1400" b="1" u="sng" noProof="0" dirty="0">
            <a:solidFill>
              <a:srgbClr val="FF0000"/>
            </a:solidFill>
          </a:endParaRP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r>
            <a:rPr lang="en-CA" sz="1700" noProof="0" dirty="0"/>
            <a:t>Addition of section 29.0.11 of the Regulation of MANAGERS, which provides that </a:t>
          </a:r>
          <a:r>
            <a:rPr lang="en-CA" sz="1700" noProof="0" dirty="0">
              <a:solidFill>
                <a:srgbClr val="FF0000"/>
              </a:solidFill>
            </a:rPr>
            <a:t>as of November 7, 2021, a manager receives an allowance corresponding to 4% of his salary when he directly supervises employees assigned to the supervision or rehabilitation of clients in youth centres or employees working in youth centre missions.</a:t>
          </a:r>
          <a:r>
            <a:rPr lang="en-CA" sz="1700" noProof="0" dirty="0"/>
            <a:t>
</a:t>
          </a:r>
          <a:r>
            <a:rPr lang="en-CA" sz="1700" noProof="0" dirty="0">
              <a:solidFill>
                <a:srgbClr val="FF0000"/>
              </a:solidFill>
            </a:rPr>
            <a:t>In addition, the manager who holds the position of senior advisor in a youth centre or in a youth centre mission and whose mandate is to supervise the quality of the practice and whose usual duties are exercised at more than 50% in a youth centre or in a youth centre mission, receives, as of November 7, 2021,  an allowance of 4% of his salary.</a:t>
          </a:r>
          <a:r>
            <a:rPr lang="en-CA" sz="1700" noProof="0" dirty="0"/>
            <a:t>
</a:t>
          </a:r>
          <a:r>
            <a:rPr lang="en-CA" sz="1700" noProof="0" dirty="0">
              <a:solidFill>
                <a:srgbClr val="FF0000"/>
              </a:solidFill>
            </a:rPr>
            <a:t>The same is true for the manager who coordinates evening, night, weekend or statutory holiday activities in a youth centre or youth centre mission.</a:t>
          </a:r>
          <a:r>
            <a:rPr lang="en-CA" sz="1700" noProof="0" dirty="0"/>
            <a:t>
This allowance is paid to the manager in the form of a lump sum in proportion to the time worked and according to the terms of the employer's pay system. Public holiday, floating leave, annual leave and social leave are considered as time worked.</a:t>
          </a:r>
          <a:endParaRPr lang="en-CA" sz="1700" b="1" u="sng" noProof="0" dirty="0">
            <a:solidFill>
              <a:srgbClr val="FF0000"/>
            </a:solidFill>
          </a:endParaRP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r>
            <a:rPr lang="en-CA" sz="1600" noProof="0" dirty="0"/>
            <a:t>Addition of section 29.0.12 of the Manager Regulation which provides that </a:t>
          </a:r>
          <a:r>
            <a:rPr lang="en-CA" sz="1600" noProof="0" dirty="0">
              <a:solidFill>
                <a:srgbClr val="FF0000"/>
              </a:solidFill>
            </a:rPr>
            <a:t>as of November 7, 2021, a manager receives an allowance corresponding to 3% of his salary when he directly supervises one of the following sectors:
(1) youth care; 
(2) evaluation;
(3) orientation;
(4) assistance and support for young people and families (LPJ, LSJPA-LSSSS); 
 (5)Revision of the measures.
A manager who holds the position of senior advisor with a mandate to oversee the quality of practice and whose usual duties are exercised at more than 50% in one of the above sectors, receives, for the same period, the 3% allowance mentioned above.
The same is true for the manager who coordinates evening, night, weekend or statutory holiday activities in such an area.
This allowance is paid to the manager in the form of a lump sum in proportion to the time worked and according to the terms of the employer's pay system. Public holiday, floating leave, annual leave and social leave are considered as time worked.</a:t>
          </a:r>
          <a:endParaRPr lang="en-CA" sz="1600" b="1" u="sng" noProof="0" dirty="0">
            <a:solidFill>
              <a:srgbClr val="FF0000"/>
            </a:solidFill>
          </a:endParaRP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r>
            <a:rPr lang="en-CA" sz="1800" noProof="0" dirty="0">
              <a:solidFill>
                <a:srgbClr val="FF0000"/>
              </a:solidFill>
            </a:rPr>
            <a:t>Addition of section 29.1.1 of the Regulation, which provides that as of May 29, 2021 and November 7, 2021, a manager who directly and regularly supervises employees working in residential and long-term care centres (CHSLDs) receives the same bonuses as these employees.
The terms and conditions set out in the health and social services collective agreements for these premiums apply to the manager, with the necessary modifications.
In addition, a </a:t>
          </a:r>
          <a:r>
            <a:rPr lang="en-CA" sz="1800" noProof="0" dirty="0" err="1">
              <a:solidFill>
                <a:srgbClr val="FF0000"/>
              </a:solidFill>
            </a:rPr>
            <a:t>managerwho</a:t>
          </a:r>
          <a:r>
            <a:rPr lang="en-CA" sz="1800" noProof="0" dirty="0">
              <a:solidFill>
                <a:srgbClr val="FF0000"/>
              </a:solidFill>
            </a:rPr>
            <a:t> holds the position of senior advisor whose mandate is to supervise the quality of the practice and whose usual duties are exercised at more than 50% in a CHSLD receives the bonuses mentioned above.
In addition, a manager receives the same bonus when he or she coordinates evening, night, weekend or statutory holiday activities in a CHLSD.</a:t>
          </a:r>
          <a:endParaRPr lang="en-CA" sz="1800" b="1" u="sng" noProof="0" dirty="0">
            <a:solidFill>
              <a:srgbClr val="FF0000"/>
            </a:solidFill>
          </a:endParaRP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r>
            <a:rPr lang="en-CA" sz="1800" noProof="0" dirty="0">
              <a:solidFill>
                <a:srgbClr val="FF0000"/>
              </a:solidFill>
            </a:rPr>
            <a:t>Addition of section 29.3 of the Regulation, which provides that as of April 1, 2022, a manager is entitled to an allowance of 5% of his salary when he or she is entrusted by his or her employer with the role of improving and ensuring the fluidity of care and services as part of the local management resulting from the Government of Québec's Plan to Implement the Necessary Health Changes of March 29, 2022,  </a:t>
          </a:r>
        </a:p>
        <a:p>
          <a:pPr algn="just"/>
          <a:r>
            <a:rPr lang="en-CA" sz="1800" noProof="0" dirty="0">
              <a:solidFill>
                <a:srgbClr val="FF0000"/>
              </a:solidFill>
            </a:rPr>
            <a:t>In particular, through the coordination of stays, the management of beds, the coordination of care and services in the territory, links with territorial actors or services in the community.
The granting of this allowance must be authorized by the Minister. It has a maximum duration of 12 months and may be renewed for successive periods of 12 months, with the authorization of the Minister.
This allowance is paid to the manager in the form of a lump sum in proportion to the time worked and according to the terms of the employer's pay system. Public holiday, floating leave, annual leave and social leave are considered as time worked.</a:t>
          </a:r>
          <a:endParaRPr lang="en-CA" sz="1800" b="1" u="sng" noProof="0" dirty="0">
            <a:solidFill>
              <a:srgbClr val="FF0000"/>
            </a:solidFill>
          </a:endParaRP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7033E4A-FC96-9C4C-BA9B-0F2487A78B96}">
      <dgm:prSet/>
      <dgm:spPr/>
      <dgm:t>
        <a:bodyPr/>
        <a:lstStyle/>
        <a:p>
          <a:r>
            <a:rPr lang="en-CA" noProof="0" dirty="0">
              <a:solidFill>
                <a:srgbClr val="FF0000"/>
              </a:solidFill>
            </a:rPr>
            <a:t>Section 29.0.9.1 of the Regulation, provides that, effective April 1, 2022, a Director is entitled to an increased standby allowance when his or her function requires him or her to be on increased standby outside his or her normal hours of work at a frequency that exceeds 28 days,  consecutive or not, in the same fiscal year, in order to ensure continuity in the provision of health or social services and to avoid any disruption of these services.  This increased availability allowance corresponds to 10% of the Director's salary for a period not exceeding 8 weeks in a fiscal year.</a:t>
          </a:r>
        </a:p>
      </dgm:t>
    </dgm:pt>
    <dgm:pt modelId="{32CD3050-2B7B-0445-B90B-DBFABA39C157}" type="parTrans" cxnId="{C8F30494-FF10-E147-8B2D-2446A1071C26}">
      <dgm:prSet/>
      <dgm:spPr/>
      <dgm:t>
        <a:bodyPr/>
        <a:lstStyle/>
        <a:p>
          <a:endParaRPr lang="fr-CA"/>
        </a:p>
      </dgm:t>
    </dgm:pt>
    <dgm:pt modelId="{237C79FD-C469-C14F-8684-046E98481FBD}" type="sibTrans" cxnId="{C8F30494-FF10-E147-8B2D-2446A1071C26}">
      <dgm:prSet/>
      <dgm:spPr/>
      <dgm:t>
        <a:bodyPr/>
        <a:lstStyle/>
        <a:p>
          <a:endParaRPr lang="fr-CA"/>
        </a:p>
      </dgm:t>
    </dgm:pt>
    <dgm:pt modelId="{BE2756C9-1B32-4344-B279-5D851C235C60}" type="pres">
      <dgm:prSet presAssocID="{71DE8333-29B8-4487-BC18-8558855385D5}" presName="diagram" presStyleCnt="0">
        <dgm:presLayoutVars>
          <dgm:dir/>
          <dgm:resizeHandles val="exact"/>
        </dgm:presLayoutVars>
      </dgm:prSet>
      <dgm:spPr/>
    </dgm:pt>
    <dgm:pt modelId="{21AC6FDE-EE08-6D40-8EB3-688F62917479}" type="pres">
      <dgm:prSet presAssocID="{87033E4A-FC96-9C4C-BA9B-0F2487A78B96}" presName="node" presStyleLbl="node1" presStyleIdx="0" presStyleCnt="1">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65055752-5DEC-D043-B673-FBDCC4AA9278}" type="presOf" srcId="{87033E4A-FC96-9C4C-BA9B-0F2487A78B96}" destId="{21AC6FDE-EE08-6D40-8EB3-688F62917479}" srcOrd="0" destOrd="0" presId="urn:microsoft.com/office/officeart/2005/8/layout/default"/>
    <dgm:cxn modelId="{C8F30494-FF10-E147-8B2D-2446A1071C26}" srcId="{71DE8333-29B8-4487-BC18-8558855385D5}" destId="{87033E4A-FC96-9C4C-BA9B-0F2487A78B96}" srcOrd="0" destOrd="0" parTransId="{32CD3050-2B7B-0445-B90B-DBFABA39C157}" sibTransId="{237C79FD-C469-C14F-8684-046E98481FBD}"/>
    <dgm:cxn modelId="{79B78FF5-3CAD-0849-8D08-EFAEED9CE3CD}" type="presParOf" srcId="{BE2756C9-1B32-4344-B279-5D851C235C60}" destId="{21AC6FDE-EE08-6D40-8EB3-688F6291747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6A1CAA-6C37-4E84-AD81-26BCC40DA5B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28F82D4-6729-45BB-9503-290E10237B71}">
      <dgm:prSet/>
      <dgm:spPr/>
      <dgm:t>
        <a:bodyPr/>
        <a:lstStyle/>
        <a:p>
          <a:pPr algn="just">
            <a:lnSpc>
              <a:spcPct val="100000"/>
            </a:lnSpc>
          </a:pPr>
          <a:r>
            <a:rPr lang="en-CA" noProof="0" dirty="0"/>
            <a:t>So, no negotiations for the managers, which means the erosion of your working conditions since 1996...</a:t>
          </a:r>
        </a:p>
      </dgm:t>
    </dgm:pt>
    <dgm:pt modelId="{D33F76C6-9BE9-4720-AF05-3426B64F3277}" type="parTrans" cxnId="{C9C97F9A-57BC-4233-91B7-668E00CEC15C}">
      <dgm:prSet/>
      <dgm:spPr/>
      <dgm:t>
        <a:bodyPr/>
        <a:lstStyle/>
        <a:p>
          <a:endParaRPr lang="en-US"/>
        </a:p>
      </dgm:t>
    </dgm:pt>
    <dgm:pt modelId="{A5ABBFD6-658A-4D6A-A60C-980F9E85D6D1}" type="sibTrans" cxnId="{C9C97F9A-57BC-4233-91B7-668E00CEC15C}">
      <dgm:prSet/>
      <dgm:spPr/>
      <dgm:t>
        <a:bodyPr/>
        <a:lstStyle/>
        <a:p>
          <a:endParaRPr lang="en-US"/>
        </a:p>
      </dgm:t>
    </dgm:pt>
    <dgm:pt modelId="{7BA097F0-1DDC-451B-B32C-ADA026E75511}">
      <dgm:prSet/>
      <dgm:spPr/>
      <dgm:t>
        <a:bodyPr/>
        <a:lstStyle/>
        <a:p>
          <a:pPr algn="just">
            <a:lnSpc>
              <a:spcPct val="100000"/>
            </a:lnSpc>
          </a:pPr>
          <a:r>
            <a:rPr lang="en-CA" noProof="0" dirty="0"/>
            <a:t>This is despite the ILO decisions of 2004 and 2006, the decision of the TAT, the decision of the Court of Appeal of 2022 and the various decisions since 2015 of the Supreme Court of Canada.</a:t>
          </a:r>
        </a:p>
      </dgm:t>
    </dgm:pt>
    <dgm:pt modelId="{701FE761-DA49-43B7-B325-C7BD970BC2F3}" type="parTrans" cxnId="{B38874B1-4EF3-4B8B-9177-8B610FF6D68A}">
      <dgm:prSet/>
      <dgm:spPr/>
      <dgm:t>
        <a:bodyPr/>
        <a:lstStyle/>
        <a:p>
          <a:endParaRPr lang="en-US"/>
        </a:p>
      </dgm:t>
    </dgm:pt>
    <dgm:pt modelId="{12D03DE4-779F-4CD3-9E4D-FBCBCE8077C2}" type="sibTrans" cxnId="{B38874B1-4EF3-4B8B-9177-8B610FF6D68A}">
      <dgm:prSet/>
      <dgm:spPr/>
      <dgm:t>
        <a:bodyPr/>
        <a:lstStyle/>
        <a:p>
          <a:endParaRPr lang="en-US"/>
        </a:p>
      </dgm:t>
    </dgm:pt>
    <dgm:pt modelId="{3C247338-ED5F-4DB8-9B4F-93284731676B}">
      <dgm:prSet/>
      <dgm:spPr/>
      <dgm:t>
        <a:bodyPr/>
        <a:lstStyle/>
        <a:p>
          <a:pPr algn="just">
            <a:lnSpc>
              <a:spcPct val="100000"/>
            </a:lnSpc>
          </a:pPr>
          <a:r>
            <a:rPr lang="en-CA" noProof="0" dirty="0"/>
            <a:t>Last June, the Supreme Court of Canada heard the case of </a:t>
          </a:r>
          <a:r>
            <a:rPr lang="en-CA" noProof="0" dirty="0" err="1"/>
            <a:t>Loto</a:t>
          </a:r>
          <a:r>
            <a:rPr lang="en-CA" noProof="0" dirty="0"/>
            <a:t>-QC managers regarding their fundamental right to meaningful negotiation of their working conditions... To be continued.</a:t>
          </a:r>
        </a:p>
      </dgm:t>
    </dgm:pt>
    <dgm:pt modelId="{F39BF010-8908-45FA-95D8-1973285CE8B6}" type="parTrans" cxnId="{C50FE752-7FF5-49DA-BA0E-CB991D393820}">
      <dgm:prSet/>
      <dgm:spPr/>
      <dgm:t>
        <a:bodyPr/>
        <a:lstStyle/>
        <a:p>
          <a:endParaRPr lang="en-US"/>
        </a:p>
      </dgm:t>
    </dgm:pt>
    <dgm:pt modelId="{4F25FCA9-32D4-4C20-9D2D-78C8EFF885D9}" type="sibTrans" cxnId="{C50FE752-7FF5-49DA-BA0E-CB991D393820}">
      <dgm:prSet/>
      <dgm:spPr/>
      <dgm:t>
        <a:bodyPr/>
        <a:lstStyle/>
        <a:p>
          <a:endParaRPr lang="en-US"/>
        </a:p>
      </dgm:t>
    </dgm:pt>
    <dgm:pt modelId="{07C09C7E-E244-421B-AD06-E269591721BD}" type="pres">
      <dgm:prSet presAssocID="{716A1CAA-6C37-4E84-AD81-26BCC40DA5BA}" presName="root" presStyleCnt="0">
        <dgm:presLayoutVars>
          <dgm:dir/>
          <dgm:resizeHandles val="exact"/>
        </dgm:presLayoutVars>
      </dgm:prSet>
      <dgm:spPr/>
    </dgm:pt>
    <dgm:pt modelId="{92AE1E27-1277-4F41-96F4-D57F80FA285A}" type="pres">
      <dgm:prSet presAssocID="{628F82D4-6729-45BB-9503-290E10237B71}" presName="compNode" presStyleCnt="0"/>
      <dgm:spPr/>
    </dgm:pt>
    <dgm:pt modelId="{1A54B784-2D5C-4557-92B0-15B72489F9CA}" type="pres">
      <dgm:prSet presAssocID="{628F82D4-6729-45BB-9503-290E10237B71}" presName="bgRect" presStyleLbl="bgShp" presStyleIdx="0" presStyleCnt="3"/>
      <dgm:spPr/>
    </dgm:pt>
    <dgm:pt modelId="{C8B51C69-BA09-4D60-B6CB-D1E89C027EC1}" type="pres">
      <dgm:prSet presAssocID="{628F82D4-6729-45BB-9503-290E10237B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oignée de main"/>
        </a:ext>
      </dgm:extLst>
    </dgm:pt>
    <dgm:pt modelId="{829D374E-03D7-40CC-91AD-018B5673C762}" type="pres">
      <dgm:prSet presAssocID="{628F82D4-6729-45BB-9503-290E10237B71}" presName="spaceRect" presStyleCnt="0"/>
      <dgm:spPr/>
    </dgm:pt>
    <dgm:pt modelId="{79ECFC66-71FA-444F-81BB-C0C023A488AE}" type="pres">
      <dgm:prSet presAssocID="{628F82D4-6729-45BB-9503-290E10237B71}" presName="parTx" presStyleLbl="revTx" presStyleIdx="0" presStyleCnt="3">
        <dgm:presLayoutVars>
          <dgm:chMax val="0"/>
          <dgm:chPref val="0"/>
        </dgm:presLayoutVars>
      </dgm:prSet>
      <dgm:spPr/>
    </dgm:pt>
    <dgm:pt modelId="{317B7D67-82BD-4DCD-A2F9-33EECFDC0EF3}" type="pres">
      <dgm:prSet presAssocID="{A5ABBFD6-658A-4D6A-A60C-980F9E85D6D1}" presName="sibTrans" presStyleCnt="0"/>
      <dgm:spPr/>
    </dgm:pt>
    <dgm:pt modelId="{EFA19018-904E-4EA5-8046-61892385825A}" type="pres">
      <dgm:prSet presAssocID="{7BA097F0-1DDC-451B-B32C-ADA026E75511}" presName="compNode" presStyleCnt="0"/>
      <dgm:spPr/>
    </dgm:pt>
    <dgm:pt modelId="{7F11E6DA-1B98-479B-B57F-F2666E455B40}" type="pres">
      <dgm:prSet presAssocID="{7BA097F0-1DDC-451B-B32C-ADA026E75511}" presName="bgRect" presStyleLbl="bgShp" presStyleIdx="1" presStyleCnt="3"/>
      <dgm:spPr/>
    </dgm:pt>
    <dgm:pt modelId="{A646FDE3-A85D-498E-93C4-D5282D59A721}" type="pres">
      <dgm:prSet presAssocID="{7BA097F0-1DDC-451B-B32C-ADA026E755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itations"/>
        </a:ext>
      </dgm:extLst>
    </dgm:pt>
    <dgm:pt modelId="{23A07388-38F2-4277-A5BC-9C655CDC1EA3}" type="pres">
      <dgm:prSet presAssocID="{7BA097F0-1DDC-451B-B32C-ADA026E75511}" presName="spaceRect" presStyleCnt="0"/>
      <dgm:spPr/>
    </dgm:pt>
    <dgm:pt modelId="{EE88CD0F-22FA-4D1E-B286-31858DCF253A}" type="pres">
      <dgm:prSet presAssocID="{7BA097F0-1DDC-451B-B32C-ADA026E75511}" presName="parTx" presStyleLbl="revTx" presStyleIdx="1" presStyleCnt="3">
        <dgm:presLayoutVars>
          <dgm:chMax val="0"/>
          <dgm:chPref val="0"/>
        </dgm:presLayoutVars>
      </dgm:prSet>
      <dgm:spPr/>
    </dgm:pt>
    <dgm:pt modelId="{A68C0814-4F88-4294-8B0E-8D0CAFE2E3D1}" type="pres">
      <dgm:prSet presAssocID="{12D03DE4-779F-4CD3-9E4D-FBCBCE8077C2}" presName="sibTrans" presStyleCnt="0"/>
      <dgm:spPr/>
    </dgm:pt>
    <dgm:pt modelId="{0EFD439D-8A27-412C-8B57-CC2B3A1631AF}" type="pres">
      <dgm:prSet presAssocID="{3C247338-ED5F-4DB8-9B4F-93284731676B}" presName="compNode" presStyleCnt="0"/>
      <dgm:spPr/>
    </dgm:pt>
    <dgm:pt modelId="{A4DDE578-193A-4589-B4FB-B10B466BD36A}" type="pres">
      <dgm:prSet presAssocID="{3C247338-ED5F-4DB8-9B4F-93284731676B}" presName="bgRect" presStyleLbl="bgShp" presStyleIdx="2" presStyleCnt="3"/>
      <dgm:spPr/>
    </dgm:pt>
    <dgm:pt modelId="{BC27C9DB-7D65-4214-B151-44F763853C3C}" type="pres">
      <dgm:prSet presAssocID="{3C247338-ED5F-4DB8-9B4F-9328473167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laying Cards"/>
        </a:ext>
      </dgm:extLst>
    </dgm:pt>
    <dgm:pt modelId="{3703B0A1-FB28-4916-AA1B-24E2989C1331}" type="pres">
      <dgm:prSet presAssocID="{3C247338-ED5F-4DB8-9B4F-93284731676B}" presName="spaceRect" presStyleCnt="0"/>
      <dgm:spPr/>
    </dgm:pt>
    <dgm:pt modelId="{763FC611-5AED-4EAD-8061-761C6FE2863C}" type="pres">
      <dgm:prSet presAssocID="{3C247338-ED5F-4DB8-9B4F-93284731676B}" presName="parTx" presStyleLbl="revTx" presStyleIdx="2" presStyleCnt="3">
        <dgm:presLayoutVars>
          <dgm:chMax val="0"/>
          <dgm:chPref val="0"/>
        </dgm:presLayoutVars>
      </dgm:prSet>
      <dgm:spPr/>
    </dgm:pt>
  </dgm:ptLst>
  <dgm:cxnLst>
    <dgm:cxn modelId="{B65C981B-2BFC-D244-A9D5-CDCF276BEC64}" type="presOf" srcId="{3C247338-ED5F-4DB8-9B4F-93284731676B}" destId="{763FC611-5AED-4EAD-8061-761C6FE2863C}" srcOrd="0" destOrd="0" presId="urn:microsoft.com/office/officeart/2018/2/layout/IconVerticalSolidList"/>
    <dgm:cxn modelId="{322AE31C-49BA-C34C-8EA8-80EFD4E13CF6}" type="presOf" srcId="{716A1CAA-6C37-4E84-AD81-26BCC40DA5BA}" destId="{07C09C7E-E244-421B-AD06-E269591721BD}" srcOrd="0" destOrd="0" presId="urn:microsoft.com/office/officeart/2018/2/layout/IconVerticalSolidList"/>
    <dgm:cxn modelId="{11B7E251-0B78-BE46-BA91-2DBAB4619507}" type="presOf" srcId="{7BA097F0-1DDC-451B-B32C-ADA026E75511}" destId="{EE88CD0F-22FA-4D1E-B286-31858DCF253A}" srcOrd="0" destOrd="0" presId="urn:microsoft.com/office/officeart/2018/2/layout/IconVerticalSolidList"/>
    <dgm:cxn modelId="{C50FE752-7FF5-49DA-BA0E-CB991D393820}" srcId="{716A1CAA-6C37-4E84-AD81-26BCC40DA5BA}" destId="{3C247338-ED5F-4DB8-9B4F-93284731676B}" srcOrd="2" destOrd="0" parTransId="{F39BF010-8908-45FA-95D8-1973285CE8B6}" sibTransId="{4F25FCA9-32D4-4C20-9D2D-78C8EFF885D9}"/>
    <dgm:cxn modelId="{8531EC56-4030-114D-8F5C-5DDD886298E9}" type="presOf" srcId="{628F82D4-6729-45BB-9503-290E10237B71}" destId="{79ECFC66-71FA-444F-81BB-C0C023A488AE}" srcOrd="0" destOrd="0" presId="urn:microsoft.com/office/officeart/2018/2/layout/IconVerticalSolidList"/>
    <dgm:cxn modelId="{C9C97F9A-57BC-4233-91B7-668E00CEC15C}" srcId="{716A1CAA-6C37-4E84-AD81-26BCC40DA5BA}" destId="{628F82D4-6729-45BB-9503-290E10237B71}" srcOrd="0" destOrd="0" parTransId="{D33F76C6-9BE9-4720-AF05-3426B64F3277}" sibTransId="{A5ABBFD6-658A-4D6A-A60C-980F9E85D6D1}"/>
    <dgm:cxn modelId="{B38874B1-4EF3-4B8B-9177-8B610FF6D68A}" srcId="{716A1CAA-6C37-4E84-AD81-26BCC40DA5BA}" destId="{7BA097F0-1DDC-451B-B32C-ADA026E75511}" srcOrd="1" destOrd="0" parTransId="{701FE761-DA49-43B7-B325-C7BD970BC2F3}" sibTransId="{12D03DE4-779F-4CD3-9E4D-FBCBCE8077C2}"/>
    <dgm:cxn modelId="{5DE07D00-49B6-8D45-8559-494AF3175175}" type="presParOf" srcId="{07C09C7E-E244-421B-AD06-E269591721BD}" destId="{92AE1E27-1277-4F41-96F4-D57F80FA285A}" srcOrd="0" destOrd="0" presId="urn:microsoft.com/office/officeart/2018/2/layout/IconVerticalSolidList"/>
    <dgm:cxn modelId="{8C7355C1-AAEF-B647-9D4B-D4E3B0F3BD86}" type="presParOf" srcId="{92AE1E27-1277-4F41-96F4-D57F80FA285A}" destId="{1A54B784-2D5C-4557-92B0-15B72489F9CA}" srcOrd="0" destOrd="0" presId="urn:microsoft.com/office/officeart/2018/2/layout/IconVerticalSolidList"/>
    <dgm:cxn modelId="{92080AC5-B9DD-B641-8E1A-09195208C17A}" type="presParOf" srcId="{92AE1E27-1277-4F41-96F4-D57F80FA285A}" destId="{C8B51C69-BA09-4D60-B6CB-D1E89C027EC1}" srcOrd="1" destOrd="0" presId="urn:microsoft.com/office/officeart/2018/2/layout/IconVerticalSolidList"/>
    <dgm:cxn modelId="{5999955C-7456-2E4E-BA8C-472F78327D7A}" type="presParOf" srcId="{92AE1E27-1277-4F41-96F4-D57F80FA285A}" destId="{829D374E-03D7-40CC-91AD-018B5673C762}" srcOrd="2" destOrd="0" presId="urn:microsoft.com/office/officeart/2018/2/layout/IconVerticalSolidList"/>
    <dgm:cxn modelId="{190D1AC9-E587-8646-B280-DB43745F1573}" type="presParOf" srcId="{92AE1E27-1277-4F41-96F4-D57F80FA285A}" destId="{79ECFC66-71FA-444F-81BB-C0C023A488AE}" srcOrd="3" destOrd="0" presId="urn:microsoft.com/office/officeart/2018/2/layout/IconVerticalSolidList"/>
    <dgm:cxn modelId="{32DCDB8C-3D18-AF4A-9228-F6EFCE095DAC}" type="presParOf" srcId="{07C09C7E-E244-421B-AD06-E269591721BD}" destId="{317B7D67-82BD-4DCD-A2F9-33EECFDC0EF3}" srcOrd="1" destOrd="0" presId="urn:microsoft.com/office/officeart/2018/2/layout/IconVerticalSolidList"/>
    <dgm:cxn modelId="{0F5CF5F7-3475-0D42-A480-E07B3214C773}" type="presParOf" srcId="{07C09C7E-E244-421B-AD06-E269591721BD}" destId="{EFA19018-904E-4EA5-8046-61892385825A}" srcOrd="2" destOrd="0" presId="urn:microsoft.com/office/officeart/2018/2/layout/IconVerticalSolidList"/>
    <dgm:cxn modelId="{344239A4-4611-2B41-9D4A-FF1ED7685E23}" type="presParOf" srcId="{EFA19018-904E-4EA5-8046-61892385825A}" destId="{7F11E6DA-1B98-479B-B57F-F2666E455B40}" srcOrd="0" destOrd="0" presId="urn:microsoft.com/office/officeart/2018/2/layout/IconVerticalSolidList"/>
    <dgm:cxn modelId="{14197281-464D-E248-9B21-E4B82184B0B0}" type="presParOf" srcId="{EFA19018-904E-4EA5-8046-61892385825A}" destId="{A646FDE3-A85D-498E-93C4-D5282D59A721}" srcOrd="1" destOrd="0" presId="urn:microsoft.com/office/officeart/2018/2/layout/IconVerticalSolidList"/>
    <dgm:cxn modelId="{433B0A6B-EE0E-1C41-95EB-AB17C012729C}" type="presParOf" srcId="{EFA19018-904E-4EA5-8046-61892385825A}" destId="{23A07388-38F2-4277-A5BC-9C655CDC1EA3}" srcOrd="2" destOrd="0" presId="urn:microsoft.com/office/officeart/2018/2/layout/IconVerticalSolidList"/>
    <dgm:cxn modelId="{6C39D159-4C26-0F44-A58C-5F1B5B31F959}" type="presParOf" srcId="{EFA19018-904E-4EA5-8046-61892385825A}" destId="{EE88CD0F-22FA-4D1E-B286-31858DCF253A}" srcOrd="3" destOrd="0" presId="urn:microsoft.com/office/officeart/2018/2/layout/IconVerticalSolidList"/>
    <dgm:cxn modelId="{24E1C704-541C-0C44-9DD4-AC401C033DBE}" type="presParOf" srcId="{07C09C7E-E244-421B-AD06-E269591721BD}" destId="{A68C0814-4F88-4294-8B0E-8D0CAFE2E3D1}" srcOrd="3" destOrd="0" presId="urn:microsoft.com/office/officeart/2018/2/layout/IconVerticalSolidList"/>
    <dgm:cxn modelId="{368E109A-F922-FF4A-BFED-2CCBBFF668D9}" type="presParOf" srcId="{07C09C7E-E244-421B-AD06-E269591721BD}" destId="{0EFD439D-8A27-412C-8B57-CC2B3A1631AF}" srcOrd="4" destOrd="0" presId="urn:microsoft.com/office/officeart/2018/2/layout/IconVerticalSolidList"/>
    <dgm:cxn modelId="{03FD524D-277F-6644-A2AA-316519A16AA5}" type="presParOf" srcId="{0EFD439D-8A27-412C-8B57-CC2B3A1631AF}" destId="{A4DDE578-193A-4589-B4FB-B10B466BD36A}" srcOrd="0" destOrd="0" presId="urn:microsoft.com/office/officeart/2018/2/layout/IconVerticalSolidList"/>
    <dgm:cxn modelId="{CFF4EB13-AA92-954B-951A-BBBAA0454F3F}" type="presParOf" srcId="{0EFD439D-8A27-412C-8B57-CC2B3A1631AF}" destId="{BC27C9DB-7D65-4214-B151-44F763853C3C}" srcOrd="1" destOrd="0" presId="urn:microsoft.com/office/officeart/2018/2/layout/IconVerticalSolidList"/>
    <dgm:cxn modelId="{27122DB5-DCD5-0140-9AF6-8851E372DE4B}" type="presParOf" srcId="{0EFD439D-8A27-412C-8B57-CC2B3A1631AF}" destId="{3703B0A1-FB28-4916-AA1B-24E2989C1331}" srcOrd="2" destOrd="0" presId="urn:microsoft.com/office/officeart/2018/2/layout/IconVerticalSolidList"/>
    <dgm:cxn modelId="{A575DAFE-70F6-F345-BE84-C139D8DD22FD}" type="presParOf" srcId="{0EFD439D-8A27-412C-8B57-CC2B3A1631AF}" destId="{763FC611-5AED-4EAD-8061-761C6FE2863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FDF6ACF-3563-4813-9AD1-3B824B516B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04876D5-AD53-4C14-A77E-FFB45AECA189}">
      <dgm:prSet/>
      <dgm:spPr/>
      <dgm:t>
        <a:bodyPr/>
        <a:lstStyle/>
        <a:p>
          <a:r>
            <a:rPr lang="en-CA" dirty="0"/>
            <a:t>AXIS 1: Changes to the group insurance plan</a:t>
          </a:r>
          <a:endParaRPr lang="en-US" dirty="0"/>
        </a:p>
      </dgm:t>
    </dgm:pt>
    <dgm:pt modelId="{19EDCE30-0661-40E9-9F2C-91AA8049C37E}" type="parTrans" cxnId="{18A698F9-2952-47BC-84D8-EB6618E405BA}">
      <dgm:prSet/>
      <dgm:spPr/>
      <dgm:t>
        <a:bodyPr/>
        <a:lstStyle/>
        <a:p>
          <a:endParaRPr lang="en-US"/>
        </a:p>
      </dgm:t>
    </dgm:pt>
    <dgm:pt modelId="{0501C77D-C5FE-4A6A-BBDA-0A6CB77CADC6}" type="sibTrans" cxnId="{18A698F9-2952-47BC-84D8-EB6618E405BA}">
      <dgm:prSet/>
      <dgm:spPr/>
      <dgm:t>
        <a:bodyPr/>
        <a:lstStyle/>
        <a:p>
          <a:endParaRPr lang="en-US"/>
        </a:p>
      </dgm:t>
    </dgm:pt>
    <dgm:pt modelId="{96D6EA79-FBEF-48EB-9BB9-C9D274C67F8C}">
      <dgm:prSet/>
      <dgm:spPr/>
      <dgm:t>
        <a:bodyPr/>
        <a:lstStyle/>
        <a:p>
          <a:r>
            <a:rPr lang="fr-CA" noProof="0" dirty="0"/>
            <a:t>AXIS 2: </a:t>
          </a:r>
          <a:r>
            <a:rPr lang="fr-CA" noProof="0" dirty="0" err="1"/>
            <a:t>Amendments</a:t>
          </a:r>
          <a:r>
            <a:rPr lang="fr-CA" noProof="0" dirty="0"/>
            <a:t> to Local Management </a:t>
          </a:r>
          <a:r>
            <a:rPr lang="fr-CA" noProof="0" dirty="0" err="1"/>
            <a:t>Policies</a:t>
          </a:r>
          <a:r>
            <a:rPr lang="fr-CA" noProof="0" dirty="0"/>
            <a:t> (</a:t>
          </a:r>
          <a:r>
            <a:rPr lang="fr-CA" noProof="0" dirty="0" err="1"/>
            <a:t>LGPs</a:t>
          </a:r>
          <a:r>
            <a:rPr lang="fr-CA" noProof="0" dirty="0"/>
            <a:t>) </a:t>
          </a:r>
          <a:r>
            <a:rPr lang="fr-CA" noProof="0" dirty="0" err="1"/>
            <a:t>whose</a:t>
          </a:r>
          <a:r>
            <a:rPr lang="fr-CA" noProof="0" dirty="0"/>
            <a:t> </a:t>
          </a:r>
          <a:r>
            <a:rPr lang="fr-CA" noProof="0" dirty="0" err="1"/>
            <a:t>measures</a:t>
          </a:r>
          <a:r>
            <a:rPr lang="fr-CA" noProof="0" dirty="0"/>
            <a:t> have a </a:t>
          </a:r>
          <a:r>
            <a:rPr lang="fr-CA" noProof="0" dirty="0" err="1"/>
            <a:t>monetary</a:t>
          </a:r>
          <a:r>
            <a:rPr lang="fr-CA" noProof="0" dirty="0"/>
            <a:t> impact.</a:t>
          </a:r>
        </a:p>
      </dgm:t>
    </dgm:pt>
    <dgm:pt modelId="{71E30208-EE99-4C6F-975C-DCDA52C8343D}" type="parTrans" cxnId="{9871EC5B-6264-40D6-844F-DC316F404C83}">
      <dgm:prSet/>
      <dgm:spPr/>
      <dgm:t>
        <a:bodyPr/>
        <a:lstStyle/>
        <a:p>
          <a:endParaRPr lang="en-US"/>
        </a:p>
      </dgm:t>
    </dgm:pt>
    <dgm:pt modelId="{C162BA47-3B9C-45A2-8E17-34FE4B0702EB}" type="sibTrans" cxnId="{9871EC5B-6264-40D6-844F-DC316F404C83}">
      <dgm:prSet/>
      <dgm:spPr/>
      <dgm:t>
        <a:bodyPr/>
        <a:lstStyle/>
        <a:p>
          <a:endParaRPr lang="en-US"/>
        </a:p>
      </dgm:t>
    </dgm:pt>
    <dgm:pt modelId="{7F7EB1A6-F1D5-E040-B021-2AA794216E10}" type="pres">
      <dgm:prSet presAssocID="{EFDF6ACF-3563-4813-9AD1-3B824B516B96}" presName="linear" presStyleCnt="0">
        <dgm:presLayoutVars>
          <dgm:animLvl val="lvl"/>
          <dgm:resizeHandles val="exact"/>
        </dgm:presLayoutVars>
      </dgm:prSet>
      <dgm:spPr/>
    </dgm:pt>
    <dgm:pt modelId="{33DCD407-ED4A-8A41-97CD-B380F37C70E2}" type="pres">
      <dgm:prSet presAssocID="{504876D5-AD53-4C14-A77E-FFB45AECA189}" presName="parentText" presStyleLbl="node1" presStyleIdx="0" presStyleCnt="2">
        <dgm:presLayoutVars>
          <dgm:chMax val="0"/>
          <dgm:bulletEnabled val="1"/>
        </dgm:presLayoutVars>
      </dgm:prSet>
      <dgm:spPr/>
    </dgm:pt>
    <dgm:pt modelId="{AE22CF56-8FD3-2C42-B424-DFB7E22BFAE0}" type="pres">
      <dgm:prSet presAssocID="{0501C77D-C5FE-4A6A-BBDA-0A6CB77CADC6}" presName="spacer" presStyleCnt="0"/>
      <dgm:spPr/>
    </dgm:pt>
    <dgm:pt modelId="{AA8E4AC2-8BD3-2B41-8DC2-569D7C030F7C}" type="pres">
      <dgm:prSet presAssocID="{96D6EA79-FBEF-48EB-9BB9-C9D274C67F8C}" presName="parentText" presStyleLbl="node1" presStyleIdx="1" presStyleCnt="2">
        <dgm:presLayoutVars>
          <dgm:chMax val="0"/>
          <dgm:bulletEnabled val="1"/>
        </dgm:presLayoutVars>
      </dgm:prSet>
      <dgm:spPr/>
    </dgm:pt>
  </dgm:ptLst>
  <dgm:cxnLst>
    <dgm:cxn modelId="{A841E30C-D6C4-F64A-858E-4649A91B0101}" type="presOf" srcId="{96D6EA79-FBEF-48EB-9BB9-C9D274C67F8C}" destId="{AA8E4AC2-8BD3-2B41-8DC2-569D7C030F7C}" srcOrd="0" destOrd="0" presId="urn:microsoft.com/office/officeart/2005/8/layout/vList2"/>
    <dgm:cxn modelId="{9871EC5B-6264-40D6-844F-DC316F404C83}" srcId="{EFDF6ACF-3563-4813-9AD1-3B824B516B96}" destId="{96D6EA79-FBEF-48EB-9BB9-C9D274C67F8C}" srcOrd="1" destOrd="0" parTransId="{71E30208-EE99-4C6F-975C-DCDA52C8343D}" sibTransId="{C162BA47-3B9C-45A2-8E17-34FE4B0702EB}"/>
    <dgm:cxn modelId="{C10874BB-5D24-D84C-B0DB-2BDB426CB4ED}" type="presOf" srcId="{EFDF6ACF-3563-4813-9AD1-3B824B516B96}" destId="{7F7EB1A6-F1D5-E040-B021-2AA794216E10}" srcOrd="0" destOrd="0" presId="urn:microsoft.com/office/officeart/2005/8/layout/vList2"/>
    <dgm:cxn modelId="{18A698F9-2952-47BC-84D8-EB6618E405BA}" srcId="{EFDF6ACF-3563-4813-9AD1-3B824B516B96}" destId="{504876D5-AD53-4C14-A77E-FFB45AECA189}" srcOrd="0" destOrd="0" parTransId="{19EDCE30-0661-40E9-9F2C-91AA8049C37E}" sibTransId="{0501C77D-C5FE-4A6A-BBDA-0A6CB77CADC6}"/>
    <dgm:cxn modelId="{F28D95FD-6656-CC45-8AF2-C9FAAFC120E0}" type="presOf" srcId="{504876D5-AD53-4C14-A77E-FFB45AECA189}" destId="{33DCD407-ED4A-8A41-97CD-B380F37C70E2}" srcOrd="0" destOrd="0" presId="urn:microsoft.com/office/officeart/2005/8/layout/vList2"/>
    <dgm:cxn modelId="{BB598BF4-1507-BB4F-8756-9302AAD3819F}" type="presParOf" srcId="{7F7EB1A6-F1D5-E040-B021-2AA794216E10}" destId="{33DCD407-ED4A-8A41-97CD-B380F37C70E2}" srcOrd="0" destOrd="0" presId="urn:microsoft.com/office/officeart/2005/8/layout/vList2"/>
    <dgm:cxn modelId="{5F7E3D86-A552-1C4B-A4C2-C4F8DF63AA2B}" type="presParOf" srcId="{7F7EB1A6-F1D5-E040-B021-2AA794216E10}" destId="{AE22CF56-8FD3-2C42-B424-DFB7E22BFAE0}" srcOrd="1" destOrd="0" presId="urn:microsoft.com/office/officeart/2005/8/layout/vList2"/>
    <dgm:cxn modelId="{4D1708FA-A12A-D04A-9B1F-2FA22E5BD66A}" type="presParOf" srcId="{7F7EB1A6-F1D5-E040-B021-2AA794216E10}" destId="{AA8E4AC2-8BD3-2B41-8DC2-569D7C030F7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C161744-EA01-4DBF-B674-1C27CDF728F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63E5EFA-3039-4E53-BC21-9FC6DFCE4697}">
      <dgm:prSet/>
      <dgm:spPr/>
      <dgm:t>
        <a:bodyPr/>
        <a:lstStyle/>
        <a:p>
          <a:pPr>
            <a:lnSpc>
              <a:spcPct val="100000"/>
            </a:lnSpc>
          </a:pPr>
          <a:r>
            <a:rPr lang="en-US" dirty="0"/>
            <a:t>VACATION</a:t>
          </a:r>
        </a:p>
      </dgm:t>
    </dgm:pt>
    <dgm:pt modelId="{C9FA03A5-1E81-41AB-A73E-08884C842987}" type="parTrans" cxnId="{5C28DCEF-B9B9-4654-BE61-2E268F02D224}">
      <dgm:prSet/>
      <dgm:spPr/>
      <dgm:t>
        <a:bodyPr/>
        <a:lstStyle/>
        <a:p>
          <a:endParaRPr lang="en-US"/>
        </a:p>
      </dgm:t>
    </dgm:pt>
    <dgm:pt modelId="{900BFBDC-ECE9-4797-961E-376149E96A6D}" type="sibTrans" cxnId="{5C28DCEF-B9B9-4654-BE61-2E268F02D224}">
      <dgm:prSet/>
      <dgm:spPr/>
      <dgm:t>
        <a:bodyPr/>
        <a:lstStyle/>
        <a:p>
          <a:endParaRPr lang="en-US"/>
        </a:p>
      </dgm:t>
    </dgm:pt>
    <dgm:pt modelId="{6285A138-9DAE-4EA2-A2CC-786393C13B18}">
      <dgm:prSet/>
      <dgm:spPr/>
      <dgm:t>
        <a:bodyPr/>
        <a:lstStyle/>
        <a:p>
          <a:pPr>
            <a:lnSpc>
              <a:spcPct val="100000"/>
            </a:lnSpc>
          </a:pPr>
          <a:r>
            <a:rPr lang="en-US" dirty="0"/>
            <a:t>STATUTORY HOLIDAYS</a:t>
          </a:r>
        </a:p>
      </dgm:t>
    </dgm:pt>
    <dgm:pt modelId="{2EC02780-9AC1-4CAB-8FEB-6DA1338E00F9}" type="parTrans" cxnId="{00F471FD-81F7-446B-99C6-83E481F4D4EE}">
      <dgm:prSet/>
      <dgm:spPr/>
      <dgm:t>
        <a:bodyPr/>
        <a:lstStyle/>
        <a:p>
          <a:endParaRPr lang="en-US"/>
        </a:p>
      </dgm:t>
    </dgm:pt>
    <dgm:pt modelId="{A774C7C0-CC3D-4630-BB35-E716C4094EEB}" type="sibTrans" cxnId="{00F471FD-81F7-446B-99C6-83E481F4D4EE}">
      <dgm:prSet/>
      <dgm:spPr/>
      <dgm:t>
        <a:bodyPr/>
        <a:lstStyle/>
        <a:p>
          <a:endParaRPr lang="en-US"/>
        </a:p>
      </dgm:t>
    </dgm:pt>
    <dgm:pt modelId="{F9DCDD0F-79CA-48BC-ACE7-220E844D5541}">
      <dgm:prSet/>
      <dgm:spPr/>
      <dgm:t>
        <a:bodyPr/>
        <a:lstStyle/>
        <a:p>
          <a:pPr>
            <a:lnSpc>
              <a:spcPct val="100000"/>
            </a:lnSpc>
          </a:pPr>
          <a:r>
            <a:rPr lang="en-US" dirty="0"/>
            <a:t>SOCIAL HOLIDAYS</a:t>
          </a:r>
        </a:p>
      </dgm:t>
    </dgm:pt>
    <dgm:pt modelId="{2FF36370-C9C8-436C-86DD-BC589728C833}" type="parTrans" cxnId="{6320C02E-D265-4748-A54F-2E77DD4E9DAE}">
      <dgm:prSet/>
      <dgm:spPr/>
      <dgm:t>
        <a:bodyPr/>
        <a:lstStyle/>
        <a:p>
          <a:endParaRPr lang="en-US"/>
        </a:p>
      </dgm:t>
    </dgm:pt>
    <dgm:pt modelId="{7A899A0F-5E03-452B-BB3E-994EFD29A926}" type="sibTrans" cxnId="{6320C02E-D265-4748-A54F-2E77DD4E9DAE}">
      <dgm:prSet/>
      <dgm:spPr/>
      <dgm:t>
        <a:bodyPr/>
        <a:lstStyle/>
        <a:p>
          <a:endParaRPr lang="en-US"/>
        </a:p>
      </dgm:t>
    </dgm:pt>
    <dgm:pt modelId="{15A80F04-42DC-433E-9F76-C538A193DD5F}">
      <dgm:prSet/>
      <dgm:spPr/>
      <dgm:t>
        <a:bodyPr/>
        <a:lstStyle/>
        <a:p>
          <a:pPr>
            <a:lnSpc>
              <a:spcPct val="100000"/>
            </a:lnSpc>
          </a:pPr>
          <a:r>
            <a:rPr lang="en-US" dirty="0"/>
            <a:t>OTHERS </a:t>
          </a:r>
        </a:p>
      </dgm:t>
    </dgm:pt>
    <dgm:pt modelId="{E427EAE8-C152-43FD-A6DD-290FAFE3C722}" type="sibTrans" cxnId="{9AB58487-50BF-449A-A276-E366CE0B2ECE}">
      <dgm:prSet/>
      <dgm:spPr/>
      <dgm:t>
        <a:bodyPr/>
        <a:lstStyle/>
        <a:p>
          <a:endParaRPr lang="en-US"/>
        </a:p>
      </dgm:t>
    </dgm:pt>
    <dgm:pt modelId="{8C680D0F-725B-4C48-A3D7-BA17ECABE5D2}" type="parTrans" cxnId="{9AB58487-50BF-449A-A276-E366CE0B2ECE}">
      <dgm:prSet/>
      <dgm:spPr/>
      <dgm:t>
        <a:bodyPr/>
        <a:lstStyle/>
        <a:p>
          <a:endParaRPr lang="en-US"/>
        </a:p>
      </dgm:t>
    </dgm:pt>
    <dgm:pt modelId="{1F23FF48-056E-4F1F-BC9F-C907FFE2F787}">
      <dgm:prSet/>
      <dgm:spPr/>
      <dgm:t>
        <a:bodyPr/>
        <a:lstStyle/>
        <a:p>
          <a:pPr>
            <a:lnSpc>
              <a:spcPct val="100000"/>
            </a:lnSpc>
          </a:pPr>
          <a:r>
            <a:rPr lang="en-US" dirty="0"/>
            <a:t>OVERTIME IN EXCEPTIONNAL SITUATIONS</a:t>
          </a:r>
        </a:p>
      </dgm:t>
    </dgm:pt>
    <dgm:pt modelId="{80B84784-F594-45D2-B89F-E8B1720CB340}" type="sibTrans" cxnId="{55E639B4-4B96-44FE-A776-D5DE5CA95F46}">
      <dgm:prSet/>
      <dgm:spPr/>
      <dgm:t>
        <a:bodyPr/>
        <a:lstStyle/>
        <a:p>
          <a:endParaRPr lang="en-US"/>
        </a:p>
      </dgm:t>
    </dgm:pt>
    <dgm:pt modelId="{468A96AA-0001-47E6-AD58-33B52F6911C5}" type="parTrans" cxnId="{55E639B4-4B96-44FE-A776-D5DE5CA95F46}">
      <dgm:prSet/>
      <dgm:spPr/>
      <dgm:t>
        <a:bodyPr/>
        <a:lstStyle/>
        <a:p>
          <a:endParaRPr lang="en-US"/>
        </a:p>
      </dgm:t>
    </dgm:pt>
    <dgm:pt modelId="{1543B69E-44DB-43A7-8FC9-CFD444EF97A5}">
      <dgm:prSet/>
      <dgm:spPr/>
      <dgm:t>
        <a:bodyPr/>
        <a:lstStyle/>
        <a:p>
          <a:pPr>
            <a:lnSpc>
              <a:spcPct val="100000"/>
            </a:lnSpc>
          </a:pPr>
          <a:r>
            <a:rPr lang="en-US" dirty="0"/>
            <a:t>HOLIDAYS FOR TRAINING</a:t>
          </a:r>
        </a:p>
      </dgm:t>
    </dgm:pt>
    <dgm:pt modelId="{116C2EC6-EEBC-4FE6-B755-FE8AAD60EC1B}" type="sibTrans" cxnId="{57886C71-3946-4DCA-8290-8CF2C95ED161}">
      <dgm:prSet/>
      <dgm:spPr/>
      <dgm:t>
        <a:bodyPr/>
        <a:lstStyle/>
        <a:p>
          <a:endParaRPr lang="en-US"/>
        </a:p>
      </dgm:t>
    </dgm:pt>
    <dgm:pt modelId="{E05C580E-DB56-4A89-9F49-17D1E42DAEB9}" type="parTrans" cxnId="{57886C71-3946-4DCA-8290-8CF2C95ED161}">
      <dgm:prSet/>
      <dgm:spPr/>
      <dgm:t>
        <a:bodyPr/>
        <a:lstStyle/>
        <a:p>
          <a:endParaRPr lang="en-US"/>
        </a:p>
      </dgm:t>
    </dgm:pt>
    <dgm:pt modelId="{F9C71668-BE17-4777-BC3B-5EDE26C97F45}">
      <dgm:prSet/>
      <dgm:spPr/>
      <dgm:t>
        <a:bodyPr/>
        <a:lstStyle/>
        <a:p>
          <a:pPr>
            <a:lnSpc>
              <a:spcPct val="100000"/>
            </a:lnSpc>
          </a:pPr>
          <a:r>
            <a:rPr lang="en-US" dirty="0"/>
            <a:t>HOLIDAYS FOR ASSOCIATION ACTIVITIES PROFESSIONNALS</a:t>
          </a:r>
        </a:p>
      </dgm:t>
    </dgm:pt>
    <dgm:pt modelId="{C2B55616-802A-4FCB-951A-171317DF5F16}" type="sibTrans" cxnId="{D06894B4-8FEF-4D4F-920C-0594A7C3E2A2}">
      <dgm:prSet/>
      <dgm:spPr/>
      <dgm:t>
        <a:bodyPr/>
        <a:lstStyle/>
        <a:p>
          <a:endParaRPr lang="en-US"/>
        </a:p>
      </dgm:t>
    </dgm:pt>
    <dgm:pt modelId="{90868492-F166-4B05-95A1-6E651F071DD1}" type="parTrans" cxnId="{D06894B4-8FEF-4D4F-920C-0594A7C3E2A2}">
      <dgm:prSet/>
      <dgm:spPr/>
      <dgm:t>
        <a:bodyPr/>
        <a:lstStyle/>
        <a:p>
          <a:endParaRPr lang="en-US"/>
        </a:p>
      </dgm:t>
    </dgm:pt>
    <dgm:pt modelId="{67F591DB-5816-49C0-A18D-961479BE482A}" type="pres">
      <dgm:prSet presAssocID="{BC161744-EA01-4DBF-B674-1C27CDF728F2}" presName="root" presStyleCnt="0">
        <dgm:presLayoutVars>
          <dgm:dir/>
          <dgm:resizeHandles val="exact"/>
        </dgm:presLayoutVars>
      </dgm:prSet>
      <dgm:spPr/>
    </dgm:pt>
    <dgm:pt modelId="{334CDFAF-16D5-44F6-AE67-AF28930710C1}" type="pres">
      <dgm:prSet presAssocID="{B63E5EFA-3039-4E53-BC21-9FC6DFCE4697}" presName="compNode" presStyleCnt="0"/>
      <dgm:spPr/>
    </dgm:pt>
    <dgm:pt modelId="{FF66CC2D-48D9-4D7A-80A2-7CD958295D80}" type="pres">
      <dgm:prSet presAssocID="{B63E5EFA-3039-4E53-BC21-9FC6DFCE469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ocon de neige"/>
        </a:ext>
      </dgm:extLst>
    </dgm:pt>
    <dgm:pt modelId="{482F943B-A673-4194-A7DA-969119F24343}" type="pres">
      <dgm:prSet presAssocID="{B63E5EFA-3039-4E53-BC21-9FC6DFCE4697}" presName="spaceRect" presStyleCnt="0"/>
      <dgm:spPr/>
    </dgm:pt>
    <dgm:pt modelId="{51C86053-E6BA-4475-BCA7-A0C297EDD01E}" type="pres">
      <dgm:prSet presAssocID="{B63E5EFA-3039-4E53-BC21-9FC6DFCE4697}" presName="textRect" presStyleLbl="revTx" presStyleIdx="0" presStyleCnt="7">
        <dgm:presLayoutVars>
          <dgm:chMax val="1"/>
          <dgm:chPref val="1"/>
        </dgm:presLayoutVars>
      </dgm:prSet>
      <dgm:spPr/>
    </dgm:pt>
    <dgm:pt modelId="{F051A43C-7EB5-44A2-A962-359E61D88C7B}" type="pres">
      <dgm:prSet presAssocID="{900BFBDC-ECE9-4797-961E-376149E96A6D}" presName="sibTrans" presStyleCnt="0"/>
      <dgm:spPr/>
    </dgm:pt>
    <dgm:pt modelId="{690CEF69-79E0-468F-8B14-5D7F5DC6FF0B}" type="pres">
      <dgm:prSet presAssocID="{6285A138-9DAE-4EA2-A2CC-786393C13B18}" presName="compNode" presStyleCnt="0"/>
      <dgm:spPr/>
    </dgm:pt>
    <dgm:pt modelId="{8DFA6570-FC91-4150-BA21-FA6799F39B01}" type="pres">
      <dgm:prSet presAssocID="{6285A138-9DAE-4EA2-A2CC-786393C13B1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che"/>
        </a:ext>
      </dgm:extLst>
    </dgm:pt>
    <dgm:pt modelId="{90CF3CCF-7B0C-4EF3-91D9-AF81C924524D}" type="pres">
      <dgm:prSet presAssocID="{6285A138-9DAE-4EA2-A2CC-786393C13B18}" presName="spaceRect" presStyleCnt="0"/>
      <dgm:spPr/>
    </dgm:pt>
    <dgm:pt modelId="{1CDB2B1B-1E75-4694-9CC3-2662F50663D0}" type="pres">
      <dgm:prSet presAssocID="{6285A138-9DAE-4EA2-A2CC-786393C13B18}" presName="textRect" presStyleLbl="revTx" presStyleIdx="1" presStyleCnt="7">
        <dgm:presLayoutVars>
          <dgm:chMax val="1"/>
          <dgm:chPref val="1"/>
        </dgm:presLayoutVars>
      </dgm:prSet>
      <dgm:spPr/>
    </dgm:pt>
    <dgm:pt modelId="{ED5FEBFF-089B-4E41-B22E-7D2D324D899B}" type="pres">
      <dgm:prSet presAssocID="{A774C7C0-CC3D-4630-BB35-E716C4094EEB}" presName="sibTrans" presStyleCnt="0"/>
      <dgm:spPr/>
    </dgm:pt>
    <dgm:pt modelId="{32B21F91-3C6F-48AE-A777-FECEE68D9F02}" type="pres">
      <dgm:prSet presAssocID="{F9DCDD0F-79CA-48BC-ACE7-220E844D5541}" presName="compNode" presStyleCnt="0"/>
      <dgm:spPr/>
    </dgm:pt>
    <dgm:pt modelId="{FEFB8230-7821-4377-8B4E-864CF35A147D}" type="pres">
      <dgm:prSet presAssocID="{F9DCDD0F-79CA-48BC-ACE7-220E844D5541}"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e"/>
        </a:ext>
      </dgm:extLst>
    </dgm:pt>
    <dgm:pt modelId="{C115CDAF-92E3-40D8-8F92-533857C1EBDB}" type="pres">
      <dgm:prSet presAssocID="{F9DCDD0F-79CA-48BC-ACE7-220E844D5541}" presName="spaceRect" presStyleCnt="0"/>
      <dgm:spPr/>
    </dgm:pt>
    <dgm:pt modelId="{F4662A02-F6FF-4954-B7B6-583ABD851D80}" type="pres">
      <dgm:prSet presAssocID="{F9DCDD0F-79CA-48BC-ACE7-220E844D5541}" presName="textRect" presStyleLbl="revTx" presStyleIdx="2" presStyleCnt="7">
        <dgm:presLayoutVars>
          <dgm:chMax val="1"/>
          <dgm:chPref val="1"/>
        </dgm:presLayoutVars>
      </dgm:prSet>
      <dgm:spPr/>
    </dgm:pt>
    <dgm:pt modelId="{B348B5D4-4709-45B7-B5D3-553011FFA822}" type="pres">
      <dgm:prSet presAssocID="{7A899A0F-5E03-452B-BB3E-994EFD29A926}" presName="sibTrans" presStyleCnt="0"/>
      <dgm:spPr/>
    </dgm:pt>
    <dgm:pt modelId="{146DE7C5-C9BF-4452-9BCF-D48BCA3F7EFC}" type="pres">
      <dgm:prSet presAssocID="{F9C71668-BE17-4777-BC3B-5EDE26C97F45}" presName="compNode" presStyleCnt="0"/>
      <dgm:spPr/>
    </dgm:pt>
    <dgm:pt modelId="{6D832632-9C7E-40D0-A39E-AF4E76BD6CA3}" type="pres">
      <dgm:prSet presAssocID="{F9C71668-BE17-4777-BC3B-5EDE26C97F4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oignée de main"/>
        </a:ext>
      </dgm:extLst>
    </dgm:pt>
    <dgm:pt modelId="{A2A7FCFD-7E20-4853-BA34-54EF917D1267}" type="pres">
      <dgm:prSet presAssocID="{F9C71668-BE17-4777-BC3B-5EDE26C97F45}" presName="spaceRect" presStyleCnt="0"/>
      <dgm:spPr/>
    </dgm:pt>
    <dgm:pt modelId="{3DE39219-1C7E-42C0-946A-C0AA8968AE93}" type="pres">
      <dgm:prSet presAssocID="{F9C71668-BE17-4777-BC3B-5EDE26C97F45}" presName="textRect" presStyleLbl="revTx" presStyleIdx="3" presStyleCnt="7">
        <dgm:presLayoutVars>
          <dgm:chMax val="1"/>
          <dgm:chPref val="1"/>
        </dgm:presLayoutVars>
      </dgm:prSet>
      <dgm:spPr/>
    </dgm:pt>
    <dgm:pt modelId="{318799D6-7D76-4FA3-802C-12178DB5603E}" type="pres">
      <dgm:prSet presAssocID="{C2B55616-802A-4FCB-951A-171317DF5F16}" presName="sibTrans" presStyleCnt="0"/>
      <dgm:spPr/>
    </dgm:pt>
    <dgm:pt modelId="{E48D25B7-DC42-4327-A9F1-9DBE98813727}" type="pres">
      <dgm:prSet presAssocID="{1543B69E-44DB-43A7-8FC9-CFD444EF97A5}" presName="compNode" presStyleCnt="0"/>
      <dgm:spPr/>
    </dgm:pt>
    <dgm:pt modelId="{227559FA-72F1-4CC6-8726-4433CA3B83C8}" type="pres">
      <dgm:prSet presAssocID="{1543B69E-44DB-43A7-8FC9-CFD444EF97A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nseignant"/>
        </a:ext>
      </dgm:extLst>
    </dgm:pt>
    <dgm:pt modelId="{1B3D23D0-FAF2-4BD1-92FC-C25F1AF9183C}" type="pres">
      <dgm:prSet presAssocID="{1543B69E-44DB-43A7-8FC9-CFD444EF97A5}" presName="spaceRect" presStyleCnt="0"/>
      <dgm:spPr/>
    </dgm:pt>
    <dgm:pt modelId="{FEB663D7-A809-416C-A86E-930411D59FC6}" type="pres">
      <dgm:prSet presAssocID="{1543B69E-44DB-43A7-8FC9-CFD444EF97A5}" presName="textRect" presStyleLbl="revTx" presStyleIdx="4" presStyleCnt="7">
        <dgm:presLayoutVars>
          <dgm:chMax val="1"/>
          <dgm:chPref val="1"/>
        </dgm:presLayoutVars>
      </dgm:prSet>
      <dgm:spPr/>
    </dgm:pt>
    <dgm:pt modelId="{FB812B44-5EC6-42B9-83D9-FD1F8CAE9037}" type="pres">
      <dgm:prSet presAssocID="{116C2EC6-EEBC-4FE6-B755-FE8AAD60EC1B}" presName="sibTrans" presStyleCnt="0"/>
      <dgm:spPr/>
    </dgm:pt>
    <dgm:pt modelId="{DD4FC366-0899-44F7-8CA1-A355FF2F25C7}" type="pres">
      <dgm:prSet presAssocID="{1F23FF48-056E-4F1F-BC9F-C907FFE2F787}" presName="compNode" presStyleCnt="0"/>
      <dgm:spPr/>
    </dgm:pt>
    <dgm:pt modelId="{E7413C9F-E573-48D7-9152-BFC53FD2DC0C}" type="pres">
      <dgm:prSet presAssocID="{1F23FF48-056E-4F1F-BC9F-C907FFE2F78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oleil"/>
        </a:ext>
      </dgm:extLst>
    </dgm:pt>
    <dgm:pt modelId="{FC073FCD-DEBC-4DB6-A831-ED570FC626ED}" type="pres">
      <dgm:prSet presAssocID="{1F23FF48-056E-4F1F-BC9F-C907FFE2F787}" presName="spaceRect" presStyleCnt="0"/>
      <dgm:spPr/>
    </dgm:pt>
    <dgm:pt modelId="{E55395B0-003A-42D0-A8E9-C95A43001B36}" type="pres">
      <dgm:prSet presAssocID="{1F23FF48-056E-4F1F-BC9F-C907FFE2F787}" presName="textRect" presStyleLbl="revTx" presStyleIdx="5" presStyleCnt="7">
        <dgm:presLayoutVars>
          <dgm:chMax val="1"/>
          <dgm:chPref val="1"/>
        </dgm:presLayoutVars>
      </dgm:prSet>
      <dgm:spPr/>
    </dgm:pt>
    <dgm:pt modelId="{98178809-C608-4880-8F95-9034C0EA1766}" type="pres">
      <dgm:prSet presAssocID="{80B84784-F594-45D2-B89F-E8B1720CB340}" presName="sibTrans" presStyleCnt="0"/>
      <dgm:spPr/>
    </dgm:pt>
    <dgm:pt modelId="{5B8A4ED5-F20D-4B5E-B0F3-141A174C461F}" type="pres">
      <dgm:prSet presAssocID="{15A80F04-42DC-433E-9F76-C538A193DD5F}" presName="compNode" presStyleCnt="0"/>
      <dgm:spPr/>
    </dgm:pt>
    <dgm:pt modelId="{B879CFEC-AEE9-4F57-8C1B-8EDF46BB12CF}" type="pres">
      <dgm:prSet presAssocID="{15A80F04-42DC-433E-9F76-C538A193DD5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Groupe d’hommes"/>
        </a:ext>
      </dgm:extLst>
    </dgm:pt>
    <dgm:pt modelId="{F6568B32-0A96-412C-9D6B-8A2FE934B77E}" type="pres">
      <dgm:prSet presAssocID="{15A80F04-42DC-433E-9F76-C538A193DD5F}" presName="spaceRect" presStyleCnt="0"/>
      <dgm:spPr/>
    </dgm:pt>
    <dgm:pt modelId="{654E8A01-15B5-431E-9E1E-1AF29BA08277}" type="pres">
      <dgm:prSet presAssocID="{15A80F04-42DC-433E-9F76-C538A193DD5F}" presName="textRect" presStyleLbl="revTx" presStyleIdx="6" presStyleCnt="7">
        <dgm:presLayoutVars>
          <dgm:chMax val="1"/>
          <dgm:chPref val="1"/>
        </dgm:presLayoutVars>
      </dgm:prSet>
      <dgm:spPr/>
    </dgm:pt>
  </dgm:ptLst>
  <dgm:cxnLst>
    <dgm:cxn modelId="{97D17116-B1F5-4961-9303-1AFAA7B77158}" type="presOf" srcId="{F9DCDD0F-79CA-48BC-ACE7-220E844D5541}" destId="{F4662A02-F6FF-4954-B7B6-583ABD851D80}" srcOrd="0" destOrd="0" presId="urn:microsoft.com/office/officeart/2018/2/layout/IconLabelList"/>
    <dgm:cxn modelId="{E4DF7027-C972-4BAB-851F-F23D8003309D}" type="presOf" srcId="{15A80F04-42DC-433E-9F76-C538A193DD5F}" destId="{654E8A01-15B5-431E-9E1E-1AF29BA08277}" srcOrd="0" destOrd="0" presId="urn:microsoft.com/office/officeart/2018/2/layout/IconLabelList"/>
    <dgm:cxn modelId="{E493A92C-E8F2-4C65-80E1-03599E189DE8}" type="presOf" srcId="{6285A138-9DAE-4EA2-A2CC-786393C13B18}" destId="{1CDB2B1B-1E75-4694-9CC3-2662F50663D0}" srcOrd="0" destOrd="0" presId="urn:microsoft.com/office/officeart/2018/2/layout/IconLabelList"/>
    <dgm:cxn modelId="{6320C02E-D265-4748-A54F-2E77DD4E9DAE}" srcId="{BC161744-EA01-4DBF-B674-1C27CDF728F2}" destId="{F9DCDD0F-79CA-48BC-ACE7-220E844D5541}" srcOrd="2" destOrd="0" parTransId="{2FF36370-C9C8-436C-86DD-BC589728C833}" sibTransId="{7A899A0F-5E03-452B-BB3E-994EFD29A926}"/>
    <dgm:cxn modelId="{F71A9532-54C4-4A9B-8B47-DDBD2D4130B6}" type="presOf" srcId="{1543B69E-44DB-43A7-8FC9-CFD444EF97A5}" destId="{FEB663D7-A809-416C-A86E-930411D59FC6}" srcOrd="0" destOrd="0" presId="urn:microsoft.com/office/officeart/2018/2/layout/IconLabelList"/>
    <dgm:cxn modelId="{57886C71-3946-4DCA-8290-8CF2C95ED161}" srcId="{BC161744-EA01-4DBF-B674-1C27CDF728F2}" destId="{1543B69E-44DB-43A7-8FC9-CFD444EF97A5}" srcOrd="4" destOrd="0" parTransId="{E05C580E-DB56-4A89-9F49-17D1E42DAEB9}" sibTransId="{116C2EC6-EEBC-4FE6-B755-FE8AAD60EC1B}"/>
    <dgm:cxn modelId="{732D487F-5A1F-4A91-B834-21E4A7019746}" type="presOf" srcId="{F9C71668-BE17-4777-BC3B-5EDE26C97F45}" destId="{3DE39219-1C7E-42C0-946A-C0AA8968AE93}" srcOrd="0" destOrd="0" presId="urn:microsoft.com/office/officeart/2018/2/layout/IconLabelList"/>
    <dgm:cxn modelId="{9AB58487-50BF-449A-A276-E366CE0B2ECE}" srcId="{BC161744-EA01-4DBF-B674-1C27CDF728F2}" destId="{15A80F04-42DC-433E-9F76-C538A193DD5F}" srcOrd="6" destOrd="0" parTransId="{8C680D0F-725B-4C48-A3D7-BA17ECABE5D2}" sibTransId="{E427EAE8-C152-43FD-A6DD-290FAFE3C722}"/>
    <dgm:cxn modelId="{0D260FA8-4ADF-460A-9852-0A2EE69711A7}" type="presOf" srcId="{B63E5EFA-3039-4E53-BC21-9FC6DFCE4697}" destId="{51C86053-E6BA-4475-BCA7-A0C297EDD01E}" srcOrd="0" destOrd="0" presId="urn:microsoft.com/office/officeart/2018/2/layout/IconLabelList"/>
    <dgm:cxn modelId="{55E639B4-4B96-44FE-A776-D5DE5CA95F46}" srcId="{BC161744-EA01-4DBF-B674-1C27CDF728F2}" destId="{1F23FF48-056E-4F1F-BC9F-C907FFE2F787}" srcOrd="5" destOrd="0" parTransId="{468A96AA-0001-47E6-AD58-33B52F6911C5}" sibTransId="{80B84784-F594-45D2-B89F-E8B1720CB340}"/>
    <dgm:cxn modelId="{D06894B4-8FEF-4D4F-920C-0594A7C3E2A2}" srcId="{BC161744-EA01-4DBF-B674-1C27CDF728F2}" destId="{F9C71668-BE17-4777-BC3B-5EDE26C97F45}" srcOrd="3" destOrd="0" parTransId="{90868492-F166-4B05-95A1-6E651F071DD1}" sibTransId="{C2B55616-802A-4FCB-951A-171317DF5F16}"/>
    <dgm:cxn modelId="{2C5C99C0-5FEF-466A-B648-EED01E1BAD16}" type="presOf" srcId="{1F23FF48-056E-4F1F-BC9F-C907FFE2F787}" destId="{E55395B0-003A-42D0-A8E9-C95A43001B36}" srcOrd="0" destOrd="0" presId="urn:microsoft.com/office/officeart/2018/2/layout/IconLabelList"/>
    <dgm:cxn modelId="{5C28DCEF-B9B9-4654-BE61-2E268F02D224}" srcId="{BC161744-EA01-4DBF-B674-1C27CDF728F2}" destId="{B63E5EFA-3039-4E53-BC21-9FC6DFCE4697}" srcOrd="0" destOrd="0" parTransId="{C9FA03A5-1E81-41AB-A73E-08884C842987}" sibTransId="{900BFBDC-ECE9-4797-961E-376149E96A6D}"/>
    <dgm:cxn modelId="{D6DC72F3-0153-42BB-BB60-638D0193EA7A}" type="presOf" srcId="{BC161744-EA01-4DBF-B674-1C27CDF728F2}" destId="{67F591DB-5816-49C0-A18D-961479BE482A}" srcOrd="0" destOrd="0" presId="urn:microsoft.com/office/officeart/2018/2/layout/IconLabelList"/>
    <dgm:cxn modelId="{00F471FD-81F7-446B-99C6-83E481F4D4EE}" srcId="{BC161744-EA01-4DBF-B674-1C27CDF728F2}" destId="{6285A138-9DAE-4EA2-A2CC-786393C13B18}" srcOrd="1" destOrd="0" parTransId="{2EC02780-9AC1-4CAB-8FEB-6DA1338E00F9}" sibTransId="{A774C7C0-CC3D-4630-BB35-E716C4094EEB}"/>
    <dgm:cxn modelId="{E3356546-1E96-434F-A8A4-4B970CE4272E}" type="presParOf" srcId="{67F591DB-5816-49C0-A18D-961479BE482A}" destId="{334CDFAF-16D5-44F6-AE67-AF28930710C1}" srcOrd="0" destOrd="0" presId="urn:microsoft.com/office/officeart/2018/2/layout/IconLabelList"/>
    <dgm:cxn modelId="{1A239B5D-1748-4172-A28E-B105CA214F11}" type="presParOf" srcId="{334CDFAF-16D5-44F6-AE67-AF28930710C1}" destId="{FF66CC2D-48D9-4D7A-80A2-7CD958295D80}" srcOrd="0" destOrd="0" presId="urn:microsoft.com/office/officeart/2018/2/layout/IconLabelList"/>
    <dgm:cxn modelId="{CA1BB479-7340-4311-86B9-626A9C4C26AB}" type="presParOf" srcId="{334CDFAF-16D5-44F6-AE67-AF28930710C1}" destId="{482F943B-A673-4194-A7DA-969119F24343}" srcOrd="1" destOrd="0" presId="urn:microsoft.com/office/officeart/2018/2/layout/IconLabelList"/>
    <dgm:cxn modelId="{CCC224C2-2F39-41C0-A5F9-D3E68E174EA9}" type="presParOf" srcId="{334CDFAF-16D5-44F6-AE67-AF28930710C1}" destId="{51C86053-E6BA-4475-BCA7-A0C297EDD01E}" srcOrd="2" destOrd="0" presId="urn:microsoft.com/office/officeart/2018/2/layout/IconLabelList"/>
    <dgm:cxn modelId="{A524BA68-AE65-4756-A985-A4A11B6DE794}" type="presParOf" srcId="{67F591DB-5816-49C0-A18D-961479BE482A}" destId="{F051A43C-7EB5-44A2-A962-359E61D88C7B}" srcOrd="1" destOrd="0" presId="urn:microsoft.com/office/officeart/2018/2/layout/IconLabelList"/>
    <dgm:cxn modelId="{70551E50-3587-463D-B10B-DF08283D41D2}" type="presParOf" srcId="{67F591DB-5816-49C0-A18D-961479BE482A}" destId="{690CEF69-79E0-468F-8B14-5D7F5DC6FF0B}" srcOrd="2" destOrd="0" presId="urn:microsoft.com/office/officeart/2018/2/layout/IconLabelList"/>
    <dgm:cxn modelId="{7AFB1A29-8555-4884-A156-E50C784963B5}" type="presParOf" srcId="{690CEF69-79E0-468F-8B14-5D7F5DC6FF0B}" destId="{8DFA6570-FC91-4150-BA21-FA6799F39B01}" srcOrd="0" destOrd="0" presId="urn:microsoft.com/office/officeart/2018/2/layout/IconLabelList"/>
    <dgm:cxn modelId="{7399B1B6-0A1A-4C51-9596-649CA94A5751}" type="presParOf" srcId="{690CEF69-79E0-468F-8B14-5D7F5DC6FF0B}" destId="{90CF3CCF-7B0C-4EF3-91D9-AF81C924524D}" srcOrd="1" destOrd="0" presId="urn:microsoft.com/office/officeart/2018/2/layout/IconLabelList"/>
    <dgm:cxn modelId="{3CC5A68D-9C08-452F-BBF5-599020BA8363}" type="presParOf" srcId="{690CEF69-79E0-468F-8B14-5D7F5DC6FF0B}" destId="{1CDB2B1B-1E75-4694-9CC3-2662F50663D0}" srcOrd="2" destOrd="0" presId="urn:microsoft.com/office/officeart/2018/2/layout/IconLabelList"/>
    <dgm:cxn modelId="{9A743FC0-AF3A-43DD-ADA0-A008BE5D3517}" type="presParOf" srcId="{67F591DB-5816-49C0-A18D-961479BE482A}" destId="{ED5FEBFF-089B-4E41-B22E-7D2D324D899B}" srcOrd="3" destOrd="0" presId="urn:microsoft.com/office/officeart/2018/2/layout/IconLabelList"/>
    <dgm:cxn modelId="{66C94812-369C-4486-A941-B8352B23966F}" type="presParOf" srcId="{67F591DB-5816-49C0-A18D-961479BE482A}" destId="{32B21F91-3C6F-48AE-A777-FECEE68D9F02}" srcOrd="4" destOrd="0" presId="urn:microsoft.com/office/officeart/2018/2/layout/IconLabelList"/>
    <dgm:cxn modelId="{AB76E568-46AF-4359-A20B-BF273E6A489C}" type="presParOf" srcId="{32B21F91-3C6F-48AE-A777-FECEE68D9F02}" destId="{FEFB8230-7821-4377-8B4E-864CF35A147D}" srcOrd="0" destOrd="0" presId="urn:microsoft.com/office/officeart/2018/2/layout/IconLabelList"/>
    <dgm:cxn modelId="{CB949AA0-694D-4D84-89A5-D5EAA68F1D20}" type="presParOf" srcId="{32B21F91-3C6F-48AE-A777-FECEE68D9F02}" destId="{C115CDAF-92E3-40D8-8F92-533857C1EBDB}" srcOrd="1" destOrd="0" presId="urn:microsoft.com/office/officeart/2018/2/layout/IconLabelList"/>
    <dgm:cxn modelId="{35EAED7F-EF4E-405E-8B2A-7E7102132591}" type="presParOf" srcId="{32B21F91-3C6F-48AE-A777-FECEE68D9F02}" destId="{F4662A02-F6FF-4954-B7B6-583ABD851D80}" srcOrd="2" destOrd="0" presId="urn:microsoft.com/office/officeart/2018/2/layout/IconLabelList"/>
    <dgm:cxn modelId="{5D4BF4CD-1B4C-434F-8710-99263E79AE4D}" type="presParOf" srcId="{67F591DB-5816-49C0-A18D-961479BE482A}" destId="{B348B5D4-4709-45B7-B5D3-553011FFA822}" srcOrd="5" destOrd="0" presId="urn:microsoft.com/office/officeart/2018/2/layout/IconLabelList"/>
    <dgm:cxn modelId="{EF2D3754-6B9F-426A-8D0A-325D6BAA41B9}" type="presParOf" srcId="{67F591DB-5816-49C0-A18D-961479BE482A}" destId="{146DE7C5-C9BF-4452-9BCF-D48BCA3F7EFC}" srcOrd="6" destOrd="0" presId="urn:microsoft.com/office/officeart/2018/2/layout/IconLabelList"/>
    <dgm:cxn modelId="{1DB445F6-150F-4A59-A21A-70E4ACE513EC}" type="presParOf" srcId="{146DE7C5-C9BF-4452-9BCF-D48BCA3F7EFC}" destId="{6D832632-9C7E-40D0-A39E-AF4E76BD6CA3}" srcOrd="0" destOrd="0" presId="urn:microsoft.com/office/officeart/2018/2/layout/IconLabelList"/>
    <dgm:cxn modelId="{CB4C6944-03C0-41FF-8AD6-8CFC32C311BB}" type="presParOf" srcId="{146DE7C5-C9BF-4452-9BCF-D48BCA3F7EFC}" destId="{A2A7FCFD-7E20-4853-BA34-54EF917D1267}" srcOrd="1" destOrd="0" presId="urn:microsoft.com/office/officeart/2018/2/layout/IconLabelList"/>
    <dgm:cxn modelId="{FA5D1678-349E-4826-BC42-50655D80921D}" type="presParOf" srcId="{146DE7C5-C9BF-4452-9BCF-D48BCA3F7EFC}" destId="{3DE39219-1C7E-42C0-946A-C0AA8968AE93}" srcOrd="2" destOrd="0" presId="urn:microsoft.com/office/officeart/2018/2/layout/IconLabelList"/>
    <dgm:cxn modelId="{7D0DD496-3D29-4284-9EE1-19B7F76E634B}" type="presParOf" srcId="{67F591DB-5816-49C0-A18D-961479BE482A}" destId="{318799D6-7D76-4FA3-802C-12178DB5603E}" srcOrd="7" destOrd="0" presId="urn:microsoft.com/office/officeart/2018/2/layout/IconLabelList"/>
    <dgm:cxn modelId="{BAB51534-1CCF-4A07-A6D4-C04B8290B522}" type="presParOf" srcId="{67F591DB-5816-49C0-A18D-961479BE482A}" destId="{E48D25B7-DC42-4327-A9F1-9DBE98813727}" srcOrd="8" destOrd="0" presId="urn:microsoft.com/office/officeart/2018/2/layout/IconLabelList"/>
    <dgm:cxn modelId="{E179525C-E3BF-4BD5-B70D-AAC46BB78BB8}" type="presParOf" srcId="{E48D25B7-DC42-4327-A9F1-9DBE98813727}" destId="{227559FA-72F1-4CC6-8726-4433CA3B83C8}" srcOrd="0" destOrd="0" presId="urn:microsoft.com/office/officeart/2018/2/layout/IconLabelList"/>
    <dgm:cxn modelId="{A7658D6D-A36C-4108-81F5-29168ACF63A3}" type="presParOf" srcId="{E48D25B7-DC42-4327-A9F1-9DBE98813727}" destId="{1B3D23D0-FAF2-4BD1-92FC-C25F1AF9183C}" srcOrd="1" destOrd="0" presId="urn:microsoft.com/office/officeart/2018/2/layout/IconLabelList"/>
    <dgm:cxn modelId="{21805D74-F4A0-4D84-AF3E-7C0C50B69161}" type="presParOf" srcId="{E48D25B7-DC42-4327-A9F1-9DBE98813727}" destId="{FEB663D7-A809-416C-A86E-930411D59FC6}" srcOrd="2" destOrd="0" presId="urn:microsoft.com/office/officeart/2018/2/layout/IconLabelList"/>
    <dgm:cxn modelId="{35E73E8E-4213-4B42-AB07-C5F761BEA525}" type="presParOf" srcId="{67F591DB-5816-49C0-A18D-961479BE482A}" destId="{FB812B44-5EC6-42B9-83D9-FD1F8CAE9037}" srcOrd="9" destOrd="0" presId="urn:microsoft.com/office/officeart/2018/2/layout/IconLabelList"/>
    <dgm:cxn modelId="{B409E143-F45E-47FC-A989-1A95B25AF9FE}" type="presParOf" srcId="{67F591DB-5816-49C0-A18D-961479BE482A}" destId="{DD4FC366-0899-44F7-8CA1-A355FF2F25C7}" srcOrd="10" destOrd="0" presId="urn:microsoft.com/office/officeart/2018/2/layout/IconLabelList"/>
    <dgm:cxn modelId="{9F4D66DD-C755-49B2-A2CC-4F129AE88E31}" type="presParOf" srcId="{DD4FC366-0899-44F7-8CA1-A355FF2F25C7}" destId="{E7413C9F-E573-48D7-9152-BFC53FD2DC0C}" srcOrd="0" destOrd="0" presId="urn:microsoft.com/office/officeart/2018/2/layout/IconLabelList"/>
    <dgm:cxn modelId="{0924A04F-B40B-4EC7-A674-052DB1AC7B10}" type="presParOf" srcId="{DD4FC366-0899-44F7-8CA1-A355FF2F25C7}" destId="{FC073FCD-DEBC-4DB6-A831-ED570FC626ED}" srcOrd="1" destOrd="0" presId="urn:microsoft.com/office/officeart/2018/2/layout/IconLabelList"/>
    <dgm:cxn modelId="{624353D6-15D1-4BC7-B3CA-D412624A0A0A}" type="presParOf" srcId="{DD4FC366-0899-44F7-8CA1-A355FF2F25C7}" destId="{E55395B0-003A-42D0-A8E9-C95A43001B36}" srcOrd="2" destOrd="0" presId="urn:microsoft.com/office/officeart/2018/2/layout/IconLabelList"/>
    <dgm:cxn modelId="{424854AD-A151-4CC7-BA9F-D55BFD34FDD9}" type="presParOf" srcId="{67F591DB-5816-49C0-A18D-961479BE482A}" destId="{98178809-C608-4880-8F95-9034C0EA1766}" srcOrd="11" destOrd="0" presId="urn:microsoft.com/office/officeart/2018/2/layout/IconLabelList"/>
    <dgm:cxn modelId="{9AA37AAE-F0CD-411E-8C76-6F465A0C3800}" type="presParOf" srcId="{67F591DB-5816-49C0-A18D-961479BE482A}" destId="{5B8A4ED5-F20D-4B5E-B0F3-141A174C461F}" srcOrd="12" destOrd="0" presId="urn:microsoft.com/office/officeart/2018/2/layout/IconLabelList"/>
    <dgm:cxn modelId="{1387A505-BF23-4632-AB8A-2505DF17F2A5}" type="presParOf" srcId="{5B8A4ED5-F20D-4B5E-B0F3-141A174C461F}" destId="{B879CFEC-AEE9-4F57-8C1B-8EDF46BB12CF}" srcOrd="0" destOrd="0" presId="urn:microsoft.com/office/officeart/2018/2/layout/IconLabelList"/>
    <dgm:cxn modelId="{DEABB68E-9B45-47BC-9708-2AF9B2DB9B54}" type="presParOf" srcId="{5B8A4ED5-F20D-4B5E-B0F3-141A174C461F}" destId="{F6568B32-0A96-412C-9D6B-8A2FE934B77E}" srcOrd="1" destOrd="0" presId="urn:microsoft.com/office/officeart/2018/2/layout/IconLabelList"/>
    <dgm:cxn modelId="{E7406474-A849-4E3F-AE5F-A5BF24EA3DBE}" type="presParOf" srcId="{5B8A4ED5-F20D-4B5E-B0F3-141A174C461F}" destId="{654E8A01-15B5-431E-9E1E-1AF29BA0827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9DB224C-2A19-49FE-9CB1-8B59094882D3}"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C9921CA6-AFC0-4836-82B5-2440D0899CE5}">
      <dgm:prSet/>
      <dgm:spPr/>
      <dgm:t>
        <a:bodyPr/>
        <a:lstStyle/>
        <a:p>
          <a:r>
            <a:rPr lang="fr-FR" dirty="0"/>
            <a:t>The </a:t>
          </a:r>
          <a:r>
            <a:rPr lang="fr-FR" dirty="0" err="1"/>
            <a:t>Holidays</a:t>
          </a:r>
          <a:r>
            <a:rPr lang="fr-FR" dirty="0"/>
            <a:t> are:</a:t>
          </a:r>
          <a:endParaRPr lang="en-US" dirty="0"/>
        </a:p>
      </dgm:t>
    </dgm:pt>
    <dgm:pt modelId="{E597E4A1-88B8-40B2-B8FB-BE6A909677C2}" type="parTrans" cxnId="{598F7941-A58F-40AE-9EE8-8F2F8B3EAE0D}">
      <dgm:prSet/>
      <dgm:spPr/>
      <dgm:t>
        <a:bodyPr/>
        <a:lstStyle/>
        <a:p>
          <a:endParaRPr lang="en-US"/>
        </a:p>
      </dgm:t>
    </dgm:pt>
    <dgm:pt modelId="{30CA2A9B-E136-4F80-B738-420EA15C1479}" type="sibTrans" cxnId="{598F7941-A58F-40AE-9EE8-8F2F8B3EAE0D}">
      <dgm:prSet/>
      <dgm:spPr/>
      <dgm:t>
        <a:bodyPr/>
        <a:lstStyle/>
        <a:p>
          <a:endParaRPr lang="en-US"/>
        </a:p>
      </dgm:t>
    </dgm:pt>
    <dgm:pt modelId="{7E2A74D6-E33E-4EF7-B824-96B195820C20}">
      <dgm:prSet/>
      <dgm:spPr/>
      <dgm:t>
        <a:bodyPr/>
        <a:lstStyle/>
        <a:p>
          <a:r>
            <a:rPr lang="fr-FR" dirty="0"/>
            <a:t>1°January 1st;</a:t>
          </a:r>
          <a:endParaRPr lang="en-US" dirty="0"/>
        </a:p>
      </dgm:t>
    </dgm:pt>
    <dgm:pt modelId="{3DEF1D36-4F75-4A0B-A944-424A97AF6112}" type="parTrans" cxnId="{7B3AF8A7-1356-45F0-ABC0-8609B9738788}">
      <dgm:prSet/>
      <dgm:spPr/>
      <dgm:t>
        <a:bodyPr/>
        <a:lstStyle/>
        <a:p>
          <a:endParaRPr lang="en-US"/>
        </a:p>
      </dgm:t>
    </dgm:pt>
    <dgm:pt modelId="{C9CD9686-A3ED-4F5C-97C6-7695BE276F3B}" type="sibTrans" cxnId="{7B3AF8A7-1356-45F0-ABC0-8609B9738788}">
      <dgm:prSet/>
      <dgm:spPr/>
      <dgm:t>
        <a:bodyPr/>
        <a:lstStyle/>
        <a:p>
          <a:endParaRPr lang="en-US"/>
        </a:p>
      </dgm:t>
    </dgm:pt>
    <dgm:pt modelId="{E96DE51F-8F3D-4584-8F29-8F76B4877BE4}">
      <dgm:prSet/>
      <dgm:spPr/>
      <dgm:t>
        <a:bodyPr/>
        <a:lstStyle/>
        <a:p>
          <a:r>
            <a:rPr lang="fr-FR" dirty="0"/>
            <a:t>2°January 2nd;</a:t>
          </a:r>
          <a:endParaRPr lang="en-US" dirty="0"/>
        </a:p>
      </dgm:t>
    </dgm:pt>
    <dgm:pt modelId="{3741B20A-28F9-4EC8-B326-47447AB1A0E3}" type="parTrans" cxnId="{4F6F24BA-9EFF-4295-BD4B-C3C1869C2F6F}">
      <dgm:prSet/>
      <dgm:spPr/>
      <dgm:t>
        <a:bodyPr/>
        <a:lstStyle/>
        <a:p>
          <a:endParaRPr lang="en-US"/>
        </a:p>
      </dgm:t>
    </dgm:pt>
    <dgm:pt modelId="{DFD9BFF4-9215-42DB-BC93-DF102208F1EC}" type="sibTrans" cxnId="{4F6F24BA-9EFF-4295-BD4B-C3C1869C2F6F}">
      <dgm:prSet/>
      <dgm:spPr/>
      <dgm:t>
        <a:bodyPr/>
        <a:lstStyle/>
        <a:p>
          <a:endParaRPr lang="en-US"/>
        </a:p>
      </dgm:t>
    </dgm:pt>
    <dgm:pt modelId="{7C094993-82AC-4F16-B56D-34DCB8835F59}">
      <dgm:prSet/>
      <dgm:spPr/>
      <dgm:t>
        <a:bodyPr/>
        <a:lstStyle/>
        <a:p>
          <a:r>
            <a:rPr lang="fr-FR" dirty="0"/>
            <a:t>3°Holy Friday; </a:t>
          </a:r>
          <a:endParaRPr lang="en-US" dirty="0"/>
        </a:p>
      </dgm:t>
    </dgm:pt>
    <dgm:pt modelId="{20A49B06-A572-433E-BE9F-BCF19D82864B}" type="parTrans" cxnId="{B9C79D05-FC29-4844-98E9-6BAB5D36B5EA}">
      <dgm:prSet/>
      <dgm:spPr/>
      <dgm:t>
        <a:bodyPr/>
        <a:lstStyle/>
        <a:p>
          <a:endParaRPr lang="en-US"/>
        </a:p>
      </dgm:t>
    </dgm:pt>
    <dgm:pt modelId="{8EDFDD0C-54AC-48F6-B526-F9AE208D4888}" type="sibTrans" cxnId="{B9C79D05-FC29-4844-98E9-6BAB5D36B5EA}">
      <dgm:prSet/>
      <dgm:spPr/>
      <dgm:t>
        <a:bodyPr/>
        <a:lstStyle/>
        <a:p>
          <a:endParaRPr lang="en-US"/>
        </a:p>
      </dgm:t>
    </dgm:pt>
    <dgm:pt modelId="{7F2469A0-42E6-4FD3-922C-1AB094E9E0E6}">
      <dgm:prSet/>
      <dgm:spPr/>
      <dgm:t>
        <a:bodyPr/>
        <a:lstStyle/>
        <a:p>
          <a:r>
            <a:rPr lang="fr-FR" dirty="0"/>
            <a:t>4°Easter </a:t>
          </a:r>
          <a:r>
            <a:rPr lang="fr-FR" dirty="0" err="1"/>
            <a:t>Mondays</a:t>
          </a:r>
          <a:r>
            <a:rPr lang="fr-FR" dirty="0"/>
            <a:t>;</a:t>
          </a:r>
          <a:endParaRPr lang="en-US" dirty="0"/>
        </a:p>
      </dgm:t>
    </dgm:pt>
    <dgm:pt modelId="{8F24EE42-EE06-4F10-A147-8066F0E44B35}" type="parTrans" cxnId="{C0C6D30F-B017-4D01-91F2-BE96D42E54C0}">
      <dgm:prSet/>
      <dgm:spPr/>
      <dgm:t>
        <a:bodyPr/>
        <a:lstStyle/>
        <a:p>
          <a:endParaRPr lang="en-US"/>
        </a:p>
      </dgm:t>
    </dgm:pt>
    <dgm:pt modelId="{77BEAD88-2EF0-4936-8AB4-711BD3CC6504}" type="sibTrans" cxnId="{C0C6D30F-B017-4D01-91F2-BE96D42E54C0}">
      <dgm:prSet/>
      <dgm:spPr/>
      <dgm:t>
        <a:bodyPr/>
        <a:lstStyle/>
        <a:p>
          <a:endParaRPr lang="en-US"/>
        </a:p>
      </dgm:t>
    </dgm:pt>
    <dgm:pt modelId="{B05E5B86-151F-4127-B25C-84877A2CB9EC}">
      <dgm:prSet/>
      <dgm:spPr/>
      <dgm:t>
        <a:bodyPr/>
        <a:lstStyle/>
        <a:p>
          <a:r>
            <a:rPr lang="fr-FR" dirty="0"/>
            <a:t>5°the first Monday </a:t>
          </a:r>
          <a:r>
            <a:rPr lang="fr-FR" dirty="0" err="1"/>
            <a:t>before</a:t>
          </a:r>
          <a:r>
            <a:rPr lang="fr-FR" dirty="0"/>
            <a:t> May 25;</a:t>
          </a:r>
          <a:endParaRPr lang="en-US" dirty="0"/>
        </a:p>
      </dgm:t>
    </dgm:pt>
    <dgm:pt modelId="{B77625FF-A591-483B-A36F-60316B0498B9}" type="parTrans" cxnId="{7557C3D7-1516-4EEF-9F01-21CC783DAFA2}">
      <dgm:prSet/>
      <dgm:spPr/>
      <dgm:t>
        <a:bodyPr/>
        <a:lstStyle/>
        <a:p>
          <a:endParaRPr lang="en-US"/>
        </a:p>
      </dgm:t>
    </dgm:pt>
    <dgm:pt modelId="{B3B9E5EE-1DD0-4C95-9DF7-ADE0A381F6DD}" type="sibTrans" cxnId="{7557C3D7-1516-4EEF-9F01-21CC783DAFA2}">
      <dgm:prSet/>
      <dgm:spPr/>
      <dgm:t>
        <a:bodyPr/>
        <a:lstStyle/>
        <a:p>
          <a:endParaRPr lang="en-US"/>
        </a:p>
      </dgm:t>
    </dgm:pt>
    <dgm:pt modelId="{553EE75B-B2B4-4C8F-B918-BD8F937E7C04}">
      <dgm:prSet/>
      <dgm:spPr/>
      <dgm:t>
        <a:bodyPr/>
        <a:lstStyle/>
        <a:p>
          <a:r>
            <a:rPr lang="fr-FR" dirty="0"/>
            <a:t>6°Junne 24;</a:t>
          </a:r>
          <a:endParaRPr lang="en-US" dirty="0"/>
        </a:p>
      </dgm:t>
    </dgm:pt>
    <dgm:pt modelId="{25BD252F-90B9-4590-B51A-E3E5DFBBD2A3}" type="parTrans" cxnId="{31587FBF-BF04-40CA-A3C6-4390194CDE9C}">
      <dgm:prSet/>
      <dgm:spPr/>
      <dgm:t>
        <a:bodyPr/>
        <a:lstStyle/>
        <a:p>
          <a:endParaRPr lang="en-US"/>
        </a:p>
      </dgm:t>
    </dgm:pt>
    <dgm:pt modelId="{146C7866-2C87-4896-814F-C81D12B20E91}" type="sibTrans" cxnId="{31587FBF-BF04-40CA-A3C6-4390194CDE9C}">
      <dgm:prSet/>
      <dgm:spPr/>
      <dgm:t>
        <a:bodyPr/>
        <a:lstStyle/>
        <a:p>
          <a:endParaRPr lang="en-US"/>
        </a:p>
      </dgm:t>
    </dgm:pt>
    <dgm:pt modelId="{EDA6C766-0157-4962-95C8-A4300F80BA01}">
      <dgm:prSet/>
      <dgm:spPr/>
      <dgm:t>
        <a:bodyPr/>
        <a:lstStyle/>
        <a:p>
          <a:r>
            <a:rPr lang="fr-FR" dirty="0"/>
            <a:t>7° July 1st;</a:t>
          </a:r>
          <a:endParaRPr lang="en-US" dirty="0"/>
        </a:p>
      </dgm:t>
    </dgm:pt>
    <dgm:pt modelId="{213A68BC-37BB-4754-80D3-2B7CFF29BB42}" type="parTrans" cxnId="{5F3D7344-DA7D-48C8-9BF2-E8E2AE036DEF}">
      <dgm:prSet/>
      <dgm:spPr/>
      <dgm:t>
        <a:bodyPr/>
        <a:lstStyle/>
        <a:p>
          <a:endParaRPr lang="en-US"/>
        </a:p>
      </dgm:t>
    </dgm:pt>
    <dgm:pt modelId="{C76E0987-8689-43BE-A702-F68E7FF0D459}" type="sibTrans" cxnId="{5F3D7344-DA7D-48C8-9BF2-E8E2AE036DEF}">
      <dgm:prSet/>
      <dgm:spPr/>
      <dgm:t>
        <a:bodyPr/>
        <a:lstStyle/>
        <a:p>
          <a:endParaRPr lang="en-US"/>
        </a:p>
      </dgm:t>
    </dgm:pt>
    <dgm:pt modelId="{BF4C9465-35AD-4FFE-851B-FC61B612DD91}">
      <dgm:prSet/>
      <dgm:spPr/>
      <dgm:t>
        <a:bodyPr/>
        <a:lstStyle/>
        <a:p>
          <a:r>
            <a:rPr lang="fr-FR" dirty="0"/>
            <a:t>8°first Monday of </a:t>
          </a:r>
          <a:r>
            <a:rPr lang="fr-FR" dirty="0" err="1"/>
            <a:t>September</a:t>
          </a:r>
          <a:r>
            <a:rPr lang="fr-FR" dirty="0"/>
            <a:t>; </a:t>
          </a:r>
          <a:endParaRPr lang="en-US" dirty="0"/>
        </a:p>
      </dgm:t>
    </dgm:pt>
    <dgm:pt modelId="{F2298345-82BB-4466-A791-8E959B5FD320}" type="parTrans" cxnId="{BEE42830-32F3-40D7-90BE-D41410DD08E5}">
      <dgm:prSet/>
      <dgm:spPr/>
      <dgm:t>
        <a:bodyPr/>
        <a:lstStyle/>
        <a:p>
          <a:endParaRPr lang="en-US"/>
        </a:p>
      </dgm:t>
    </dgm:pt>
    <dgm:pt modelId="{00F94D4A-BB71-4B18-AB41-89796D350CAC}" type="sibTrans" cxnId="{BEE42830-32F3-40D7-90BE-D41410DD08E5}">
      <dgm:prSet/>
      <dgm:spPr/>
      <dgm:t>
        <a:bodyPr/>
        <a:lstStyle/>
        <a:p>
          <a:endParaRPr lang="en-US"/>
        </a:p>
      </dgm:t>
    </dgm:pt>
    <dgm:pt modelId="{2BD8F39F-2358-46C1-BCFA-8936401187A8}">
      <dgm:prSet/>
      <dgm:spPr/>
      <dgm:t>
        <a:bodyPr/>
        <a:lstStyle/>
        <a:p>
          <a:r>
            <a:rPr lang="fr-FR" dirty="0"/>
            <a:t>9° Second Monday of </a:t>
          </a:r>
          <a:r>
            <a:rPr lang="fr-FR" dirty="0" err="1"/>
            <a:t>October</a:t>
          </a:r>
          <a:r>
            <a:rPr lang="fr-FR" dirty="0"/>
            <a:t>; </a:t>
          </a:r>
          <a:endParaRPr lang="en-US" dirty="0"/>
        </a:p>
      </dgm:t>
    </dgm:pt>
    <dgm:pt modelId="{4438F3DF-D55A-46BB-BB7D-998DBD7841AC}" type="parTrans" cxnId="{B71DC5FF-2241-498F-ABEF-E70D581D07AC}">
      <dgm:prSet/>
      <dgm:spPr/>
      <dgm:t>
        <a:bodyPr/>
        <a:lstStyle/>
        <a:p>
          <a:endParaRPr lang="en-US"/>
        </a:p>
      </dgm:t>
    </dgm:pt>
    <dgm:pt modelId="{E0C4EFE7-0481-452A-B784-E7B4853FB7A8}" type="sibTrans" cxnId="{B71DC5FF-2241-498F-ABEF-E70D581D07AC}">
      <dgm:prSet/>
      <dgm:spPr/>
      <dgm:t>
        <a:bodyPr/>
        <a:lstStyle/>
        <a:p>
          <a:endParaRPr lang="en-US"/>
        </a:p>
      </dgm:t>
    </dgm:pt>
    <dgm:pt modelId="{1CAB00B2-4CEF-428B-A9A9-7F9DAA999B72}">
      <dgm:prSet/>
      <dgm:spPr/>
      <dgm:t>
        <a:bodyPr/>
        <a:lstStyle/>
        <a:p>
          <a:r>
            <a:rPr lang="fr-FR" dirty="0"/>
            <a:t>10° </a:t>
          </a:r>
          <a:r>
            <a:rPr lang="fr-FR" dirty="0" err="1"/>
            <a:t>December</a:t>
          </a:r>
          <a:r>
            <a:rPr lang="fr-FR" dirty="0"/>
            <a:t> 25;</a:t>
          </a:r>
          <a:endParaRPr lang="en-US" dirty="0"/>
        </a:p>
      </dgm:t>
    </dgm:pt>
    <dgm:pt modelId="{1ACEE75A-733A-490B-9FAA-C03D4BF91B74}" type="parTrans" cxnId="{1F1AB2C8-C3DD-4C36-9BA3-7B667E93BE25}">
      <dgm:prSet/>
      <dgm:spPr/>
      <dgm:t>
        <a:bodyPr/>
        <a:lstStyle/>
        <a:p>
          <a:endParaRPr lang="en-US"/>
        </a:p>
      </dgm:t>
    </dgm:pt>
    <dgm:pt modelId="{D770E4C8-479B-439F-A919-8807A47CDEB8}" type="sibTrans" cxnId="{1F1AB2C8-C3DD-4C36-9BA3-7B667E93BE25}">
      <dgm:prSet/>
      <dgm:spPr/>
      <dgm:t>
        <a:bodyPr/>
        <a:lstStyle/>
        <a:p>
          <a:endParaRPr lang="en-US"/>
        </a:p>
      </dgm:t>
    </dgm:pt>
    <dgm:pt modelId="{7581A63B-D296-41E7-AEF1-05FDBE585247}">
      <dgm:prSet/>
      <dgm:spPr/>
      <dgm:t>
        <a:bodyPr/>
        <a:lstStyle/>
        <a:p>
          <a:r>
            <a:rPr lang="fr-FR" dirty="0"/>
            <a:t>11°December 26.</a:t>
          </a:r>
          <a:endParaRPr lang="en-US" dirty="0"/>
        </a:p>
      </dgm:t>
    </dgm:pt>
    <dgm:pt modelId="{5E50F5BB-B397-4B2E-9DCB-84368450C94A}" type="parTrans" cxnId="{072696A6-8C9C-4185-BF68-494514461E50}">
      <dgm:prSet/>
      <dgm:spPr/>
      <dgm:t>
        <a:bodyPr/>
        <a:lstStyle/>
        <a:p>
          <a:endParaRPr lang="en-US"/>
        </a:p>
      </dgm:t>
    </dgm:pt>
    <dgm:pt modelId="{323A33CD-8A04-4049-9F23-E103C9551058}" type="sibTrans" cxnId="{072696A6-8C9C-4185-BF68-494514461E50}">
      <dgm:prSet/>
      <dgm:spPr/>
      <dgm:t>
        <a:bodyPr/>
        <a:lstStyle/>
        <a:p>
          <a:endParaRPr lang="en-US"/>
        </a:p>
      </dgm:t>
    </dgm:pt>
    <dgm:pt modelId="{84C179E8-D2D0-DB4B-89AE-67EC59DBCFA9}" type="pres">
      <dgm:prSet presAssocID="{09DB224C-2A19-49FE-9CB1-8B59094882D3}" presName="Name0" presStyleCnt="0">
        <dgm:presLayoutVars>
          <dgm:dir/>
          <dgm:resizeHandles val="exact"/>
        </dgm:presLayoutVars>
      </dgm:prSet>
      <dgm:spPr/>
    </dgm:pt>
    <dgm:pt modelId="{5241EF66-81F3-7D44-B790-7EA4CBC111E1}" type="pres">
      <dgm:prSet presAssocID="{C9921CA6-AFC0-4836-82B5-2440D0899CE5}" presName="node" presStyleLbl="node1" presStyleIdx="0" presStyleCnt="12">
        <dgm:presLayoutVars>
          <dgm:bulletEnabled val="1"/>
        </dgm:presLayoutVars>
      </dgm:prSet>
      <dgm:spPr/>
    </dgm:pt>
    <dgm:pt modelId="{F051BBD4-5A35-4C4C-8FDF-9D8507071D49}" type="pres">
      <dgm:prSet presAssocID="{30CA2A9B-E136-4F80-B738-420EA15C1479}" presName="sibTrans" presStyleLbl="sibTrans1D1" presStyleIdx="0" presStyleCnt="11"/>
      <dgm:spPr/>
    </dgm:pt>
    <dgm:pt modelId="{6551B680-6AD6-6C4E-BF54-F7CE98618A9A}" type="pres">
      <dgm:prSet presAssocID="{30CA2A9B-E136-4F80-B738-420EA15C1479}" presName="connectorText" presStyleLbl="sibTrans1D1" presStyleIdx="0" presStyleCnt="11"/>
      <dgm:spPr/>
    </dgm:pt>
    <dgm:pt modelId="{28E66348-2C27-E94A-AC80-679D98C9C954}" type="pres">
      <dgm:prSet presAssocID="{7E2A74D6-E33E-4EF7-B824-96B195820C20}" presName="node" presStyleLbl="node1" presStyleIdx="1" presStyleCnt="12">
        <dgm:presLayoutVars>
          <dgm:bulletEnabled val="1"/>
        </dgm:presLayoutVars>
      </dgm:prSet>
      <dgm:spPr/>
    </dgm:pt>
    <dgm:pt modelId="{D1D4882A-A48B-E24A-B9DC-61FE9EB61C57}" type="pres">
      <dgm:prSet presAssocID="{C9CD9686-A3ED-4F5C-97C6-7695BE276F3B}" presName="sibTrans" presStyleLbl="sibTrans1D1" presStyleIdx="1" presStyleCnt="11"/>
      <dgm:spPr/>
    </dgm:pt>
    <dgm:pt modelId="{B07141D1-A6EF-AF49-B529-50DC72C45408}" type="pres">
      <dgm:prSet presAssocID="{C9CD9686-A3ED-4F5C-97C6-7695BE276F3B}" presName="connectorText" presStyleLbl="sibTrans1D1" presStyleIdx="1" presStyleCnt="11"/>
      <dgm:spPr/>
    </dgm:pt>
    <dgm:pt modelId="{EC518750-66EA-6E4D-A6E7-9A9565EF63DA}" type="pres">
      <dgm:prSet presAssocID="{E96DE51F-8F3D-4584-8F29-8F76B4877BE4}" presName="node" presStyleLbl="node1" presStyleIdx="2" presStyleCnt="12">
        <dgm:presLayoutVars>
          <dgm:bulletEnabled val="1"/>
        </dgm:presLayoutVars>
      </dgm:prSet>
      <dgm:spPr/>
    </dgm:pt>
    <dgm:pt modelId="{7442D054-07AB-FE4F-A524-23B9F9DBC2A3}" type="pres">
      <dgm:prSet presAssocID="{DFD9BFF4-9215-42DB-BC93-DF102208F1EC}" presName="sibTrans" presStyleLbl="sibTrans1D1" presStyleIdx="2" presStyleCnt="11"/>
      <dgm:spPr/>
    </dgm:pt>
    <dgm:pt modelId="{34F1C407-0885-2048-A048-174D16FC4AA8}" type="pres">
      <dgm:prSet presAssocID="{DFD9BFF4-9215-42DB-BC93-DF102208F1EC}" presName="connectorText" presStyleLbl="sibTrans1D1" presStyleIdx="2" presStyleCnt="11"/>
      <dgm:spPr/>
    </dgm:pt>
    <dgm:pt modelId="{AD6378E8-23C7-1F4A-A840-EECCA540D182}" type="pres">
      <dgm:prSet presAssocID="{7C094993-82AC-4F16-B56D-34DCB8835F59}" presName="node" presStyleLbl="node1" presStyleIdx="3" presStyleCnt="12">
        <dgm:presLayoutVars>
          <dgm:bulletEnabled val="1"/>
        </dgm:presLayoutVars>
      </dgm:prSet>
      <dgm:spPr/>
    </dgm:pt>
    <dgm:pt modelId="{FB7A07BA-0BA7-A640-AE14-624ADE88BFC1}" type="pres">
      <dgm:prSet presAssocID="{8EDFDD0C-54AC-48F6-B526-F9AE208D4888}" presName="sibTrans" presStyleLbl="sibTrans1D1" presStyleIdx="3" presStyleCnt="11"/>
      <dgm:spPr/>
    </dgm:pt>
    <dgm:pt modelId="{36195EEB-792E-D049-B26F-A6F405279539}" type="pres">
      <dgm:prSet presAssocID="{8EDFDD0C-54AC-48F6-B526-F9AE208D4888}" presName="connectorText" presStyleLbl="sibTrans1D1" presStyleIdx="3" presStyleCnt="11"/>
      <dgm:spPr/>
    </dgm:pt>
    <dgm:pt modelId="{9B2DB84D-497A-9947-94C8-25AFC70DA0AD}" type="pres">
      <dgm:prSet presAssocID="{7F2469A0-42E6-4FD3-922C-1AB094E9E0E6}" presName="node" presStyleLbl="node1" presStyleIdx="4" presStyleCnt="12">
        <dgm:presLayoutVars>
          <dgm:bulletEnabled val="1"/>
        </dgm:presLayoutVars>
      </dgm:prSet>
      <dgm:spPr/>
    </dgm:pt>
    <dgm:pt modelId="{4C4A7A51-1400-7242-92F0-A0D80F4C349B}" type="pres">
      <dgm:prSet presAssocID="{77BEAD88-2EF0-4936-8AB4-711BD3CC6504}" presName="sibTrans" presStyleLbl="sibTrans1D1" presStyleIdx="4" presStyleCnt="11"/>
      <dgm:spPr/>
    </dgm:pt>
    <dgm:pt modelId="{A5F23B12-C083-E447-A836-9495367B36BE}" type="pres">
      <dgm:prSet presAssocID="{77BEAD88-2EF0-4936-8AB4-711BD3CC6504}" presName="connectorText" presStyleLbl="sibTrans1D1" presStyleIdx="4" presStyleCnt="11"/>
      <dgm:spPr/>
    </dgm:pt>
    <dgm:pt modelId="{D66FEA43-9158-AE44-8D31-A29D99DF78AE}" type="pres">
      <dgm:prSet presAssocID="{B05E5B86-151F-4127-B25C-84877A2CB9EC}" presName="node" presStyleLbl="node1" presStyleIdx="5" presStyleCnt="12">
        <dgm:presLayoutVars>
          <dgm:bulletEnabled val="1"/>
        </dgm:presLayoutVars>
      </dgm:prSet>
      <dgm:spPr/>
    </dgm:pt>
    <dgm:pt modelId="{629E2C83-1F7C-9A41-8E52-1C6FA1B933F0}" type="pres">
      <dgm:prSet presAssocID="{B3B9E5EE-1DD0-4C95-9DF7-ADE0A381F6DD}" presName="sibTrans" presStyleLbl="sibTrans1D1" presStyleIdx="5" presStyleCnt="11"/>
      <dgm:spPr/>
    </dgm:pt>
    <dgm:pt modelId="{BA84103B-967A-194B-8FD3-D5E72A3B9CBD}" type="pres">
      <dgm:prSet presAssocID="{B3B9E5EE-1DD0-4C95-9DF7-ADE0A381F6DD}" presName="connectorText" presStyleLbl="sibTrans1D1" presStyleIdx="5" presStyleCnt="11"/>
      <dgm:spPr/>
    </dgm:pt>
    <dgm:pt modelId="{9928EFFE-116E-2647-B382-C53A11A4B1E2}" type="pres">
      <dgm:prSet presAssocID="{553EE75B-B2B4-4C8F-B918-BD8F937E7C04}" presName="node" presStyleLbl="node1" presStyleIdx="6" presStyleCnt="12">
        <dgm:presLayoutVars>
          <dgm:bulletEnabled val="1"/>
        </dgm:presLayoutVars>
      </dgm:prSet>
      <dgm:spPr/>
    </dgm:pt>
    <dgm:pt modelId="{EC2041A5-4B53-2B42-9422-128FB575150F}" type="pres">
      <dgm:prSet presAssocID="{146C7866-2C87-4896-814F-C81D12B20E91}" presName="sibTrans" presStyleLbl="sibTrans1D1" presStyleIdx="6" presStyleCnt="11"/>
      <dgm:spPr/>
    </dgm:pt>
    <dgm:pt modelId="{48F553B5-CB9C-B54B-8F4F-53DC94D517BC}" type="pres">
      <dgm:prSet presAssocID="{146C7866-2C87-4896-814F-C81D12B20E91}" presName="connectorText" presStyleLbl="sibTrans1D1" presStyleIdx="6" presStyleCnt="11"/>
      <dgm:spPr/>
    </dgm:pt>
    <dgm:pt modelId="{734664F4-4393-474D-8863-4B0D77ABC4A2}" type="pres">
      <dgm:prSet presAssocID="{EDA6C766-0157-4962-95C8-A4300F80BA01}" presName="node" presStyleLbl="node1" presStyleIdx="7" presStyleCnt="12">
        <dgm:presLayoutVars>
          <dgm:bulletEnabled val="1"/>
        </dgm:presLayoutVars>
      </dgm:prSet>
      <dgm:spPr/>
    </dgm:pt>
    <dgm:pt modelId="{99C16274-6FAB-E049-8B1C-2187955AFB1F}" type="pres">
      <dgm:prSet presAssocID="{C76E0987-8689-43BE-A702-F68E7FF0D459}" presName="sibTrans" presStyleLbl="sibTrans1D1" presStyleIdx="7" presStyleCnt="11"/>
      <dgm:spPr/>
    </dgm:pt>
    <dgm:pt modelId="{E2731785-1CCB-5341-967E-1F7ED8F60CA1}" type="pres">
      <dgm:prSet presAssocID="{C76E0987-8689-43BE-A702-F68E7FF0D459}" presName="connectorText" presStyleLbl="sibTrans1D1" presStyleIdx="7" presStyleCnt="11"/>
      <dgm:spPr/>
    </dgm:pt>
    <dgm:pt modelId="{E34E2CB4-5BF5-BB41-B9B8-436A5BD470B3}" type="pres">
      <dgm:prSet presAssocID="{BF4C9465-35AD-4FFE-851B-FC61B612DD91}" presName="node" presStyleLbl="node1" presStyleIdx="8" presStyleCnt="12">
        <dgm:presLayoutVars>
          <dgm:bulletEnabled val="1"/>
        </dgm:presLayoutVars>
      </dgm:prSet>
      <dgm:spPr/>
    </dgm:pt>
    <dgm:pt modelId="{4EE76239-2EB5-7C4B-B10B-275A9F0D77D5}" type="pres">
      <dgm:prSet presAssocID="{00F94D4A-BB71-4B18-AB41-89796D350CAC}" presName="sibTrans" presStyleLbl="sibTrans1D1" presStyleIdx="8" presStyleCnt="11"/>
      <dgm:spPr/>
    </dgm:pt>
    <dgm:pt modelId="{97F6B668-3D9B-4C42-B3D6-47DD8C1A9DC2}" type="pres">
      <dgm:prSet presAssocID="{00F94D4A-BB71-4B18-AB41-89796D350CAC}" presName="connectorText" presStyleLbl="sibTrans1D1" presStyleIdx="8" presStyleCnt="11"/>
      <dgm:spPr/>
    </dgm:pt>
    <dgm:pt modelId="{C7283BE6-9D49-1646-B44B-4E10A107BAE1}" type="pres">
      <dgm:prSet presAssocID="{2BD8F39F-2358-46C1-BCFA-8936401187A8}" presName="node" presStyleLbl="node1" presStyleIdx="9" presStyleCnt="12">
        <dgm:presLayoutVars>
          <dgm:bulletEnabled val="1"/>
        </dgm:presLayoutVars>
      </dgm:prSet>
      <dgm:spPr/>
    </dgm:pt>
    <dgm:pt modelId="{BCA2B47C-BDC9-F54A-902C-105AB00A7809}" type="pres">
      <dgm:prSet presAssocID="{E0C4EFE7-0481-452A-B784-E7B4853FB7A8}" presName="sibTrans" presStyleLbl="sibTrans1D1" presStyleIdx="9" presStyleCnt="11"/>
      <dgm:spPr/>
    </dgm:pt>
    <dgm:pt modelId="{F3AB1C52-518B-D04E-9F48-370E6D93BD83}" type="pres">
      <dgm:prSet presAssocID="{E0C4EFE7-0481-452A-B784-E7B4853FB7A8}" presName="connectorText" presStyleLbl="sibTrans1D1" presStyleIdx="9" presStyleCnt="11"/>
      <dgm:spPr/>
    </dgm:pt>
    <dgm:pt modelId="{E8E835F7-57CD-3647-8622-75779B369BAB}" type="pres">
      <dgm:prSet presAssocID="{1CAB00B2-4CEF-428B-A9A9-7F9DAA999B72}" presName="node" presStyleLbl="node1" presStyleIdx="10" presStyleCnt="12">
        <dgm:presLayoutVars>
          <dgm:bulletEnabled val="1"/>
        </dgm:presLayoutVars>
      </dgm:prSet>
      <dgm:spPr/>
    </dgm:pt>
    <dgm:pt modelId="{620688E8-5D01-6C44-9E09-6D105C79E64D}" type="pres">
      <dgm:prSet presAssocID="{D770E4C8-479B-439F-A919-8807A47CDEB8}" presName="sibTrans" presStyleLbl="sibTrans1D1" presStyleIdx="10" presStyleCnt="11"/>
      <dgm:spPr/>
    </dgm:pt>
    <dgm:pt modelId="{92667C6C-64CB-BD41-9BEA-61638D96A051}" type="pres">
      <dgm:prSet presAssocID="{D770E4C8-479B-439F-A919-8807A47CDEB8}" presName="connectorText" presStyleLbl="sibTrans1D1" presStyleIdx="10" presStyleCnt="11"/>
      <dgm:spPr/>
    </dgm:pt>
    <dgm:pt modelId="{824F21D5-0D71-724A-827E-E284B326C7B3}" type="pres">
      <dgm:prSet presAssocID="{7581A63B-D296-41E7-AEF1-05FDBE585247}" presName="node" presStyleLbl="node1" presStyleIdx="11" presStyleCnt="12">
        <dgm:presLayoutVars>
          <dgm:bulletEnabled val="1"/>
        </dgm:presLayoutVars>
      </dgm:prSet>
      <dgm:spPr/>
    </dgm:pt>
  </dgm:ptLst>
  <dgm:cxnLst>
    <dgm:cxn modelId="{3154D502-7E07-F64B-9348-B41C711CBE67}" type="presOf" srcId="{D770E4C8-479B-439F-A919-8807A47CDEB8}" destId="{92667C6C-64CB-BD41-9BEA-61638D96A051}" srcOrd="1" destOrd="0" presId="urn:microsoft.com/office/officeart/2016/7/layout/RepeatingBendingProcessNew"/>
    <dgm:cxn modelId="{B9C79D05-FC29-4844-98E9-6BAB5D36B5EA}" srcId="{09DB224C-2A19-49FE-9CB1-8B59094882D3}" destId="{7C094993-82AC-4F16-B56D-34DCB8835F59}" srcOrd="3" destOrd="0" parTransId="{20A49B06-A572-433E-BE9F-BCF19D82864B}" sibTransId="{8EDFDD0C-54AC-48F6-B526-F9AE208D4888}"/>
    <dgm:cxn modelId="{D783F308-F3A6-5443-85D7-11DC7D569911}" type="presOf" srcId="{DFD9BFF4-9215-42DB-BC93-DF102208F1EC}" destId="{34F1C407-0885-2048-A048-174D16FC4AA8}" srcOrd="1" destOrd="0" presId="urn:microsoft.com/office/officeart/2016/7/layout/RepeatingBendingProcessNew"/>
    <dgm:cxn modelId="{C0C6D30F-B017-4D01-91F2-BE96D42E54C0}" srcId="{09DB224C-2A19-49FE-9CB1-8B59094882D3}" destId="{7F2469A0-42E6-4FD3-922C-1AB094E9E0E6}" srcOrd="4" destOrd="0" parTransId="{8F24EE42-EE06-4F10-A147-8066F0E44B35}" sibTransId="{77BEAD88-2EF0-4936-8AB4-711BD3CC6504}"/>
    <dgm:cxn modelId="{06C6E71B-040D-1E48-B60B-37E7716DD15F}" type="presOf" srcId="{E0C4EFE7-0481-452A-B784-E7B4853FB7A8}" destId="{BCA2B47C-BDC9-F54A-902C-105AB00A7809}" srcOrd="0" destOrd="0" presId="urn:microsoft.com/office/officeart/2016/7/layout/RepeatingBendingProcessNew"/>
    <dgm:cxn modelId="{05E8571C-12E8-4540-A388-01D42938417B}" type="presOf" srcId="{C76E0987-8689-43BE-A702-F68E7FF0D459}" destId="{E2731785-1CCB-5341-967E-1F7ED8F60CA1}" srcOrd="1" destOrd="0" presId="urn:microsoft.com/office/officeart/2016/7/layout/RepeatingBendingProcessNew"/>
    <dgm:cxn modelId="{F192A51F-C3F2-8641-851E-9BBF14467E02}" type="presOf" srcId="{2BD8F39F-2358-46C1-BCFA-8936401187A8}" destId="{C7283BE6-9D49-1646-B44B-4E10A107BAE1}" srcOrd="0" destOrd="0" presId="urn:microsoft.com/office/officeart/2016/7/layout/RepeatingBendingProcessNew"/>
    <dgm:cxn modelId="{A2B42F21-646F-4A46-A688-23E578B26C4F}" type="presOf" srcId="{E0C4EFE7-0481-452A-B784-E7B4853FB7A8}" destId="{F3AB1C52-518B-D04E-9F48-370E6D93BD83}" srcOrd="1" destOrd="0" presId="urn:microsoft.com/office/officeart/2016/7/layout/RepeatingBendingProcessNew"/>
    <dgm:cxn modelId="{D9D28A2E-AEB2-964A-A50C-1632B136DA82}" type="presOf" srcId="{146C7866-2C87-4896-814F-C81D12B20E91}" destId="{EC2041A5-4B53-2B42-9422-128FB575150F}" srcOrd="0" destOrd="0" presId="urn:microsoft.com/office/officeart/2016/7/layout/RepeatingBendingProcessNew"/>
    <dgm:cxn modelId="{BEE42830-32F3-40D7-90BE-D41410DD08E5}" srcId="{09DB224C-2A19-49FE-9CB1-8B59094882D3}" destId="{BF4C9465-35AD-4FFE-851B-FC61B612DD91}" srcOrd="8" destOrd="0" parTransId="{F2298345-82BB-4466-A791-8E959B5FD320}" sibTransId="{00F94D4A-BB71-4B18-AB41-89796D350CAC}"/>
    <dgm:cxn modelId="{0C47013E-98EE-4148-86C4-77FB8B7DE977}" type="presOf" srcId="{C9CD9686-A3ED-4F5C-97C6-7695BE276F3B}" destId="{D1D4882A-A48B-E24A-B9DC-61FE9EB61C57}" srcOrd="0" destOrd="0" presId="urn:microsoft.com/office/officeart/2016/7/layout/RepeatingBendingProcessNew"/>
    <dgm:cxn modelId="{345D703F-23BE-3147-B594-19946EFABA93}" type="presOf" srcId="{C9CD9686-A3ED-4F5C-97C6-7695BE276F3B}" destId="{B07141D1-A6EF-AF49-B529-50DC72C45408}" srcOrd="1" destOrd="0" presId="urn:microsoft.com/office/officeart/2016/7/layout/RepeatingBendingProcessNew"/>
    <dgm:cxn modelId="{1716805F-C48A-8846-B67C-67C0FCD8F891}" type="presOf" srcId="{B05E5B86-151F-4127-B25C-84877A2CB9EC}" destId="{D66FEA43-9158-AE44-8D31-A29D99DF78AE}" srcOrd="0" destOrd="0" presId="urn:microsoft.com/office/officeart/2016/7/layout/RepeatingBendingProcessNew"/>
    <dgm:cxn modelId="{1538B05F-061D-E54C-AAF4-36091DC6C1DA}" type="presOf" srcId="{B3B9E5EE-1DD0-4C95-9DF7-ADE0A381F6DD}" destId="{BA84103B-967A-194B-8FD3-D5E72A3B9CBD}" srcOrd="1" destOrd="0" presId="urn:microsoft.com/office/officeart/2016/7/layout/RepeatingBendingProcessNew"/>
    <dgm:cxn modelId="{598F7941-A58F-40AE-9EE8-8F2F8B3EAE0D}" srcId="{09DB224C-2A19-49FE-9CB1-8B59094882D3}" destId="{C9921CA6-AFC0-4836-82B5-2440D0899CE5}" srcOrd="0" destOrd="0" parTransId="{E597E4A1-88B8-40B2-B8FB-BE6A909677C2}" sibTransId="{30CA2A9B-E136-4F80-B738-420EA15C1479}"/>
    <dgm:cxn modelId="{12431B64-62B2-EE48-85FA-77FF934915D5}" type="presOf" srcId="{7F2469A0-42E6-4FD3-922C-1AB094E9E0E6}" destId="{9B2DB84D-497A-9947-94C8-25AFC70DA0AD}" srcOrd="0" destOrd="0" presId="urn:microsoft.com/office/officeart/2016/7/layout/RepeatingBendingProcessNew"/>
    <dgm:cxn modelId="{5F3D7344-DA7D-48C8-9BF2-E8E2AE036DEF}" srcId="{09DB224C-2A19-49FE-9CB1-8B59094882D3}" destId="{EDA6C766-0157-4962-95C8-A4300F80BA01}" srcOrd="7" destOrd="0" parTransId="{213A68BC-37BB-4754-80D3-2B7CFF29BB42}" sibTransId="{C76E0987-8689-43BE-A702-F68E7FF0D459}"/>
    <dgm:cxn modelId="{0D39C745-718D-D64F-B879-43E1689ED9F7}" type="presOf" srcId="{00F94D4A-BB71-4B18-AB41-89796D350CAC}" destId="{4EE76239-2EB5-7C4B-B10B-275A9F0D77D5}" srcOrd="0" destOrd="0" presId="urn:microsoft.com/office/officeart/2016/7/layout/RepeatingBendingProcessNew"/>
    <dgm:cxn modelId="{568CAB47-5688-334A-B5AE-7FD677E3AC05}" type="presOf" srcId="{1CAB00B2-4CEF-428B-A9A9-7F9DAA999B72}" destId="{E8E835F7-57CD-3647-8622-75779B369BAB}" srcOrd="0" destOrd="0" presId="urn:microsoft.com/office/officeart/2016/7/layout/RepeatingBendingProcessNew"/>
    <dgm:cxn modelId="{24517E48-283F-A344-A08E-7109B7D2B63F}" type="presOf" srcId="{7581A63B-D296-41E7-AEF1-05FDBE585247}" destId="{824F21D5-0D71-724A-827E-E284B326C7B3}" srcOrd="0" destOrd="0" presId="urn:microsoft.com/office/officeart/2016/7/layout/RepeatingBendingProcessNew"/>
    <dgm:cxn modelId="{00DF236B-DDFB-DA48-96FB-1F67360952A3}" type="presOf" srcId="{EDA6C766-0157-4962-95C8-A4300F80BA01}" destId="{734664F4-4393-474D-8863-4B0D77ABC4A2}" srcOrd="0" destOrd="0" presId="urn:microsoft.com/office/officeart/2016/7/layout/RepeatingBendingProcessNew"/>
    <dgm:cxn modelId="{77808C4B-73F5-C348-A3FB-B0C593AC305C}" type="presOf" srcId="{E96DE51F-8F3D-4584-8F29-8F76B4877BE4}" destId="{EC518750-66EA-6E4D-A6E7-9A9565EF63DA}" srcOrd="0" destOrd="0" presId="urn:microsoft.com/office/officeart/2016/7/layout/RepeatingBendingProcessNew"/>
    <dgm:cxn modelId="{A06D994C-E5FA-9042-B991-C77F22A9D250}" type="presOf" srcId="{B3B9E5EE-1DD0-4C95-9DF7-ADE0A381F6DD}" destId="{629E2C83-1F7C-9A41-8E52-1C6FA1B933F0}" srcOrd="0" destOrd="0" presId="urn:microsoft.com/office/officeart/2016/7/layout/RepeatingBendingProcessNew"/>
    <dgm:cxn modelId="{F1072251-6FC2-5243-82D4-E7305D2D4024}" type="presOf" srcId="{146C7866-2C87-4896-814F-C81D12B20E91}" destId="{48F553B5-CB9C-B54B-8F4F-53DC94D517BC}" srcOrd="1" destOrd="0" presId="urn:microsoft.com/office/officeart/2016/7/layout/RepeatingBendingProcessNew"/>
    <dgm:cxn modelId="{0DF96674-DBBF-FF47-B612-B6CD560BFAA7}" type="presOf" srcId="{8EDFDD0C-54AC-48F6-B526-F9AE208D4888}" destId="{36195EEB-792E-D049-B26F-A6F405279539}" srcOrd="1" destOrd="0" presId="urn:microsoft.com/office/officeart/2016/7/layout/RepeatingBendingProcessNew"/>
    <dgm:cxn modelId="{A7E00B75-07B3-0A44-8796-A586CE618712}" type="presOf" srcId="{D770E4C8-479B-439F-A919-8807A47CDEB8}" destId="{620688E8-5D01-6C44-9E09-6D105C79E64D}" srcOrd="0" destOrd="0" presId="urn:microsoft.com/office/officeart/2016/7/layout/RepeatingBendingProcessNew"/>
    <dgm:cxn modelId="{0F47065A-AF29-4240-9AD7-1041E31AF8A3}" type="presOf" srcId="{00F94D4A-BB71-4B18-AB41-89796D350CAC}" destId="{97F6B668-3D9B-4C42-B3D6-47DD8C1A9DC2}" srcOrd="1" destOrd="0" presId="urn:microsoft.com/office/officeart/2016/7/layout/RepeatingBendingProcessNew"/>
    <dgm:cxn modelId="{CB00F680-76F9-DC40-819E-1F27659C9D77}" type="presOf" srcId="{7C094993-82AC-4F16-B56D-34DCB8835F59}" destId="{AD6378E8-23C7-1F4A-A840-EECCA540D182}" srcOrd="0" destOrd="0" presId="urn:microsoft.com/office/officeart/2016/7/layout/RepeatingBendingProcessNew"/>
    <dgm:cxn modelId="{5191448C-9005-E948-AFCE-1DAED9CC670D}" type="presOf" srcId="{C76E0987-8689-43BE-A702-F68E7FF0D459}" destId="{99C16274-6FAB-E049-8B1C-2187955AFB1F}" srcOrd="0" destOrd="0" presId="urn:microsoft.com/office/officeart/2016/7/layout/RepeatingBendingProcessNew"/>
    <dgm:cxn modelId="{367DB98D-1A85-134B-9CEA-4CDC6120B470}" type="presOf" srcId="{7E2A74D6-E33E-4EF7-B824-96B195820C20}" destId="{28E66348-2C27-E94A-AC80-679D98C9C954}" srcOrd="0" destOrd="0" presId="urn:microsoft.com/office/officeart/2016/7/layout/RepeatingBendingProcessNew"/>
    <dgm:cxn modelId="{5FF4FC8D-D72E-D644-B1AA-7AE53145FD8A}" type="presOf" srcId="{C9921CA6-AFC0-4836-82B5-2440D0899CE5}" destId="{5241EF66-81F3-7D44-B790-7EA4CBC111E1}" srcOrd="0" destOrd="0" presId="urn:microsoft.com/office/officeart/2016/7/layout/RepeatingBendingProcessNew"/>
    <dgm:cxn modelId="{427BE892-9AED-2741-9F0B-1778832E023D}" type="presOf" srcId="{BF4C9465-35AD-4FFE-851B-FC61B612DD91}" destId="{E34E2CB4-5BF5-BB41-B9B8-436A5BD470B3}" srcOrd="0" destOrd="0" presId="urn:microsoft.com/office/officeart/2016/7/layout/RepeatingBendingProcessNew"/>
    <dgm:cxn modelId="{072696A6-8C9C-4185-BF68-494514461E50}" srcId="{09DB224C-2A19-49FE-9CB1-8B59094882D3}" destId="{7581A63B-D296-41E7-AEF1-05FDBE585247}" srcOrd="11" destOrd="0" parTransId="{5E50F5BB-B397-4B2E-9DCB-84368450C94A}" sibTransId="{323A33CD-8A04-4049-9F23-E103C9551058}"/>
    <dgm:cxn modelId="{7B3AF8A7-1356-45F0-ABC0-8609B9738788}" srcId="{09DB224C-2A19-49FE-9CB1-8B59094882D3}" destId="{7E2A74D6-E33E-4EF7-B824-96B195820C20}" srcOrd="1" destOrd="0" parTransId="{3DEF1D36-4F75-4A0B-A944-424A97AF6112}" sibTransId="{C9CD9686-A3ED-4F5C-97C6-7695BE276F3B}"/>
    <dgm:cxn modelId="{4F6F24BA-9EFF-4295-BD4B-C3C1869C2F6F}" srcId="{09DB224C-2A19-49FE-9CB1-8B59094882D3}" destId="{E96DE51F-8F3D-4584-8F29-8F76B4877BE4}" srcOrd="2" destOrd="0" parTransId="{3741B20A-28F9-4EC8-B326-47447AB1A0E3}" sibTransId="{DFD9BFF4-9215-42DB-BC93-DF102208F1EC}"/>
    <dgm:cxn modelId="{31587FBF-BF04-40CA-A3C6-4390194CDE9C}" srcId="{09DB224C-2A19-49FE-9CB1-8B59094882D3}" destId="{553EE75B-B2B4-4C8F-B918-BD8F937E7C04}" srcOrd="6" destOrd="0" parTransId="{25BD252F-90B9-4590-B51A-E3E5DFBBD2A3}" sibTransId="{146C7866-2C87-4896-814F-C81D12B20E91}"/>
    <dgm:cxn modelId="{ED15C9BF-2D28-F343-8460-D490D8A4F392}" type="presOf" srcId="{8EDFDD0C-54AC-48F6-B526-F9AE208D4888}" destId="{FB7A07BA-0BA7-A640-AE14-624ADE88BFC1}" srcOrd="0" destOrd="0" presId="urn:microsoft.com/office/officeart/2016/7/layout/RepeatingBendingProcessNew"/>
    <dgm:cxn modelId="{1F1AB2C8-C3DD-4C36-9BA3-7B667E93BE25}" srcId="{09DB224C-2A19-49FE-9CB1-8B59094882D3}" destId="{1CAB00B2-4CEF-428B-A9A9-7F9DAA999B72}" srcOrd="10" destOrd="0" parTransId="{1ACEE75A-733A-490B-9FAA-C03D4BF91B74}" sibTransId="{D770E4C8-479B-439F-A919-8807A47CDEB8}"/>
    <dgm:cxn modelId="{5B2C14CB-ACF6-234F-9444-DA628D35D51B}" type="presOf" srcId="{30CA2A9B-E136-4F80-B738-420EA15C1479}" destId="{6551B680-6AD6-6C4E-BF54-F7CE98618A9A}" srcOrd="1" destOrd="0" presId="urn:microsoft.com/office/officeart/2016/7/layout/RepeatingBendingProcessNew"/>
    <dgm:cxn modelId="{56B496CC-C4C6-FD4C-AF00-C9F5CACF0BD0}" type="presOf" srcId="{553EE75B-B2B4-4C8F-B918-BD8F937E7C04}" destId="{9928EFFE-116E-2647-B382-C53A11A4B1E2}" srcOrd="0" destOrd="0" presId="urn:microsoft.com/office/officeart/2016/7/layout/RepeatingBendingProcessNew"/>
    <dgm:cxn modelId="{DAAAFCCE-90C3-8544-BAB6-604A8CFDCEBC}" type="presOf" srcId="{30CA2A9B-E136-4F80-B738-420EA15C1479}" destId="{F051BBD4-5A35-4C4C-8FDF-9D8507071D49}" srcOrd="0" destOrd="0" presId="urn:microsoft.com/office/officeart/2016/7/layout/RepeatingBendingProcessNew"/>
    <dgm:cxn modelId="{F0FB23D4-726E-564B-B42E-094E829025FB}" type="presOf" srcId="{09DB224C-2A19-49FE-9CB1-8B59094882D3}" destId="{84C179E8-D2D0-DB4B-89AE-67EC59DBCFA9}" srcOrd="0" destOrd="0" presId="urn:microsoft.com/office/officeart/2016/7/layout/RepeatingBendingProcessNew"/>
    <dgm:cxn modelId="{7557C3D7-1516-4EEF-9F01-21CC783DAFA2}" srcId="{09DB224C-2A19-49FE-9CB1-8B59094882D3}" destId="{B05E5B86-151F-4127-B25C-84877A2CB9EC}" srcOrd="5" destOrd="0" parTransId="{B77625FF-A591-483B-A36F-60316B0498B9}" sibTransId="{B3B9E5EE-1DD0-4C95-9DF7-ADE0A381F6DD}"/>
    <dgm:cxn modelId="{550396D9-BF1F-1E48-9F63-B30981C0C162}" type="presOf" srcId="{77BEAD88-2EF0-4936-8AB4-711BD3CC6504}" destId="{A5F23B12-C083-E447-A836-9495367B36BE}" srcOrd="1" destOrd="0" presId="urn:microsoft.com/office/officeart/2016/7/layout/RepeatingBendingProcessNew"/>
    <dgm:cxn modelId="{2C3D9BEB-7537-7748-8170-49C35B19ED1E}" type="presOf" srcId="{DFD9BFF4-9215-42DB-BC93-DF102208F1EC}" destId="{7442D054-07AB-FE4F-A524-23B9F9DBC2A3}" srcOrd="0" destOrd="0" presId="urn:microsoft.com/office/officeart/2016/7/layout/RepeatingBendingProcessNew"/>
    <dgm:cxn modelId="{57F8E8FE-205A-DD4D-9F59-3D91A56B73E1}" type="presOf" srcId="{77BEAD88-2EF0-4936-8AB4-711BD3CC6504}" destId="{4C4A7A51-1400-7242-92F0-A0D80F4C349B}" srcOrd="0" destOrd="0" presId="urn:microsoft.com/office/officeart/2016/7/layout/RepeatingBendingProcessNew"/>
    <dgm:cxn modelId="{B71DC5FF-2241-498F-ABEF-E70D581D07AC}" srcId="{09DB224C-2A19-49FE-9CB1-8B59094882D3}" destId="{2BD8F39F-2358-46C1-BCFA-8936401187A8}" srcOrd="9" destOrd="0" parTransId="{4438F3DF-D55A-46BB-BB7D-998DBD7841AC}" sibTransId="{E0C4EFE7-0481-452A-B784-E7B4853FB7A8}"/>
    <dgm:cxn modelId="{C3AE877D-7C5E-BB46-9A09-75136BE4D9E7}" type="presParOf" srcId="{84C179E8-D2D0-DB4B-89AE-67EC59DBCFA9}" destId="{5241EF66-81F3-7D44-B790-7EA4CBC111E1}" srcOrd="0" destOrd="0" presId="urn:microsoft.com/office/officeart/2016/7/layout/RepeatingBendingProcessNew"/>
    <dgm:cxn modelId="{12D57959-E678-AF44-BDEE-D9960DB35C1E}" type="presParOf" srcId="{84C179E8-D2D0-DB4B-89AE-67EC59DBCFA9}" destId="{F051BBD4-5A35-4C4C-8FDF-9D8507071D49}" srcOrd="1" destOrd="0" presId="urn:microsoft.com/office/officeart/2016/7/layout/RepeatingBendingProcessNew"/>
    <dgm:cxn modelId="{296DB5CF-4370-AC4C-88F5-BBC379A662C0}" type="presParOf" srcId="{F051BBD4-5A35-4C4C-8FDF-9D8507071D49}" destId="{6551B680-6AD6-6C4E-BF54-F7CE98618A9A}" srcOrd="0" destOrd="0" presId="urn:microsoft.com/office/officeart/2016/7/layout/RepeatingBendingProcessNew"/>
    <dgm:cxn modelId="{D276CCC0-0E19-0841-ACF7-D6222413F9BB}" type="presParOf" srcId="{84C179E8-D2D0-DB4B-89AE-67EC59DBCFA9}" destId="{28E66348-2C27-E94A-AC80-679D98C9C954}" srcOrd="2" destOrd="0" presId="urn:microsoft.com/office/officeart/2016/7/layout/RepeatingBendingProcessNew"/>
    <dgm:cxn modelId="{8691F847-BAF8-3843-9C9F-85DB2F8A777B}" type="presParOf" srcId="{84C179E8-D2D0-DB4B-89AE-67EC59DBCFA9}" destId="{D1D4882A-A48B-E24A-B9DC-61FE9EB61C57}" srcOrd="3" destOrd="0" presId="urn:microsoft.com/office/officeart/2016/7/layout/RepeatingBendingProcessNew"/>
    <dgm:cxn modelId="{968247FC-C628-A74F-9042-9342991AD744}" type="presParOf" srcId="{D1D4882A-A48B-E24A-B9DC-61FE9EB61C57}" destId="{B07141D1-A6EF-AF49-B529-50DC72C45408}" srcOrd="0" destOrd="0" presId="urn:microsoft.com/office/officeart/2016/7/layout/RepeatingBendingProcessNew"/>
    <dgm:cxn modelId="{F489BB48-1385-6E40-B24F-7B51E5D4CEF8}" type="presParOf" srcId="{84C179E8-D2D0-DB4B-89AE-67EC59DBCFA9}" destId="{EC518750-66EA-6E4D-A6E7-9A9565EF63DA}" srcOrd="4" destOrd="0" presId="urn:microsoft.com/office/officeart/2016/7/layout/RepeatingBendingProcessNew"/>
    <dgm:cxn modelId="{7A07D72A-CDBC-B840-B891-083F66C46AA5}" type="presParOf" srcId="{84C179E8-D2D0-DB4B-89AE-67EC59DBCFA9}" destId="{7442D054-07AB-FE4F-A524-23B9F9DBC2A3}" srcOrd="5" destOrd="0" presId="urn:microsoft.com/office/officeart/2016/7/layout/RepeatingBendingProcessNew"/>
    <dgm:cxn modelId="{D7448920-DBD5-7A41-A25D-9A2A957F0509}" type="presParOf" srcId="{7442D054-07AB-FE4F-A524-23B9F9DBC2A3}" destId="{34F1C407-0885-2048-A048-174D16FC4AA8}" srcOrd="0" destOrd="0" presId="urn:microsoft.com/office/officeart/2016/7/layout/RepeatingBendingProcessNew"/>
    <dgm:cxn modelId="{2E9EFBB7-8C52-C44A-A02E-1353D8397D6B}" type="presParOf" srcId="{84C179E8-D2D0-DB4B-89AE-67EC59DBCFA9}" destId="{AD6378E8-23C7-1F4A-A840-EECCA540D182}" srcOrd="6" destOrd="0" presId="urn:microsoft.com/office/officeart/2016/7/layout/RepeatingBendingProcessNew"/>
    <dgm:cxn modelId="{EC92A397-B079-F841-8092-ADE5895DA2DD}" type="presParOf" srcId="{84C179E8-D2D0-DB4B-89AE-67EC59DBCFA9}" destId="{FB7A07BA-0BA7-A640-AE14-624ADE88BFC1}" srcOrd="7" destOrd="0" presId="urn:microsoft.com/office/officeart/2016/7/layout/RepeatingBendingProcessNew"/>
    <dgm:cxn modelId="{E8AAFF44-2C28-EB44-BDE3-FA2F209B0BFA}" type="presParOf" srcId="{FB7A07BA-0BA7-A640-AE14-624ADE88BFC1}" destId="{36195EEB-792E-D049-B26F-A6F405279539}" srcOrd="0" destOrd="0" presId="urn:microsoft.com/office/officeart/2016/7/layout/RepeatingBendingProcessNew"/>
    <dgm:cxn modelId="{2CB976E9-4329-5D47-B30F-067F8E1FBCA3}" type="presParOf" srcId="{84C179E8-D2D0-DB4B-89AE-67EC59DBCFA9}" destId="{9B2DB84D-497A-9947-94C8-25AFC70DA0AD}" srcOrd="8" destOrd="0" presId="urn:microsoft.com/office/officeart/2016/7/layout/RepeatingBendingProcessNew"/>
    <dgm:cxn modelId="{054E95AB-700C-D149-900D-72AB8ECE40C6}" type="presParOf" srcId="{84C179E8-D2D0-DB4B-89AE-67EC59DBCFA9}" destId="{4C4A7A51-1400-7242-92F0-A0D80F4C349B}" srcOrd="9" destOrd="0" presId="urn:microsoft.com/office/officeart/2016/7/layout/RepeatingBendingProcessNew"/>
    <dgm:cxn modelId="{5CAB15F5-EEA8-F040-8F77-E8EED76D2B5C}" type="presParOf" srcId="{4C4A7A51-1400-7242-92F0-A0D80F4C349B}" destId="{A5F23B12-C083-E447-A836-9495367B36BE}" srcOrd="0" destOrd="0" presId="urn:microsoft.com/office/officeart/2016/7/layout/RepeatingBendingProcessNew"/>
    <dgm:cxn modelId="{24945F28-F992-CC4C-9291-EED99FE533C5}" type="presParOf" srcId="{84C179E8-D2D0-DB4B-89AE-67EC59DBCFA9}" destId="{D66FEA43-9158-AE44-8D31-A29D99DF78AE}" srcOrd="10" destOrd="0" presId="urn:microsoft.com/office/officeart/2016/7/layout/RepeatingBendingProcessNew"/>
    <dgm:cxn modelId="{BFD101D2-2928-564D-9C33-7755922A826D}" type="presParOf" srcId="{84C179E8-D2D0-DB4B-89AE-67EC59DBCFA9}" destId="{629E2C83-1F7C-9A41-8E52-1C6FA1B933F0}" srcOrd="11" destOrd="0" presId="urn:microsoft.com/office/officeart/2016/7/layout/RepeatingBendingProcessNew"/>
    <dgm:cxn modelId="{E23E6F66-1A26-7742-84A6-139DDD8F348C}" type="presParOf" srcId="{629E2C83-1F7C-9A41-8E52-1C6FA1B933F0}" destId="{BA84103B-967A-194B-8FD3-D5E72A3B9CBD}" srcOrd="0" destOrd="0" presId="urn:microsoft.com/office/officeart/2016/7/layout/RepeatingBendingProcessNew"/>
    <dgm:cxn modelId="{70A66D84-3F5B-9742-9C0D-BBD4AEAA4277}" type="presParOf" srcId="{84C179E8-D2D0-DB4B-89AE-67EC59DBCFA9}" destId="{9928EFFE-116E-2647-B382-C53A11A4B1E2}" srcOrd="12" destOrd="0" presId="urn:microsoft.com/office/officeart/2016/7/layout/RepeatingBendingProcessNew"/>
    <dgm:cxn modelId="{388221EB-2989-194B-A485-34479435EC1C}" type="presParOf" srcId="{84C179E8-D2D0-DB4B-89AE-67EC59DBCFA9}" destId="{EC2041A5-4B53-2B42-9422-128FB575150F}" srcOrd="13" destOrd="0" presId="urn:microsoft.com/office/officeart/2016/7/layout/RepeatingBendingProcessNew"/>
    <dgm:cxn modelId="{9547F1EE-80E1-C545-953F-EEEECDC01192}" type="presParOf" srcId="{EC2041A5-4B53-2B42-9422-128FB575150F}" destId="{48F553B5-CB9C-B54B-8F4F-53DC94D517BC}" srcOrd="0" destOrd="0" presId="urn:microsoft.com/office/officeart/2016/7/layout/RepeatingBendingProcessNew"/>
    <dgm:cxn modelId="{C4C5A176-4C9A-3C4B-900B-9141DF28B51C}" type="presParOf" srcId="{84C179E8-D2D0-DB4B-89AE-67EC59DBCFA9}" destId="{734664F4-4393-474D-8863-4B0D77ABC4A2}" srcOrd="14" destOrd="0" presId="urn:microsoft.com/office/officeart/2016/7/layout/RepeatingBendingProcessNew"/>
    <dgm:cxn modelId="{272BA4FF-21F5-9F4B-89C7-5AA1B4E92CDB}" type="presParOf" srcId="{84C179E8-D2D0-DB4B-89AE-67EC59DBCFA9}" destId="{99C16274-6FAB-E049-8B1C-2187955AFB1F}" srcOrd="15" destOrd="0" presId="urn:microsoft.com/office/officeart/2016/7/layout/RepeatingBendingProcessNew"/>
    <dgm:cxn modelId="{0166ED2C-179A-AB49-9D3D-7302AA1F06F4}" type="presParOf" srcId="{99C16274-6FAB-E049-8B1C-2187955AFB1F}" destId="{E2731785-1CCB-5341-967E-1F7ED8F60CA1}" srcOrd="0" destOrd="0" presId="urn:microsoft.com/office/officeart/2016/7/layout/RepeatingBendingProcessNew"/>
    <dgm:cxn modelId="{AEF3CB36-E7B0-3643-8C5E-28C5ADF03678}" type="presParOf" srcId="{84C179E8-D2D0-DB4B-89AE-67EC59DBCFA9}" destId="{E34E2CB4-5BF5-BB41-B9B8-436A5BD470B3}" srcOrd="16" destOrd="0" presId="urn:microsoft.com/office/officeart/2016/7/layout/RepeatingBendingProcessNew"/>
    <dgm:cxn modelId="{1FBDE071-46B9-A947-A2B8-61C47241407B}" type="presParOf" srcId="{84C179E8-D2D0-DB4B-89AE-67EC59DBCFA9}" destId="{4EE76239-2EB5-7C4B-B10B-275A9F0D77D5}" srcOrd="17" destOrd="0" presId="urn:microsoft.com/office/officeart/2016/7/layout/RepeatingBendingProcessNew"/>
    <dgm:cxn modelId="{83B817E2-9BEA-5940-9F77-281097DA31A9}" type="presParOf" srcId="{4EE76239-2EB5-7C4B-B10B-275A9F0D77D5}" destId="{97F6B668-3D9B-4C42-B3D6-47DD8C1A9DC2}" srcOrd="0" destOrd="0" presId="urn:microsoft.com/office/officeart/2016/7/layout/RepeatingBendingProcessNew"/>
    <dgm:cxn modelId="{3E0F1655-DC50-4D43-8587-C2E8CE6F68B8}" type="presParOf" srcId="{84C179E8-D2D0-DB4B-89AE-67EC59DBCFA9}" destId="{C7283BE6-9D49-1646-B44B-4E10A107BAE1}" srcOrd="18" destOrd="0" presId="urn:microsoft.com/office/officeart/2016/7/layout/RepeatingBendingProcessNew"/>
    <dgm:cxn modelId="{39F19E51-A35A-534A-B348-F7221BAA2E1F}" type="presParOf" srcId="{84C179E8-D2D0-DB4B-89AE-67EC59DBCFA9}" destId="{BCA2B47C-BDC9-F54A-902C-105AB00A7809}" srcOrd="19" destOrd="0" presId="urn:microsoft.com/office/officeart/2016/7/layout/RepeatingBendingProcessNew"/>
    <dgm:cxn modelId="{E1BF721F-37DB-134B-AF00-6CFF7FA9BA18}" type="presParOf" srcId="{BCA2B47C-BDC9-F54A-902C-105AB00A7809}" destId="{F3AB1C52-518B-D04E-9F48-370E6D93BD83}" srcOrd="0" destOrd="0" presId="urn:microsoft.com/office/officeart/2016/7/layout/RepeatingBendingProcessNew"/>
    <dgm:cxn modelId="{69747D75-8B52-FA45-A5F7-27F390602C14}" type="presParOf" srcId="{84C179E8-D2D0-DB4B-89AE-67EC59DBCFA9}" destId="{E8E835F7-57CD-3647-8622-75779B369BAB}" srcOrd="20" destOrd="0" presId="urn:microsoft.com/office/officeart/2016/7/layout/RepeatingBendingProcessNew"/>
    <dgm:cxn modelId="{69A7C723-CCE3-2244-ADFC-13ABB78E925E}" type="presParOf" srcId="{84C179E8-D2D0-DB4B-89AE-67EC59DBCFA9}" destId="{620688E8-5D01-6C44-9E09-6D105C79E64D}" srcOrd="21" destOrd="0" presId="urn:microsoft.com/office/officeart/2016/7/layout/RepeatingBendingProcessNew"/>
    <dgm:cxn modelId="{F526BBD1-F715-8247-B7A8-7583E774E96A}" type="presParOf" srcId="{620688E8-5D01-6C44-9E09-6D105C79E64D}" destId="{92667C6C-64CB-BD41-9BEA-61638D96A051}" srcOrd="0" destOrd="0" presId="urn:microsoft.com/office/officeart/2016/7/layout/RepeatingBendingProcessNew"/>
    <dgm:cxn modelId="{9117E85A-C41D-6043-881A-49039958225D}" type="presParOf" srcId="{84C179E8-D2D0-DB4B-89AE-67EC59DBCFA9}" destId="{824F21D5-0D71-724A-827E-E284B326C7B3}"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44C335A-32E2-41B7-98F1-2D73D4AE8B5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C3BAE21-75FB-4336-BE3C-AE33B3CFD598}">
      <dgm:prSet/>
      <dgm:spPr/>
      <dgm:t>
        <a:bodyPr/>
        <a:lstStyle/>
        <a:p>
          <a:pPr algn="just">
            <a:lnSpc>
              <a:spcPct val="100000"/>
            </a:lnSpc>
          </a:pPr>
          <a:r>
            <a:rPr lang="en-CA" noProof="0" dirty="0"/>
            <a:t>On the occasion of his marriage or civil union, a full-time manager is entitled, if he requests it to his employer at least 4 weeks in advance, to 5 days of paid leave and 5 days of unpaid leave.</a:t>
          </a:r>
        </a:p>
      </dgm:t>
    </dgm:pt>
    <dgm:pt modelId="{315A390C-104F-43EA-A35A-95F9A1076B11}" type="parTrans" cxnId="{3C390356-6797-4C5C-8A0A-DCD4A8503146}">
      <dgm:prSet/>
      <dgm:spPr/>
      <dgm:t>
        <a:bodyPr/>
        <a:lstStyle/>
        <a:p>
          <a:endParaRPr lang="en-US"/>
        </a:p>
      </dgm:t>
    </dgm:pt>
    <dgm:pt modelId="{AD82A750-0488-4C3D-9BDE-5517B28973E7}" type="sibTrans" cxnId="{3C390356-6797-4C5C-8A0A-DCD4A8503146}">
      <dgm:prSet/>
      <dgm:spPr/>
      <dgm:t>
        <a:bodyPr/>
        <a:lstStyle/>
        <a:p>
          <a:endParaRPr lang="en-US"/>
        </a:p>
      </dgm:t>
    </dgm:pt>
    <dgm:pt modelId="{B934EDF1-EEC9-4069-A288-619238012DC9}">
      <dgm:prSet/>
      <dgm:spPr/>
      <dgm:t>
        <a:bodyPr/>
        <a:lstStyle/>
        <a:p>
          <a:pPr algn="just">
            <a:lnSpc>
              <a:spcPct val="100000"/>
            </a:lnSpc>
          </a:pPr>
          <a:r>
            <a:rPr lang="en-CA" noProof="0" dirty="0"/>
            <a:t>Part-time managers are entitled to leave in proportion to the time worked during the 12 weeks preceding the event.</a:t>
          </a:r>
        </a:p>
      </dgm:t>
    </dgm:pt>
    <dgm:pt modelId="{5FB73168-EAE8-4A38-AC7B-6E2D6EAAC46E}" type="parTrans" cxnId="{CC5C5405-B19B-4A95-863C-6E53291EB9E3}">
      <dgm:prSet/>
      <dgm:spPr/>
      <dgm:t>
        <a:bodyPr/>
        <a:lstStyle/>
        <a:p>
          <a:endParaRPr lang="en-US"/>
        </a:p>
      </dgm:t>
    </dgm:pt>
    <dgm:pt modelId="{7536362F-7CF4-4B65-87E8-D8FB258306A5}" type="sibTrans" cxnId="{CC5C5405-B19B-4A95-863C-6E53291EB9E3}">
      <dgm:prSet/>
      <dgm:spPr/>
      <dgm:t>
        <a:bodyPr/>
        <a:lstStyle/>
        <a:p>
          <a:endParaRPr lang="en-US"/>
        </a:p>
      </dgm:t>
    </dgm:pt>
    <dgm:pt modelId="{C14FD9ED-C2BB-48FD-9621-1BC55A9A0CD1}" type="pres">
      <dgm:prSet presAssocID="{444C335A-32E2-41B7-98F1-2D73D4AE8B54}" presName="root" presStyleCnt="0">
        <dgm:presLayoutVars>
          <dgm:dir/>
          <dgm:resizeHandles val="exact"/>
        </dgm:presLayoutVars>
      </dgm:prSet>
      <dgm:spPr/>
    </dgm:pt>
    <dgm:pt modelId="{9C34B7D7-A1EB-4E99-9A50-76D44C088DA3}" type="pres">
      <dgm:prSet presAssocID="{EC3BAE21-75FB-4336-BE3C-AE33B3CFD598}" presName="compNode" presStyleCnt="0"/>
      <dgm:spPr/>
    </dgm:pt>
    <dgm:pt modelId="{EFD9A3D1-B86B-4F9C-B023-6B83F1B8F863}" type="pres">
      <dgm:prSet presAssocID="{EC3BAE21-75FB-4336-BE3C-AE33B3CFD598}" presName="bgRect" presStyleLbl="bgShp" presStyleIdx="0" presStyleCnt="2"/>
      <dgm:spPr/>
    </dgm:pt>
    <dgm:pt modelId="{F610FB76-8D95-4C2E-8ADB-836208FAFEEB}" type="pres">
      <dgm:prSet presAssocID="{EC3BAE21-75FB-4336-BE3C-AE33B3CFD59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edding Rings"/>
        </a:ext>
      </dgm:extLst>
    </dgm:pt>
    <dgm:pt modelId="{CC220CA7-3D7F-4AE5-8CC5-E1DD1063D489}" type="pres">
      <dgm:prSet presAssocID="{EC3BAE21-75FB-4336-BE3C-AE33B3CFD598}" presName="spaceRect" presStyleCnt="0"/>
      <dgm:spPr/>
    </dgm:pt>
    <dgm:pt modelId="{82718218-AB04-490E-9AAA-12AB3362C9E9}" type="pres">
      <dgm:prSet presAssocID="{EC3BAE21-75FB-4336-BE3C-AE33B3CFD598}" presName="parTx" presStyleLbl="revTx" presStyleIdx="0" presStyleCnt="2">
        <dgm:presLayoutVars>
          <dgm:chMax val="0"/>
          <dgm:chPref val="0"/>
        </dgm:presLayoutVars>
      </dgm:prSet>
      <dgm:spPr/>
    </dgm:pt>
    <dgm:pt modelId="{68BD5028-731C-4AD0-9DF9-557FC4AF9BBD}" type="pres">
      <dgm:prSet presAssocID="{AD82A750-0488-4C3D-9BDE-5517B28973E7}" presName="sibTrans" presStyleCnt="0"/>
      <dgm:spPr/>
    </dgm:pt>
    <dgm:pt modelId="{A76ECAA6-583C-4A31-9DD7-E549E05273A6}" type="pres">
      <dgm:prSet presAssocID="{B934EDF1-EEC9-4069-A288-619238012DC9}" presName="compNode" presStyleCnt="0"/>
      <dgm:spPr/>
    </dgm:pt>
    <dgm:pt modelId="{14280100-F8B1-43AA-9A91-6FD2E1C894F4}" type="pres">
      <dgm:prSet presAssocID="{B934EDF1-EEC9-4069-A288-619238012DC9}" presName="bgRect" presStyleLbl="bgShp" presStyleIdx="1" presStyleCnt="2"/>
      <dgm:spPr/>
    </dgm:pt>
    <dgm:pt modelId="{59158FA0-4D12-4CA7-83E0-C33C273F8199}" type="pres">
      <dgm:prSet presAssocID="{B934EDF1-EEC9-4069-A288-619238012DC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ronomètre"/>
        </a:ext>
      </dgm:extLst>
    </dgm:pt>
    <dgm:pt modelId="{E1C9DA05-03AA-4A69-9973-37BB8B786E24}" type="pres">
      <dgm:prSet presAssocID="{B934EDF1-EEC9-4069-A288-619238012DC9}" presName="spaceRect" presStyleCnt="0"/>
      <dgm:spPr/>
    </dgm:pt>
    <dgm:pt modelId="{7AF6BA11-9898-4AB5-B4A0-DA79F1AFD665}" type="pres">
      <dgm:prSet presAssocID="{B934EDF1-EEC9-4069-A288-619238012DC9}" presName="parTx" presStyleLbl="revTx" presStyleIdx="1" presStyleCnt="2">
        <dgm:presLayoutVars>
          <dgm:chMax val="0"/>
          <dgm:chPref val="0"/>
        </dgm:presLayoutVars>
      </dgm:prSet>
      <dgm:spPr/>
    </dgm:pt>
  </dgm:ptLst>
  <dgm:cxnLst>
    <dgm:cxn modelId="{CC5C5405-B19B-4A95-863C-6E53291EB9E3}" srcId="{444C335A-32E2-41B7-98F1-2D73D4AE8B54}" destId="{B934EDF1-EEC9-4069-A288-619238012DC9}" srcOrd="1" destOrd="0" parTransId="{5FB73168-EAE8-4A38-AC7B-6E2D6EAAC46E}" sibTransId="{7536362F-7CF4-4B65-87E8-D8FB258306A5}"/>
    <dgm:cxn modelId="{E7C33736-1FA7-4C6F-AF8A-F6B080379DB3}" type="presOf" srcId="{444C335A-32E2-41B7-98F1-2D73D4AE8B54}" destId="{C14FD9ED-C2BB-48FD-9621-1BC55A9A0CD1}" srcOrd="0" destOrd="0" presId="urn:microsoft.com/office/officeart/2018/2/layout/IconVerticalSolidList"/>
    <dgm:cxn modelId="{5BDB033E-892E-4137-A974-55724DF94CDC}" type="presOf" srcId="{EC3BAE21-75FB-4336-BE3C-AE33B3CFD598}" destId="{82718218-AB04-490E-9AAA-12AB3362C9E9}" srcOrd="0" destOrd="0" presId="urn:microsoft.com/office/officeart/2018/2/layout/IconVerticalSolidList"/>
    <dgm:cxn modelId="{3C390356-6797-4C5C-8A0A-DCD4A8503146}" srcId="{444C335A-32E2-41B7-98F1-2D73D4AE8B54}" destId="{EC3BAE21-75FB-4336-BE3C-AE33B3CFD598}" srcOrd="0" destOrd="0" parTransId="{315A390C-104F-43EA-A35A-95F9A1076B11}" sibTransId="{AD82A750-0488-4C3D-9BDE-5517B28973E7}"/>
    <dgm:cxn modelId="{58CADFDD-9B17-49B6-9207-F6309FB96C2C}" type="presOf" srcId="{B934EDF1-EEC9-4069-A288-619238012DC9}" destId="{7AF6BA11-9898-4AB5-B4A0-DA79F1AFD665}" srcOrd="0" destOrd="0" presId="urn:microsoft.com/office/officeart/2018/2/layout/IconVerticalSolidList"/>
    <dgm:cxn modelId="{AAED9A2C-081B-4642-9CA8-5AF2E2F7E1F1}" type="presParOf" srcId="{C14FD9ED-C2BB-48FD-9621-1BC55A9A0CD1}" destId="{9C34B7D7-A1EB-4E99-9A50-76D44C088DA3}" srcOrd="0" destOrd="0" presId="urn:microsoft.com/office/officeart/2018/2/layout/IconVerticalSolidList"/>
    <dgm:cxn modelId="{18891398-CD2B-4CA5-80AE-3E45D2E2A255}" type="presParOf" srcId="{9C34B7D7-A1EB-4E99-9A50-76D44C088DA3}" destId="{EFD9A3D1-B86B-4F9C-B023-6B83F1B8F863}" srcOrd="0" destOrd="0" presId="urn:microsoft.com/office/officeart/2018/2/layout/IconVerticalSolidList"/>
    <dgm:cxn modelId="{6A6AE950-4D8D-41C6-80CA-AC29DECF5311}" type="presParOf" srcId="{9C34B7D7-A1EB-4E99-9A50-76D44C088DA3}" destId="{F610FB76-8D95-4C2E-8ADB-836208FAFEEB}" srcOrd="1" destOrd="0" presId="urn:microsoft.com/office/officeart/2018/2/layout/IconVerticalSolidList"/>
    <dgm:cxn modelId="{1CE41068-096D-414D-873F-EDCF92DBB88C}" type="presParOf" srcId="{9C34B7D7-A1EB-4E99-9A50-76D44C088DA3}" destId="{CC220CA7-3D7F-4AE5-8CC5-E1DD1063D489}" srcOrd="2" destOrd="0" presId="urn:microsoft.com/office/officeart/2018/2/layout/IconVerticalSolidList"/>
    <dgm:cxn modelId="{6D525460-B22C-4436-B7C4-B8768B5123F4}" type="presParOf" srcId="{9C34B7D7-A1EB-4E99-9A50-76D44C088DA3}" destId="{82718218-AB04-490E-9AAA-12AB3362C9E9}" srcOrd="3" destOrd="0" presId="urn:microsoft.com/office/officeart/2018/2/layout/IconVerticalSolidList"/>
    <dgm:cxn modelId="{78463094-8A83-4C53-A887-D6D92C4ABD50}" type="presParOf" srcId="{C14FD9ED-C2BB-48FD-9621-1BC55A9A0CD1}" destId="{68BD5028-731C-4AD0-9DF9-557FC4AF9BBD}" srcOrd="1" destOrd="0" presId="urn:microsoft.com/office/officeart/2018/2/layout/IconVerticalSolidList"/>
    <dgm:cxn modelId="{894AF084-A461-40E0-A685-60F935CBF548}" type="presParOf" srcId="{C14FD9ED-C2BB-48FD-9621-1BC55A9A0CD1}" destId="{A76ECAA6-583C-4A31-9DD7-E549E05273A6}" srcOrd="2" destOrd="0" presId="urn:microsoft.com/office/officeart/2018/2/layout/IconVerticalSolidList"/>
    <dgm:cxn modelId="{2508EC8C-84AB-4971-B20B-FC4B28B52DBE}" type="presParOf" srcId="{A76ECAA6-583C-4A31-9DD7-E549E05273A6}" destId="{14280100-F8B1-43AA-9A91-6FD2E1C894F4}" srcOrd="0" destOrd="0" presId="urn:microsoft.com/office/officeart/2018/2/layout/IconVerticalSolidList"/>
    <dgm:cxn modelId="{88940B34-204F-4E5F-AFDA-46A4B41CE425}" type="presParOf" srcId="{A76ECAA6-583C-4A31-9DD7-E549E05273A6}" destId="{59158FA0-4D12-4CA7-83E0-C33C273F8199}" srcOrd="1" destOrd="0" presId="urn:microsoft.com/office/officeart/2018/2/layout/IconVerticalSolidList"/>
    <dgm:cxn modelId="{829CE8B2-45FE-455B-B34E-320481C4238F}" type="presParOf" srcId="{A76ECAA6-583C-4A31-9DD7-E549E05273A6}" destId="{E1C9DA05-03AA-4A69-9973-37BB8B786E24}" srcOrd="2" destOrd="0" presId="urn:microsoft.com/office/officeart/2018/2/layout/IconVerticalSolidList"/>
    <dgm:cxn modelId="{6E50E912-E90C-43AD-9E5B-543BE72EEB0B}" type="presParOf" srcId="{A76ECAA6-583C-4A31-9DD7-E549E05273A6}" destId="{7AF6BA11-9898-4AB5-B4A0-DA79F1AFD6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7DFFCBC-67DD-489A-A2D5-9B0AED9EB11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E8D88E3-FC8F-4283-870C-DB5B9105567B}">
      <dgm:prSet custT="1"/>
      <dgm:spPr/>
      <dgm:t>
        <a:bodyPr/>
        <a:lstStyle/>
        <a:p>
          <a:pPr algn="just">
            <a:lnSpc>
              <a:spcPct val="100000"/>
            </a:lnSpc>
          </a:pPr>
          <a:r>
            <a:rPr lang="en-CA" sz="1050" noProof="0" dirty="0"/>
            <a:t>A manager who is called upon to act as a juror or witness in a case in which he or she is not one of the interested parties shall receive, during the period in question, the difference between his or her regular salary and the indemnity to which he or she is entitled for serving as a juror or appearing as a juror.</a:t>
          </a:r>
        </a:p>
      </dgm:t>
    </dgm:pt>
    <dgm:pt modelId="{1C340E18-DC52-4B44-B60A-AD576E72D3B3}" type="parTrans" cxnId="{2776407B-A578-40FE-8D1A-8FA17804119B}">
      <dgm:prSet/>
      <dgm:spPr/>
      <dgm:t>
        <a:bodyPr/>
        <a:lstStyle/>
        <a:p>
          <a:endParaRPr lang="en-US"/>
        </a:p>
      </dgm:t>
    </dgm:pt>
    <dgm:pt modelId="{E4A9CBE4-DBCA-442B-B999-61FCF308660C}" type="sibTrans" cxnId="{2776407B-A578-40FE-8D1A-8FA17804119B}">
      <dgm:prSet/>
      <dgm:spPr/>
      <dgm:t>
        <a:bodyPr/>
        <a:lstStyle/>
        <a:p>
          <a:pPr>
            <a:lnSpc>
              <a:spcPct val="100000"/>
            </a:lnSpc>
          </a:pPr>
          <a:endParaRPr lang="en-US"/>
        </a:p>
      </dgm:t>
    </dgm:pt>
    <dgm:pt modelId="{FDF21DAC-AC89-4AD5-862E-25E5EFCA47F4}">
      <dgm:prSet/>
      <dgm:spPr/>
      <dgm:t>
        <a:bodyPr/>
        <a:lstStyle/>
        <a:p>
          <a:pPr algn="just">
            <a:lnSpc>
              <a:spcPct val="100000"/>
            </a:lnSpc>
          </a:pPr>
          <a:r>
            <a:rPr lang="en-CA" noProof="0" dirty="0"/>
            <a:t>A manager is prosecuted for an act done in the performance of his duties and is therefore prevented from performing them, he is paid as if he were at work.</a:t>
          </a:r>
        </a:p>
      </dgm:t>
    </dgm:pt>
    <dgm:pt modelId="{6C3CCD0B-B2F4-41E3-A5CE-0A257C925B6D}" type="parTrans" cxnId="{A01365A8-4BB5-4796-BAFB-FF35E9F6B5A6}">
      <dgm:prSet/>
      <dgm:spPr/>
      <dgm:t>
        <a:bodyPr/>
        <a:lstStyle/>
        <a:p>
          <a:endParaRPr lang="en-US"/>
        </a:p>
      </dgm:t>
    </dgm:pt>
    <dgm:pt modelId="{3485AB97-417F-4DB6-A4EF-EAFDB388B7D4}" type="sibTrans" cxnId="{A01365A8-4BB5-4796-BAFB-FF35E9F6B5A6}">
      <dgm:prSet/>
      <dgm:spPr/>
      <dgm:t>
        <a:bodyPr/>
        <a:lstStyle/>
        <a:p>
          <a:pPr>
            <a:lnSpc>
              <a:spcPct val="100000"/>
            </a:lnSpc>
          </a:pPr>
          <a:endParaRPr lang="en-US"/>
        </a:p>
      </dgm:t>
    </dgm:pt>
    <dgm:pt modelId="{1388C305-3B5E-4109-988A-CFB194CE7006}">
      <dgm:prSet/>
      <dgm:spPr/>
      <dgm:t>
        <a:bodyPr/>
        <a:lstStyle/>
        <a:p>
          <a:pPr algn="just">
            <a:lnSpc>
              <a:spcPct val="100000"/>
            </a:lnSpc>
          </a:pPr>
          <a:r>
            <a:rPr lang="en-CA" noProof="0" dirty="0"/>
            <a:t>When the manager moves, he or she may, by agreement with his or her employer, be entitled to leave with pay corresponding to one working day per fiscal year</a:t>
          </a:r>
          <a:r>
            <a:rPr lang="fr-FR" dirty="0"/>
            <a:t>.</a:t>
          </a:r>
          <a:endParaRPr lang="en-US" dirty="0"/>
        </a:p>
      </dgm:t>
    </dgm:pt>
    <dgm:pt modelId="{BB3ADF70-ECD3-4042-A4C1-567F513A41B7}" type="parTrans" cxnId="{F219FF2D-1084-485A-9BF7-BFFE9311488E}">
      <dgm:prSet/>
      <dgm:spPr/>
      <dgm:t>
        <a:bodyPr/>
        <a:lstStyle/>
        <a:p>
          <a:endParaRPr lang="en-US"/>
        </a:p>
      </dgm:t>
    </dgm:pt>
    <dgm:pt modelId="{6926FFC2-1756-433F-BAC4-06E7C7E444E9}" type="sibTrans" cxnId="{F219FF2D-1084-485A-9BF7-BFFE9311488E}">
      <dgm:prSet/>
      <dgm:spPr/>
      <dgm:t>
        <a:bodyPr/>
        <a:lstStyle/>
        <a:p>
          <a:pPr>
            <a:lnSpc>
              <a:spcPct val="100000"/>
            </a:lnSpc>
          </a:pPr>
          <a:endParaRPr lang="en-US"/>
        </a:p>
      </dgm:t>
    </dgm:pt>
    <dgm:pt modelId="{806EBD32-A50E-46DA-BDCC-77E5CE323203}">
      <dgm:prSet/>
      <dgm:spPr/>
      <dgm:t>
        <a:bodyPr/>
        <a:lstStyle/>
        <a:p>
          <a:pPr algn="just">
            <a:lnSpc>
              <a:spcPct val="100000"/>
            </a:lnSpc>
          </a:pPr>
          <a:r>
            <a:rPr lang="en-CA" b="1" noProof="0" dirty="0"/>
            <a:t>For any other reason deemed serious, the manager may, by agreement with his employer, be granted leave with or without pay. Leave with pay is defined as one working day</a:t>
          </a:r>
          <a:r>
            <a:rPr lang="fr-FR" b="1" dirty="0"/>
            <a:t>.</a:t>
          </a:r>
          <a:endParaRPr lang="en-US" dirty="0"/>
        </a:p>
      </dgm:t>
    </dgm:pt>
    <dgm:pt modelId="{6C86D2A4-0B1F-4583-8D3B-BE4438ADF146}" type="parTrans" cxnId="{D55E568B-EEFD-4538-B795-D068D4969220}">
      <dgm:prSet/>
      <dgm:spPr/>
      <dgm:t>
        <a:bodyPr/>
        <a:lstStyle/>
        <a:p>
          <a:endParaRPr lang="en-US"/>
        </a:p>
      </dgm:t>
    </dgm:pt>
    <dgm:pt modelId="{BFFCA9C0-EBA6-47AE-8DAA-C4144CCCDCB4}" type="sibTrans" cxnId="{D55E568B-EEFD-4538-B795-D068D4969220}">
      <dgm:prSet/>
      <dgm:spPr/>
      <dgm:t>
        <a:bodyPr/>
        <a:lstStyle/>
        <a:p>
          <a:endParaRPr lang="en-US"/>
        </a:p>
      </dgm:t>
    </dgm:pt>
    <dgm:pt modelId="{F6D457C2-2344-4A38-9D34-38BDF1B79310}" type="pres">
      <dgm:prSet presAssocID="{07DFFCBC-67DD-489A-A2D5-9B0AED9EB111}" presName="root" presStyleCnt="0">
        <dgm:presLayoutVars>
          <dgm:dir/>
          <dgm:resizeHandles val="exact"/>
        </dgm:presLayoutVars>
      </dgm:prSet>
      <dgm:spPr/>
    </dgm:pt>
    <dgm:pt modelId="{39A0D612-A25A-4947-8FB0-99770DC64C52}" type="pres">
      <dgm:prSet presAssocID="{07DFFCBC-67DD-489A-A2D5-9B0AED9EB111}" presName="container" presStyleCnt="0">
        <dgm:presLayoutVars>
          <dgm:dir/>
          <dgm:resizeHandles val="exact"/>
        </dgm:presLayoutVars>
      </dgm:prSet>
      <dgm:spPr/>
    </dgm:pt>
    <dgm:pt modelId="{5CEF0C61-E8C3-45A6-A5FE-8F1B4AB1615A}" type="pres">
      <dgm:prSet presAssocID="{BE8D88E3-FC8F-4283-870C-DB5B9105567B}" presName="compNode" presStyleCnt="0"/>
      <dgm:spPr/>
    </dgm:pt>
    <dgm:pt modelId="{ACBE35CE-56AB-49B5-A7BA-61DC8EEF2BE1}" type="pres">
      <dgm:prSet presAssocID="{BE8D88E3-FC8F-4283-870C-DB5B9105567B}" presName="iconBgRect" presStyleLbl="bgShp" presStyleIdx="0" presStyleCnt="4"/>
      <dgm:spPr/>
    </dgm:pt>
    <dgm:pt modelId="{7A7667FF-418D-498D-963A-6E1696AFE137}" type="pres">
      <dgm:prSet presAssocID="{BE8D88E3-FC8F-4283-870C-DB5B910556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ge"/>
        </a:ext>
      </dgm:extLst>
    </dgm:pt>
    <dgm:pt modelId="{E61CE1D4-AA1B-4521-BB74-2C6E9F712EAD}" type="pres">
      <dgm:prSet presAssocID="{BE8D88E3-FC8F-4283-870C-DB5B9105567B}" presName="spaceRect" presStyleCnt="0"/>
      <dgm:spPr/>
    </dgm:pt>
    <dgm:pt modelId="{7AF687F0-8B61-4894-8E64-11E0643011C6}" type="pres">
      <dgm:prSet presAssocID="{BE8D88E3-FC8F-4283-870C-DB5B9105567B}" presName="textRect" presStyleLbl="revTx" presStyleIdx="0" presStyleCnt="4">
        <dgm:presLayoutVars>
          <dgm:chMax val="1"/>
          <dgm:chPref val="1"/>
        </dgm:presLayoutVars>
      </dgm:prSet>
      <dgm:spPr/>
    </dgm:pt>
    <dgm:pt modelId="{742896F4-D878-4002-9353-29FA34EBF99D}" type="pres">
      <dgm:prSet presAssocID="{E4A9CBE4-DBCA-442B-B999-61FCF308660C}" presName="sibTrans" presStyleLbl="sibTrans2D1" presStyleIdx="0" presStyleCnt="0"/>
      <dgm:spPr/>
    </dgm:pt>
    <dgm:pt modelId="{50DA24B3-5284-4818-97AC-3482EE1E53A1}" type="pres">
      <dgm:prSet presAssocID="{FDF21DAC-AC89-4AD5-862E-25E5EFCA47F4}" presName="compNode" presStyleCnt="0"/>
      <dgm:spPr/>
    </dgm:pt>
    <dgm:pt modelId="{29FB5330-19CC-48DF-A0D6-235010C57E62}" type="pres">
      <dgm:prSet presAssocID="{FDF21DAC-AC89-4AD5-862E-25E5EFCA47F4}" presName="iconBgRect" presStyleLbl="bgShp" presStyleIdx="1" presStyleCnt="4"/>
      <dgm:spPr/>
    </dgm:pt>
    <dgm:pt modelId="{7452EC23-99CD-441C-8284-CE09892DA7AE}" type="pres">
      <dgm:prSet presAssocID="{FDF21DAC-AC89-4AD5-862E-25E5EFCA47F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teau d'officiel"/>
        </a:ext>
      </dgm:extLst>
    </dgm:pt>
    <dgm:pt modelId="{D4117BCD-D653-4E22-87C8-8602644D810A}" type="pres">
      <dgm:prSet presAssocID="{FDF21DAC-AC89-4AD5-862E-25E5EFCA47F4}" presName="spaceRect" presStyleCnt="0"/>
      <dgm:spPr/>
    </dgm:pt>
    <dgm:pt modelId="{EF6724B9-EE9B-4220-853B-BB2391E6905C}" type="pres">
      <dgm:prSet presAssocID="{FDF21DAC-AC89-4AD5-862E-25E5EFCA47F4}" presName="textRect" presStyleLbl="revTx" presStyleIdx="1" presStyleCnt="4">
        <dgm:presLayoutVars>
          <dgm:chMax val="1"/>
          <dgm:chPref val="1"/>
        </dgm:presLayoutVars>
      </dgm:prSet>
      <dgm:spPr/>
    </dgm:pt>
    <dgm:pt modelId="{C7ECA0AC-74CB-4DB6-8816-1D6B436154C6}" type="pres">
      <dgm:prSet presAssocID="{3485AB97-417F-4DB6-A4EF-EAFDB388B7D4}" presName="sibTrans" presStyleLbl="sibTrans2D1" presStyleIdx="0" presStyleCnt="0"/>
      <dgm:spPr/>
    </dgm:pt>
    <dgm:pt modelId="{506C3854-65FA-45DF-8D0D-D0FD8A50C9DC}" type="pres">
      <dgm:prSet presAssocID="{1388C305-3B5E-4109-988A-CFB194CE7006}" presName="compNode" presStyleCnt="0"/>
      <dgm:spPr/>
    </dgm:pt>
    <dgm:pt modelId="{BBB25C9B-B43E-44D2-9C40-E1E2A3030C7F}" type="pres">
      <dgm:prSet presAssocID="{1388C305-3B5E-4109-988A-CFB194CE7006}" presName="iconBgRect" presStyleLbl="bgShp" presStyleIdx="2" presStyleCnt="4"/>
      <dgm:spPr/>
    </dgm:pt>
    <dgm:pt modelId="{268166FD-FA8C-402C-A66E-BA1E32C4CF29}" type="pres">
      <dgm:prSet presAssocID="{1388C305-3B5E-4109-988A-CFB194CE70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ransférer"/>
        </a:ext>
      </dgm:extLst>
    </dgm:pt>
    <dgm:pt modelId="{95AAFC18-ADF7-446B-A8EA-0B0944EC59DF}" type="pres">
      <dgm:prSet presAssocID="{1388C305-3B5E-4109-988A-CFB194CE7006}" presName="spaceRect" presStyleCnt="0"/>
      <dgm:spPr/>
    </dgm:pt>
    <dgm:pt modelId="{0E017B60-19E7-43DC-84AB-46241A360F98}" type="pres">
      <dgm:prSet presAssocID="{1388C305-3B5E-4109-988A-CFB194CE7006}" presName="textRect" presStyleLbl="revTx" presStyleIdx="2" presStyleCnt="4">
        <dgm:presLayoutVars>
          <dgm:chMax val="1"/>
          <dgm:chPref val="1"/>
        </dgm:presLayoutVars>
      </dgm:prSet>
      <dgm:spPr/>
    </dgm:pt>
    <dgm:pt modelId="{819A92D6-B710-4EB2-816C-5331F5845EAA}" type="pres">
      <dgm:prSet presAssocID="{6926FFC2-1756-433F-BAC4-06E7C7E444E9}" presName="sibTrans" presStyleLbl="sibTrans2D1" presStyleIdx="0" presStyleCnt="0"/>
      <dgm:spPr/>
    </dgm:pt>
    <dgm:pt modelId="{C0BEE9E9-4EB3-475C-A268-BDA2276715DB}" type="pres">
      <dgm:prSet presAssocID="{806EBD32-A50E-46DA-BDCC-77E5CE323203}" presName="compNode" presStyleCnt="0"/>
      <dgm:spPr/>
    </dgm:pt>
    <dgm:pt modelId="{07478805-8619-4BBE-BCE6-34D3325D5C24}" type="pres">
      <dgm:prSet presAssocID="{806EBD32-A50E-46DA-BDCC-77E5CE323203}" presName="iconBgRect" presStyleLbl="bgShp" presStyleIdx="3" presStyleCnt="4"/>
      <dgm:spPr/>
    </dgm:pt>
    <dgm:pt modelId="{1EDB7AD1-2B8A-4D89-9328-CDFC55690C5C}" type="pres">
      <dgm:prSet presAssocID="{806EBD32-A50E-46DA-BDCC-77E5CE32320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che"/>
        </a:ext>
      </dgm:extLst>
    </dgm:pt>
    <dgm:pt modelId="{A8FA5E6B-C02F-4EB5-ABDC-78DAD314A3AD}" type="pres">
      <dgm:prSet presAssocID="{806EBD32-A50E-46DA-BDCC-77E5CE323203}" presName="spaceRect" presStyleCnt="0"/>
      <dgm:spPr/>
    </dgm:pt>
    <dgm:pt modelId="{C353E218-3943-421A-885A-880C40A2FED9}" type="pres">
      <dgm:prSet presAssocID="{806EBD32-A50E-46DA-BDCC-77E5CE323203}" presName="textRect" presStyleLbl="revTx" presStyleIdx="3" presStyleCnt="4">
        <dgm:presLayoutVars>
          <dgm:chMax val="1"/>
          <dgm:chPref val="1"/>
        </dgm:presLayoutVars>
      </dgm:prSet>
      <dgm:spPr/>
    </dgm:pt>
  </dgm:ptLst>
  <dgm:cxnLst>
    <dgm:cxn modelId="{FC699300-0BCA-44BC-A8BA-DC912B760F06}" type="presOf" srcId="{6926FFC2-1756-433F-BAC4-06E7C7E444E9}" destId="{819A92D6-B710-4EB2-816C-5331F5845EAA}" srcOrd="0" destOrd="0" presId="urn:microsoft.com/office/officeart/2018/2/layout/IconCircleList"/>
    <dgm:cxn modelId="{42BE8E1D-D7EA-43C6-9AA5-964676F17538}" type="presOf" srcId="{07DFFCBC-67DD-489A-A2D5-9B0AED9EB111}" destId="{F6D457C2-2344-4A38-9D34-38BDF1B79310}" srcOrd="0" destOrd="0" presId="urn:microsoft.com/office/officeart/2018/2/layout/IconCircleList"/>
    <dgm:cxn modelId="{255E9425-624D-4AA0-97CD-98676F7B0DA8}" type="presOf" srcId="{806EBD32-A50E-46DA-BDCC-77E5CE323203}" destId="{C353E218-3943-421A-885A-880C40A2FED9}" srcOrd="0" destOrd="0" presId="urn:microsoft.com/office/officeart/2018/2/layout/IconCircleList"/>
    <dgm:cxn modelId="{9B0B1327-D181-44D4-BEBC-F4E74A1D9805}" type="presOf" srcId="{1388C305-3B5E-4109-988A-CFB194CE7006}" destId="{0E017B60-19E7-43DC-84AB-46241A360F98}" srcOrd="0" destOrd="0" presId="urn:microsoft.com/office/officeart/2018/2/layout/IconCircleList"/>
    <dgm:cxn modelId="{F219FF2D-1084-485A-9BF7-BFFE9311488E}" srcId="{07DFFCBC-67DD-489A-A2D5-9B0AED9EB111}" destId="{1388C305-3B5E-4109-988A-CFB194CE7006}" srcOrd="2" destOrd="0" parTransId="{BB3ADF70-ECD3-4042-A4C1-567F513A41B7}" sibTransId="{6926FFC2-1756-433F-BAC4-06E7C7E444E9}"/>
    <dgm:cxn modelId="{10500F66-4258-47DA-A93D-A612A4EBEB0C}" type="presOf" srcId="{BE8D88E3-FC8F-4283-870C-DB5B9105567B}" destId="{7AF687F0-8B61-4894-8E64-11E0643011C6}" srcOrd="0" destOrd="0" presId="urn:microsoft.com/office/officeart/2018/2/layout/IconCircleList"/>
    <dgm:cxn modelId="{FDF6C557-4C54-496E-B8DA-BF23A682F09C}" type="presOf" srcId="{FDF21DAC-AC89-4AD5-862E-25E5EFCA47F4}" destId="{EF6724B9-EE9B-4220-853B-BB2391E6905C}" srcOrd="0" destOrd="0" presId="urn:microsoft.com/office/officeart/2018/2/layout/IconCircleList"/>
    <dgm:cxn modelId="{2776407B-A578-40FE-8D1A-8FA17804119B}" srcId="{07DFFCBC-67DD-489A-A2D5-9B0AED9EB111}" destId="{BE8D88E3-FC8F-4283-870C-DB5B9105567B}" srcOrd="0" destOrd="0" parTransId="{1C340E18-DC52-4B44-B60A-AD576E72D3B3}" sibTransId="{E4A9CBE4-DBCA-442B-B999-61FCF308660C}"/>
    <dgm:cxn modelId="{AFF45689-35A2-44DF-AFA6-D2C08DBA250F}" type="presOf" srcId="{E4A9CBE4-DBCA-442B-B999-61FCF308660C}" destId="{742896F4-D878-4002-9353-29FA34EBF99D}" srcOrd="0" destOrd="0" presId="urn:microsoft.com/office/officeart/2018/2/layout/IconCircleList"/>
    <dgm:cxn modelId="{D55E568B-EEFD-4538-B795-D068D4969220}" srcId="{07DFFCBC-67DD-489A-A2D5-9B0AED9EB111}" destId="{806EBD32-A50E-46DA-BDCC-77E5CE323203}" srcOrd="3" destOrd="0" parTransId="{6C86D2A4-0B1F-4583-8D3B-BE4438ADF146}" sibTransId="{BFFCA9C0-EBA6-47AE-8DAA-C4144CCCDCB4}"/>
    <dgm:cxn modelId="{A01365A8-4BB5-4796-BAFB-FF35E9F6B5A6}" srcId="{07DFFCBC-67DD-489A-A2D5-9B0AED9EB111}" destId="{FDF21DAC-AC89-4AD5-862E-25E5EFCA47F4}" srcOrd="1" destOrd="0" parTransId="{6C3CCD0B-B2F4-41E3-A5CE-0A257C925B6D}" sibTransId="{3485AB97-417F-4DB6-A4EF-EAFDB388B7D4}"/>
    <dgm:cxn modelId="{60894CF2-D770-427D-A332-BAFE8BDDF0CE}" type="presOf" srcId="{3485AB97-417F-4DB6-A4EF-EAFDB388B7D4}" destId="{C7ECA0AC-74CB-4DB6-8816-1D6B436154C6}" srcOrd="0" destOrd="0" presId="urn:microsoft.com/office/officeart/2018/2/layout/IconCircleList"/>
    <dgm:cxn modelId="{EA721E83-9366-43B3-BA93-B29CC28F6EF1}" type="presParOf" srcId="{F6D457C2-2344-4A38-9D34-38BDF1B79310}" destId="{39A0D612-A25A-4947-8FB0-99770DC64C52}" srcOrd="0" destOrd="0" presId="urn:microsoft.com/office/officeart/2018/2/layout/IconCircleList"/>
    <dgm:cxn modelId="{22A7DAAB-4050-4589-B62C-5BC34E9CAFFC}" type="presParOf" srcId="{39A0D612-A25A-4947-8FB0-99770DC64C52}" destId="{5CEF0C61-E8C3-45A6-A5FE-8F1B4AB1615A}" srcOrd="0" destOrd="0" presId="urn:microsoft.com/office/officeart/2018/2/layout/IconCircleList"/>
    <dgm:cxn modelId="{41F4EE05-54E1-4F15-94A6-508E2651FAD7}" type="presParOf" srcId="{5CEF0C61-E8C3-45A6-A5FE-8F1B4AB1615A}" destId="{ACBE35CE-56AB-49B5-A7BA-61DC8EEF2BE1}" srcOrd="0" destOrd="0" presId="urn:microsoft.com/office/officeart/2018/2/layout/IconCircleList"/>
    <dgm:cxn modelId="{F559E93F-B48D-4B74-8E39-387899EF8662}" type="presParOf" srcId="{5CEF0C61-E8C3-45A6-A5FE-8F1B4AB1615A}" destId="{7A7667FF-418D-498D-963A-6E1696AFE137}" srcOrd="1" destOrd="0" presId="urn:microsoft.com/office/officeart/2018/2/layout/IconCircleList"/>
    <dgm:cxn modelId="{3B7C8829-6F37-411C-9E4D-76CE56998374}" type="presParOf" srcId="{5CEF0C61-E8C3-45A6-A5FE-8F1B4AB1615A}" destId="{E61CE1D4-AA1B-4521-BB74-2C6E9F712EAD}" srcOrd="2" destOrd="0" presId="urn:microsoft.com/office/officeart/2018/2/layout/IconCircleList"/>
    <dgm:cxn modelId="{B7CFE962-DB74-4806-8B82-A7CB81BCDE16}" type="presParOf" srcId="{5CEF0C61-E8C3-45A6-A5FE-8F1B4AB1615A}" destId="{7AF687F0-8B61-4894-8E64-11E0643011C6}" srcOrd="3" destOrd="0" presId="urn:microsoft.com/office/officeart/2018/2/layout/IconCircleList"/>
    <dgm:cxn modelId="{8E7FA00A-8810-4B06-A85E-C5E37975548A}" type="presParOf" srcId="{39A0D612-A25A-4947-8FB0-99770DC64C52}" destId="{742896F4-D878-4002-9353-29FA34EBF99D}" srcOrd="1" destOrd="0" presId="urn:microsoft.com/office/officeart/2018/2/layout/IconCircleList"/>
    <dgm:cxn modelId="{F91B9174-CFB4-45FF-9484-6EEB30EBF0FF}" type="presParOf" srcId="{39A0D612-A25A-4947-8FB0-99770DC64C52}" destId="{50DA24B3-5284-4818-97AC-3482EE1E53A1}" srcOrd="2" destOrd="0" presId="urn:microsoft.com/office/officeart/2018/2/layout/IconCircleList"/>
    <dgm:cxn modelId="{6F4404C6-6DE0-4A3F-B556-66CB792150AB}" type="presParOf" srcId="{50DA24B3-5284-4818-97AC-3482EE1E53A1}" destId="{29FB5330-19CC-48DF-A0D6-235010C57E62}" srcOrd="0" destOrd="0" presId="urn:microsoft.com/office/officeart/2018/2/layout/IconCircleList"/>
    <dgm:cxn modelId="{16226B6D-80F1-4585-BAB4-CEFA571DBD2C}" type="presParOf" srcId="{50DA24B3-5284-4818-97AC-3482EE1E53A1}" destId="{7452EC23-99CD-441C-8284-CE09892DA7AE}" srcOrd="1" destOrd="0" presId="urn:microsoft.com/office/officeart/2018/2/layout/IconCircleList"/>
    <dgm:cxn modelId="{1D9FA36B-267D-43A9-9D70-A20B479008C1}" type="presParOf" srcId="{50DA24B3-5284-4818-97AC-3482EE1E53A1}" destId="{D4117BCD-D653-4E22-87C8-8602644D810A}" srcOrd="2" destOrd="0" presId="urn:microsoft.com/office/officeart/2018/2/layout/IconCircleList"/>
    <dgm:cxn modelId="{28B03B8D-BA01-4ACE-83B1-8D4EEB2BE547}" type="presParOf" srcId="{50DA24B3-5284-4818-97AC-3482EE1E53A1}" destId="{EF6724B9-EE9B-4220-853B-BB2391E6905C}" srcOrd="3" destOrd="0" presId="urn:microsoft.com/office/officeart/2018/2/layout/IconCircleList"/>
    <dgm:cxn modelId="{CD0C572F-64AD-4DBB-AA1D-C8F78D933D85}" type="presParOf" srcId="{39A0D612-A25A-4947-8FB0-99770DC64C52}" destId="{C7ECA0AC-74CB-4DB6-8816-1D6B436154C6}" srcOrd="3" destOrd="0" presId="urn:microsoft.com/office/officeart/2018/2/layout/IconCircleList"/>
    <dgm:cxn modelId="{5B058CF6-FA7E-4539-9540-E461F55DF305}" type="presParOf" srcId="{39A0D612-A25A-4947-8FB0-99770DC64C52}" destId="{506C3854-65FA-45DF-8D0D-D0FD8A50C9DC}" srcOrd="4" destOrd="0" presId="urn:microsoft.com/office/officeart/2018/2/layout/IconCircleList"/>
    <dgm:cxn modelId="{6D40B1D6-DF28-47CB-B6B9-BFBC511F29A2}" type="presParOf" srcId="{506C3854-65FA-45DF-8D0D-D0FD8A50C9DC}" destId="{BBB25C9B-B43E-44D2-9C40-E1E2A3030C7F}" srcOrd="0" destOrd="0" presId="urn:microsoft.com/office/officeart/2018/2/layout/IconCircleList"/>
    <dgm:cxn modelId="{15ACB754-AE56-4D25-B09D-9D1CF9AA36D3}" type="presParOf" srcId="{506C3854-65FA-45DF-8D0D-D0FD8A50C9DC}" destId="{268166FD-FA8C-402C-A66E-BA1E32C4CF29}" srcOrd="1" destOrd="0" presId="urn:microsoft.com/office/officeart/2018/2/layout/IconCircleList"/>
    <dgm:cxn modelId="{99536246-2C20-4C99-8AFC-EA4C2AC3F9A8}" type="presParOf" srcId="{506C3854-65FA-45DF-8D0D-D0FD8A50C9DC}" destId="{95AAFC18-ADF7-446B-A8EA-0B0944EC59DF}" srcOrd="2" destOrd="0" presId="urn:microsoft.com/office/officeart/2018/2/layout/IconCircleList"/>
    <dgm:cxn modelId="{2021B342-C3D2-4B1D-9472-1C5207DC14AB}" type="presParOf" srcId="{506C3854-65FA-45DF-8D0D-D0FD8A50C9DC}" destId="{0E017B60-19E7-43DC-84AB-46241A360F98}" srcOrd="3" destOrd="0" presId="urn:microsoft.com/office/officeart/2018/2/layout/IconCircleList"/>
    <dgm:cxn modelId="{35F48052-7E04-45BF-A2E0-E32B2E314230}" type="presParOf" srcId="{39A0D612-A25A-4947-8FB0-99770DC64C52}" destId="{819A92D6-B710-4EB2-816C-5331F5845EAA}" srcOrd="5" destOrd="0" presId="urn:microsoft.com/office/officeart/2018/2/layout/IconCircleList"/>
    <dgm:cxn modelId="{FC0978C6-9C81-46EA-8B42-1EF18A24E593}" type="presParOf" srcId="{39A0D612-A25A-4947-8FB0-99770DC64C52}" destId="{C0BEE9E9-4EB3-475C-A268-BDA2276715DB}" srcOrd="6" destOrd="0" presId="urn:microsoft.com/office/officeart/2018/2/layout/IconCircleList"/>
    <dgm:cxn modelId="{469D1CAD-3F5B-4DB2-AEF9-B9F6BC5289B7}" type="presParOf" srcId="{C0BEE9E9-4EB3-475C-A268-BDA2276715DB}" destId="{07478805-8619-4BBE-BCE6-34D3325D5C24}" srcOrd="0" destOrd="0" presId="urn:microsoft.com/office/officeart/2018/2/layout/IconCircleList"/>
    <dgm:cxn modelId="{3964E293-BC8E-47C8-8CEA-B21777D85A64}" type="presParOf" srcId="{C0BEE9E9-4EB3-475C-A268-BDA2276715DB}" destId="{1EDB7AD1-2B8A-4D89-9328-CDFC55690C5C}" srcOrd="1" destOrd="0" presId="urn:microsoft.com/office/officeart/2018/2/layout/IconCircleList"/>
    <dgm:cxn modelId="{E2EB34F3-CEE6-4100-BA97-C9B90CDE698F}" type="presParOf" srcId="{C0BEE9E9-4EB3-475C-A268-BDA2276715DB}" destId="{A8FA5E6B-C02F-4EB5-ABDC-78DAD314A3AD}" srcOrd="2" destOrd="0" presId="urn:microsoft.com/office/officeart/2018/2/layout/IconCircleList"/>
    <dgm:cxn modelId="{3D76B9E2-73D5-4AB2-AD7A-84AF442F9444}" type="presParOf" srcId="{C0BEE9E9-4EB3-475C-A268-BDA2276715DB}" destId="{C353E218-3943-421A-885A-880C40A2FED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A8372F4-5BA7-4B20-B68D-6E0DBB8DD4F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B28E06D-8E2C-4254-BF58-6E936DDBC9DC}">
      <dgm:prSet/>
      <dgm:spPr/>
      <dgm:t>
        <a:bodyPr/>
        <a:lstStyle/>
        <a:p>
          <a:pPr>
            <a:lnSpc>
              <a:spcPct val="100000"/>
            </a:lnSpc>
          </a:pPr>
          <a:r>
            <a:rPr lang="en-US" dirty="0"/>
            <a:t>OUR NEWSLETTERS</a:t>
          </a:r>
        </a:p>
      </dgm:t>
    </dgm:pt>
    <dgm:pt modelId="{BF12A5E2-74DA-4875-9E7E-E6E143DD50BF}" type="parTrans" cxnId="{5F1D377D-ED3D-4BC5-94FC-FBF2A03A5C49}">
      <dgm:prSet/>
      <dgm:spPr/>
      <dgm:t>
        <a:bodyPr/>
        <a:lstStyle/>
        <a:p>
          <a:endParaRPr lang="en-US"/>
        </a:p>
      </dgm:t>
    </dgm:pt>
    <dgm:pt modelId="{ECE46DB1-D6B6-4247-8EC9-C9CFA8D66B8D}" type="sibTrans" cxnId="{5F1D377D-ED3D-4BC5-94FC-FBF2A03A5C49}">
      <dgm:prSet/>
      <dgm:spPr/>
      <dgm:t>
        <a:bodyPr/>
        <a:lstStyle/>
        <a:p>
          <a:endParaRPr lang="en-US"/>
        </a:p>
      </dgm:t>
    </dgm:pt>
    <dgm:pt modelId="{3EC31BD1-4317-4D7D-AC3B-01D85C0E1AB6}">
      <dgm:prSet/>
      <dgm:spPr/>
      <dgm:t>
        <a:bodyPr/>
        <a:lstStyle/>
        <a:p>
          <a:pPr>
            <a:lnSpc>
              <a:spcPct val="100000"/>
            </a:lnSpc>
          </a:pPr>
          <a:r>
            <a:rPr lang="en-US" dirty="0"/>
            <a:t>INFO-CADRE</a:t>
          </a:r>
        </a:p>
      </dgm:t>
    </dgm:pt>
    <dgm:pt modelId="{85E96FB1-D777-4107-9039-FCA3C4D70350}" type="parTrans" cxnId="{4714BC85-02A0-44F1-A18D-AC92883B2CB1}">
      <dgm:prSet/>
      <dgm:spPr/>
      <dgm:t>
        <a:bodyPr/>
        <a:lstStyle/>
        <a:p>
          <a:endParaRPr lang="en-US"/>
        </a:p>
      </dgm:t>
    </dgm:pt>
    <dgm:pt modelId="{CE31D3B1-EECB-478D-86A0-4B39807375CD}" type="sibTrans" cxnId="{4714BC85-02A0-44F1-A18D-AC92883B2CB1}">
      <dgm:prSet/>
      <dgm:spPr/>
      <dgm:t>
        <a:bodyPr/>
        <a:lstStyle/>
        <a:p>
          <a:endParaRPr lang="en-US"/>
        </a:p>
      </dgm:t>
    </dgm:pt>
    <dgm:pt modelId="{72805B13-9F38-4F80-A94A-9B9D662032CF}">
      <dgm:prSet/>
      <dgm:spPr/>
      <dgm:t>
        <a:bodyPr/>
        <a:lstStyle/>
        <a:p>
          <a:pPr>
            <a:lnSpc>
              <a:spcPct val="100000"/>
            </a:lnSpc>
          </a:pPr>
          <a:r>
            <a:rPr lang="en-US" baseline="0" dirty="0"/>
            <a:t>REACH US DIRECTLY </a:t>
          </a:r>
          <a:r>
            <a:rPr lang="en-US" baseline="0" dirty="0">
              <a:hlinkClick xmlns:r="http://schemas.openxmlformats.org/officeDocument/2006/relationships" r:id="rId1"/>
            </a:rPr>
            <a:t>ASSOCIATION@APER.QC.CA</a:t>
          </a:r>
          <a:endParaRPr lang="en-US" baseline="0" dirty="0"/>
        </a:p>
        <a:p>
          <a:pPr>
            <a:lnSpc>
              <a:spcPct val="100000"/>
            </a:lnSpc>
          </a:pPr>
          <a:endParaRPr lang="en-US" dirty="0"/>
        </a:p>
      </dgm:t>
    </dgm:pt>
    <dgm:pt modelId="{6FCB45A0-C09C-4F23-9BAF-F25EA3DDC46B}" type="parTrans" cxnId="{97DFBB44-52EB-4B56-8320-2DCA3EDA638C}">
      <dgm:prSet/>
      <dgm:spPr/>
      <dgm:t>
        <a:bodyPr/>
        <a:lstStyle/>
        <a:p>
          <a:endParaRPr lang="en-US"/>
        </a:p>
      </dgm:t>
    </dgm:pt>
    <dgm:pt modelId="{1CC6E183-AD23-4E34-ADE0-CD6CBE55A444}" type="sibTrans" cxnId="{97DFBB44-52EB-4B56-8320-2DCA3EDA638C}">
      <dgm:prSet/>
      <dgm:spPr/>
      <dgm:t>
        <a:bodyPr/>
        <a:lstStyle/>
        <a:p>
          <a:endParaRPr lang="en-US"/>
        </a:p>
      </dgm:t>
    </dgm:pt>
    <dgm:pt modelId="{2D8B58DE-AF11-4BB4-AE87-E6D37FD44377}" type="pres">
      <dgm:prSet presAssocID="{9A8372F4-5BA7-4B20-B68D-6E0DBB8DD4FC}" presName="root" presStyleCnt="0">
        <dgm:presLayoutVars>
          <dgm:dir/>
          <dgm:resizeHandles val="exact"/>
        </dgm:presLayoutVars>
      </dgm:prSet>
      <dgm:spPr/>
    </dgm:pt>
    <dgm:pt modelId="{2E432FA2-6C5B-4CC1-88FE-FD7F20A3B4BE}" type="pres">
      <dgm:prSet presAssocID="{AB28E06D-8E2C-4254-BF58-6E936DDBC9DC}" presName="compNode" presStyleCnt="0"/>
      <dgm:spPr/>
    </dgm:pt>
    <dgm:pt modelId="{AFF7AA0A-E0C6-4A7D-9A3E-3EA35C2FD009}" type="pres">
      <dgm:prSet presAssocID="{AB28E06D-8E2C-4254-BF58-6E936DDBC9DC}"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oche"/>
        </a:ext>
      </dgm:extLst>
    </dgm:pt>
    <dgm:pt modelId="{85520E90-B1D4-454B-BA7A-91295F1FD6F9}" type="pres">
      <dgm:prSet presAssocID="{AB28E06D-8E2C-4254-BF58-6E936DDBC9DC}" presName="spaceRect" presStyleCnt="0"/>
      <dgm:spPr/>
    </dgm:pt>
    <dgm:pt modelId="{2DA7C220-3847-4816-B839-C3680B67209A}" type="pres">
      <dgm:prSet presAssocID="{AB28E06D-8E2C-4254-BF58-6E936DDBC9DC}" presName="textRect" presStyleLbl="revTx" presStyleIdx="0" presStyleCnt="3">
        <dgm:presLayoutVars>
          <dgm:chMax val="1"/>
          <dgm:chPref val="1"/>
        </dgm:presLayoutVars>
      </dgm:prSet>
      <dgm:spPr/>
    </dgm:pt>
    <dgm:pt modelId="{E30E8FA5-1BAE-46CE-886D-A2058EE32EE9}" type="pres">
      <dgm:prSet presAssocID="{ECE46DB1-D6B6-4247-8EC9-C9CFA8D66B8D}" presName="sibTrans" presStyleCnt="0"/>
      <dgm:spPr/>
    </dgm:pt>
    <dgm:pt modelId="{9CA03856-9B24-4B80-83D9-3B5FF1F567CE}" type="pres">
      <dgm:prSet presAssocID="{3EC31BD1-4317-4D7D-AC3B-01D85C0E1AB6}" presName="compNode" presStyleCnt="0"/>
      <dgm:spPr/>
    </dgm:pt>
    <dgm:pt modelId="{EBA80E4F-E026-4887-B2E7-FD8DCAD05CE7}" type="pres">
      <dgm:prSet presAssocID="{3EC31BD1-4317-4D7D-AC3B-01D85C0E1AB6}"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Vivats"/>
        </a:ext>
      </dgm:extLst>
    </dgm:pt>
    <dgm:pt modelId="{97DC0B57-FC67-43DB-B6FB-F65E179791E1}" type="pres">
      <dgm:prSet presAssocID="{3EC31BD1-4317-4D7D-AC3B-01D85C0E1AB6}" presName="spaceRect" presStyleCnt="0"/>
      <dgm:spPr/>
    </dgm:pt>
    <dgm:pt modelId="{646FAB4D-063E-46E5-86A7-B55027E405F1}" type="pres">
      <dgm:prSet presAssocID="{3EC31BD1-4317-4D7D-AC3B-01D85C0E1AB6}" presName="textRect" presStyleLbl="revTx" presStyleIdx="1" presStyleCnt="3">
        <dgm:presLayoutVars>
          <dgm:chMax val="1"/>
          <dgm:chPref val="1"/>
        </dgm:presLayoutVars>
      </dgm:prSet>
      <dgm:spPr/>
    </dgm:pt>
    <dgm:pt modelId="{5648E590-4B71-4156-9B47-D17A3A9DA343}" type="pres">
      <dgm:prSet presAssocID="{CE31D3B1-EECB-478D-86A0-4B39807375CD}" presName="sibTrans" presStyleCnt="0"/>
      <dgm:spPr/>
    </dgm:pt>
    <dgm:pt modelId="{C6944BB8-5D0A-4189-BBFD-EA2EA95E1005}" type="pres">
      <dgm:prSet presAssocID="{72805B13-9F38-4F80-A94A-9B9D662032CF}" presName="compNode" presStyleCnt="0"/>
      <dgm:spPr/>
    </dgm:pt>
    <dgm:pt modelId="{D72DB0FE-16D5-4D06-ABA5-697BE6F9BC28}" type="pres">
      <dgm:prSet presAssocID="{72805B13-9F38-4F80-A94A-9B9D662032CF}"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Papier"/>
        </a:ext>
      </dgm:extLst>
    </dgm:pt>
    <dgm:pt modelId="{356D2980-5A88-4FFA-8233-645090C09149}" type="pres">
      <dgm:prSet presAssocID="{72805B13-9F38-4F80-A94A-9B9D662032CF}" presName="spaceRect" presStyleCnt="0"/>
      <dgm:spPr/>
    </dgm:pt>
    <dgm:pt modelId="{1C28731B-9A14-4B96-8714-38BDBC562404}" type="pres">
      <dgm:prSet presAssocID="{72805B13-9F38-4F80-A94A-9B9D662032CF}" presName="textRect" presStyleLbl="revTx" presStyleIdx="2" presStyleCnt="3">
        <dgm:presLayoutVars>
          <dgm:chMax val="1"/>
          <dgm:chPref val="1"/>
        </dgm:presLayoutVars>
      </dgm:prSet>
      <dgm:spPr/>
    </dgm:pt>
  </dgm:ptLst>
  <dgm:cxnLst>
    <dgm:cxn modelId="{27A95841-776C-4BBC-B8AB-CE21AAEC1750}" type="presOf" srcId="{9A8372F4-5BA7-4B20-B68D-6E0DBB8DD4FC}" destId="{2D8B58DE-AF11-4BB4-AE87-E6D37FD44377}" srcOrd="0" destOrd="0" presId="urn:microsoft.com/office/officeart/2018/2/layout/IconLabelList"/>
    <dgm:cxn modelId="{97DFBB44-52EB-4B56-8320-2DCA3EDA638C}" srcId="{9A8372F4-5BA7-4B20-B68D-6E0DBB8DD4FC}" destId="{72805B13-9F38-4F80-A94A-9B9D662032CF}" srcOrd="2" destOrd="0" parTransId="{6FCB45A0-C09C-4F23-9BAF-F25EA3DDC46B}" sibTransId="{1CC6E183-AD23-4E34-ADE0-CD6CBE55A444}"/>
    <dgm:cxn modelId="{0CBFE34A-0BFA-4508-8BD8-81B373B507CD}" type="presOf" srcId="{3EC31BD1-4317-4D7D-AC3B-01D85C0E1AB6}" destId="{646FAB4D-063E-46E5-86A7-B55027E405F1}" srcOrd="0" destOrd="0" presId="urn:microsoft.com/office/officeart/2018/2/layout/IconLabelList"/>
    <dgm:cxn modelId="{5F1D377D-ED3D-4BC5-94FC-FBF2A03A5C49}" srcId="{9A8372F4-5BA7-4B20-B68D-6E0DBB8DD4FC}" destId="{AB28E06D-8E2C-4254-BF58-6E936DDBC9DC}" srcOrd="0" destOrd="0" parTransId="{BF12A5E2-74DA-4875-9E7E-E6E143DD50BF}" sibTransId="{ECE46DB1-D6B6-4247-8EC9-C9CFA8D66B8D}"/>
    <dgm:cxn modelId="{4714BC85-02A0-44F1-A18D-AC92883B2CB1}" srcId="{9A8372F4-5BA7-4B20-B68D-6E0DBB8DD4FC}" destId="{3EC31BD1-4317-4D7D-AC3B-01D85C0E1AB6}" srcOrd="1" destOrd="0" parTransId="{85E96FB1-D777-4107-9039-FCA3C4D70350}" sibTransId="{CE31D3B1-EECB-478D-86A0-4B39807375CD}"/>
    <dgm:cxn modelId="{9D983795-1791-4232-8E4D-2148FB994F65}" type="presOf" srcId="{AB28E06D-8E2C-4254-BF58-6E936DDBC9DC}" destId="{2DA7C220-3847-4816-B839-C3680B67209A}" srcOrd="0" destOrd="0" presId="urn:microsoft.com/office/officeart/2018/2/layout/IconLabelList"/>
    <dgm:cxn modelId="{394F81F7-9DE2-4ABF-8F85-A56A4D7271DD}" type="presOf" srcId="{72805B13-9F38-4F80-A94A-9B9D662032CF}" destId="{1C28731B-9A14-4B96-8714-38BDBC562404}" srcOrd="0" destOrd="0" presId="urn:microsoft.com/office/officeart/2018/2/layout/IconLabelList"/>
    <dgm:cxn modelId="{DB398214-59FE-44CC-BC8F-DDF25FFB4C0D}" type="presParOf" srcId="{2D8B58DE-AF11-4BB4-AE87-E6D37FD44377}" destId="{2E432FA2-6C5B-4CC1-88FE-FD7F20A3B4BE}" srcOrd="0" destOrd="0" presId="urn:microsoft.com/office/officeart/2018/2/layout/IconLabelList"/>
    <dgm:cxn modelId="{514F3643-9540-4F3C-8E26-5E965E69758A}" type="presParOf" srcId="{2E432FA2-6C5B-4CC1-88FE-FD7F20A3B4BE}" destId="{AFF7AA0A-E0C6-4A7D-9A3E-3EA35C2FD009}" srcOrd="0" destOrd="0" presId="urn:microsoft.com/office/officeart/2018/2/layout/IconLabelList"/>
    <dgm:cxn modelId="{69119778-2E05-436B-B6B9-687DDF35C690}" type="presParOf" srcId="{2E432FA2-6C5B-4CC1-88FE-FD7F20A3B4BE}" destId="{85520E90-B1D4-454B-BA7A-91295F1FD6F9}" srcOrd="1" destOrd="0" presId="urn:microsoft.com/office/officeart/2018/2/layout/IconLabelList"/>
    <dgm:cxn modelId="{1A1D8751-F349-433A-B886-7E4E24C66967}" type="presParOf" srcId="{2E432FA2-6C5B-4CC1-88FE-FD7F20A3B4BE}" destId="{2DA7C220-3847-4816-B839-C3680B67209A}" srcOrd="2" destOrd="0" presId="urn:microsoft.com/office/officeart/2018/2/layout/IconLabelList"/>
    <dgm:cxn modelId="{4FF2B3D6-9D56-424D-860A-495EFD9CFA95}" type="presParOf" srcId="{2D8B58DE-AF11-4BB4-AE87-E6D37FD44377}" destId="{E30E8FA5-1BAE-46CE-886D-A2058EE32EE9}" srcOrd="1" destOrd="0" presId="urn:microsoft.com/office/officeart/2018/2/layout/IconLabelList"/>
    <dgm:cxn modelId="{F39DA4A9-8998-4E43-A9D7-A144D156BD32}" type="presParOf" srcId="{2D8B58DE-AF11-4BB4-AE87-E6D37FD44377}" destId="{9CA03856-9B24-4B80-83D9-3B5FF1F567CE}" srcOrd="2" destOrd="0" presId="urn:microsoft.com/office/officeart/2018/2/layout/IconLabelList"/>
    <dgm:cxn modelId="{F15B2582-7D83-498F-BF48-9A59ABD2718D}" type="presParOf" srcId="{9CA03856-9B24-4B80-83D9-3B5FF1F567CE}" destId="{EBA80E4F-E026-4887-B2E7-FD8DCAD05CE7}" srcOrd="0" destOrd="0" presId="urn:microsoft.com/office/officeart/2018/2/layout/IconLabelList"/>
    <dgm:cxn modelId="{1BF5AFFC-5BF4-4BEF-8149-40BD83C49979}" type="presParOf" srcId="{9CA03856-9B24-4B80-83D9-3B5FF1F567CE}" destId="{97DC0B57-FC67-43DB-B6FB-F65E179791E1}" srcOrd="1" destOrd="0" presId="urn:microsoft.com/office/officeart/2018/2/layout/IconLabelList"/>
    <dgm:cxn modelId="{A49D56ED-2FEC-4EA5-B1D6-8AF7FF6CB6CF}" type="presParOf" srcId="{9CA03856-9B24-4B80-83D9-3B5FF1F567CE}" destId="{646FAB4D-063E-46E5-86A7-B55027E405F1}" srcOrd="2" destOrd="0" presId="urn:microsoft.com/office/officeart/2018/2/layout/IconLabelList"/>
    <dgm:cxn modelId="{F1AFFCE2-C00A-4116-8695-B0226E77524F}" type="presParOf" srcId="{2D8B58DE-AF11-4BB4-AE87-E6D37FD44377}" destId="{5648E590-4B71-4156-9B47-D17A3A9DA343}" srcOrd="3" destOrd="0" presId="urn:microsoft.com/office/officeart/2018/2/layout/IconLabelList"/>
    <dgm:cxn modelId="{26E7AB8F-3C6E-4441-964E-8262B28D27F2}" type="presParOf" srcId="{2D8B58DE-AF11-4BB4-AE87-E6D37FD44377}" destId="{C6944BB8-5D0A-4189-BBFD-EA2EA95E1005}" srcOrd="4" destOrd="0" presId="urn:microsoft.com/office/officeart/2018/2/layout/IconLabelList"/>
    <dgm:cxn modelId="{B864E7D9-3074-41EC-8CEA-028E49881CFA}" type="presParOf" srcId="{C6944BB8-5D0A-4189-BBFD-EA2EA95E1005}" destId="{D72DB0FE-16D5-4D06-ABA5-697BE6F9BC28}" srcOrd="0" destOrd="0" presId="urn:microsoft.com/office/officeart/2018/2/layout/IconLabelList"/>
    <dgm:cxn modelId="{21CF18F5-7682-49B9-83B7-3F05C5A22B88}" type="presParOf" srcId="{C6944BB8-5D0A-4189-BBFD-EA2EA95E1005}" destId="{356D2980-5A88-4FFA-8233-645090C09149}" srcOrd="1" destOrd="0" presId="urn:microsoft.com/office/officeart/2018/2/layout/IconLabelList"/>
    <dgm:cxn modelId="{2BC951A5-35ED-450E-8620-CE4CE525E401}" type="presParOf" srcId="{C6944BB8-5D0A-4189-BBFD-EA2EA95E1005}" destId="{1C28731B-9A14-4B96-8714-38BDBC56240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6A1CAA-6C37-4E84-AD81-26BCC40DA5B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28F82D4-6729-45BB-9503-290E10237B71}">
      <dgm:prSet custT="1"/>
      <dgm:spPr/>
      <dgm:t>
        <a:bodyPr/>
        <a:lstStyle/>
        <a:p>
          <a:pPr algn="l"/>
          <a:r>
            <a:rPr lang="en-US" sz="2000" dirty="0"/>
            <a:t>1.CHANGES TO CERTAIN SALARY CLASSES AS OF APRIL 1, 2022</a:t>
          </a:r>
        </a:p>
      </dgm:t>
    </dgm:pt>
    <dgm:pt modelId="{D33F76C6-9BE9-4720-AF05-3426B64F3277}" type="parTrans" cxnId="{C9C97F9A-57BC-4233-91B7-668E00CEC15C}">
      <dgm:prSet/>
      <dgm:spPr/>
      <dgm:t>
        <a:bodyPr/>
        <a:lstStyle/>
        <a:p>
          <a:endParaRPr lang="en-US"/>
        </a:p>
      </dgm:t>
    </dgm:pt>
    <dgm:pt modelId="{A5ABBFD6-658A-4D6A-A60C-980F9E85D6D1}" type="sibTrans" cxnId="{C9C97F9A-57BC-4233-91B7-668E00CEC15C}">
      <dgm:prSet/>
      <dgm:spPr/>
      <dgm:t>
        <a:bodyPr/>
        <a:lstStyle/>
        <a:p>
          <a:endParaRPr lang="en-US"/>
        </a:p>
      </dgm:t>
    </dgm:pt>
    <dgm:pt modelId="{7BA097F0-1DDC-451B-B32C-ADA026E75511}">
      <dgm:prSet/>
      <dgm:spPr/>
      <dgm:t>
        <a:bodyPr/>
        <a:lstStyle/>
        <a:p>
          <a:pPr algn="just"/>
          <a:r>
            <a:rPr lang="en-US" dirty="0"/>
            <a:t>2.NEW PROVISIONS TO ALIGN THE SETTLEMENT WITH THE 2020-2023 COLLECTIVE AGREEMENTS AND LETTERS OF AGREEMENT</a:t>
          </a:r>
        </a:p>
      </dgm:t>
    </dgm:pt>
    <dgm:pt modelId="{701FE761-DA49-43B7-B325-C7BD970BC2F3}" type="parTrans" cxnId="{B38874B1-4EF3-4B8B-9177-8B610FF6D68A}">
      <dgm:prSet/>
      <dgm:spPr/>
      <dgm:t>
        <a:bodyPr/>
        <a:lstStyle/>
        <a:p>
          <a:endParaRPr lang="en-US"/>
        </a:p>
      </dgm:t>
    </dgm:pt>
    <dgm:pt modelId="{12D03DE4-779F-4CD3-9E4D-FBCBCE8077C2}" type="sibTrans" cxnId="{B38874B1-4EF3-4B8B-9177-8B610FF6D68A}">
      <dgm:prSet/>
      <dgm:spPr/>
      <dgm:t>
        <a:bodyPr/>
        <a:lstStyle/>
        <a:p>
          <a:endParaRPr lang="en-US"/>
        </a:p>
      </dgm:t>
    </dgm:pt>
    <dgm:pt modelId="{3C247338-ED5F-4DB8-9B4F-93284731676B}">
      <dgm:prSet custT="1"/>
      <dgm:spPr/>
      <dgm:t>
        <a:bodyPr/>
        <a:lstStyle/>
        <a:p>
          <a:pPr algn="just"/>
          <a:r>
            <a:rPr lang="en-US" sz="2000" dirty="0"/>
            <a:t>3.AMENDMENTS TO THE GROUP INSURANCE PLAN AND INTRODUCTION OF CERTAIN PROVISIONS WITH A MONETARY IMPACT RESULTING FROM LOCAL MANAGEMENT POLICIES</a:t>
          </a:r>
        </a:p>
      </dgm:t>
    </dgm:pt>
    <dgm:pt modelId="{F39BF010-8908-45FA-95D8-1973285CE8B6}" type="parTrans" cxnId="{C50FE752-7FF5-49DA-BA0E-CB991D393820}">
      <dgm:prSet/>
      <dgm:spPr/>
      <dgm:t>
        <a:bodyPr/>
        <a:lstStyle/>
        <a:p>
          <a:endParaRPr lang="en-US"/>
        </a:p>
      </dgm:t>
    </dgm:pt>
    <dgm:pt modelId="{4F25FCA9-32D4-4C20-9D2D-78C8EFF885D9}" type="sibTrans" cxnId="{C50FE752-7FF5-49DA-BA0E-CB991D393820}">
      <dgm:prSet/>
      <dgm:spPr/>
      <dgm:t>
        <a:bodyPr/>
        <a:lstStyle/>
        <a:p>
          <a:endParaRPr lang="en-US"/>
        </a:p>
      </dgm:t>
    </dgm:pt>
    <dgm:pt modelId="{20EF1591-401C-CE44-9710-08451E603655}" type="pres">
      <dgm:prSet presAssocID="{716A1CAA-6C37-4E84-AD81-26BCC40DA5BA}" presName="Name0" presStyleCnt="0">
        <dgm:presLayoutVars>
          <dgm:dir/>
          <dgm:animLvl val="lvl"/>
          <dgm:resizeHandles val="exact"/>
        </dgm:presLayoutVars>
      </dgm:prSet>
      <dgm:spPr/>
    </dgm:pt>
    <dgm:pt modelId="{08D7C08B-F533-6343-8D72-9FB399C8A714}" type="pres">
      <dgm:prSet presAssocID="{3C247338-ED5F-4DB8-9B4F-93284731676B}" presName="boxAndChildren" presStyleCnt="0"/>
      <dgm:spPr/>
    </dgm:pt>
    <dgm:pt modelId="{1733488D-3F5F-784E-BD08-729931910211}" type="pres">
      <dgm:prSet presAssocID="{3C247338-ED5F-4DB8-9B4F-93284731676B}" presName="parentTextBox" presStyleLbl="node1" presStyleIdx="0" presStyleCnt="3"/>
      <dgm:spPr/>
    </dgm:pt>
    <dgm:pt modelId="{E25D7C16-05CD-6643-A5FA-7FB6EC32D2BA}" type="pres">
      <dgm:prSet presAssocID="{12D03DE4-779F-4CD3-9E4D-FBCBCE8077C2}" presName="sp" presStyleCnt="0"/>
      <dgm:spPr/>
    </dgm:pt>
    <dgm:pt modelId="{E7473A0E-FE95-364E-9B35-44E28A2EE4CE}" type="pres">
      <dgm:prSet presAssocID="{7BA097F0-1DDC-451B-B32C-ADA026E75511}" presName="arrowAndChildren" presStyleCnt="0"/>
      <dgm:spPr/>
    </dgm:pt>
    <dgm:pt modelId="{26ADA665-F215-9547-BA69-C03B6BA194B7}" type="pres">
      <dgm:prSet presAssocID="{7BA097F0-1DDC-451B-B32C-ADA026E75511}" presName="parentTextArrow" presStyleLbl="node1" presStyleIdx="1" presStyleCnt="3"/>
      <dgm:spPr/>
    </dgm:pt>
    <dgm:pt modelId="{E640B316-A510-2F45-93EA-D4BE91CA41FA}" type="pres">
      <dgm:prSet presAssocID="{A5ABBFD6-658A-4D6A-A60C-980F9E85D6D1}" presName="sp" presStyleCnt="0"/>
      <dgm:spPr/>
    </dgm:pt>
    <dgm:pt modelId="{5274D9FA-A73C-4D4D-A311-8640DA9E3197}" type="pres">
      <dgm:prSet presAssocID="{628F82D4-6729-45BB-9503-290E10237B71}" presName="arrowAndChildren" presStyleCnt="0"/>
      <dgm:spPr/>
    </dgm:pt>
    <dgm:pt modelId="{90D48790-7E05-B44C-A1FE-065D90764579}" type="pres">
      <dgm:prSet presAssocID="{628F82D4-6729-45BB-9503-290E10237B71}" presName="parentTextArrow" presStyleLbl="node1" presStyleIdx="2" presStyleCnt="3"/>
      <dgm:spPr/>
    </dgm:pt>
  </dgm:ptLst>
  <dgm:cxnLst>
    <dgm:cxn modelId="{71F70A50-0AAB-524D-966D-6E20A3979EB9}" type="presOf" srcId="{3C247338-ED5F-4DB8-9B4F-93284731676B}" destId="{1733488D-3F5F-784E-BD08-729931910211}" srcOrd="0" destOrd="0" presId="urn:microsoft.com/office/officeart/2005/8/layout/process4"/>
    <dgm:cxn modelId="{C50FE752-7FF5-49DA-BA0E-CB991D393820}" srcId="{716A1CAA-6C37-4E84-AD81-26BCC40DA5BA}" destId="{3C247338-ED5F-4DB8-9B4F-93284731676B}" srcOrd="2" destOrd="0" parTransId="{F39BF010-8908-45FA-95D8-1973285CE8B6}" sibTransId="{4F25FCA9-32D4-4C20-9D2D-78C8EFF885D9}"/>
    <dgm:cxn modelId="{1BDACC98-8094-7345-AD88-891EB58165FA}" type="presOf" srcId="{7BA097F0-1DDC-451B-B32C-ADA026E75511}" destId="{26ADA665-F215-9547-BA69-C03B6BA194B7}" srcOrd="0" destOrd="0" presId="urn:microsoft.com/office/officeart/2005/8/layout/process4"/>
    <dgm:cxn modelId="{C9C97F9A-57BC-4233-91B7-668E00CEC15C}" srcId="{716A1CAA-6C37-4E84-AD81-26BCC40DA5BA}" destId="{628F82D4-6729-45BB-9503-290E10237B71}" srcOrd="0" destOrd="0" parTransId="{D33F76C6-9BE9-4720-AF05-3426B64F3277}" sibTransId="{A5ABBFD6-658A-4D6A-A60C-980F9E85D6D1}"/>
    <dgm:cxn modelId="{B38874B1-4EF3-4B8B-9177-8B610FF6D68A}" srcId="{716A1CAA-6C37-4E84-AD81-26BCC40DA5BA}" destId="{7BA097F0-1DDC-451B-B32C-ADA026E75511}" srcOrd="1" destOrd="0" parTransId="{701FE761-DA49-43B7-B325-C7BD970BC2F3}" sibTransId="{12D03DE4-779F-4CD3-9E4D-FBCBCE8077C2}"/>
    <dgm:cxn modelId="{B1A7CFE2-1125-FE4B-B76F-47AA10F94C0B}" type="presOf" srcId="{628F82D4-6729-45BB-9503-290E10237B71}" destId="{90D48790-7E05-B44C-A1FE-065D90764579}" srcOrd="0" destOrd="0" presId="urn:microsoft.com/office/officeart/2005/8/layout/process4"/>
    <dgm:cxn modelId="{6D4816F1-9ED5-AF4C-AC4B-931C7B525733}" type="presOf" srcId="{716A1CAA-6C37-4E84-AD81-26BCC40DA5BA}" destId="{20EF1591-401C-CE44-9710-08451E603655}" srcOrd="0" destOrd="0" presId="urn:microsoft.com/office/officeart/2005/8/layout/process4"/>
    <dgm:cxn modelId="{487A0550-3B93-1947-B6EF-71FA641EBD7B}" type="presParOf" srcId="{20EF1591-401C-CE44-9710-08451E603655}" destId="{08D7C08B-F533-6343-8D72-9FB399C8A714}" srcOrd="0" destOrd="0" presId="urn:microsoft.com/office/officeart/2005/8/layout/process4"/>
    <dgm:cxn modelId="{F3443282-491B-E640-A642-9AABB8B4F54C}" type="presParOf" srcId="{08D7C08B-F533-6343-8D72-9FB399C8A714}" destId="{1733488D-3F5F-784E-BD08-729931910211}" srcOrd="0" destOrd="0" presId="urn:microsoft.com/office/officeart/2005/8/layout/process4"/>
    <dgm:cxn modelId="{484404F4-92BE-9648-96BE-8568190A251D}" type="presParOf" srcId="{20EF1591-401C-CE44-9710-08451E603655}" destId="{E25D7C16-05CD-6643-A5FA-7FB6EC32D2BA}" srcOrd="1" destOrd="0" presId="urn:microsoft.com/office/officeart/2005/8/layout/process4"/>
    <dgm:cxn modelId="{C19B8B4B-60DC-3540-ACA2-EB1F56F0D6F4}" type="presParOf" srcId="{20EF1591-401C-CE44-9710-08451E603655}" destId="{E7473A0E-FE95-364E-9B35-44E28A2EE4CE}" srcOrd="2" destOrd="0" presId="urn:microsoft.com/office/officeart/2005/8/layout/process4"/>
    <dgm:cxn modelId="{72B0CEE0-60B7-3848-AC80-740EFB800044}" type="presParOf" srcId="{E7473A0E-FE95-364E-9B35-44E28A2EE4CE}" destId="{26ADA665-F215-9547-BA69-C03B6BA194B7}" srcOrd="0" destOrd="0" presId="urn:microsoft.com/office/officeart/2005/8/layout/process4"/>
    <dgm:cxn modelId="{5C4DF808-E6D1-1345-917D-EA72E53EC0B2}" type="presParOf" srcId="{20EF1591-401C-CE44-9710-08451E603655}" destId="{E640B316-A510-2F45-93EA-D4BE91CA41FA}" srcOrd="3" destOrd="0" presId="urn:microsoft.com/office/officeart/2005/8/layout/process4"/>
    <dgm:cxn modelId="{0F2290A8-B784-0845-AF01-BA2A43A07521}" type="presParOf" srcId="{20EF1591-401C-CE44-9710-08451E603655}" destId="{5274D9FA-A73C-4D4D-A311-8640DA9E3197}" srcOrd="4" destOrd="0" presId="urn:microsoft.com/office/officeart/2005/8/layout/process4"/>
    <dgm:cxn modelId="{BF2D8282-0769-F442-AF49-1D6E657B8513}" type="presParOf" srcId="{5274D9FA-A73C-4D4D-A311-8640DA9E3197}" destId="{90D48790-7E05-B44C-A1FE-065D9076457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CEF1D8-95ED-470E-A7D6-1A23D333C514}"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B5A84700-D6AE-499B-9FE8-E797E795A4A4}">
      <dgm:prSet/>
      <dgm:spPr/>
      <dgm:t>
        <a:bodyPr/>
        <a:lstStyle/>
        <a:p>
          <a:r>
            <a:rPr lang="en-CA" noProof="0" dirty="0"/>
            <a:t>For the other classes, don't forget that all managers will receive the salary increases provided for union members when they are implemented for them.</a:t>
          </a:r>
        </a:p>
      </dgm:t>
    </dgm:pt>
    <dgm:pt modelId="{030B9689-BD32-4CBB-9CD4-1B6B808E2FF9}" type="parTrans" cxnId="{83A9CB37-3096-4377-AB5F-A550A04CA07C}">
      <dgm:prSet/>
      <dgm:spPr/>
      <dgm:t>
        <a:bodyPr/>
        <a:lstStyle/>
        <a:p>
          <a:endParaRPr lang="en-US"/>
        </a:p>
      </dgm:t>
    </dgm:pt>
    <dgm:pt modelId="{8858C21C-EFB3-4ACC-8653-E729913DE43C}" type="sibTrans" cxnId="{83A9CB37-3096-4377-AB5F-A550A04CA07C}">
      <dgm:prSet/>
      <dgm:spPr/>
      <dgm:t>
        <a:bodyPr/>
        <a:lstStyle/>
        <a:p>
          <a:endParaRPr lang="en-US"/>
        </a:p>
      </dgm:t>
    </dgm:pt>
    <dgm:pt modelId="{6691E227-37C8-4080-8D45-901AF9D6D25F}">
      <dgm:prSet/>
      <dgm:spPr/>
      <dgm:t>
        <a:bodyPr/>
        <a:lstStyle/>
        <a:p>
          <a:r>
            <a:rPr lang="en-US" dirty="0"/>
            <a:t>1. As of April 1, 2023: 6%
   2. As of April 1, 2024: 2.8%
   3. As of April 1, 2025: 2.6%
  4. As of April 1, 2026: 2.5%
  5. As of April 1, 2027: 3.5%</a:t>
          </a:r>
        </a:p>
      </dgm:t>
    </dgm:pt>
    <dgm:pt modelId="{13ED1C12-3F4A-4CCB-BDAA-16ADFE909361}" type="parTrans" cxnId="{ADCD12A8-EF82-4DB1-AAEC-5F565DDDBC77}">
      <dgm:prSet/>
      <dgm:spPr/>
      <dgm:t>
        <a:bodyPr/>
        <a:lstStyle/>
        <a:p>
          <a:endParaRPr lang="en-US"/>
        </a:p>
      </dgm:t>
    </dgm:pt>
    <dgm:pt modelId="{9ED4B44D-E8C1-41CB-BFA1-45BBE7808E77}" type="sibTrans" cxnId="{ADCD12A8-EF82-4DB1-AAEC-5F565DDDBC77}">
      <dgm:prSet/>
      <dgm:spPr/>
      <dgm:t>
        <a:bodyPr/>
        <a:lstStyle/>
        <a:p>
          <a:endParaRPr lang="en-US"/>
        </a:p>
      </dgm:t>
    </dgm:pt>
    <dgm:pt modelId="{6D962C4E-0441-8C42-8F6D-83A8D5CB109A}" type="pres">
      <dgm:prSet presAssocID="{E7CEF1D8-95ED-470E-A7D6-1A23D333C514}" presName="Name0" presStyleCnt="0">
        <dgm:presLayoutVars>
          <dgm:dir/>
          <dgm:resizeHandles val="exact"/>
        </dgm:presLayoutVars>
      </dgm:prSet>
      <dgm:spPr/>
    </dgm:pt>
    <dgm:pt modelId="{C6EBA7B9-BF47-1F47-B26D-4C1308E7BDE8}" type="pres">
      <dgm:prSet presAssocID="{B5A84700-D6AE-499B-9FE8-E797E795A4A4}" presName="node" presStyleLbl="node1" presStyleIdx="0" presStyleCnt="2">
        <dgm:presLayoutVars>
          <dgm:bulletEnabled val="1"/>
        </dgm:presLayoutVars>
      </dgm:prSet>
      <dgm:spPr/>
    </dgm:pt>
    <dgm:pt modelId="{B9E2F517-6887-974E-9856-CE963EA4FE8E}" type="pres">
      <dgm:prSet presAssocID="{8858C21C-EFB3-4ACC-8653-E729913DE43C}" presName="sibTrans" presStyleLbl="sibTrans1D1" presStyleIdx="0" presStyleCnt="1"/>
      <dgm:spPr/>
    </dgm:pt>
    <dgm:pt modelId="{E29204B5-9096-F64D-8F84-320144B267EC}" type="pres">
      <dgm:prSet presAssocID="{8858C21C-EFB3-4ACC-8653-E729913DE43C}" presName="connectorText" presStyleLbl="sibTrans1D1" presStyleIdx="0" presStyleCnt="1"/>
      <dgm:spPr/>
    </dgm:pt>
    <dgm:pt modelId="{898801DB-3326-5545-BC2E-350AE0DC5D93}" type="pres">
      <dgm:prSet presAssocID="{6691E227-37C8-4080-8D45-901AF9D6D25F}" presName="node" presStyleLbl="node1" presStyleIdx="1" presStyleCnt="2">
        <dgm:presLayoutVars>
          <dgm:bulletEnabled val="1"/>
        </dgm:presLayoutVars>
      </dgm:prSet>
      <dgm:spPr/>
    </dgm:pt>
  </dgm:ptLst>
  <dgm:cxnLst>
    <dgm:cxn modelId="{CD120424-821B-114E-9261-1E154123B399}" type="presOf" srcId="{8858C21C-EFB3-4ACC-8653-E729913DE43C}" destId="{E29204B5-9096-F64D-8F84-320144B267EC}" srcOrd="1" destOrd="0" presId="urn:microsoft.com/office/officeart/2016/7/layout/RepeatingBendingProcessNew"/>
    <dgm:cxn modelId="{83A9CB37-3096-4377-AB5F-A550A04CA07C}" srcId="{E7CEF1D8-95ED-470E-A7D6-1A23D333C514}" destId="{B5A84700-D6AE-499B-9FE8-E797E795A4A4}" srcOrd="0" destOrd="0" parTransId="{030B9689-BD32-4CBB-9CD4-1B6B808E2FF9}" sibTransId="{8858C21C-EFB3-4ACC-8653-E729913DE43C}"/>
    <dgm:cxn modelId="{183B5A57-C298-4640-8795-1D6909D8B5CE}" type="presOf" srcId="{E7CEF1D8-95ED-470E-A7D6-1A23D333C514}" destId="{6D962C4E-0441-8C42-8F6D-83A8D5CB109A}" srcOrd="0" destOrd="0" presId="urn:microsoft.com/office/officeart/2016/7/layout/RepeatingBendingProcessNew"/>
    <dgm:cxn modelId="{563FA689-0C45-DA47-9652-EA88B037FA07}" type="presOf" srcId="{B5A84700-D6AE-499B-9FE8-E797E795A4A4}" destId="{C6EBA7B9-BF47-1F47-B26D-4C1308E7BDE8}" srcOrd="0" destOrd="0" presId="urn:microsoft.com/office/officeart/2016/7/layout/RepeatingBendingProcessNew"/>
    <dgm:cxn modelId="{A7B83491-C064-354E-BD66-246C1E401327}" type="presOf" srcId="{8858C21C-EFB3-4ACC-8653-E729913DE43C}" destId="{B9E2F517-6887-974E-9856-CE963EA4FE8E}" srcOrd="0" destOrd="0" presId="urn:microsoft.com/office/officeart/2016/7/layout/RepeatingBendingProcessNew"/>
    <dgm:cxn modelId="{ADCD12A8-EF82-4DB1-AAEC-5F565DDDBC77}" srcId="{E7CEF1D8-95ED-470E-A7D6-1A23D333C514}" destId="{6691E227-37C8-4080-8D45-901AF9D6D25F}" srcOrd="1" destOrd="0" parTransId="{13ED1C12-3F4A-4CCB-BDAA-16ADFE909361}" sibTransId="{9ED4B44D-E8C1-41CB-BFA1-45BBE7808E77}"/>
    <dgm:cxn modelId="{E7ED21AA-AA55-F74A-939F-11AF6CBB03CC}" type="presOf" srcId="{6691E227-37C8-4080-8D45-901AF9D6D25F}" destId="{898801DB-3326-5545-BC2E-350AE0DC5D93}" srcOrd="0" destOrd="0" presId="urn:microsoft.com/office/officeart/2016/7/layout/RepeatingBendingProcessNew"/>
    <dgm:cxn modelId="{9F5D1ED1-7997-0147-A34C-260E0EDFEE0F}" type="presParOf" srcId="{6D962C4E-0441-8C42-8F6D-83A8D5CB109A}" destId="{C6EBA7B9-BF47-1F47-B26D-4C1308E7BDE8}" srcOrd="0" destOrd="0" presId="urn:microsoft.com/office/officeart/2016/7/layout/RepeatingBendingProcessNew"/>
    <dgm:cxn modelId="{6C755DE5-01F3-6C4C-BFF9-A484AE207C47}" type="presParOf" srcId="{6D962C4E-0441-8C42-8F6D-83A8D5CB109A}" destId="{B9E2F517-6887-974E-9856-CE963EA4FE8E}" srcOrd="1" destOrd="0" presId="urn:microsoft.com/office/officeart/2016/7/layout/RepeatingBendingProcessNew"/>
    <dgm:cxn modelId="{C729B47F-7F0A-4749-9864-4C8E35ADAC92}" type="presParOf" srcId="{B9E2F517-6887-974E-9856-CE963EA4FE8E}" destId="{E29204B5-9096-F64D-8F84-320144B267EC}" srcOrd="0" destOrd="0" presId="urn:microsoft.com/office/officeart/2016/7/layout/RepeatingBendingProcessNew"/>
    <dgm:cxn modelId="{6D8AD748-CD3A-DA4E-A6EB-CD6117E8F9A6}" type="presParOf" srcId="{6D962C4E-0441-8C42-8F6D-83A8D5CB109A}" destId="{898801DB-3326-5545-BC2E-350AE0DC5D9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CEF1D8-95ED-470E-A7D6-1A23D333C51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A84700-D6AE-499B-9FE8-E797E795A4A4}">
      <dgm:prSet custT="1"/>
      <dgm:spPr/>
      <dgm:t>
        <a:bodyPr/>
        <a:lstStyle/>
        <a:p>
          <a:pPr algn="just"/>
          <a:r>
            <a:rPr lang="en-CA" sz="1600" noProof="0" dirty="0"/>
            <a:t>The APER is the only association to have met with the MSSS on 2 occasions, and again in the coming days, to ensure the prompt payment of salary increases.</a:t>
          </a:r>
        </a:p>
      </dgm:t>
    </dgm:pt>
    <dgm:pt modelId="{030B9689-BD32-4CBB-9CD4-1B6B808E2FF9}" type="parTrans" cxnId="{83A9CB37-3096-4377-AB5F-A550A04CA07C}">
      <dgm:prSet/>
      <dgm:spPr/>
      <dgm:t>
        <a:bodyPr/>
        <a:lstStyle/>
        <a:p>
          <a:endParaRPr lang="en-US"/>
        </a:p>
      </dgm:t>
    </dgm:pt>
    <dgm:pt modelId="{8858C21C-EFB3-4ACC-8653-E729913DE43C}" type="sibTrans" cxnId="{83A9CB37-3096-4377-AB5F-A550A04CA07C}">
      <dgm:prSet/>
      <dgm:spPr/>
      <dgm:t>
        <a:bodyPr/>
        <a:lstStyle/>
        <a:p>
          <a:endParaRPr lang="en-US"/>
        </a:p>
      </dgm:t>
    </dgm:pt>
    <dgm:pt modelId="{6691E227-37C8-4080-8D45-901AF9D6D25F}">
      <dgm:prSet custT="1"/>
      <dgm:spPr/>
      <dgm:t>
        <a:bodyPr/>
        <a:lstStyle/>
        <a:p>
          <a:pPr algn="just"/>
          <a:r>
            <a:rPr lang="en-CA" sz="1600" noProof="0" dirty="0"/>
            <a:t>The APER is the only association to have written directly to Mr. Alexandre Hubert, Assistant Director of Labour Negotiations at the Treasury Board Secretariat, to request the prompt payment of salary increases to executives.</a:t>
          </a:r>
        </a:p>
      </dgm:t>
    </dgm:pt>
    <dgm:pt modelId="{13ED1C12-3F4A-4CCB-BDAA-16ADFE909361}" type="parTrans" cxnId="{ADCD12A8-EF82-4DB1-AAEC-5F565DDDBC77}">
      <dgm:prSet/>
      <dgm:spPr/>
      <dgm:t>
        <a:bodyPr/>
        <a:lstStyle/>
        <a:p>
          <a:endParaRPr lang="en-US"/>
        </a:p>
      </dgm:t>
    </dgm:pt>
    <dgm:pt modelId="{9ED4B44D-E8C1-41CB-BFA1-45BBE7808E77}" type="sibTrans" cxnId="{ADCD12A8-EF82-4DB1-AAEC-5F565DDDBC77}">
      <dgm:prSet/>
      <dgm:spPr/>
      <dgm:t>
        <a:bodyPr/>
        <a:lstStyle/>
        <a:p>
          <a:endParaRPr lang="en-US"/>
        </a:p>
      </dgm:t>
    </dgm:pt>
    <dgm:pt modelId="{2D52E5AC-95F8-4EEE-972A-4520A7E942FC}" type="pres">
      <dgm:prSet presAssocID="{E7CEF1D8-95ED-470E-A7D6-1A23D333C514}" presName="root" presStyleCnt="0">
        <dgm:presLayoutVars>
          <dgm:dir/>
          <dgm:resizeHandles val="exact"/>
        </dgm:presLayoutVars>
      </dgm:prSet>
      <dgm:spPr/>
    </dgm:pt>
    <dgm:pt modelId="{E065127E-F87B-46DF-B7E5-5FE0031BFFD9}" type="pres">
      <dgm:prSet presAssocID="{B5A84700-D6AE-499B-9FE8-E797E795A4A4}" presName="compNode" presStyleCnt="0"/>
      <dgm:spPr/>
    </dgm:pt>
    <dgm:pt modelId="{4974478D-94F7-41BE-90CE-88FAA6419C38}" type="pres">
      <dgm:prSet presAssocID="{B5A84700-D6AE-499B-9FE8-E797E795A4A4}" presName="bgRect" presStyleLbl="bgShp" presStyleIdx="0" presStyleCnt="2"/>
      <dgm:spPr/>
    </dgm:pt>
    <dgm:pt modelId="{93AC8475-CE6B-456C-BB2F-1AC84EC9F8D9}" type="pres">
      <dgm:prSet presAssocID="{B5A84700-D6AE-499B-9FE8-E797E795A4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eur"/>
        </a:ext>
      </dgm:extLst>
    </dgm:pt>
    <dgm:pt modelId="{E1615BF4-0CEF-4F4E-986C-275F5730A78E}" type="pres">
      <dgm:prSet presAssocID="{B5A84700-D6AE-499B-9FE8-E797E795A4A4}" presName="spaceRect" presStyleCnt="0"/>
      <dgm:spPr/>
    </dgm:pt>
    <dgm:pt modelId="{6551A46F-1A86-4E65-B7B4-DDD811A1E14F}" type="pres">
      <dgm:prSet presAssocID="{B5A84700-D6AE-499B-9FE8-E797E795A4A4}" presName="parTx" presStyleLbl="revTx" presStyleIdx="0" presStyleCnt="2">
        <dgm:presLayoutVars>
          <dgm:chMax val="0"/>
          <dgm:chPref val="0"/>
        </dgm:presLayoutVars>
      </dgm:prSet>
      <dgm:spPr/>
    </dgm:pt>
    <dgm:pt modelId="{57AE2A5B-CB01-41A9-BB56-1E2DAA7B6F02}" type="pres">
      <dgm:prSet presAssocID="{8858C21C-EFB3-4ACC-8653-E729913DE43C}" presName="sibTrans" presStyleCnt="0"/>
      <dgm:spPr/>
    </dgm:pt>
    <dgm:pt modelId="{E88BAACA-F480-4A52-A76A-1F0565CB3411}" type="pres">
      <dgm:prSet presAssocID="{6691E227-37C8-4080-8D45-901AF9D6D25F}" presName="compNode" presStyleCnt="0"/>
      <dgm:spPr/>
    </dgm:pt>
    <dgm:pt modelId="{32EE0FBC-B710-4321-B358-6C6F70056BFC}" type="pres">
      <dgm:prSet presAssocID="{6691E227-37C8-4080-8D45-901AF9D6D25F}" presName="bgRect" presStyleLbl="bgShp" presStyleIdx="1" presStyleCnt="2"/>
      <dgm:spPr/>
    </dgm:pt>
    <dgm:pt modelId="{3AAC1C12-7943-4B38-8528-1CDB35B4247F}" type="pres">
      <dgm:prSet presAssocID="{6691E227-37C8-4080-8D45-901AF9D6D2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gent"/>
        </a:ext>
      </dgm:extLst>
    </dgm:pt>
    <dgm:pt modelId="{68214078-5B4A-422F-8DC7-87BB726C989C}" type="pres">
      <dgm:prSet presAssocID="{6691E227-37C8-4080-8D45-901AF9D6D25F}" presName="spaceRect" presStyleCnt="0"/>
      <dgm:spPr/>
    </dgm:pt>
    <dgm:pt modelId="{5D20DA0B-16C6-46AA-899C-807DC0D74366}" type="pres">
      <dgm:prSet presAssocID="{6691E227-37C8-4080-8D45-901AF9D6D25F}" presName="parTx" presStyleLbl="revTx" presStyleIdx="1" presStyleCnt="2">
        <dgm:presLayoutVars>
          <dgm:chMax val="0"/>
          <dgm:chPref val="0"/>
        </dgm:presLayoutVars>
      </dgm:prSet>
      <dgm:spPr/>
    </dgm:pt>
  </dgm:ptLst>
  <dgm:cxnLst>
    <dgm:cxn modelId="{6B65E303-3CB2-490B-8A84-F3A108AFE6FC}" type="presOf" srcId="{B5A84700-D6AE-499B-9FE8-E797E795A4A4}" destId="{6551A46F-1A86-4E65-B7B4-DDD811A1E14F}" srcOrd="0" destOrd="0" presId="urn:microsoft.com/office/officeart/2018/2/layout/IconVerticalSolidList"/>
    <dgm:cxn modelId="{83A9CB37-3096-4377-AB5F-A550A04CA07C}" srcId="{E7CEF1D8-95ED-470E-A7D6-1A23D333C514}" destId="{B5A84700-D6AE-499B-9FE8-E797E795A4A4}" srcOrd="0" destOrd="0" parTransId="{030B9689-BD32-4CBB-9CD4-1B6B808E2FF9}" sibTransId="{8858C21C-EFB3-4ACC-8653-E729913DE43C}"/>
    <dgm:cxn modelId="{ACDB0F81-C68B-425A-B81D-3D71484FAF64}" type="presOf" srcId="{E7CEF1D8-95ED-470E-A7D6-1A23D333C514}" destId="{2D52E5AC-95F8-4EEE-972A-4520A7E942FC}" srcOrd="0" destOrd="0" presId="urn:microsoft.com/office/officeart/2018/2/layout/IconVerticalSolidList"/>
    <dgm:cxn modelId="{ADCD12A8-EF82-4DB1-AAEC-5F565DDDBC77}" srcId="{E7CEF1D8-95ED-470E-A7D6-1A23D333C514}" destId="{6691E227-37C8-4080-8D45-901AF9D6D25F}" srcOrd="1" destOrd="0" parTransId="{13ED1C12-3F4A-4CCB-BDAA-16ADFE909361}" sibTransId="{9ED4B44D-E8C1-41CB-BFA1-45BBE7808E77}"/>
    <dgm:cxn modelId="{601716D2-D57A-4CC4-847F-7E1A5E6B9CCE}" type="presOf" srcId="{6691E227-37C8-4080-8D45-901AF9D6D25F}" destId="{5D20DA0B-16C6-46AA-899C-807DC0D74366}" srcOrd="0" destOrd="0" presId="urn:microsoft.com/office/officeart/2018/2/layout/IconVerticalSolidList"/>
    <dgm:cxn modelId="{544095F1-A17D-4769-8157-B1D92D26244E}" type="presParOf" srcId="{2D52E5AC-95F8-4EEE-972A-4520A7E942FC}" destId="{E065127E-F87B-46DF-B7E5-5FE0031BFFD9}" srcOrd="0" destOrd="0" presId="urn:microsoft.com/office/officeart/2018/2/layout/IconVerticalSolidList"/>
    <dgm:cxn modelId="{00D8AF0F-46B2-437E-B666-5A702515EBF8}" type="presParOf" srcId="{E065127E-F87B-46DF-B7E5-5FE0031BFFD9}" destId="{4974478D-94F7-41BE-90CE-88FAA6419C38}" srcOrd="0" destOrd="0" presId="urn:microsoft.com/office/officeart/2018/2/layout/IconVerticalSolidList"/>
    <dgm:cxn modelId="{35AD5A77-3CD7-46FA-A626-1799F11C4C5F}" type="presParOf" srcId="{E065127E-F87B-46DF-B7E5-5FE0031BFFD9}" destId="{93AC8475-CE6B-456C-BB2F-1AC84EC9F8D9}" srcOrd="1" destOrd="0" presId="urn:microsoft.com/office/officeart/2018/2/layout/IconVerticalSolidList"/>
    <dgm:cxn modelId="{C05FF987-A272-4F90-B3BD-350CAADE62B1}" type="presParOf" srcId="{E065127E-F87B-46DF-B7E5-5FE0031BFFD9}" destId="{E1615BF4-0CEF-4F4E-986C-275F5730A78E}" srcOrd="2" destOrd="0" presId="urn:microsoft.com/office/officeart/2018/2/layout/IconVerticalSolidList"/>
    <dgm:cxn modelId="{7E8ABF51-35B9-46E9-B966-7796CE16BAB0}" type="presParOf" srcId="{E065127E-F87B-46DF-B7E5-5FE0031BFFD9}" destId="{6551A46F-1A86-4E65-B7B4-DDD811A1E14F}" srcOrd="3" destOrd="0" presId="urn:microsoft.com/office/officeart/2018/2/layout/IconVerticalSolidList"/>
    <dgm:cxn modelId="{C2388CCC-A6FA-43D0-B04A-811C85A45ACF}" type="presParOf" srcId="{2D52E5AC-95F8-4EEE-972A-4520A7E942FC}" destId="{57AE2A5B-CB01-41A9-BB56-1E2DAA7B6F02}" srcOrd="1" destOrd="0" presId="urn:microsoft.com/office/officeart/2018/2/layout/IconVerticalSolidList"/>
    <dgm:cxn modelId="{7B3DCEFD-3247-4D38-B537-A104D2F2DDB5}" type="presParOf" srcId="{2D52E5AC-95F8-4EEE-972A-4520A7E942FC}" destId="{E88BAACA-F480-4A52-A76A-1F0565CB3411}" srcOrd="2" destOrd="0" presId="urn:microsoft.com/office/officeart/2018/2/layout/IconVerticalSolidList"/>
    <dgm:cxn modelId="{4ACBD7A8-E922-4B87-9E88-35FAED6C23E0}" type="presParOf" srcId="{E88BAACA-F480-4A52-A76A-1F0565CB3411}" destId="{32EE0FBC-B710-4321-B358-6C6F70056BFC}" srcOrd="0" destOrd="0" presId="urn:microsoft.com/office/officeart/2018/2/layout/IconVerticalSolidList"/>
    <dgm:cxn modelId="{2F796443-6FD3-4DF6-BA69-F6B0900CED0E}" type="presParOf" srcId="{E88BAACA-F480-4A52-A76A-1F0565CB3411}" destId="{3AAC1C12-7943-4B38-8528-1CDB35B4247F}" srcOrd="1" destOrd="0" presId="urn:microsoft.com/office/officeart/2018/2/layout/IconVerticalSolidList"/>
    <dgm:cxn modelId="{87308099-00D8-44CD-B344-4A60E563755E}" type="presParOf" srcId="{E88BAACA-F480-4A52-A76A-1F0565CB3411}" destId="{68214078-5B4A-422F-8DC7-87BB726C989C}" srcOrd="2" destOrd="0" presId="urn:microsoft.com/office/officeart/2018/2/layout/IconVerticalSolidList"/>
    <dgm:cxn modelId="{8A82E758-5A9F-48F3-B6AF-15C835CA9272}" type="presParOf" srcId="{E88BAACA-F480-4A52-A76A-1F0565CB3411}" destId="{5D20DA0B-16C6-46AA-899C-807DC0D743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DE8333-29B8-4487-BC18-8558855385D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A6BCFAE-E56E-4B1A-B111-430ACE98F573}">
      <dgm:prSet/>
      <dgm:spPr/>
      <dgm:t>
        <a:bodyPr/>
        <a:lstStyle/>
        <a:p>
          <a:pPr algn="just"/>
          <a:r>
            <a:rPr lang="en-CA" noProof="0" dirty="0"/>
            <a:t>2.A Regional Disparity Allowance (Art. 29): Article 29 of the Regulation provides that a manager shall receive regional disparity allowances under the same terms and conditions as those provided for in the collective agreements in force in the health and social services sector.</a:t>
          </a:r>
        </a:p>
      </dgm:t>
    </dgm:pt>
    <dgm:pt modelId="{E8BEC088-6E3E-4B8E-9AED-2BCA19C74AB2}" type="parTrans" cxnId="{BDF3C88B-3A24-4BA2-AAFF-33874F1293EE}">
      <dgm:prSet/>
      <dgm:spPr/>
      <dgm:t>
        <a:bodyPr/>
        <a:lstStyle/>
        <a:p>
          <a:endParaRPr lang="en-US"/>
        </a:p>
      </dgm:t>
    </dgm:pt>
    <dgm:pt modelId="{808D1494-3466-42B0-804E-CA6976DA2BF6}" type="sibTrans" cxnId="{BDF3C88B-3A24-4BA2-AAFF-33874F1293EE}">
      <dgm:prSet/>
      <dgm:spPr/>
      <dgm:t>
        <a:bodyPr/>
        <a:lstStyle/>
        <a:p>
          <a:endParaRPr lang="en-US"/>
        </a:p>
      </dgm:t>
    </dgm:pt>
    <dgm:pt modelId="{39255068-0BA6-470A-92CE-3016EC4FC05D}">
      <dgm:prSet/>
      <dgm:spPr/>
      <dgm:t>
        <a:bodyPr/>
        <a:lstStyle/>
        <a:p>
          <a:pPr algn="just"/>
          <a:r>
            <a:rPr lang="en-CA" noProof="0" dirty="0"/>
            <a:t>Considering that in the various collective agreements, there has been an enlargement, addition or reclassification of certain localities, as well as the reimbursement of expenses incurred for the travelling of managers, in the form of annual compensation, and the allowance relating to regional disparities which came into force on April 1, 2020, all of this is now applicable to managers in these regions.</a:t>
          </a: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786AAFF0-1972-3847-9237-92E3154F7063}" type="pres">
      <dgm:prSet presAssocID="{71DE8333-29B8-4487-BC18-8558855385D5}" presName="linear" presStyleCnt="0">
        <dgm:presLayoutVars>
          <dgm:animLvl val="lvl"/>
          <dgm:resizeHandles val="exact"/>
        </dgm:presLayoutVars>
      </dgm:prSet>
      <dgm:spPr/>
    </dgm:pt>
    <dgm:pt modelId="{A6F3FABF-D708-0342-918F-1E735A2FEEF2}" type="pres">
      <dgm:prSet presAssocID="{7A6BCFAE-E56E-4B1A-B111-430ACE98F573}" presName="parentText" presStyleLbl="node1" presStyleIdx="0" presStyleCnt="2">
        <dgm:presLayoutVars>
          <dgm:chMax val="0"/>
          <dgm:bulletEnabled val="1"/>
        </dgm:presLayoutVars>
      </dgm:prSet>
      <dgm:spPr/>
    </dgm:pt>
    <dgm:pt modelId="{E1191A2C-1FEC-A54C-99B1-0ACA6CF3DA20}" type="pres">
      <dgm:prSet presAssocID="{808D1494-3466-42B0-804E-CA6976DA2BF6}" presName="spacer" presStyleCnt="0"/>
      <dgm:spPr/>
    </dgm:pt>
    <dgm:pt modelId="{49F41376-5CED-2047-A36D-8234770A8581}" type="pres">
      <dgm:prSet presAssocID="{39255068-0BA6-470A-92CE-3016EC4FC05D}" presName="parentText" presStyleLbl="node1" presStyleIdx="1" presStyleCnt="2">
        <dgm:presLayoutVars>
          <dgm:chMax val="0"/>
          <dgm:bulletEnabled val="1"/>
        </dgm:presLayoutVars>
      </dgm:prSet>
      <dgm:spPr/>
    </dgm:pt>
  </dgm:ptLst>
  <dgm:cxnLst>
    <dgm:cxn modelId="{D86A7511-6DF5-9E4A-9DAC-248F307A2C07}" type="presOf" srcId="{7A6BCFAE-E56E-4B1A-B111-430ACE98F573}" destId="{A6F3FABF-D708-0342-918F-1E735A2FEEF2}" srcOrd="0" destOrd="0" presId="urn:microsoft.com/office/officeart/2005/8/layout/vList2"/>
    <dgm:cxn modelId="{10514B33-7A7C-CA4F-A775-6758C15918EA}" type="presOf" srcId="{71DE8333-29B8-4487-BC18-8558855385D5}" destId="{786AAFF0-1972-3847-9237-92E3154F7063}" srcOrd="0" destOrd="0" presId="urn:microsoft.com/office/officeart/2005/8/layout/vList2"/>
    <dgm:cxn modelId="{5E2DC446-0E2A-8A4C-93A5-2D49E01D1317}" type="presOf" srcId="{39255068-0BA6-470A-92CE-3016EC4FC05D}" destId="{49F41376-5CED-2047-A36D-8234770A8581}" srcOrd="0" destOrd="0" presId="urn:microsoft.com/office/officeart/2005/8/layout/vList2"/>
    <dgm:cxn modelId="{BDF3C88B-3A24-4BA2-AAFF-33874F1293EE}" srcId="{71DE8333-29B8-4487-BC18-8558855385D5}" destId="{7A6BCFAE-E56E-4B1A-B111-430ACE98F573}" srcOrd="0" destOrd="0" parTransId="{E8BEC088-6E3E-4B8E-9AED-2BCA19C74AB2}" sibTransId="{808D1494-3466-42B0-804E-CA6976DA2BF6}"/>
    <dgm:cxn modelId="{5ADD39B7-AE49-4D9A-A8A3-E95F11B495C8}" srcId="{71DE8333-29B8-4487-BC18-8558855385D5}" destId="{39255068-0BA6-470A-92CE-3016EC4FC05D}" srcOrd="1" destOrd="0" parTransId="{8E97C22F-F9EA-4AFA-AFAD-FF302FA69F8E}" sibTransId="{EA215823-07A2-4E0C-BF3E-7F5629113DFB}"/>
    <dgm:cxn modelId="{77CEEC86-614A-BF40-BD17-1BEE53CDDB44}" type="presParOf" srcId="{786AAFF0-1972-3847-9237-92E3154F7063}" destId="{A6F3FABF-D708-0342-918F-1E735A2FEEF2}" srcOrd="0" destOrd="0" presId="urn:microsoft.com/office/officeart/2005/8/layout/vList2"/>
    <dgm:cxn modelId="{3BE5EC0B-AA91-6E4F-B5B6-4CAEBC4EFAC6}" type="presParOf" srcId="{786AAFF0-1972-3847-9237-92E3154F7063}" destId="{E1191A2C-1FEC-A54C-99B1-0ACA6CF3DA20}" srcOrd="1" destOrd="0" presId="urn:microsoft.com/office/officeart/2005/8/layout/vList2"/>
    <dgm:cxn modelId="{4E7563D4-DAC5-8E43-9F49-6A8C716F4244}" type="presParOf" srcId="{786AAFF0-1972-3847-9237-92E3154F7063}" destId="{49F41376-5CED-2047-A36D-8234770A858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DE8333-29B8-4487-BC18-8558855385D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A6BCFAE-E56E-4B1A-B111-430ACE98F573}">
      <dgm:prSet custT="1"/>
      <dgm:spPr/>
      <dgm:t>
        <a:bodyPr/>
        <a:lstStyle/>
        <a:p>
          <a:pPr algn="just"/>
          <a:r>
            <a:rPr lang="en-US" sz="1800" b="1" dirty="0"/>
            <a:t>2.B WAGE DIFFERENTIALS BETWEEN AN EXECUTIVE AND HIS OR HER PROFESSION, AND INCREASED REGULAR WORKING HOURS.</a:t>
          </a:r>
        </a:p>
      </dgm:t>
    </dgm:pt>
    <dgm:pt modelId="{E8BEC088-6E3E-4B8E-9AED-2BCA19C74AB2}" type="parTrans" cxnId="{BDF3C88B-3A24-4BA2-AAFF-33874F1293EE}">
      <dgm:prSet/>
      <dgm:spPr/>
      <dgm:t>
        <a:bodyPr/>
        <a:lstStyle/>
        <a:p>
          <a:endParaRPr lang="en-US"/>
        </a:p>
      </dgm:t>
    </dgm:pt>
    <dgm:pt modelId="{808D1494-3466-42B0-804E-CA6976DA2BF6}" type="sibTrans" cxnId="{BDF3C88B-3A24-4BA2-AAFF-33874F1293EE}">
      <dgm:prSet/>
      <dgm:spPr/>
      <dgm:t>
        <a:bodyPr/>
        <a:lstStyle/>
        <a:p>
          <a:endParaRPr lang="en-US"/>
        </a:p>
      </dgm:t>
    </dgm:pt>
    <dgm:pt modelId="{39255068-0BA6-470A-92CE-3016EC4FC05D}">
      <dgm:prSet/>
      <dgm:spPr/>
      <dgm:t>
        <a:bodyPr/>
        <a:lstStyle/>
        <a:p>
          <a:pPr algn="just"/>
          <a:r>
            <a:rPr lang="fr-FR" dirty="0"/>
            <a:t>As of </a:t>
          </a:r>
          <a:r>
            <a:rPr lang="fr-FR" dirty="0" err="1"/>
            <a:t>November</a:t>
          </a:r>
          <a:r>
            <a:rPr lang="fr-FR" dirty="0"/>
            <a:t> 7, 2021, the second </a:t>
          </a:r>
          <a:r>
            <a:rPr lang="fr-FR" dirty="0" err="1"/>
            <a:t>paragraph</a:t>
          </a:r>
          <a:r>
            <a:rPr lang="fr-FR" dirty="0"/>
            <a:t> of section 24 of the </a:t>
          </a:r>
          <a:r>
            <a:rPr lang="fr-FR" dirty="0" err="1"/>
            <a:t>Regulation</a:t>
          </a:r>
          <a:r>
            <a:rPr lang="fr-FR" dirty="0"/>
            <a:t> </a:t>
          </a:r>
          <a:r>
            <a:rPr lang="fr-FR" dirty="0" err="1"/>
            <a:t>respecting</a:t>
          </a:r>
          <a:r>
            <a:rPr lang="fr-FR" dirty="0"/>
            <a:t> managers </a:t>
          </a:r>
          <a:r>
            <a:rPr lang="fr-FR" dirty="0" err="1"/>
            <a:t>is</a:t>
          </a:r>
          <a:r>
            <a:rPr lang="fr-FR" dirty="0"/>
            <a:t> </a:t>
          </a:r>
          <a:r>
            <a:rPr lang="fr-FR" dirty="0" err="1"/>
            <a:t>repealed</a:t>
          </a:r>
          <a:r>
            <a:rPr lang="fr-FR" dirty="0"/>
            <a:t> in </a:t>
          </a:r>
          <a:r>
            <a:rPr lang="fr-FR" dirty="0" err="1"/>
            <a:t>order</a:t>
          </a:r>
          <a:r>
            <a:rPr lang="fr-FR" dirty="0"/>
            <a:t> to </a:t>
          </a:r>
          <a:r>
            <a:rPr lang="fr-FR" dirty="0" err="1"/>
            <a:t>take</a:t>
          </a:r>
          <a:r>
            <a:rPr lang="fr-FR" dirty="0"/>
            <a:t> </a:t>
          </a:r>
          <a:r>
            <a:rPr lang="fr-FR" dirty="0" err="1"/>
            <a:t>into</a:t>
          </a:r>
          <a:r>
            <a:rPr lang="fr-FR" dirty="0"/>
            <a:t> </a:t>
          </a:r>
          <a:r>
            <a:rPr lang="fr-FR" dirty="0" err="1"/>
            <a:t>account</a:t>
          </a:r>
          <a:r>
            <a:rPr lang="fr-FR" dirty="0"/>
            <a:t> the </a:t>
          </a:r>
          <a:r>
            <a:rPr lang="fr-FR" dirty="0" err="1"/>
            <a:t>fact</a:t>
          </a:r>
          <a:r>
            <a:rPr lang="fr-FR" dirty="0"/>
            <a:t> </a:t>
          </a:r>
          <a:r>
            <a:rPr lang="fr-FR" dirty="0" err="1"/>
            <a:t>that</a:t>
          </a:r>
          <a:r>
            <a:rPr lang="fr-FR" dirty="0"/>
            <a:t> the professions of nurse and </a:t>
          </a:r>
          <a:r>
            <a:rPr lang="fr-FR" dirty="0" err="1"/>
            <a:t>respiratory</a:t>
          </a:r>
          <a:r>
            <a:rPr lang="fr-FR" dirty="0"/>
            <a:t> </a:t>
          </a:r>
          <a:r>
            <a:rPr lang="fr-FR" dirty="0" err="1"/>
            <a:t>therapist</a:t>
          </a:r>
          <a:r>
            <a:rPr lang="fr-FR" dirty="0"/>
            <a:t> </a:t>
          </a:r>
          <a:r>
            <a:rPr lang="fr-FR" dirty="0" err="1"/>
            <a:t>now</a:t>
          </a:r>
          <a:r>
            <a:rPr lang="fr-FR" dirty="0"/>
            <a:t> have </a:t>
          </a:r>
          <a:r>
            <a:rPr lang="fr-FR" dirty="0" err="1"/>
            <a:t>increased</a:t>
          </a:r>
          <a:r>
            <a:rPr lang="fr-FR" dirty="0"/>
            <a:t> </a:t>
          </a:r>
          <a:r>
            <a:rPr lang="fr-FR" dirty="0" err="1"/>
            <a:t>regular</a:t>
          </a:r>
          <a:r>
            <a:rPr lang="fr-FR" dirty="0"/>
            <a:t> </a:t>
          </a:r>
          <a:r>
            <a:rPr lang="fr-FR" dirty="0" err="1"/>
            <a:t>work</a:t>
          </a:r>
          <a:r>
            <a:rPr lang="fr-FR" dirty="0"/>
            <a:t> </a:t>
          </a:r>
          <a:r>
            <a:rPr lang="fr-FR" dirty="0" err="1"/>
            <a:t>schedules</a:t>
          </a:r>
          <a:r>
            <a:rPr lang="fr-FR" dirty="0"/>
            <a:t>.
In addition, </a:t>
          </a:r>
          <a:r>
            <a:rPr lang="fr-FR" dirty="0" err="1"/>
            <a:t>this</a:t>
          </a:r>
          <a:r>
            <a:rPr lang="fr-FR" dirty="0"/>
            <a:t> </a:t>
          </a:r>
          <a:r>
            <a:rPr lang="fr-FR" dirty="0" err="1"/>
            <a:t>paragraph</a:t>
          </a:r>
          <a:r>
            <a:rPr lang="fr-FR" dirty="0"/>
            <a:t> </a:t>
          </a:r>
          <a:r>
            <a:rPr lang="fr-FR" dirty="0" err="1"/>
            <a:t>is</a:t>
          </a:r>
          <a:r>
            <a:rPr lang="fr-FR" dirty="0"/>
            <a:t> </a:t>
          </a:r>
          <a:r>
            <a:rPr lang="fr-FR" dirty="0" err="1"/>
            <a:t>replaced</a:t>
          </a:r>
          <a:r>
            <a:rPr lang="fr-FR" dirty="0"/>
            <a:t> by a 3rd </a:t>
          </a:r>
          <a:r>
            <a:rPr lang="fr-FR" dirty="0" err="1"/>
            <a:t>paragraph</a:t>
          </a:r>
          <a:r>
            <a:rPr lang="fr-FR" dirty="0"/>
            <a:t> </a:t>
          </a:r>
          <a:r>
            <a:rPr lang="fr-FR" dirty="0" err="1"/>
            <a:t>providing</a:t>
          </a:r>
          <a:r>
            <a:rPr lang="fr-FR" dirty="0"/>
            <a:t> for a variable application of the </a:t>
          </a:r>
          <a:r>
            <a:rPr lang="fr-FR" dirty="0" err="1"/>
            <a:t>increased</a:t>
          </a:r>
          <a:r>
            <a:rPr lang="fr-FR" dirty="0"/>
            <a:t> </a:t>
          </a:r>
          <a:r>
            <a:rPr lang="fr-FR" dirty="0" err="1"/>
            <a:t>regular</a:t>
          </a:r>
          <a:r>
            <a:rPr lang="fr-FR" dirty="0"/>
            <a:t> </a:t>
          </a:r>
          <a:r>
            <a:rPr lang="fr-FR" dirty="0" err="1"/>
            <a:t>hours</a:t>
          </a:r>
          <a:r>
            <a:rPr lang="fr-FR" dirty="0"/>
            <a:t> of </a:t>
          </a:r>
          <a:r>
            <a:rPr lang="fr-FR" dirty="0" err="1"/>
            <a:t>work</a:t>
          </a:r>
          <a:r>
            <a:rPr lang="fr-FR" dirty="0"/>
            <a:t>, </a:t>
          </a:r>
          <a:r>
            <a:rPr lang="fr-FR" dirty="0" err="1"/>
            <a:t>according</a:t>
          </a:r>
          <a:r>
            <a:rPr lang="fr-FR" dirty="0"/>
            <a:t> to the </a:t>
          </a:r>
          <a:r>
            <a:rPr lang="fr-FR" dirty="0" err="1"/>
            <a:t>letters</a:t>
          </a:r>
          <a:r>
            <a:rPr lang="fr-FR" dirty="0"/>
            <a:t> of agreement </a:t>
          </a:r>
          <a:r>
            <a:rPr lang="fr-FR" dirty="0" err="1"/>
            <a:t>provided</a:t>
          </a:r>
          <a:r>
            <a:rPr lang="fr-FR" dirty="0"/>
            <a:t> for in the collective </a:t>
          </a:r>
          <a:r>
            <a:rPr lang="fr-FR" dirty="0" err="1"/>
            <a:t>agreements</a:t>
          </a:r>
          <a:r>
            <a:rPr lang="fr-FR" dirty="0"/>
            <a:t> and </a:t>
          </a:r>
          <a:r>
            <a:rPr lang="fr-FR" dirty="0" err="1"/>
            <a:t>according</a:t>
          </a:r>
          <a:r>
            <a:rPr lang="fr-FR" dirty="0"/>
            <a:t> to the benchmark job </a:t>
          </a:r>
          <a:r>
            <a:rPr lang="fr-FR" dirty="0" err="1"/>
            <a:t>titles</a:t>
          </a:r>
          <a:r>
            <a:rPr lang="fr-FR" dirty="0"/>
            <a:t> of the </a:t>
          </a:r>
          <a:r>
            <a:rPr lang="fr-FR" dirty="0" err="1"/>
            <a:t>required</a:t>
          </a:r>
          <a:r>
            <a:rPr lang="fr-FR" dirty="0"/>
            <a:t> occupation, </a:t>
          </a:r>
          <a:r>
            <a:rPr lang="fr-FR" dirty="0" err="1"/>
            <a:t>determined</a:t>
          </a:r>
          <a:r>
            <a:rPr lang="fr-FR" dirty="0"/>
            <a:t> by the employer.</a:t>
          </a:r>
          <a:endParaRPr lang="en-US"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786AAFF0-1972-3847-9237-92E3154F7063}" type="pres">
      <dgm:prSet presAssocID="{71DE8333-29B8-4487-BC18-8558855385D5}" presName="linear" presStyleCnt="0">
        <dgm:presLayoutVars>
          <dgm:animLvl val="lvl"/>
          <dgm:resizeHandles val="exact"/>
        </dgm:presLayoutVars>
      </dgm:prSet>
      <dgm:spPr/>
    </dgm:pt>
    <dgm:pt modelId="{A6F3FABF-D708-0342-918F-1E735A2FEEF2}" type="pres">
      <dgm:prSet presAssocID="{7A6BCFAE-E56E-4B1A-B111-430ACE98F573}" presName="parentText" presStyleLbl="node1" presStyleIdx="0" presStyleCnt="2">
        <dgm:presLayoutVars>
          <dgm:chMax val="0"/>
          <dgm:bulletEnabled val="1"/>
        </dgm:presLayoutVars>
      </dgm:prSet>
      <dgm:spPr/>
    </dgm:pt>
    <dgm:pt modelId="{E1191A2C-1FEC-A54C-99B1-0ACA6CF3DA20}" type="pres">
      <dgm:prSet presAssocID="{808D1494-3466-42B0-804E-CA6976DA2BF6}" presName="spacer" presStyleCnt="0"/>
      <dgm:spPr/>
    </dgm:pt>
    <dgm:pt modelId="{49F41376-5CED-2047-A36D-8234770A8581}" type="pres">
      <dgm:prSet presAssocID="{39255068-0BA6-470A-92CE-3016EC4FC05D}" presName="parentText" presStyleLbl="node1" presStyleIdx="1" presStyleCnt="2">
        <dgm:presLayoutVars>
          <dgm:chMax val="0"/>
          <dgm:bulletEnabled val="1"/>
        </dgm:presLayoutVars>
      </dgm:prSet>
      <dgm:spPr/>
    </dgm:pt>
  </dgm:ptLst>
  <dgm:cxnLst>
    <dgm:cxn modelId="{D86A7511-6DF5-9E4A-9DAC-248F307A2C07}" type="presOf" srcId="{7A6BCFAE-E56E-4B1A-B111-430ACE98F573}" destId="{A6F3FABF-D708-0342-918F-1E735A2FEEF2}" srcOrd="0" destOrd="0" presId="urn:microsoft.com/office/officeart/2005/8/layout/vList2"/>
    <dgm:cxn modelId="{10514B33-7A7C-CA4F-A775-6758C15918EA}" type="presOf" srcId="{71DE8333-29B8-4487-BC18-8558855385D5}" destId="{786AAFF0-1972-3847-9237-92E3154F7063}" srcOrd="0" destOrd="0" presId="urn:microsoft.com/office/officeart/2005/8/layout/vList2"/>
    <dgm:cxn modelId="{5E2DC446-0E2A-8A4C-93A5-2D49E01D1317}" type="presOf" srcId="{39255068-0BA6-470A-92CE-3016EC4FC05D}" destId="{49F41376-5CED-2047-A36D-8234770A8581}" srcOrd="0" destOrd="0" presId="urn:microsoft.com/office/officeart/2005/8/layout/vList2"/>
    <dgm:cxn modelId="{BDF3C88B-3A24-4BA2-AAFF-33874F1293EE}" srcId="{71DE8333-29B8-4487-BC18-8558855385D5}" destId="{7A6BCFAE-E56E-4B1A-B111-430ACE98F573}" srcOrd="0" destOrd="0" parTransId="{E8BEC088-6E3E-4B8E-9AED-2BCA19C74AB2}" sibTransId="{808D1494-3466-42B0-804E-CA6976DA2BF6}"/>
    <dgm:cxn modelId="{5ADD39B7-AE49-4D9A-A8A3-E95F11B495C8}" srcId="{71DE8333-29B8-4487-BC18-8558855385D5}" destId="{39255068-0BA6-470A-92CE-3016EC4FC05D}" srcOrd="1" destOrd="0" parTransId="{8E97C22F-F9EA-4AFA-AFAD-FF302FA69F8E}" sibTransId="{EA215823-07A2-4E0C-BF3E-7F5629113DFB}"/>
    <dgm:cxn modelId="{77CEEC86-614A-BF40-BD17-1BEE53CDDB44}" type="presParOf" srcId="{786AAFF0-1972-3847-9237-92E3154F7063}" destId="{A6F3FABF-D708-0342-918F-1E735A2FEEF2}" srcOrd="0" destOrd="0" presId="urn:microsoft.com/office/officeart/2005/8/layout/vList2"/>
    <dgm:cxn modelId="{3BE5EC0B-AA91-6E4F-B5B6-4CAEBC4EFAC6}" type="presParOf" srcId="{786AAFF0-1972-3847-9237-92E3154F7063}" destId="{E1191A2C-1FEC-A54C-99B1-0ACA6CF3DA20}" srcOrd="1" destOrd="0" presId="urn:microsoft.com/office/officeart/2005/8/layout/vList2"/>
    <dgm:cxn modelId="{4E7563D4-DAC5-8E43-9F49-6A8C716F4244}" type="presParOf" srcId="{786AAFF0-1972-3847-9237-92E3154F7063}" destId="{49F41376-5CED-2047-A36D-8234770A858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Char char="-"/>
          </a:pPr>
          <a:r>
            <a:rPr lang="en-CA" sz="1600" noProof="0" dirty="0"/>
            <a:t>Thus, when a manager directly supervises more than 50% of a group of employees who have chosen a regular increased work schedule in a given unit or department, subject to category 1 personnel authorized by the employer and provided for in the document entitled </a:t>
          </a:r>
          <a:r>
            <a:rPr lang="en-CA" sz="1600" i="1" noProof="0" dirty="0"/>
            <a:t>"Nomenclature of job titles, titles, rates and salary scales of the health and social services network",  </a:t>
          </a:r>
          <a:r>
            <a:rPr lang="en-CA" sz="1600" noProof="0" dirty="0"/>
            <a:t>The reference salary scale used for the purposes of the first paragraph of section 24 is the salary scale for the occupation and employment related to the increased regular work schedule.
</a:t>
          </a:r>
          <a:r>
            <a:rPr lang="en-CA" sz="1600" noProof="0" dirty="0">
              <a:solidFill>
                <a:srgbClr val="FF0000"/>
              </a:solidFill>
            </a:rPr>
            <a:t>The following job titles are affected:
1. Certain Category 4 job titles;
2. Certain job titles in the IT sector;
3. Psychologist job title;
4. Lawyer's job title.</a:t>
          </a: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custLinFactNeighborX="-6622" custLinFactNeighborY="438">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Char char="-"/>
          </a:pPr>
          <a:r>
            <a:rPr lang="en-CA" sz="1800" noProof="0" dirty="0"/>
            <a:t>The regulation is amended retroactively to October 24, 2021 to allow a manager of the nursing or respiratory therapy profession, supervising employees of nursing or clinical nurse job titles at the </a:t>
          </a:r>
          <a:r>
            <a:rPr lang="en-CA" sz="1800" noProof="0" dirty="0" err="1"/>
            <a:t>Institut</a:t>
          </a:r>
          <a:r>
            <a:rPr lang="en-CA" sz="1800" noProof="0" dirty="0"/>
            <a:t> Philippe-</a:t>
          </a:r>
          <a:r>
            <a:rPr lang="en-CA" sz="1800" noProof="0" dirty="0" err="1"/>
            <a:t>Pinel</a:t>
          </a:r>
          <a:r>
            <a:rPr lang="en-CA" sz="1800" noProof="0" dirty="0"/>
            <a:t>, to receive an allowance of 2% of his salary, unless he also supervises a unit or department where employees benefit from an increased regular work schedule,  as provided for in Article 24.
Therefore, only a few managers of the </a:t>
          </a:r>
          <a:r>
            <a:rPr lang="en-CA" sz="1800" noProof="0" dirty="0" err="1"/>
            <a:t>Institut</a:t>
          </a:r>
          <a:r>
            <a:rPr lang="en-CA" sz="1800" noProof="0" dirty="0"/>
            <a:t> Philippe-</a:t>
          </a:r>
          <a:r>
            <a:rPr lang="en-CA" sz="1800" noProof="0" dirty="0" err="1"/>
            <a:t>Pinel</a:t>
          </a:r>
          <a:r>
            <a:rPr lang="en-CA" sz="1800" noProof="0" dirty="0"/>
            <a:t> are still entitled to this allowance, the other executives who were entitled to it, now receive the application of Article 24.</a:t>
          </a:r>
          <a:endParaRPr lang="en-CA" sz="1800" b="1" u="sng" noProof="0" dirty="0">
            <a:solidFill>
              <a:srgbClr val="FF0000"/>
            </a:solidFill>
          </a:endParaRP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0E9A4-394E-CA4D-946C-DA089A4712DE}">
      <dsp:nvSpPr>
        <dsp:cNvPr id="0" name=""/>
        <dsp:cNvSpPr/>
      </dsp:nvSpPr>
      <dsp:spPr>
        <a:xfrm>
          <a:off x="0" y="12482"/>
          <a:ext cx="6341016" cy="14840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CA" sz="2200" kern="1200" noProof="0" dirty="0">
              <a:solidFill>
                <a:schemeClr val="bg1"/>
              </a:solidFill>
            </a:rPr>
            <a:t>The regulation is of public order, i.e. it is mandatory in its application... This is known as a decree on working conditions.</a:t>
          </a:r>
          <a:endParaRPr lang="en-CA" sz="2200" kern="1200" noProof="0" dirty="0"/>
        </a:p>
      </dsp:txBody>
      <dsp:txXfrm>
        <a:off x="72446" y="84928"/>
        <a:ext cx="6196124" cy="1339179"/>
      </dsp:txXfrm>
    </dsp:sp>
    <dsp:sp modelId="{2C7B25D1-9024-0846-965F-EF9D1718D345}">
      <dsp:nvSpPr>
        <dsp:cNvPr id="0" name=""/>
        <dsp:cNvSpPr/>
      </dsp:nvSpPr>
      <dsp:spPr>
        <a:xfrm>
          <a:off x="0" y="1559914"/>
          <a:ext cx="6341016" cy="14840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CA" sz="2200" b="0" i="0" u="none" kern="1200" noProof="0" dirty="0"/>
            <a:t>Managers in the health and social services network, unlike union members, police officers and firefighters, cannot negotiate their working conditions and salary.</a:t>
          </a:r>
          <a:endParaRPr lang="en-CA" sz="2200" kern="1200" noProof="0" dirty="0"/>
        </a:p>
      </dsp:txBody>
      <dsp:txXfrm>
        <a:off x="72446" y="1632360"/>
        <a:ext cx="6196124" cy="1339179"/>
      </dsp:txXfrm>
    </dsp:sp>
    <dsp:sp modelId="{86C6D846-7D4A-A24F-94E6-F322B1ED9541}">
      <dsp:nvSpPr>
        <dsp:cNvPr id="0" name=""/>
        <dsp:cNvSpPr/>
      </dsp:nvSpPr>
      <dsp:spPr>
        <a:xfrm>
          <a:off x="0" y="3107345"/>
          <a:ext cx="6341016" cy="14840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CA" sz="2200" kern="1200" noProof="0" dirty="0"/>
            <a:t>The only thing the MSSS has done since 2015 with managers associations... was to "consult" them... Basically it means: always speak, we do what we want...</a:t>
          </a:r>
        </a:p>
      </dsp:txBody>
      <dsp:txXfrm>
        <a:off x="72446" y="3179791"/>
        <a:ext cx="6196124" cy="13391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SzPts val="1150"/>
            <a:buFont typeface="Arial" panose="020B0604020202020204" pitchFamily="34" charset="0"/>
            <a:buNone/>
          </a:pPr>
          <a:r>
            <a:rPr lang="en-CA" sz="2000" kern="1200" noProof="0" dirty="0"/>
            <a:t>The regulation is amended retroactively to November 7, 2021 to include in section 29.0.1 the </a:t>
          </a:r>
          <a:r>
            <a:rPr lang="en-CA" sz="2000" kern="1200" noProof="0" dirty="0">
              <a:solidFill>
                <a:srgbClr val="FF0000"/>
              </a:solidFill>
            </a:rPr>
            <a:t>aeromedical evacuation services of Quebec </a:t>
          </a:r>
          <a:r>
            <a:rPr lang="en-CA" sz="2000" kern="1200" noProof="0" dirty="0"/>
            <a:t>(ÉVAQ) among the activity centres that a manager may supervise directly to have access to the 14% allowance.</a:t>
          </a:r>
          <a:endParaRPr lang="en-CA" sz="1600" u="none" kern="1200" noProof="0" dirty="0"/>
        </a:p>
      </dsp:txBody>
      <dsp:txXfrm>
        <a:off x="6618" y="3827"/>
        <a:ext cx="9604896" cy="40858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SzPts val="1150"/>
            <a:buFont typeface="Arial" panose="020B0604020202020204" pitchFamily="34" charset="0"/>
            <a:buNone/>
          </a:pPr>
          <a:r>
            <a:rPr lang="en-CA" sz="1400" kern="1200" noProof="0" dirty="0">
              <a:solidFill>
                <a:srgbClr val="FF0000"/>
              </a:solidFill>
            </a:rPr>
            <a:t>The regulation is amended retroactive to November 7, 2021</a:t>
          </a:r>
          <a:r>
            <a:rPr lang="en-CA" sz="1400" kern="1200" noProof="0" dirty="0"/>
            <a:t>
29.0.1. As of 7 November 2021, a manager shall receive a critical care allowance of 14% of his/her salary when directly supervising one of the following activity centres:
1. coronary unit
2. emergency;
3.  intensive care unit;</a:t>
          </a:r>
        </a:p>
        <a:p>
          <a:pPr marL="0" lvl="0" indent="0" algn="just" defTabSz="622300">
            <a:lnSpc>
              <a:spcPct val="90000"/>
            </a:lnSpc>
            <a:spcBef>
              <a:spcPct val="0"/>
            </a:spcBef>
            <a:spcAft>
              <a:spcPct val="35000"/>
            </a:spcAft>
            <a:buSzPts val="1150"/>
            <a:buFont typeface="Arial" panose="020B0604020202020204" pitchFamily="34" charset="0"/>
            <a:buNone/>
          </a:pPr>
          <a:r>
            <a:rPr lang="en-CA" sz="1400" kern="1200" noProof="0" dirty="0"/>
            <a:t>4.  neonatal unit;
5.  unit for severe burns
</a:t>
          </a:r>
          <a:r>
            <a:rPr lang="en-CA" sz="1400" kern="1200" noProof="0" dirty="0">
              <a:solidFill>
                <a:srgbClr val="FF0000"/>
              </a:solidFill>
            </a:rPr>
            <a:t>6 Quebec Aeromedical Evacuation Services</a:t>
          </a:r>
          <a:r>
            <a:rPr lang="en-CA" sz="1400" kern="1200" noProof="0" dirty="0"/>
            <a:t>
</a:t>
          </a:r>
          <a:r>
            <a:rPr lang="en-CA" sz="1400" kern="1200" noProof="0" dirty="0">
              <a:solidFill>
                <a:srgbClr val="FF0000"/>
              </a:solidFill>
            </a:rPr>
            <a:t>As of the same date, </a:t>
          </a:r>
          <a:r>
            <a:rPr lang="en-CA" sz="1400" kern="1200" noProof="0" dirty="0"/>
            <a:t>a manager who holds the position of senior nursing advisor whose mandate is to supervise the quality of practice and whose usual duties are exercised at more than 50% in a unit or centre of activity referred to in the first or second paragraph, shall receive a critical care allowance of 14% of his salary. As of the same date, the executive who coordinates the evening, night, weekend or statutory holiday activities of a unit or activity centre referred to in the first or second paragraph shall receive 25% of this allowance.
These allowances are paid to the manager in the form of a lump sum in proportion to the time worked and according to the terms of the employer's pay system. Public holiday, floating leave, annual leave and social leave are considered as time worked.</a:t>
          </a:r>
          <a:endParaRPr lang="en-CA" sz="1400" u="none" kern="1200" noProof="0" dirty="0"/>
        </a:p>
      </dsp:txBody>
      <dsp:txXfrm>
        <a:off x="6618" y="3827"/>
        <a:ext cx="9604896" cy="40858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SzPts val="1150"/>
            <a:buFont typeface="Arial" panose="020B0604020202020204" pitchFamily="34" charset="0"/>
            <a:buNone/>
          </a:pPr>
          <a:r>
            <a:rPr lang="en-CA" sz="1800" u="none" kern="1200" noProof="0" dirty="0">
              <a:solidFill>
                <a:srgbClr val="FF0000"/>
              </a:solidFill>
            </a:rPr>
            <a:t>As of October 20, 2021, </a:t>
          </a:r>
          <a:r>
            <a:rPr lang="en-CA" sz="1800" u="none" kern="1200" noProof="0" dirty="0"/>
            <a:t>section 29.0.1.1 is amended to include, among the activity centres that a manager may directly supervise in order to access the 7% allowance, </a:t>
          </a:r>
          <a:r>
            <a:rPr lang="en-CA" sz="1800" u="none" kern="1200" noProof="0" dirty="0">
              <a:solidFill>
                <a:srgbClr val="FF0000"/>
              </a:solidFill>
            </a:rPr>
            <a:t>operating room services including the recovery room, the obstetric block, but only with respect to the operating room equipped to perform caesarean sections as well as obstetric care units (mother-child).</a:t>
          </a:r>
          <a:r>
            <a:rPr lang="en-CA" sz="1800" u="none" kern="1200" noProof="0" dirty="0"/>
            <a:t>
It should be noted that these percentages cannot be combined.  A manager who directly supervises at least two activity centres covered by the 14% and 7% allocation receives the 14% allocation</a:t>
          </a:r>
        </a:p>
      </dsp:txBody>
      <dsp:txXfrm>
        <a:off x="6618" y="3827"/>
        <a:ext cx="9604896" cy="40858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SzPts val="1150"/>
            <a:buFont typeface="Arial" panose="020B0604020202020204" pitchFamily="34" charset="0"/>
            <a:buNone/>
          </a:pPr>
          <a:r>
            <a:rPr lang="en-CA" sz="1600" b="0" i="0" u="none" kern="1200" noProof="0" dirty="0"/>
            <a:t>29.0.1.1: </a:t>
          </a:r>
          <a:r>
            <a:rPr lang="en-CA" sz="1600" b="0" i="0" u="none" kern="1200" noProof="0" dirty="0">
              <a:solidFill>
                <a:srgbClr val="FF0000"/>
              </a:solidFill>
            </a:rPr>
            <a:t>As of October 10, 2021</a:t>
          </a:r>
          <a:r>
            <a:rPr lang="en-CA" sz="1600" b="0" i="0" u="none" kern="1200" noProof="0" dirty="0"/>
            <a:t>, a manager receives a critical care allowance of 7% of their salary when directly supervising one of the following business centers:
1. </a:t>
          </a:r>
          <a:r>
            <a:rPr lang="en-CA" sz="1600" b="0" i="0" u="none" kern="1200" noProof="0" dirty="0">
              <a:solidFill>
                <a:srgbClr val="FF0000"/>
              </a:solidFill>
            </a:rPr>
            <a:t>Operating room, including recovery room
2. Obstetric block, but only in respect of activities performed in an operating room set up to perform caesarean sections;
3. Obstetrical Care Unit (Mother-Child);</a:t>
          </a:r>
          <a:r>
            <a:rPr lang="en-CA" sz="1600" b="0" i="0" u="none" kern="1200" noProof="0" dirty="0"/>
            <a:t>
4. Hemodynamic service.
</a:t>
          </a:r>
          <a:r>
            <a:rPr lang="en-CA" sz="1600" b="0" i="0" u="none" kern="1200" noProof="0" dirty="0">
              <a:solidFill>
                <a:srgbClr val="FF0000"/>
              </a:solidFill>
            </a:rPr>
            <a:t>As of April 1, 2017, </a:t>
          </a:r>
          <a:r>
            <a:rPr lang="en-CA" sz="1600" b="0" i="0" u="none" kern="1200" noProof="0" dirty="0"/>
            <a:t>a manager who holds the position of senior nursing advisor whose mandate is to supervise the quality of practice and whose usual duties are exercised at more than 50% in an activity centre referred to in the first paragraph shall also receive this allowance.
This allowance is paid to the manager in the form of a lump sum in proportion to the time worked and according to the terms of the employer's pay system. Public holiday, floating leave, annual leave and social leave are considered as time worked</a:t>
          </a:r>
          <a:endParaRPr lang="en-CA" sz="1600" u="none" kern="1200" noProof="0" dirty="0"/>
        </a:p>
      </dsp:txBody>
      <dsp:txXfrm>
        <a:off x="6618" y="3827"/>
        <a:ext cx="9604896" cy="40858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CA" sz="1400" kern="1200" noProof="0" dirty="0"/>
            <a:t>Article 29.1 of the Management Regulation is amended to provide that, </a:t>
          </a:r>
          <a:r>
            <a:rPr lang="en-CA" sz="1400" kern="1200" noProof="0" dirty="0">
              <a:solidFill>
                <a:srgbClr val="FF0000"/>
              </a:solidFill>
            </a:rPr>
            <a:t>as of November 7, 2021, managers who directly and regularly supervise employees assigned to the rehabilitation, care and supervision of beneficiaries and who work in the following activity centres and sub-centres, receive the same bonuses as these employees:</a:t>
          </a:r>
          <a:r>
            <a:rPr lang="en-CA" sz="1400" kern="1200" noProof="0" dirty="0"/>
            <a:t>
</a:t>
          </a:r>
          <a:r>
            <a:rPr lang="en-CA" sz="1400" kern="1200" noProof="0" dirty="0">
              <a:solidFill>
                <a:srgbClr val="FF0000"/>
              </a:solidFill>
            </a:rPr>
            <a:t>(1) Community support for persons suffering from a serious mental disorder; 
(2) Intensive Community Follow-up (SIM);
(3) Variable intensity support in the community (SIV); 
(4) Mental Health Day Hospital;
(5) Child Psychiatry Day Hospital;
(6) Adult mental health day hospital;
(7) 2nd and 3rd line mental health assessment and treatment services;
(8) 2nd and 3rd line mental health assessment and treatment services — Youth;
(9) 2nd and 3rd line mental health assessment and treatment services — Adults;
(10) Residential Resources — Ongoing Residential Assistance (Mental Health).</a:t>
          </a:r>
          <a:r>
            <a:rPr lang="en-CA" sz="1400" kern="1200" noProof="0" dirty="0"/>
            <a:t>
</a:t>
          </a:r>
          <a:r>
            <a:rPr lang="en-CA" sz="1400" kern="1200" noProof="0" dirty="0">
              <a:solidFill>
                <a:srgbClr val="FF0000"/>
              </a:solidFill>
            </a:rPr>
            <a:t>Thus, the terms and conditions set out in the collective agreements in the health and social services sector for these leaves and premiums apply to the manager, with the necessary modifications.
In addition, a  manager who holds the position of senior advisor and whose usual duties and functions are exercised at more than 50% in a psychiatric setting shall receive the leave provided for in the first paragraph of section 29.1.</a:t>
          </a:r>
          <a:endParaRPr lang="en-CA" sz="1400" b="1" u="sng" kern="1200" noProof="0" dirty="0">
            <a:solidFill>
              <a:srgbClr val="FF0000"/>
            </a:solidFill>
          </a:endParaRPr>
        </a:p>
      </dsp:txBody>
      <dsp:txXfrm>
        <a:off x="6618" y="3827"/>
        <a:ext cx="9604896" cy="40858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CA" sz="1700" kern="1200" noProof="0" dirty="0"/>
            <a:t>Addition of section 29.0.11 of the Regulation of MANAGERS, which provides that </a:t>
          </a:r>
          <a:r>
            <a:rPr lang="en-CA" sz="1700" kern="1200" noProof="0" dirty="0">
              <a:solidFill>
                <a:srgbClr val="FF0000"/>
              </a:solidFill>
            </a:rPr>
            <a:t>as of November 7, 2021, a manager receives an allowance corresponding to 4% of his salary when he directly supervises employees assigned to the supervision or rehabilitation of clients in youth centres or employees working in youth centre missions.</a:t>
          </a:r>
          <a:r>
            <a:rPr lang="en-CA" sz="1700" kern="1200" noProof="0" dirty="0"/>
            <a:t>
</a:t>
          </a:r>
          <a:r>
            <a:rPr lang="en-CA" sz="1700" kern="1200" noProof="0" dirty="0">
              <a:solidFill>
                <a:srgbClr val="FF0000"/>
              </a:solidFill>
            </a:rPr>
            <a:t>In addition, the manager who holds the position of senior advisor in a youth centre or in a youth centre mission and whose mandate is to supervise the quality of the practice and whose usual duties are exercised at more than 50% in a youth centre or in a youth centre mission, receives, as of November 7, 2021,  an allowance of 4% of his salary.</a:t>
          </a:r>
          <a:r>
            <a:rPr lang="en-CA" sz="1700" kern="1200" noProof="0" dirty="0"/>
            <a:t>
</a:t>
          </a:r>
          <a:r>
            <a:rPr lang="en-CA" sz="1700" kern="1200" noProof="0" dirty="0">
              <a:solidFill>
                <a:srgbClr val="FF0000"/>
              </a:solidFill>
            </a:rPr>
            <a:t>The same is true for the manager who coordinates evening, night, weekend or statutory holiday activities in a youth centre or youth centre mission.</a:t>
          </a:r>
          <a:r>
            <a:rPr lang="en-CA" sz="1700" kern="1200" noProof="0" dirty="0"/>
            <a:t>
This allowance is paid to the manager in the form of a lump sum in proportion to the time worked and according to the terms of the employer's pay system. Public holiday, floating leave, annual leave and social leave are considered as time worked.</a:t>
          </a:r>
          <a:endParaRPr lang="en-CA" sz="1700" b="1" u="sng" kern="1200" noProof="0" dirty="0">
            <a:solidFill>
              <a:srgbClr val="FF0000"/>
            </a:solidFill>
          </a:endParaRPr>
        </a:p>
      </dsp:txBody>
      <dsp:txXfrm>
        <a:off x="6618" y="3827"/>
        <a:ext cx="9604896" cy="40858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CA" sz="1600" kern="1200" noProof="0" dirty="0"/>
            <a:t>Addition of section 29.0.12 of the Manager Regulation which provides that </a:t>
          </a:r>
          <a:r>
            <a:rPr lang="en-CA" sz="1600" kern="1200" noProof="0" dirty="0">
              <a:solidFill>
                <a:srgbClr val="FF0000"/>
              </a:solidFill>
            </a:rPr>
            <a:t>as of November 7, 2021, a manager receives an allowance corresponding to 3% of his salary when he directly supervises one of the following sectors:
(1) youth care; 
(2) evaluation;
(3) orientation;
(4) assistance and support for young people and families (LPJ, LSJPA-LSSSS); 
 (5)Revision of the measures.
A manager who holds the position of senior advisor with a mandate to oversee the quality of practice and whose usual duties are exercised at more than 50% in one of the above sectors, receives, for the same period, the 3% allowance mentioned above.
The same is true for the manager who coordinates evening, night, weekend or statutory holiday activities in such an area.
This allowance is paid to the manager in the form of a lump sum in proportion to the time worked and according to the terms of the employer's pay system. Public holiday, floating leave, annual leave and social leave are considered as time worked.</a:t>
          </a:r>
          <a:endParaRPr lang="en-CA" sz="1600" b="1" u="sng" kern="1200" noProof="0" dirty="0">
            <a:solidFill>
              <a:srgbClr val="FF0000"/>
            </a:solidFill>
          </a:endParaRPr>
        </a:p>
      </dsp:txBody>
      <dsp:txXfrm>
        <a:off x="6618" y="3827"/>
        <a:ext cx="9604896" cy="408582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CA" sz="1800" kern="1200" noProof="0" dirty="0">
              <a:solidFill>
                <a:srgbClr val="FF0000"/>
              </a:solidFill>
            </a:rPr>
            <a:t>Addition of section 29.1.1 of the Regulation, which provides that as of May 29, 2021 and November 7, 2021, a manager who directly and regularly supervises employees working in residential and long-term care centres (CHSLDs) receives the same bonuses as these employees.
The terms and conditions set out in the health and social services collective agreements for these premiums apply to the manager, with the necessary modifications.
In addition, a </a:t>
          </a:r>
          <a:r>
            <a:rPr lang="en-CA" sz="1800" kern="1200" noProof="0" dirty="0" err="1">
              <a:solidFill>
                <a:srgbClr val="FF0000"/>
              </a:solidFill>
            </a:rPr>
            <a:t>managerwho</a:t>
          </a:r>
          <a:r>
            <a:rPr lang="en-CA" sz="1800" kern="1200" noProof="0" dirty="0">
              <a:solidFill>
                <a:srgbClr val="FF0000"/>
              </a:solidFill>
            </a:rPr>
            <a:t> holds the position of senior advisor whose mandate is to supervise the quality of the practice and whose usual duties are exercised at more than 50% in a CHSLD receives the bonuses mentioned above.
In addition, a manager receives the same bonus when he or she coordinates evening, night, weekend or statutory holiday activities in a CHLSD.</a:t>
          </a:r>
          <a:endParaRPr lang="en-CA" sz="1800" b="1" u="sng" kern="1200" noProof="0" dirty="0">
            <a:solidFill>
              <a:srgbClr val="FF0000"/>
            </a:solidFill>
          </a:endParaRPr>
        </a:p>
      </dsp:txBody>
      <dsp:txXfrm>
        <a:off x="6618" y="3827"/>
        <a:ext cx="9604896" cy="408582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CA" sz="1800" kern="1200" noProof="0" dirty="0">
              <a:solidFill>
                <a:srgbClr val="FF0000"/>
              </a:solidFill>
            </a:rPr>
            <a:t>Addition of section 29.3 of the Regulation, which provides that as of April 1, 2022, a manager is entitled to an allowance of 5% of his salary when he or she is entrusted by his or her employer with the role of improving and ensuring the fluidity of care and services as part of the local management resulting from the Government of Québec's Plan to Implement the Necessary Health Changes of March 29, 2022,  </a:t>
          </a:r>
        </a:p>
        <a:p>
          <a:pPr marL="0" lvl="0" indent="0" algn="just" defTabSz="800100">
            <a:lnSpc>
              <a:spcPct val="90000"/>
            </a:lnSpc>
            <a:spcBef>
              <a:spcPct val="0"/>
            </a:spcBef>
            <a:spcAft>
              <a:spcPct val="35000"/>
            </a:spcAft>
            <a:buNone/>
          </a:pPr>
          <a:r>
            <a:rPr lang="en-CA" sz="1800" kern="1200" noProof="0" dirty="0">
              <a:solidFill>
                <a:srgbClr val="FF0000"/>
              </a:solidFill>
            </a:rPr>
            <a:t>In particular, through the coordination of stays, the management of beds, the coordination of care and services in the territory, links with territorial actors or services in the community.
The granting of this allowance must be authorized by the Minister. It has a maximum duration of 12 months and may be renewed for successive periods of 12 months, with the authorization of the Minister.
This allowance is paid to the manager in the form of a lump sum in proportion to the time worked and according to the terms of the employer's pay system. Public holiday, floating leave, annual leave and social leave are considered as time worked.</a:t>
          </a:r>
          <a:endParaRPr lang="en-CA" sz="1800" b="1" u="sng" kern="1200" noProof="0" dirty="0">
            <a:solidFill>
              <a:srgbClr val="FF0000"/>
            </a:solidFill>
          </a:endParaRPr>
        </a:p>
      </dsp:txBody>
      <dsp:txXfrm>
        <a:off x="6618" y="3827"/>
        <a:ext cx="9604896" cy="408582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C6FDE-EE08-6D40-8EB3-688F62917479}">
      <dsp:nvSpPr>
        <dsp:cNvPr id="0" name=""/>
        <dsp:cNvSpPr/>
      </dsp:nvSpPr>
      <dsp:spPr>
        <a:xfrm>
          <a:off x="1399513" y="1009"/>
          <a:ext cx="6819106" cy="409146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noProof="0" dirty="0">
              <a:solidFill>
                <a:srgbClr val="FF0000"/>
              </a:solidFill>
            </a:rPr>
            <a:t>Section 29.0.9.1 of the Regulation, provides that, effective April 1, 2022, a Director is entitled to an increased standby allowance when his or her function requires him or her to be on increased standby outside his or her normal hours of work at a frequency that exceeds 28 days,  consecutive or not, in the same fiscal year, in order to ensure continuity in the provision of health or social services and to avoid any disruption of these services.  This increased availability allowance corresponds to 10% of the Director's salary for a period not exceeding 8 weeks in a fiscal year.</a:t>
          </a:r>
        </a:p>
      </dsp:txBody>
      <dsp:txXfrm>
        <a:off x="1399513" y="1009"/>
        <a:ext cx="6819106" cy="4091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4B784-2D5C-4557-92B0-15B72489F9CA}">
      <dsp:nvSpPr>
        <dsp:cNvPr id="0" name=""/>
        <dsp:cNvSpPr/>
      </dsp:nvSpPr>
      <dsp:spPr>
        <a:xfrm>
          <a:off x="0" y="561"/>
          <a:ext cx="6341016" cy="1315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51C69-BA09-4D60-B6CB-D1E89C027EC1}">
      <dsp:nvSpPr>
        <dsp:cNvPr id="0" name=""/>
        <dsp:cNvSpPr/>
      </dsp:nvSpPr>
      <dsp:spPr>
        <a:xfrm>
          <a:off x="397811" y="296454"/>
          <a:ext cx="723293" cy="7232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ECFC66-71FA-444F-81BB-C0C023A488AE}">
      <dsp:nvSpPr>
        <dsp:cNvPr id="0" name=""/>
        <dsp:cNvSpPr/>
      </dsp:nvSpPr>
      <dsp:spPr>
        <a:xfrm>
          <a:off x="1518916" y="561"/>
          <a:ext cx="4822099" cy="13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179" tIns="139179" rIns="139179" bIns="139179" numCol="1" spcCol="1270" anchor="ctr" anchorCtr="0">
          <a:noAutofit/>
        </a:bodyPr>
        <a:lstStyle/>
        <a:p>
          <a:pPr marL="0" lvl="0" indent="0" algn="just" defTabSz="666750">
            <a:lnSpc>
              <a:spcPct val="100000"/>
            </a:lnSpc>
            <a:spcBef>
              <a:spcPct val="0"/>
            </a:spcBef>
            <a:spcAft>
              <a:spcPct val="35000"/>
            </a:spcAft>
            <a:buNone/>
          </a:pPr>
          <a:r>
            <a:rPr lang="en-CA" sz="1500" kern="1200" noProof="0" dirty="0"/>
            <a:t>So, no negotiations for the managers, which means the erosion of your working conditions since 1996...</a:t>
          </a:r>
        </a:p>
      </dsp:txBody>
      <dsp:txXfrm>
        <a:off x="1518916" y="561"/>
        <a:ext cx="4822099" cy="1315078"/>
      </dsp:txXfrm>
    </dsp:sp>
    <dsp:sp modelId="{7F11E6DA-1B98-479B-B57F-F2666E455B40}">
      <dsp:nvSpPr>
        <dsp:cNvPr id="0" name=""/>
        <dsp:cNvSpPr/>
      </dsp:nvSpPr>
      <dsp:spPr>
        <a:xfrm>
          <a:off x="0" y="1644410"/>
          <a:ext cx="6341016" cy="1315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6FDE3-A85D-498E-93C4-D5282D59A721}">
      <dsp:nvSpPr>
        <dsp:cNvPr id="0" name=""/>
        <dsp:cNvSpPr/>
      </dsp:nvSpPr>
      <dsp:spPr>
        <a:xfrm>
          <a:off x="397811" y="1940303"/>
          <a:ext cx="723293" cy="7232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8CD0F-22FA-4D1E-B286-31858DCF253A}">
      <dsp:nvSpPr>
        <dsp:cNvPr id="0" name=""/>
        <dsp:cNvSpPr/>
      </dsp:nvSpPr>
      <dsp:spPr>
        <a:xfrm>
          <a:off x="1518916" y="1644410"/>
          <a:ext cx="4822099" cy="13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179" tIns="139179" rIns="139179" bIns="139179" numCol="1" spcCol="1270" anchor="ctr" anchorCtr="0">
          <a:noAutofit/>
        </a:bodyPr>
        <a:lstStyle/>
        <a:p>
          <a:pPr marL="0" lvl="0" indent="0" algn="just" defTabSz="666750">
            <a:lnSpc>
              <a:spcPct val="100000"/>
            </a:lnSpc>
            <a:spcBef>
              <a:spcPct val="0"/>
            </a:spcBef>
            <a:spcAft>
              <a:spcPct val="35000"/>
            </a:spcAft>
            <a:buNone/>
          </a:pPr>
          <a:r>
            <a:rPr lang="en-CA" sz="1500" kern="1200" noProof="0" dirty="0"/>
            <a:t>This is despite the ILO decisions of 2004 and 2006, the decision of the TAT, the decision of the Court of Appeal of 2022 and the various decisions since 2015 of the Supreme Court of Canada.</a:t>
          </a:r>
        </a:p>
      </dsp:txBody>
      <dsp:txXfrm>
        <a:off x="1518916" y="1644410"/>
        <a:ext cx="4822099" cy="1315078"/>
      </dsp:txXfrm>
    </dsp:sp>
    <dsp:sp modelId="{A4DDE578-193A-4589-B4FB-B10B466BD36A}">
      <dsp:nvSpPr>
        <dsp:cNvPr id="0" name=""/>
        <dsp:cNvSpPr/>
      </dsp:nvSpPr>
      <dsp:spPr>
        <a:xfrm>
          <a:off x="0" y="3288259"/>
          <a:ext cx="6341016" cy="1315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7C9DB-7D65-4214-B151-44F763853C3C}">
      <dsp:nvSpPr>
        <dsp:cNvPr id="0" name=""/>
        <dsp:cNvSpPr/>
      </dsp:nvSpPr>
      <dsp:spPr>
        <a:xfrm>
          <a:off x="397811" y="3584151"/>
          <a:ext cx="723293" cy="7232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FC611-5AED-4EAD-8061-761C6FE2863C}">
      <dsp:nvSpPr>
        <dsp:cNvPr id="0" name=""/>
        <dsp:cNvSpPr/>
      </dsp:nvSpPr>
      <dsp:spPr>
        <a:xfrm>
          <a:off x="1518916" y="3288259"/>
          <a:ext cx="4822099" cy="13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179" tIns="139179" rIns="139179" bIns="139179" numCol="1" spcCol="1270" anchor="ctr" anchorCtr="0">
          <a:noAutofit/>
        </a:bodyPr>
        <a:lstStyle/>
        <a:p>
          <a:pPr marL="0" lvl="0" indent="0" algn="just" defTabSz="666750">
            <a:lnSpc>
              <a:spcPct val="100000"/>
            </a:lnSpc>
            <a:spcBef>
              <a:spcPct val="0"/>
            </a:spcBef>
            <a:spcAft>
              <a:spcPct val="35000"/>
            </a:spcAft>
            <a:buNone/>
          </a:pPr>
          <a:r>
            <a:rPr lang="en-CA" sz="1500" kern="1200" noProof="0" dirty="0"/>
            <a:t>Last June, the Supreme Court of Canada heard the case of </a:t>
          </a:r>
          <a:r>
            <a:rPr lang="en-CA" sz="1500" kern="1200" noProof="0" dirty="0" err="1"/>
            <a:t>Loto</a:t>
          </a:r>
          <a:r>
            <a:rPr lang="en-CA" sz="1500" kern="1200" noProof="0" dirty="0"/>
            <a:t>-QC managers regarding their fundamental right to meaningful negotiation of their working conditions... To be continued.</a:t>
          </a:r>
        </a:p>
      </dsp:txBody>
      <dsp:txXfrm>
        <a:off x="1518916" y="3288259"/>
        <a:ext cx="4822099" cy="131507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CD407-ED4A-8A41-97CD-B380F37C70E2}">
      <dsp:nvSpPr>
        <dsp:cNvPr id="0" name=""/>
        <dsp:cNvSpPr/>
      </dsp:nvSpPr>
      <dsp:spPr>
        <a:xfrm>
          <a:off x="0" y="5520"/>
          <a:ext cx="6628804" cy="243243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CA" sz="3600" kern="1200" dirty="0"/>
            <a:t>AXIS 1: Changes to the group insurance plan</a:t>
          </a:r>
          <a:endParaRPr lang="en-US" sz="3600" kern="1200" dirty="0"/>
        </a:p>
      </dsp:txBody>
      <dsp:txXfrm>
        <a:off x="118741" y="124261"/>
        <a:ext cx="6391322" cy="2194948"/>
      </dsp:txXfrm>
    </dsp:sp>
    <dsp:sp modelId="{AA8E4AC2-8BD3-2B41-8DC2-569D7C030F7C}">
      <dsp:nvSpPr>
        <dsp:cNvPr id="0" name=""/>
        <dsp:cNvSpPr/>
      </dsp:nvSpPr>
      <dsp:spPr>
        <a:xfrm>
          <a:off x="0" y="2541630"/>
          <a:ext cx="6628804" cy="2432430"/>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CA" sz="3600" kern="1200" noProof="0" dirty="0"/>
            <a:t>AXIS 2: </a:t>
          </a:r>
          <a:r>
            <a:rPr lang="fr-CA" sz="3600" kern="1200" noProof="0" dirty="0" err="1"/>
            <a:t>Amendments</a:t>
          </a:r>
          <a:r>
            <a:rPr lang="fr-CA" sz="3600" kern="1200" noProof="0" dirty="0"/>
            <a:t> to Local Management </a:t>
          </a:r>
          <a:r>
            <a:rPr lang="fr-CA" sz="3600" kern="1200" noProof="0" dirty="0" err="1"/>
            <a:t>Policies</a:t>
          </a:r>
          <a:r>
            <a:rPr lang="fr-CA" sz="3600" kern="1200" noProof="0" dirty="0"/>
            <a:t> (</a:t>
          </a:r>
          <a:r>
            <a:rPr lang="fr-CA" sz="3600" kern="1200" noProof="0" dirty="0" err="1"/>
            <a:t>LGPs</a:t>
          </a:r>
          <a:r>
            <a:rPr lang="fr-CA" sz="3600" kern="1200" noProof="0" dirty="0"/>
            <a:t>) </a:t>
          </a:r>
          <a:r>
            <a:rPr lang="fr-CA" sz="3600" kern="1200" noProof="0" dirty="0" err="1"/>
            <a:t>whose</a:t>
          </a:r>
          <a:r>
            <a:rPr lang="fr-CA" sz="3600" kern="1200" noProof="0" dirty="0"/>
            <a:t> </a:t>
          </a:r>
          <a:r>
            <a:rPr lang="fr-CA" sz="3600" kern="1200" noProof="0" dirty="0" err="1"/>
            <a:t>measures</a:t>
          </a:r>
          <a:r>
            <a:rPr lang="fr-CA" sz="3600" kern="1200" noProof="0" dirty="0"/>
            <a:t> have a </a:t>
          </a:r>
          <a:r>
            <a:rPr lang="fr-CA" sz="3600" kern="1200" noProof="0" dirty="0" err="1"/>
            <a:t>monetary</a:t>
          </a:r>
          <a:r>
            <a:rPr lang="fr-CA" sz="3600" kern="1200" noProof="0" dirty="0"/>
            <a:t> impact.</a:t>
          </a:r>
        </a:p>
      </dsp:txBody>
      <dsp:txXfrm>
        <a:off x="118741" y="2660371"/>
        <a:ext cx="6391322" cy="21949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CC2D-48D9-4D7A-80A2-7CD958295D80}">
      <dsp:nvSpPr>
        <dsp:cNvPr id="0" name=""/>
        <dsp:cNvSpPr/>
      </dsp:nvSpPr>
      <dsp:spPr>
        <a:xfrm>
          <a:off x="392842" y="324449"/>
          <a:ext cx="638349" cy="6383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86053-E6BA-4475-BCA7-A0C297EDD01E}">
      <dsp:nvSpPr>
        <dsp:cNvPr id="0" name=""/>
        <dsp:cNvSpPr/>
      </dsp:nvSpPr>
      <dsp:spPr>
        <a:xfrm>
          <a:off x="2740" y="1195645"/>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VACATION</a:t>
          </a:r>
        </a:p>
      </dsp:txBody>
      <dsp:txXfrm>
        <a:off x="2740" y="1195645"/>
        <a:ext cx="1418554" cy="567421"/>
      </dsp:txXfrm>
    </dsp:sp>
    <dsp:sp modelId="{8DFA6570-FC91-4150-BA21-FA6799F39B01}">
      <dsp:nvSpPr>
        <dsp:cNvPr id="0" name=""/>
        <dsp:cNvSpPr/>
      </dsp:nvSpPr>
      <dsp:spPr>
        <a:xfrm>
          <a:off x="2059644" y="324449"/>
          <a:ext cx="638349" cy="6383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B2B1B-1E75-4694-9CC3-2662F50663D0}">
      <dsp:nvSpPr>
        <dsp:cNvPr id="0" name=""/>
        <dsp:cNvSpPr/>
      </dsp:nvSpPr>
      <dsp:spPr>
        <a:xfrm>
          <a:off x="1669541" y="1195645"/>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STATUTORY HOLIDAYS</a:t>
          </a:r>
        </a:p>
      </dsp:txBody>
      <dsp:txXfrm>
        <a:off x="1669541" y="1195645"/>
        <a:ext cx="1418554" cy="567421"/>
      </dsp:txXfrm>
    </dsp:sp>
    <dsp:sp modelId="{FEFB8230-7821-4377-8B4E-864CF35A147D}">
      <dsp:nvSpPr>
        <dsp:cNvPr id="0" name=""/>
        <dsp:cNvSpPr/>
      </dsp:nvSpPr>
      <dsp:spPr>
        <a:xfrm>
          <a:off x="3726446" y="324449"/>
          <a:ext cx="638349" cy="6383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62A02-F6FF-4954-B7B6-583ABD851D80}">
      <dsp:nvSpPr>
        <dsp:cNvPr id="0" name=""/>
        <dsp:cNvSpPr/>
      </dsp:nvSpPr>
      <dsp:spPr>
        <a:xfrm>
          <a:off x="3336343" y="1195645"/>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SOCIAL HOLIDAYS</a:t>
          </a:r>
        </a:p>
      </dsp:txBody>
      <dsp:txXfrm>
        <a:off x="3336343" y="1195645"/>
        <a:ext cx="1418554" cy="567421"/>
      </dsp:txXfrm>
    </dsp:sp>
    <dsp:sp modelId="{6D832632-9C7E-40D0-A39E-AF4E76BD6CA3}">
      <dsp:nvSpPr>
        <dsp:cNvPr id="0" name=""/>
        <dsp:cNvSpPr/>
      </dsp:nvSpPr>
      <dsp:spPr>
        <a:xfrm>
          <a:off x="5393247" y="324449"/>
          <a:ext cx="638349" cy="6383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39219-1C7E-42C0-946A-C0AA8968AE93}">
      <dsp:nvSpPr>
        <dsp:cNvPr id="0" name=""/>
        <dsp:cNvSpPr/>
      </dsp:nvSpPr>
      <dsp:spPr>
        <a:xfrm>
          <a:off x="5003145" y="1195645"/>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HOLIDAYS FOR ASSOCIATION ACTIVITIES PROFESSIONNALS</a:t>
          </a:r>
        </a:p>
      </dsp:txBody>
      <dsp:txXfrm>
        <a:off x="5003145" y="1195645"/>
        <a:ext cx="1418554" cy="567421"/>
      </dsp:txXfrm>
    </dsp:sp>
    <dsp:sp modelId="{227559FA-72F1-4CC6-8726-4433CA3B83C8}">
      <dsp:nvSpPr>
        <dsp:cNvPr id="0" name=""/>
        <dsp:cNvSpPr/>
      </dsp:nvSpPr>
      <dsp:spPr>
        <a:xfrm>
          <a:off x="1226243" y="2117705"/>
          <a:ext cx="638349" cy="6383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663D7-A809-416C-A86E-930411D59FC6}">
      <dsp:nvSpPr>
        <dsp:cNvPr id="0" name=""/>
        <dsp:cNvSpPr/>
      </dsp:nvSpPr>
      <dsp:spPr>
        <a:xfrm>
          <a:off x="836140" y="2988901"/>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HOLIDAYS FOR TRAINING</a:t>
          </a:r>
        </a:p>
      </dsp:txBody>
      <dsp:txXfrm>
        <a:off x="836140" y="2988901"/>
        <a:ext cx="1418554" cy="567421"/>
      </dsp:txXfrm>
    </dsp:sp>
    <dsp:sp modelId="{E7413C9F-E573-48D7-9152-BFC53FD2DC0C}">
      <dsp:nvSpPr>
        <dsp:cNvPr id="0" name=""/>
        <dsp:cNvSpPr/>
      </dsp:nvSpPr>
      <dsp:spPr>
        <a:xfrm>
          <a:off x="2893045" y="2117705"/>
          <a:ext cx="638349" cy="6383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5395B0-003A-42D0-A8E9-C95A43001B36}">
      <dsp:nvSpPr>
        <dsp:cNvPr id="0" name=""/>
        <dsp:cNvSpPr/>
      </dsp:nvSpPr>
      <dsp:spPr>
        <a:xfrm>
          <a:off x="2502942" y="2988901"/>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OVERTIME IN EXCEPTIONNAL SITUATIONS</a:t>
          </a:r>
        </a:p>
      </dsp:txBody>
      <dsp:txXfrm>
        <a:off x="2502942" y="2988901"/>
        <a:ext cx="1418554" cy="567421"/>
      </dsp:txXfrm>
    </dsp:sp>
    <dsp:sp modelId="{B879CFEC-AEE9-4F57-8C1B-8EDF46BB12CF}">
      <dsp:nvSpPr>
        <dsp:cNvPr id="0" name=""/>
        <dsp:cNvSpPr/>
      </dsp:nvSpPr>
      <dsp:spPr>
        <a:xfrm>
          <a:off x="4559846" y="2117705"/>
          <a:ext cx="638349" cy="63834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4E8A01-15B5-431E-9E1E-1AF29BA08277}">
      <dsp:nvSpPr>
        <dsp:cNvPr id="0" name=""/>
        <dsp:cNvSpPr/>
      </dsp:nvSpPr>
      <dsp:spPr>
        <a:xfrm>
          <a:off x="4169744" y="2988901"/>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OTHERS </a:t>
          </a:r>
        </a:p>
      </dsp:txBody>
      <dsp:txXfrm>
        <a:off x="4169744" y="2988901"/>
        <a:ext cx="1418554" cy="56742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1BBD4-5A35-4C4C-8FDF-9D8507071D49}">
      <dsp:nvSpPr>
        <dsp:cNvPr id="0" name=""/>
        <dsp:cNvSpPr/>
      </dsp:nvSpPr>
      <dsp:spPr>
        <a:xfrm>
          <a:off x="1686030" y="332295"/>
          <a:ext cx="258030" cy="91440"/>
        </a:xfrm>
        <a:custGeom>
          <a:avLst/>
          <a:gdLst/>
          <a:ahLst/>
          <a:cxnLst/>
          <a:rect l="0" t="0" r="0" b="0"/>
          <a:pathLst>
            <a:path>
              <a:moveTo>
                <a:pt x="0" y="45720"/>
              </a:moveTo>
              <a:lnTo>
                <a:pt x="258030"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7830" y="376572"/>
        <a:ext cx="14431" cy="2886"/>
      </dsp:txXfrm>
    </dsp:sp>
    <dsp:sp modelId="{5241EF66-81F3-7D44-B790-7EA4CBC111E1}">
      <dsp:nvSpPr>
        <dsp:cNvPr id="0" name=""/>
        <dsp:cNvSpPr/>
      </dsp:nvSpPr>
      <dsp:spPr>
        <a:xfrm>
          <a:off x="432914" y="1540"/>
          <a:ext cx="1254916" cy="75294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The </a:t>
          </a:r>
          <a:r>
            <a:rPr lang="fr-FR" sz="1300" kern="1200" dirty="0" err="1"/>
            <a:t>Holidays</a:t>
          </a:r>
          <a:r>
            <a:rPr lang="fr-FR" sz="1300" kern="1200" dirty="0"/>
            <a:t> are:</a:t>
          </a:r>
          <a:endParaRPr lang="en-US" sz="1300" kern="1200" dirty="0"/>
        </a:p>
      </dsp:txBody>
      <dsp:txXfrm>
        <a:off x="432914" y="1540"/>
        <a:ext cx="1254916" cy="752949"/>
      </dsp:txXfrm>
    </dsp:sp>
    <dsp:sp modelId="{D1D4882A-A48B-E24A-B9DC-61FE9EB61C57}">
      <dsp:nvSpPr>
        <dsp:cNvPr id="0" name=""/>
        <dsp:cNvSpPr/>
      </dsp:nvSpPr>
      <dsp:spPr>
        <a:xfrm>
          <a:off x="3229577" y="332295"/>
          <a:ext cx="258030" cy="91440"/>
        </a:xfrm>
        <a:custGeom>
          <a:avLst/>
          <a:gdLst/>
          <a:ahLst/>
          <a:cxnLst/>
          <a:rect l="0" t="0" r="0" b="0"/>
          <a:pathLst>
            <a:path>
              <a:moveTo>
                <a:pt x="0" y="45720"/>
              </a:moveTo>
              <a:lnTo>
                <a:pt x="258030"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1377" y="376572"/>
        <a:ext cx="14431" cy="2886"/>
      </dsp:txXfrm>
    </dsp:sp>
    <dsp:sp modelId="{28E66348-2C27-E94A-AC80-679D98C9C954}">
      <dsp:nvSpPr>
        <dsp:cNvPr id="0" name=""/>
        <dsp:cNvSpPr/>
      </dsp:nvSpPr>
      <dsp:spPr>
        <a:xfrm>
          <a:off x="1976461" y="1540"/>
          <a:ext cx="1254916" cy="75294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1°January 1st;</a:t>
          </a:r>
          <a:endParaRPr lang="en-US" sz="1300" kern="1200" dirty="0"/>
        </a:p>
      </dsp:txBody>
      <dsp:txXfrm>
        <a:off x="1976461" y="1540"/>
        <a:ext cx="1254916" cy="752949"/>
      </dsp:txXfrm>
    </dsp:sp>
    <dsp:sp modelId="{7442D054-07AB-FE4F-A524-23B9F9DBC2A3}">
      <dsp:nvSpPr>
        <dsp:cNvPr id="0" name=""/>
        <dsp:cNvSpPr/>
      </dsp:nvSpPr>
      <dsp:spPr>
        <a:xfrm>
          <a:off x="1060372" y="752690"/>
          <a:ext cx="3087094" cy="258030"/>
        </a:xfrm>
        <a:custGeom>
          <a:avLst/>
          <a:gdLst/>
          <a:ahLst/>
          <a:cxnLst/>
          <a:rect l="0" t="0" r="0" b="0"/>
          <a:pathLst>
            <a:path>
              <a:moveTo>
                <a:pt x="3087094" y="0"/>
              </a:moveTo>
              <a:lnTo>
                <a:pt x="3087094" y="146115"/>
              </a:lnTo>
              <a:lnTo>
                <a:pt x="0" y="146115"/>
              </a:lnTo>
              <a:lnTo>
                <a:pt x="0" y="25803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6405" y="880262"/>
        <a:ext cx="155027" cy="2886"/>
      </dsp:txXfrm>
    </dsp:sp>
    <dsp:sp modelId="{EC518750-66EA-6E4D-A6E7-9A9565EF63DA}">
      <dsp:nvSpPr>
        <dsp:cNvPr id="0" name=""/>
        <dsp:cNvSpPr/>
      </dsp:nvSpPr>
      <dsp:spPr>
        <a:xfrm>
          <a:off x="3520008" y="1540"/>
          <a:ext cx="1254916" cy="75294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2°January 2nd;</a:t>
          </a:r>
          <a:endParaRPr lang="en-US" sz="1300" kern="1200" dirty="0"/>
        </a:p>
      </dsp:txBody>
      <dsp:txXfrm>
        <a:off x="3520008" y="1540"/>
        <a:ext cx="1254916" cy="752949"/>
      </dsp:txXfrm>
    </dsp:sp>
    <dsp:sp modelId="{FB7A07BA-0BA7-A640-AE14-624ADE88BFC1}">
      <dsp:nvSpPr>
        <dsp:cNvPr id="0" name=""/>
        <dsp:cNvSpPr/>
      </dsp:nvSpPr>
      <dsp:spPr>
        <a:xfrm>
          <a:off x="1686030" y="1373876"/>
          <a:ext cx="258030" cy="91440"/>
        </a:xfrm>
        <a:custGeom>
          <a:avLst/>
          <a:gdLst/>
          <a:ahLst/>
          <a:cxnLst/>
          <a:rect l="0" t="0" r="0" b="0"/>
          <a:pathLst>
            <a:path>
              <a:moveTo>
                <a:pt x="0" y="45720"/>
              </a:moveTo>
              <a:lnTo>
                <a:pt x="258030"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7830" y="1418153"/>
        <a:ext cx="14431" cy="2886"/>
      </dsp:txXfrm>
    </dsp:sp>
    <dsp:sp modelId="{AD6378E8-23C7-1F4A-A840-EECCA540D182}">
      <dsp:nvSpPr>
        <dsp:cNvPr id="0" name=""/>
        <dsp:cNvSpPr/>
      </dsp:nvSpPr>
      <dsp:spPr>
        <a:xfrm>
          <a:off x="432914" y="1043121"/>
          <a:ext cx="1254916" cy="75294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3°Holy Friday; </a:t>
          </a:r>
          <a:endParaRPr lang="en-US" sz="1300" kern="1200" dirty="0"/>
        </a:p>
      </dsp:txBody>
      <dsp:txXfrm>
        <a:off x="432914" y="1043121"/>
        <a:ext cx="1254916" cy="752949"/>
      </dsp:txXfrm>
    </dsp:sp>
    <dsp:sp modelId="{4C4A7A51-1400-7242-92F0-A0D80F4C349B}">
      <dsp:nvSpPr>
        <dsp:cNvPr id="0" name=""/>
        <dsp:cNvSpPr/>
      </dsp:nvSpPr>
      <dsp:spPr>
        <a:xfrm>
          <a:off x="3229577" y="1373876"/>
          <a:ext cx="258030" cy="91440"/>
        </a:xfrm>
        <a:custGeom>
          <a:avLst/>
          <a:gdLst/>
          <a:ahLst/>
          <a:cxnLst/>
          <a:rect l="0" t="0" r="0" b="0"/>
          <a:pathLst>
            <a:path>
              <a:moveTo>
                <a:pt x="0" y="45720"/>
              </a:moveTo>
              <a:lnTo>
                <a:pt x="258030"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1377" y="1418153"/>
        <a:ext cx="14431" cy="2886"/>
      </dsp:txXfrm>
    </dsp:sp>
    <dsp:sp modelId="{9B2DB84D-497A-9947-94C8-25AFC70DA0AD}">
      <dsp:nvSpPr>
        <dsp:cNvPr id="0" name=""/>
        <dsp:cNvSpPr/>
      </dsp:nvSpPr>
      <dsp:spPr>
        <a:xfrm>
          <a:off x="1976461" y="1043121"/>
          <a:ext cx="1254916" cy="75294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4°Easter </a:t>
          </a:r>
          <a:r>
            <a:rPr lang="fr-FR" sz="1300" kern="1200" dirty="0" err="1"/>
            <a:t>Mondays</a:t>
          </a:r>
          <a:r>
            <a:rPr lang="fr-FR" sz="1300" kern="1200" dirty="0"/>
            <a:t>;</a:t>
          </a:r>
          <a:endParaRPr lang="en-US" sz="1300" kern="1200" dirty="0"/>
        </a:p>
      </dsp:txBody>
      <dsp:txXfrm>
        <a:off x="1976461" y="1043121"/>
        <a:ext cx="1254916" cy="752949"/>
      </dsp:txXfrm>
    </dsp:sp>
    <dsp:sp modelId="{629E2C83-1F7C-9A41-8E52-1C6FA1B933F0}">
      <dsp:nvSpPr>
        <dsp:cNvPr id="0" name=""/>
        <dsp:cNvSpPr/>
      </dsp:nvSpPr>
      <dsp:spPr>
        <a:xfrm>
          <a:off x="1060372" y="1794271"/>
          <a:ext cx="3087094" cy="258030"/>
        </a:xfrm>
        <a:custGeom>
          <a:avLst/>
          <a:gdLst/>
          <a:ahLst/>
          <a:cxnLst/>
          <a:rect l="0" t="0" r="0" b="0"/>
          <a:pathLst>
            <a:path>
              <a:moveTo>
                <a:pt x="3087094" y="0"/>
              </a:moveTo>
              <a:lnTo>
                <a:pt x="3087094" y="146115"/>
              </a:lnTo>
              <a:lnTo>
                <a:pt x="0" y="146115"/>
              </a:lnTo>
              <a:lnTo>
                <a:pt x="0" y="25803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6405" y="1921843"/>
        <a:ext cx="155027" cy="2886"/>
      </dsp:txXfrm>
    </dsp:sp>
    <dsp:sp modelId="{D66FEA43-9158-AE44-8D31-A29D99DF78AE}">
      <dsp:nvSpPr>
        <dsp:cNvPr id="0" name=""/>
        <dsp:cNvSpPr/>
      </dsp:nvSpPr>
      <dsp:spPr>
        <a:xfrm>
          <a:off x="3520008" y="1043121"/>
          <a:ext cx="1254916" cy="75294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5°the first Monday </a:t>
          </a:r>
          <a:r>
            <a:rPr lang="fr-FR" sz="1300" kern="1200" dirty="0" err="1"/>
            <a:t>before</a:t>
          </a:r>
          <a:r>
            <a:rPr lang="fr-FR" sz="1300" kern="1200" dirty="0"/>
            <a:t> May 25;</a:t>
          </a:r>
          <a:endParaRPr lang="en-US" sz="1300" kern="1200" dirty="0"/>
        </a:p>
      </dsp:txBody>
      <dsp:txXfrm>
        <a:off x="3520008" y="1043121"/>
        <a:ext cx="1254916" cy="752949"/>
      </dsp:txXfrm>
    </dsp:sp>
    <dsp:sp modelId="{EC2041A5-4B53-2B42-9422-128FB575150F}">
      <dsp:nvSpPr>
        <dsp:cNvPr id="0" name=""/>
        <dsp:cNvSpPr/>
      </dsp:nvSpPr>
      <dsp:spPr>
        <a:xfrm>
          <a:off x="1686030" y="2415456"/>
          <a:ext cx="258030" cy="91440"/>
        </a:xfrm>
        <a:custGeom>
          <a:avLst/>
          <a:gdLst/>
          <a:ahLst/>
          <a:cxnLst/>
          <a:rect l="0" t="0" r="0" b="0"/>
          <a:pathLst>
            <a:path>
              <a:moveTo>
                <a:pt x="0" y="45720"/>
              </a:moveTo>
              <a:lnTo>
                <a:pt x="258030"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7830" y="2459733"/>
        <a:ext cx="14431" cy="2886"/>
      </dsp:txXfrm>
    </dsp:sp>
    <dsp:sp modelId="{9928EFFE-116E-2647-B382-C53A11A4B1E2}">
      <dsp:nvSpPr>
        <dsp:cNvPr id="0" name=""/>
        <dsp:cNvSpPr/>
      </dsp:nvSpPr>
      <dsp:spPr>
        <a:xfrm>
          <a:off x="432914" y="2084701"/>
          <a:ext cx="1254916" cy="75294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6°Junne 24;</a:t>
          </a:r>
          <a:endParaRPr lang="en-US" sz="1300" kern="1200" dirty="0"/>
        </a:p>
      </dsp:txBody>
      <dsp:txXfrm>
        <a:off x="432914" y="2084701"/>
        <a:ext cx="1254916" cy="752949"/>
      </dsp:txXfrm>
    </dsp:sp>
    <dsp:sp modelId="{99C16274-6FAB-E049-8B1C-2187955AFB1F}">
      <dsp:nvSpPr>
        <dsp:cNvPr id="0" name=""/>
        <dsp:cNvSpPr/>
      </dsp:nvSpPr>
      <dsp:spPr>
        <a:xfrm>
          <a:off x="3229577" y="2415456"/>
          <a:ext cx="258030" cy="91440"/>
        </a:xfrm>
        <a:custGeom>
          <a:avLst/>
          <a:gdLst/>
          <a:ahLst/>
          <a:cxnLst/>
          <a:rect l="0" t="0" r="0" b="0"/>
          <a:pathLst>
            <a:path>
              <a:moveTo>
                <a:pt x="0" y="45720"/>
              </a:moveTo>
              <a:lnTo>
                <a:pt x="258030"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1377" y="2459733"/>
        <a:ext cx="14431" cy="2886"/>
      </dsp:txXfrm>
    </dsp:sp>
    <dsp:sp modelId="{734664F4-4393-474D-8863-4B0D77ABC4A2}">
      <dsp:nvSpPr>
        <dsp:cNvPr id="0" name=""/>
        <dsp:cNvSpPr/>
      </dsp:nvSpPr>
      <dsp:spPr>
        <a:xfrm>
          <a:off x="1976461" y="2084701"/>
          <a:ext cx="1254916" cy="75294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7° July 1st;</a:t>
          </a:r>
          <a:endParaRPr lang="en-US" sz="1300" kern="1200" dirty="0"/>
        </a:p>
      </dsp:txBody>
      <dsp:txXfrm>
        <a:off x="1976461" y="2084701"/>
        <a:ext cx="1254916" cy="752949"/>
      </dsp:txXfrm>
    </dsp:sp>
    <dsp:sp modelId="{4EE76239-2EB5-7C4B-B10B-275A9F0D77D5}">
      <dsp:nvSpPr>
        <dsp:cNvPr id="0" name=""/>
        <dsp:cNvSpPr/>
      </dsp:nvSpPr>
      <dsp:spPr>
        <a:xfrm>
          <a:off x="1060372" y="2835851"/>
          <a:ext cx="3087094" cy="258030"/>
        </a:xfrm>
        <a:custGeom>
          <a:avLst/>
          <a:gdLst/>
          <a:ahLst/>
          <a:cxnLst/>
          <a:rect l="0" t="0" r="0" b="0"/>
          <a:pathLst>
            <a:path>
              <a:moveTo>
                <a:pt x="3087094" y="0"/>
              </a:moveTo>
              <a:lnTo>
                <a:pt x="3087094" y="146115"/>
              </a:lnTo>
              <a:lnTo>
                <a:pt x="0" y="146115"/>
              </a:lnTo>
              <a:lnTo>
                <a:pt x="0" y="25803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6405" y="2963423"/>
        <a:ext cx="155027" cy="2886"/>
      </dsp:txXfrm>
    </dsp:sp>
    <dsp:sp modelId="{E34E2CB4-5BF5-BB41-B9B8-436A5BD470B3}">
      <dsp:nvSpPr>
        <dsp:cNvPr id="0" name=""/>
        <dsp:cNvSpPr/>
      </dsp:nvSpPr>
      <dsp:spPr>
        <a:xfrm>
          <a:off x="3520008" y="2084701"/>
          <a:ext cx="1254916" cy="75294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8°first Monday of </a:t>
          </a:r>
          <a:r>
            <a:rPr lang="fr-FR" sz="1300" kern="1200" dirty="0" err="1"/>
            <a:t>September</a:t>
          </a:r>
          <a:r>
            <a:rPr lang="fr-FR" sz="1300" kern="1200" dirty="0"/>
            <a:t>; </a:t>
          </a:r>
          <a:endParaRPr lang="en-US" sz="1300" kern="1200" dirty="0"/>
        </a:p>
      </dsp:txBody>
      <dsp:txXfrm>
        <a:off x="3520008" y="2084701"/>
        <a:ext cx="1254916" cy="752949"/>
      </dsp:txXfrm>
    </dsp:sp>
    <dsp:sp modelId="{BCA2B47C-BDC9-F54A-902C-105AB00A7809}">
      <dsp:nvSpPr>
        <dsp:cNvPr id="0" name=""/>
        <dsp:cNvSpPr/>
      </dsp:nvSpPr>
      <dsp:spPr>
        <a:xfrm>
          <a:off x="1686030" y="3457037"/>
          <a:ext cx="258030" cy="91440"/>
        </a:xfrm>
        <a:custGeom>
          <a:avLst/>
          <a:gdLst/>
          <a:ahLst/>
          <a:cxnLst/>
          <a:rect l="0" t="0" r="0" b="0"/>
          <a:pathLst>
            <a:path>
              <a:moveTo>
                <a:pt x="0" y="45720"/>
              </a:moveTo>
              <a:lnTo>
                <a:pt x="258030"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7830" y="3501314"/>
        <a:ext cx="14431" cy="2886"/>
      </dsp:txXfrm>
    </dsp:sp>
    <dsp:sp modelId="{C7283BE6-9D49-1646-B44B-4E10A107BAE1}">
      <dsp:nvSpPr>
        <dsp:cNvPr id="0" name=""/>
        <dsp:cNvSpPr/>
      </dsp:nvSpPr>
      <dsp:spPr>
        <a:xfrm>
          <a:off x="432914" y="3126282"/>
          <a:ext cx="1254916" cy="75294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9° Second Monday of </a:t>
          </a:r>
          <a:r>
            <a:rPr lang="fr-FR" sz="1300" kern="1200" dirty="0" err="1"/>
            <a:t>October</a:t>
          </a:r>
          <a:r>
            <a:rPr lang="fr-FR" sz="1300" kern="1200" dirty="0"/>
            <a:t>; </a:t>
          </a:r>
          <a:endParaRPr lang="en-US" sz="1300" kern="1200" dirty="0"/>
        </a:p>
      </dsp:txBody>
      <dsp:txXfrm>
        <a:off x="432914" y="3126282"/>
        <a:ext cx="1254916" cy="752949"/>
      </dsp:txXfrm>
    </dsp:sp>
    <dsp:sp modelId="{620688E8-5D01-6C44-9E09-6D105C79E64D}">
      <dsp:nvSpPr>
        <dsp:cNvPr id="0" name=""/>
        <dsp:cNvSpPr/>
      </dsp:nvSpPr>
      <dsp:spPr>
        <a:xfrm>
          <a:off x="3229577" y="3457037"/>
          <a:ext cx="258030" cy="91440"/>
        </a:xfrm>
        <a:custGeom>
          <a:avLst/>
          <a:gdLst/>
          <a:ahLst/>
          <a:cxnLst/>
          <a:rect l="0" t="0" r="0" b="0"/>
          <a:pathLst>
            <a:path>
              <a:moveTo>
                <a:pt x="0" y="45720"/>
              </a:moveTo>
              <a:lnTo>
                <a:pt x="258030"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1377" y="3501314"/>
        <a:ext cx="14431" cy="2886"/>
      </dsp:txXfrm>
    </dsp:sp>
    <dsp:sp modelId="{E8E835F7-57CD-3647-8622-75779B369BAB}">
      <dsp:nvSpPr>
        <dsp:cNvPr id="0" name=""/>
        <dsp:cNvSpPr/>
      </dsp:nvSpPr>
      <dsp:spPr>
        <a:xfrm>
          <a:off x="1976461" y="3126282"/>
          <a:ext cx="1254916" cy="75294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10° </a:t>
          </a:r>
          <a:r>
            <a:rPr lang="fr-FR" sz="1300" kern="1200" dirty="0" err="1"/>
            <a:t>December</a:t>
          </a:r>
          <a:r>
            <a:rPr lang="fr-FR" sz="1300" kern="1200" dirty="0"/>
            <a:t> 25;</a:t>
          </a:r>
          <a:endParaRPr lang="en-US" sz="1300" kern="1200" dirty="0"/>
        </a:p>
      </dsp:txBody>
      <dsp:txXfrm>
        <a:off x="1976461" y="3126282"/>
        <a:ext cx="1254916" cy="752949"/>
      </dsp:txXfrm>
    </dsp:sp>
    <dsp:sp modelId="{824F21D5-0D71-724A-827E-E284B326C7B3}">
      <dsp:nvSpPr>
        <dsp:cNvPr id="0" name=""/>
        <dsp:cNvSpPr/>
      </dsp:nvSpPr>
      <dsp:spPr>
        <a:xfrm>
          <a:off x="3520008" y="3126282"/>
          <a:ext cx="1254916" cy="75294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11°December 26.</a:t>
          </a:r>
          <a:endParaRPr lang="en-US" sz="1300" kern="1200" dirty="0"/>
        </a:p>
      </dsp:txBody>
      <dsp:txXfrm>
        <a:off x="3520008" y="3126282"/>
        <a:ext cx="1254916" cy="75294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9A3D1-B86B-4F9C-B023-6B83F1B8F863}">
      <dsp:nvSpPr>
        <dsp:cNvPr id="0" name=""/>
        <dsp:cNvSpPr/>
      </dsp:nvSpPr>
      <dsp:spPr>
        <a:xfrm>
          <a:off x="0" y="630625"/>
          <a:ext cx="6424440" cy="11642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0FB76-8D95-4C2E-8ADB-836208FAFEEB}">
      <dsp:nvSpPr>
        <dsp:cNvPr id="0" name=""/>
        <dsp:cNvSpPr/>
      </dsp:nvSpPr>
      <dsp:spPr>
        <a:xfrm>
          <a:off x="352180" y="892577"/>
          <a:ext cx="640327" cy="640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18218-AB04-490E-9AAA-12AB3362C9E9}">
      <dsp:nvSpPr>
        <dsp:cNvPr id="0" name=""/>
        <dsp:cNvSpPr/>
      </dsp:nvSpPr>
      <dsp:spPr>
        <a:xfrm>
          <a:off x="1344687" y="630625"/>
          <a:ext cx="5079752" cy="116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15" tIns="123215" rIns="123215" bIns="123215" numCol="1" spcCol="1270" anchor="ctr" anchorCtr="0">
          <a:noAutofit/>
        </a:bodyPr>
        <a:lstStyle/>
        <a:p>
          <a:pPr marL="0" lvl="0" indent="0" algn="just" defTabSz="666750">
            <a:lnSpc>
              <a:spcPct val="100000"/>
            </a:lnSpc>
            <a:spcBef>
              <a:spcPct val="0"/>
            </a:spcBef>
            <a:spcAft>
              <a:spcPct val="35000"/>
            </a:spcAft>
            <a:buNone/>
          </a:pPr>
          <a:r>
            <a:rPr lang="en-CA" sz="1500" kern="1200" noProof="0" dirty="0"/>
            <a:t>On the occasion of his marriage or civil union, a full-time manager is entitled, if he requests it to his employer at least 4 weeks in advance, to 5 days of paid leave and 5 days of unpaid leave.</a:t>
          </a:r>
        </a:p>
      </dsp:txBody>
      <dsp:txXfrm>
        <a:off x="1344687" y="630625"/>
        <a:ext cx="5079752" cy="1164231"/>
      </dsp:txXfrm>
    </dsp:sp>
    <dsp:sp modelId="{14280100-F8B1-43AA-9A91-6FD2E1C894F4}">
      <dsp:nvSpPr>
        <dsp:cNvPr id="0" name=""/>
        <dsp:cNvSpPr/>
      </dsp:nvSpPr>
      <dsp:spPr>
        <a:xfrm>
          <a:off x="0" y="2085915"/>
          <a:ext cx="6424440" cy="11642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158FA0-4D12-4CA7-83E0-C33C273F8199}">
      <dsp:nvSpPr>
        <dsp:cNvPr id="0" name=""/>
        <dsp:cNvSpPr/>
      </dsp:nvSpPr>
      <dsp:spPr>
        <a:xfrm>
          <a:off x="352180" y="2347867"/>
          <a:ext cx="640327" cy="640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6BA11-9898-4AB5-B4A0-DA79F1AFD665}">
      <dsp:nvSpPr>
        <dsp:cNvPr id="0" name=""/>
        <dsp:cNvSpPr/>
      </dsp:nvSpPr>
      <dsp:spPr>
        <a:xfrm>
          <a:off x="1344687" y="2085915"/>
          <a:ext cx="5079752" cy="116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15" tIns="123215" rIns="123215" bIns="123215" numCol="1" spcCol="1270" anchor="ctr" anchorCtr="0">
          <a:noAutofit/>
        </a:bodyPr>
        <a:lstStyle/>
        <a:p>
          <a:pPr marL="0" lvl="0" indent="0" algn="just" defTabSz="666750">
            <a:lnSpc>
              <a:spcPct val="100000"/>
            </a:lnSpc>
            <a:spcBef>
              <a:spcPct val="0"/>
            </a:spcBef>
            <a:spcAft>
              <a:spcPct val="35000"/>
            </a:spcAft>
            <a:buNone/>
          </a:pPr>
          <a:r>
            <a:rPr lang="en-CA" sz="1500" kern="1200" noProof="0" dirty="0"/>
            <a:t>Part-time managers are entitled to leave in proportion to the time worked during the 12 weeks preceding the event.</a:t>
          </a:r>
        </a:p>
      </dsp:txBody>
      <dsp:txXfrm>
        <a:off x="1344687" y="2085915"/>
        <a:ext cx="5079752" cy="116423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E35CE-56AB-49B5-A7BA-61DC8EEF2BE1}">
      <dsp:nvSpPr>
        <dsp:cNvPr id="0" name=""/>
        <dsp:cNvSpPr/>
      </dsp:nvSpPr>
      <dsp:spPr>
        <a:xfrm>
          <a:off x="82461" y="781837"/>
          <a:ext cx="828683" cy="8286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7667FF-418D-498D-963A-6E1696AFE137}">
      <dsp:nvSpPr>
        <dsp:cNvPr id="0" name=""/>
        <dsp:cNvSpPr/>
      </dsp:nvSpPr>
      <dsp:spPr>
        <a:xfrm>
          <a:off x="256484" y="955861"/>
          <a:ext cx="480636" cy="480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687F0-8B61-4894-8E64-11E0643011C6}">
      <dsp:nvSpPr>
        <dsp:cNvPr id="0" name=""/>
        <dsp:cNvSpPr/>
      </dsp:nvSpPr>
      <dsp:spPr>
        <a:xfrm>
          <a:off x="1088719" y="781837"/>
          <a:ext cx="1953324" cy="82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66725">
            <a:lnSpc>
              <a:spcPct val="100000"/>
            </a:lnSpc>
            <a:spcBef>
              <a:spcPct val="0"/>
            </a:spcBef>
            <a:spcAft>
              <a:spcPct val="35000"/>
            </a:spcAft>
            <a:buNone/>
          </a:pPr>
          <a:r>
            <a:rPr lang="en-CA" sz="1050" kern="1200" noProof="0" dirty="0"/>
            <a:t>A manager who is called upon to act as a juror or witness in a case in which he or she is not one of the interested parties shall receive, during the period in question, the difference between his or her regular salary and the indemnity to which he or she is entitled for serving as a juror or appearing as a juror.</a:t>
          </a:r>
        </a:p>
      </dsp:txBody>
      <dsp:txXfrm>
        <a:off x="1088719" y="781837"/>
        <a:ext cx="1953324" cy="828683"/>
      </dsp:txXfrm>
    </dsp:sp>
    <dsp:sp modelId="{29FB5330-19CC-48DF-A0D6-235010C57E62}">
      <dsp:nvSpPr>
        <dsp:cNvPr id="0" name=""/>
        <dsp:cNvSpPr/>
      </dsp:nvSpPr>
      <dsp:spPr>
        <a:xfrm>
          <a:off x="3382395" y="781837"/>
          <a:ext cx="828683" cy="8286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52EC23-99CD-441C-8284-CE09892DA7AE}">
      <dsp:nvSpPr>
        <dsp:cNvPr id="0" name=""/>
        <dsp:cNvSpPr/>
      </dsp:nvSpPr>
      <dsp:spPr>
        <a:xfrm>
          <a:off x="3556419" y="955861"/>
          <a:ext cx="480636" cy="480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724B9-EE9B-4220-853B-BB2391E6905C}">
      <dsp:nvSpPr>
        <dsp:cNvPr id="0" name=""/>
        <dsp:cNvSpPr/>
      </dsp:nvSpPr>
      <dsp:spPr>
        <a:xfrm>
          <a:off x="4388654" y="781837"/>
          <a:ext cx="1953324" cy="82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CA" sz="1100" kern="1200" noProof="0" dirty="0"/>
            <a:t>A manager is prosecuted for an act done in the performance of his duties and is therefore prevented from performing them, he is paid as if he were at work.</a:t>
          </a:r>
        </a:p>
      </dsp:txBody>
      <dsp:txXfrm>
        <a:off x="4388654" y="781837"/>
        <a:ext cx="1953324" cy="828683"/>
      </dsp:txXfrm>
    </dsp:sp>
    <dsp:sp modelId="{BBB25C9B-B43E-44D2-9C40-E1E2A3030C7F}">
      <dsp:nvSpPr>
        <dsp:cNvPr id="0" name=""/>
        <dsp:cNvSpPr/>
      </dsp:nvSpPr>
      <dsp:spPr>
        <a:xfrm>
          <a:off x="82461" y="2270252"/>
          <a:ext cx="828683" cy="8286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166FD-FA8C-402C-A66E-BA1E32C4CF29}">
      <dsp:nvSpPr>
        <dsp:cNvPr id="0" name=""/>
        <dsp:cNvSpPr/>
      </dsp:nvSpPr>
      <dsp:spPr>
        <a:xfrm>
          <a:off x="256484" y="2444275"/>
          <a:ext cx="480636" cy="4806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17B60-19E7-43DC-84AB-46241A360F98}">
      <dsp:nvSpPr>
        <dsp:cNvPr id="0" name=""/>
        <dsp:cNvSpPr/>
      </dsp:nvSpPr>
      <dsp:spPr>
        <a:xfrm>
          <a:off x="1088719" y="2270252"/>
          <a:ext cx="1953324" cy="82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CA" sz="1100" kern="1200" noProof="0" dirty="0"/>
            <a:t>When the manager moves, he or she may, by agreement with his or her employer, be entitled to leave with pay corresponding to one working day per fiscal year</a:t>
          </a:r>
          <a:r>
            <a:rPr lang="fr-FR" sz="1100" kern="1200" dirty="0"/>
            <a:t>.</a:t>
          </a:r>
          <a:endParaRPr lang="en-US" sz="1100" kern="1200" dirty="0"/>
        </a:p>
      </dsp:txBody>
      <dsp:txXfrm>
        <a:off x="1088719" y="2270252"/>
        <a:ext cx="1953324" cy="828683"/>
      </dsp:txXfrm>
    </dsp:sp>
    <dsp:sp modelId="{07478805-8619-4BBE-BCE6-34D3325D5C24}">
      <dsp:nvSpPr>
        <dsp:cNvPr id="0" name=""/>
        <dsp:cNvSpPr/>
      </dsp:nvSpPr>
      <dsp:spPr>
        <a:xfrm>
          <a:off x="3382395" y="2270252"/>
          <a:ext cx="828683" cy="8286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B7AD1-2B8A-4D89-9328-CDFC55690C5C}">
      <dsp:nvSpPr>
        <dsp:cNvPr id="0" name=""/>
        <dsp:cNvSpPr/>
      </dsp:nvSpPr>
      <dsp:spPr>
        <a:xfrm>
          <a:off x="3556419" y="2444275"/>
          <a:ext cx="480636" cy="4806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3E218-3943-421A-885A-880C40A2FED9}">
      <dsp:nvSpPr>
        <dsp:cNvPr id="0" name=""/>
        <dsp:cNvSpPr/>
      </dsp:nvSpPr>
      <dsp:spPr>
        <a:xfrm>
          <a:off x="4388654" y="2270252"/>
          <a:ext cx="1953324" cy="82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CA" sz="1100" b="1" kern="1200" noProof="0" dirty="0"/>
            <a:t>For any other reason deemed serious, the manager may, by agreement with his employer, be granted leave with or without pay. Leave with pay is defined as one working day</a:t>
          </a:r>
          <a:r>
            <a:rPr lang="fr-FR" sz="1100" b="1" kern="1200" dirty="0"/>
            <a:t>.</a:t>
          </a:r>
          <a:endParaRPr lang="en-US" sz="1100" kern="1200" dirty="0"/>
        </a:p>
      </dsp:txBody>
      <dsp:txXfrm>
        <a:off x="4388654" y="2270252"/>
        <a:ext cx="1953324" cy="82868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7AA0A-E0C6-4A7D-9A3E-3EA35C2FD009}">
      <dsp:nvSpPr>
        <dsp:cNvPr id="0" name=""/>
        <dsp:cNvSpPr/>
      </dsp:nvSpPr>
      <dsp:spPr>
        <a:xfrm>
          <a:off x="692220" y="104031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7C220-3847-4816-B839-C3680B67209A}">
      <dsp:nvSpPr>
        <dsp:cNvPr id="0" name=""/>
        <dsp:cNvSpPr/>
      </dsp:nvSpPr>
      <dsp:spPr>
        <a:xfrm>
          <a:off x="197220" y="21204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OUR NEWSLETTERS</a:t>
          </a:r>
        </a:p>
      </dsp:txBody>
      <dsp:txXfrm>
        <a:off x="197220" y="2120455"/>
        <a:ext cx="1800000" cy="720000"/>
      </dsp:txXfrm>
    </dsp:sp>
    <dsp:sp modelId="{EBA80E4F-E026-4887-B2E7-FD8DCAD05CE7}">
      <dsp:nvSpPr>
        <dsp:cNvPr id="0" name=""/>
        <dsp:cNvSpPr/>
      </dsp:nvSpPr>
      <dsp:spPr>
        <a:xfrm>
          <a:off x="2807220" y="104031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FAB4D-063E-46E5-86A7-B55027E405F1}">
      <dsp:nvSpPr>
        <dsp:cNvPr id="0" name=""/>
        <dsp:cNvSpPr/>
      </dsp:nvSpPr>
      <dsp:spPr>
        <a:xfrm>
          <a:off x="2312220" y="21204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INFO-CADRE</a:t>
          </a:r>
        </a:p>
      </dsp:txBody>
      <dsp:txXfrm>
        <a:off x="2312220" y="2120455"/>
        <a:ext cx="1800000" cy="720000"/>
      </dsp:txXfrm>
    </dsp:sp>
    <dsp:sp modelId="{D72DB0FE-16D5-4D06-ABA5-697BE6F9BC28}">
      <dsp:nvSpPr>
        <dsp:cNvPr id="0" name=""/>
        <dsp:cNvSpPr/>
      </dsp:nvSpPr>
      <dsp:spPr>
        <a:xfrm>
          <a:off x="4922220" y="104031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28731B-9A14-4B96-8714-38BDBC562404}">
      <dsp:nvSpPr>
        <dsp:cNvPr id="0" name=""/>
        <dsp:cNvSpPr/>
      </dsp:nvSpPr>
      <dsp:spPr>
        <a:xfrm>
          <a:off x="4427220" y="21204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baseline="0" dirty="0"/>
            <a:t>REACH US DIRECTLY </a:t>
          </a:r>
          <a:r>
            <a:rPr lang="en-US" sz="1100" kern="1200" baseline="0" dirty="0">
              <a:hlinkClick xmlns:r="http://schemas.openxmlformats.org/officeDocument/2006/relationships" r:id="rId7"/>
            </a:rPr>
            <a:t>ASSOCIATION@APER.QC.CA</a:t>
          </a:r>
          <a:endParaRPr lang="en-US" sz="1100" kern="1200" baseline="0" dirty="0"/>
        </a:p>
        <a:p>
          <a:pPr marL="0" lvl="0" indent="0" algn="ctr" defTabSz="488950">
            <a:lnSpc>
              <a:spcPct val="100000"/>
            </a:lnSpc>
            <a:spcBef>
              <a:spcPct val="0"/>
            </a:spcBef>
            <a:spcAft>
              <a:spcPct val="35000"/>
            </a:spcAft>
            <a:buNone/>
          </a:pPr>
          <a:endParaRPr lang="en-US" sz="1100" kern="1200" dirty="0"/>
        </a:p>
      </dsp:txBody>
      <dsp:txXfrm>
        <a:off x="4427220" y="2120455"/>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3488D-3F5F-784E-BD08-729931910211}">
      <dsp:nvSpPr>
        <dsp:cNvPr id="0" name=""/>
        <dsp:cNvSpPr/>
      </dsp:nvSpPr>
      <dsp:spPr>
        <a:xfrm>
          <a:off x="0" y="3465599"/>
          <a:ext cx="6341016" cy="113748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n-US" sz="2000" kern="1200" dirty="0"/>
            <a:t>3.AMENDMENTS TO THE GROUP INSURANCE PLAN AND INTRODUCTION OF CERTAIN PROVISIONS WITH A MONETARY IMPACT RESULTING FROM LOCAL MANAGEMENT POLICIES</a:t>
          </a:r>
        </a:p>
      </dsp:txBody>
      <dsp:txXfrm>
        <a:off x="0" y="3465599"/>
        <a:ext cx="6341016" cy="1137487"/>
      </dsp:txXfrm>
    </dsp:sp>
    <dsp:sp modelId="{26ADA665-F215-9547-BA69-C03B6BA194B7}">
      <dsp:nvSpPr>
        <dsp:cNvPr id="0" name=""/>
        <dsp:cNvSpPr/>
      </dsp:nvSpPr>
      <dsp:spPr>
        <a:xfrm rot="10800000">
          <a:off x="0" y="1733206"/>
          <a:ext cx="6341016" cy="1749455"/>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just" defTabSz="933450">
            <a:lnSpc>
              <a:spcPct val="90000"/>
            </a:lnSpc>
            <a:spcBef>
              <a:spcPct val="0"/>
            </a:spcBef>
            <a:spcAft>
              <a:spcPct val="35000"/>
            </a:spcAft>
            <a:buNone/>
          </a:pPr>
          <a:r>
            <a:rPr lang="en-US" sz="2100" kern="1200" dirty="0"/>
            <a:t>2.NEW PROVISIONS TO ALIGN THE SETTLEMENT WITH THE 2020-2023 COLLECTIVE AGREEMENTS AND LETTERS OF AGREEMENT</a:t>
          </a:r>
        </a:p>
      </dsp:txBody>
      <dsp:txXfrm rot="10800000">
        <a:off x="0" y="1733206"/>
        <a:ext cx="6341016" cy="1136743"/>
      </dsp:txXfrm>
    </dsp:sp>
    <dsp:sp modelId="{90D48790-7E05-B44C-A1FE-065D90764579}">
      <dsp:nvSpPr>
        <dsp:cNvPr id="0" name=""/>
        <dsp:cNvSpPr/>
      </dsp:nvSpPr>
      <dsp:spPr>
        <a:xfrm rot="10800000">
          <a:off x="0" y="813"/>
          <a:ext cx="6341016" cy="1749455"/>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1.CHANGES TO CERTAIN SALARY CLASSES AS OF APRIL 1, 2022</a:t>
          </a:r>
        </a:p>
      </dsp:txBody>
      <dsp:txXfrm rot="10800000">
        <a:off x="0" y="813"/>
        <a:ext cx="6341016" cy="1136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2F517-6887-974E-9856-CE963EA4FE8E}">
      <dsp:nvSpPr>
        <dsp:cNvPr id="0" name=""/>
        <dsp:cNvSpPr/>
      </dsp:nvSpPr>
      <dsp:spPr>
        <a:xfrm>
          <a:off x="4311472" y="2001021"/>
          <a:ext cx="960988" cy="91440"/>
        </a:xfrm>
        <a:custGeom>
          <a:avLst/>
          <a:gdLst/>
          <a:ahLst/>
          <a:cxnLst/>
          <a:rect l="0" t="0" r="0" b="0"/>
          <a:pathLst>
            <a:path>
              <a:moveTo>
                <a:pt x="0" y="45720"/>
              </a:moveTo>
              <a:lnTo>
                <a:pt x="960988"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7176" y="2041783"/>
        <a:ext cx="49579" cy="9915"/>
      </dsp:txXfrm>
    </dsp:sp>
    <dsp:sp modelId="{C6EBA7B9-BF47-1F47-B26D-4C1308E7BDE8}">
      <dsp:nvSpPr>
        <dsp:cNvPr id="0" name=""/>
        <dsp:cNvSpPr/>
      </dsp:nvSpPr>
      <dsp:spPr>
        <a:xfrm>
          <a:off x="2019" y="753365"/>
          <a:ext cx="4311252" cy="258675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55" tIns="221749" rIns="211255" bIns="221749" numCol="1" spcCol="1270" anchor="ctr" anchorCtr="0">
          <a:noAutofit/>
        </a:bodyPr>
        <a:lstStyle/>
        <a:p>
          <a:pPr marL="0" lvl="0" indent="0" algn="ctr" defTabSz="1022350">
            <a:lnSpc>
              <a:spcPct val="90000"/>
            </a:lnSpc>
            <a:spcBef>
              <a:spcPct val="0"/>
            </a:spcBef>
            <a:spcAft>
              <a:spcPct val="35000"/>
            </a:spcAft>
            <a:buNone/>
          </a:pPr>
          <a:r>
            <a:rPr lang="en-CA" sz="2300" kern="1200" noProof="0" dirty="0"/>
            <a:t>For the other classes, don't forget that all managers will receive the salary increases provided for union members when they are implemented for them.</a:t>
          </a:r>
        </a:p>
      </dsp:txBody>
      <dsp:txXfrm>
        <a:off x="2019" y="753365"/>
        <a:ext cx="4311252" cy="2586751"/>
      </dsp:txXfrm>
    </dsp:sp>
    <dsp:sp modelId="{898801DB-3326-5545-BC2E-350AE0DC5D93}">
      <dsp:nvSpPr>
        <dsp:cNvPr id="0" name=""/>
        <dsp:cNvSpPr/>
      </dsp:nvSpPr>
      <dsp:spPr>
        <a:xfrm>
          <a:off x="5304860" y="753365"/>
          <a:ext cx="4311252" cy="258675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55" tIns="221749" rIns="211255" bIns="221749" numCol="1" spcCol="1270" anchor="ctr" anchorCtr="0">
          <a:noAutofit/>
        </a:bodyPr>
        <a:lstStyle/>
        <a:p>
          <a:pPr marL="0" lvl="0" indent="0" algn="ctr" defTabSz="1022350">
            <a:lnSpc>
              <a:spcPct val="90000"/>
            </a:lnSpc>
            <a:spcBef>
              <a:spcPct val="0"/>
            </a:spcBef>
            <a:spcAft>
              <a:spcPct val="35000"/>
            </a:spcAft>
            <a:buNone/>
          </a:pPr>
          <a:r>
            <a:rPr lang="en-US" sz="2300" kern="1200" dirty="0"/>
            <a:t>1. As of April 1, 2023: 6%
   2. As of April 1, 2024: 2.8%
   3. As of April 1, 2025: 2.6%
  4. As of April 1, 2026: 2.5%
  5. As of April 1, 2027: 3.5%</a:t>
          </a:r>
        </a:p>
      </dsp:txBody>
      <dsp:txXfrm>
        <a:off x="5304860" y="753365"/>
        <a:ext cx="4311252" cy="25867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4478D-94F7-41BE-90CE-88FAA6419C38}">
      <dsp:nvSpPr>
        <dsp:cNvPr id="0" name=""/>
        <dsp:cNvSpPr/>
      </dsp:nvSpPr>
      <dsp:spPr>
        <a:xfrm>
          <a:off x="0" y="665190"/>
          <a:ext cx="9618133"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AC8475-CE6B-456C-BB2F-1AC84EC9F8D9}">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51A46F-1A86-4E65-B7B4-DDD811A1E14F}">
      <dsp:nvSpPr>
        <dsp:cNvPr id="0" name=""/>
        <dsp:cNvSpPr/>
      </dsp:nvSpPr>
      <dsp:spPr>
        <a:xfrm>
          <a:off x="1418391" y="665190"/>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just" defTabSz="711200">
            <a:lnSpc>
              <a:spcPct val="90000"/>
            </a:lnSpc>
            <a:spcBef>
              <a:spcPct val="0"/>
            </a:spcBef>
            <a:spcAft>
              <a:spcPct val="35000"/>
            </a:spcAft>
            <a:buNone/>
          </a:pPr>
          <a:r>
            <a:rPr lang="en-CA" sz="1600" kern="1200" noProof="0" dirty="0"/>
            <a:t>The APER is the only association to have met with the MSSS on 2 occasions, and again in the coming days, to ensure the prompt payment of salary increases.</a:t>
          </a:r>
        </a:p>
      </dsp:txBody>
      <dsp:txXfrm>
        <a:off x="1418391" y="665190"/>
        <a:ext cx="8199741" cy="1228044"/>
      </dsp:txXfrm>
    </dsp:sp>
    <dsp:sp modelId="{32EE0FBC-B710-4321-B358-6C6F70056BFC}">
      <dsp:nvSpPr>
        <dsp:cNvPr id="0" name=""/>
        <dsp:cNvSpPr/>
      </dsp:nvSpPr>
      <dsp:spPr>
        <a:xfrm>
          <a:off x="0" y="2200246"/>
          <a:ext cx="9618133"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C1C12-7943-4B38-8528-1CDB35B4247F}">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20DA0B-16C6-46AA-899C-807DC0D74366}">
      <dsp:nvSpPr>
        <dsp:cNvPr id="0" name=""/>
        <dsp:cNvSpPr/>
      </dsp:nvSpPr>
      <dsp:spPr>
        <a:xfrm>
          <a:off x="1418391" y="2200246"/>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just" defTabSz="711200">
            <a:lnSpc>
              <a:spcPct val="90000"/>
            </a:lnSpc>
            <a:spcBef>
              <a:spcPct val="0"/>
            </a:spcBef>
            <a:spcAft>
              <a:spcPct val="35000"/>
            </a:spcAft>
            <a:buNone/>
          </a:pPr>
          <a:r>
            <a:rPr lang="en-CA" sz="1600" kern="1200" noProof="0" dirty="0"/>
            <a:t>The APER is the only association to have written directly to Mr. Alexandre Hubert, Assistant Director of Labour Negotiations at the Treasury Board Secretariat, to request the prompt payment of salary increases to executives.</a:t>
          </a:r>
        </a:p>
      </dsp:txBody>
      <dsp:txXfrm>
        <a:off x="1418391" y="2200246"/>
        <a:ext cx="8199741" cy="12280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3FABF-D708-0342-918F-1E735A2FEEF2}">
      <dsp:nvSpPr>
        <dsp:cNvPr id="0" name=""/>
        <dsp:cNvSpPr/>
      </dsp:nvSpPr>
      <dsp:spPr>
        <a:xfrm>
          <a:off x="0" y="11573"/>
          <a:ext cx="6628804" cy="2450857"/>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CA" sz="1900" kern="1200" noProof="0" dirty="0"/>
            <a:t>2.A Regional Disparity Allowance (Art. 29): Article 29 of the Regulation provides that a manager shall receive regional disparity allowances under the same terms and conditions as those provided for in the collective agreements in force in the health and social services sector.</a:t>
          </a:r>
        </a:p>
      </dsp:txBody>
      <dsp:txXfrm>
        <a:off x="119641" y="131214"/>
        <a:ext cx="6389522" cy="2211575"/>
      </dsp:txXfrm>
    </dsp:sp>
    <dsp:sp modelId="{49F41376-5CED-2047-A36D-8234770A8581}">
      <dsp:nvSpPr>
        <dsp:cNvPr id="0" name=""/>
        <dsp:cNvSpPr/>
      </dsp:nvSpPr>
      <dsp:spPr>
        <a:xfrm>
          <a:off x="0" y="2517150"/>
          <a:ext cx="6628804" cy="2450857"/>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CA" sz="1900" kern="1200" noProof="0" dirty="0"/>
            <a:t>Considering that in the various collective agreements, there has been an enlargement, addition or reclassification of certain localities, as well as the reimbursement of expenses incurred for the travelling of managers, in the form of annual compensation, and the allowance relating to regional disparities which came into force on April 1, 2020, all of this is now applicable to managers in these regions.</a:t>
          </a:r>
        </a:p>
      </dsp:txBody>
      <dsp:txXfrm>
        <a:off x="119641" y="2636791"/>
        <a:ext cx="6389522" cy="22115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3FABF-D708-0342-918F-1E735A2FEEF2}">
      <dsp:nvSpPr>
        <dsp:cNvPr id="0" name=""/>
        <dsp:cNvSpPr/>
      </dsp:nvSpPr>
      <dsp:spPr>
        <a:xfrm>
          <a:off x="0" y="79950"/>
          <a:ext cx="6628804" cy="2386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1" kern="1200" dirty="0"/>
            <a:t>2.B WAGE DIFFERENTIALS BETWEEN AN EXECUTIVE AND HIS OR HER PROFESSION, AND INCREASED REGULAR WORKING HOURS.</a:t>
          </a:r>
        </a:p>
      </dsp:txBody>
      <dsp:txXfrm>
        <a:off x="116514" y="196464"/>
        <a:ext cx="6395776" cy="2153772"/>
      </dsp:txXfrm>
    </dsp:sp>
    <dsp:sp modelId="{49F41376-5CED-2047-A36D-8234770A8581}">
      <dsp:nvSpPr>
        <dsp:cNvPr id="0" name=""/>
        <dsp:cNvSpPr/>
      </dsp:nvSpPr>
      <dsp:spPr>
        <a:xfrm>
          <a:off x="0" y="2512830"/>
          <a:ext cx="6628804" cy="2386800"/>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t>As of </a:t>
          </a:r>
          <a:r>
            <a:rPr lang="fr-FR" sz="1600" kern="1200" dirty="0" err="1"/>
            <a:t>November</a:t>
          </a:r>
          <a:r>
            <a:rPr lang="fr-FR" sz="1600" kern="1200" dirty="0"/>
            <a:t> 7, 2021, the second </a:t>
          </a:r>
          <a:r>
            <a:rPr lang="fr-FR" sz="1600" kern="1200" dirty="0" err="1"/>
            <a:t>paragraph</a:t>
          </a:r>
          <a:r>
            <a:rPr lang="fr-FR" sz="1600" kern="1200" dirty="0"/>
            <a:t> of section 24 of the </a:t>
          </a:r>
          <a:r>
            <a:rPr lang="fr-FR" sz="1600" kern="1200" dirty="0" err="1"/>
            <a:t>Regulation</a:t>
          </a:r>
          <a:r>
            <a:rPr lang="fr-FR" sz="1600" kern="1200" dirty="0"/>
            <a:t> </a:t>
          </a:r>
          <a:r>
            <a:rPr lang="fr-FR" sz="1600" kern="1200" dirty="0" err="1"/>
            <a:t>respecting</a:t>
          </a:r>
          <a:r>
            <a:rPr lang="fr-FR" sz="1600" kern="1200" dirty="0"/>
            <a:t> managers </a:t>
          </a:r>
          <a:r>
            <a:rPr lang="fr-FR" sz="1600" kern="1200" dirty="0" err="1"/>
            <a:t>is</a:t>
          </a:r>
          <a:r>
            <a:rPr lang="fr-FR" sz="1600" kern="1200" dirty="0"/>
            <a:t> </a:t>
          </a:r>
          <a:r>
            <a:rPr lang="fr-FR" sz="1600" kern="1200" dirty="0" err="1"/>
            <a:t>repealed</a:t>
          </a:r>
          <a:r>
            <a:rPr lang="fr-FR" sz="1600" kern="1200" dirty="0"/>
            <a:t> in </a:t>
          </a:r>
          <a:r>
            <a:rPr lang="fr-FR" sz="1600" kern="1200" dirty="0" err="1"/>
            <a:t>order</a:t>
          </a:r>
          <a:r>
            <a:rPr lang="fr-FR" sz="1600" kern="1200" dirty="0"/>
            <a:t> to </a:t>
          </a:r>
          <a:r>
            <a:rPr lang="fr-FR" sz="1600" kern="1200" dirty="0" err="1"/>
            <a:t>take</a:t>
          </a:r>
          <a:r>
            <a:rPr lang="fr-FR" sz="1600" kern="1200" dirty="0"/>
            <a:t> </a:t>
          </a:r>
          <a:r>
            <a:rPr lang="fr-FR" sz="1600" kern="1200" dirty="0" err="1"/>
            <a:t>into</a:t>
          </a:r>
          <a:r>
            <a:rPr lang="fr-FR" sz="1600" kern="1200" dirty="0"/>
            <a:t> </a:t>
          </a:r>
          <a:r>
            <a:rPr lang="fr-FR" sz="1600" kern="1200" dirty="0" err="1"/>
            <a:t>account</a:t>
          </a:r>
          <a:r>
            <a:rPr lang="fr-FR" sz="1600" kern="1200" dirty="0"/>
            <a:t> the </a:t>
          </a:r>
          <a:r>
            <a:rPr lang="fr-FR" sz="1600" kern="1200" dirty="0" err="1"/>
            <a:t>fact</a:t>
          </a:r>
          <a:r>
            <a:rPr lang="fr-FR" sz="1600" kern="1200" dirty="0"/>
            <a:t> </a:t>
          </a:r>
          <a:r>
            <a:rPr lang="fr-FR" sz="1600" kern="1200" dirty="0" err="1"/>
            <a:t>that</a:t>
          </a:r>
          <a:r>
            <a:rPr lang="fr-FR" sz="1600" kern="1200" dirty="0"/>
            <a:t> the professions of nurse and </a:t>
          </a:r>
          <a:r>
            <a:rPr lang="fr-FR" sz="1600" kern="1200" dirty="0" err="1"/>
            <a:t>respiratory</a:t>
          </a:r>
          <a:r>
            <a:rPr lang="fr-FR" sz="1600" kern="1200" dirty="0"/>
            <a:t> </a:t>
          </a:r>
          <a:r>
            <a:rPr lang="fr-FR" sz="1600" kern="1200" dirty="0" err="1"/>
            <a:t>therapist</a:t>
          </a:r>
          <a:r>
            <a:rPr lang="fr-FR" sz="1600" kern="1200" dirty="0"/>
            <a:t> </a:t>
          </a:r>
          <a:r>
            <a:rPr lang="fr-FR" sz="1600" kern="1200" dirty="0" err="1"/>
            <a:t>now</a:t>
          </a:r>
          <a:r>
            <a:rPr lang="fr-FR" sz="1600" kern="1200" dirty="0"/>
            <a:t> have </a:t>
          </a:r>
          <a:r>
            <a:rPr lang="fr-FR" sz="1600" kern="1200" dirty="0" err="1"/>
            <a:t>increased</a:t>
          </a:r>
          <a:r>
            <a:rPr lang="fr-FR" sz="1600" kern="1200" dirty="0"/>
            <a:t> </a:t>
          </a:r>
          <a:r>
            <a:rPr lang="fr-FR" sz="1600" kern="1200" dirty="0" err="1"/>
            <a:t>regular</a:t>
          </a:r>
          <a:r>
            <a:rPr lang="fr-FR" sz="1600" kern="1200" dirty="0"/>
            <a:t> </a:t>
          </a:r>
          <a:r>
            <a:rPr lang="fr-FR" sz="1600" kern="1200" dirty="0" err="1"/>
            <a:t>work</a:t>
          </a:r>
          <a:r>
            <a:rPr lang="fr-FR" sz="1600" kern="1200" dirty="0"/>
            <a:t> </a:t>
          </a:r>
          <a:r>
            <a:rPr lang="fr-FR" sz="1600" kern="1200" dirty="0" err="1"/>
            <a:t>schedules</a:t>
          </a:r>
          <a:r>
            <a:rPr lang="fr-FR" sz="1600" kern="1200" dirty="0"/>
            <a:t>.
In addition, </a:t>
          </a:r>
          <a:r>
            <a:rPr lang="fr-FR" sz="1600" kern="1200" dirty="0" err="1"/>
            <a:t>this</a:t>
          </a:r>
          <a:r>
            <a:rPr lang="fr-FR" sz="1600" kern="1200" dirty="0"/>
            <a:t> </a:t>
          </a:r>
          <a:r>
            <a:rPr lang="fr-FR" sz="1600" kern="1200" dirty="0" err="1"/>
            <a:t>paragraph</a:t>
          </a:r>
          <a:r>
            <a:rPr lang="fr-FR" sz="1600" kern="1200" dirty="0"/>
            <a:t> </a:t>
          </a:r>
          <a:r>
            <a:rPr lang="fr-FR" sz="1600" kern="1200" dirty="0" err="1"/>
            <a:t>is</a:t>
          </a:r>
          <a:r>
            <a:rPr lang="fr-FR" sz="1600" kern="1200" dirty="0"/>
            <a:t> </a:t>
          </a:r>
          <a:r>
            <a:rPr lang="fr-FR" sz="1600" kern="1200" dirty="0" err="1"/>
            <a:t>replaced</a:t>
          </a:r>
          <a:r>
            <a:rPr lang="fr-FR" sz="1600" kern="1200" dirty="0"/>
            <a:t> by a 3rd </a:t>
          </a:r>
          <a:r>
            <a:rPr lang="fr-FR" sz="1600" kern="1200" dirty="0" err="1"/>
            <a:t>paragraph</a:t>
          </a:r>
          <a:r>
            <a:rPr lang="fr-FR" sz="1600" kern="1200" dirty="0"/>
            <a:t> </a:t>
          </a:r>
          <a:r>
            <a:rPr lang="fr-FR" sz="1600" kern="1200" dirty="0" err="1"/>
            <a:t>providing</a:t>
          </a:r>
          <a:r>
            <a:rPr lang="fr-FR" sz="1600" kern="1200" dirty="0"/>
            <a:t> for a variable application of the </a:t>
          </a:r>
          <a:r>
            <a:rPr lang="fr-FR" sz="1600" kern="1200" dirty="0" err="1"/>
            <a:t>increased</a:t>
          </a:r>
          <a:r>
            <a:rPr lang="fr-FR" sz="1600" kern="1200" dirty="0"/>
            <a:t> </a:t>
          </a:r>
          <a:r>
            <a:rPr lang="fr-FR" sz="1600" kern="1200" dirty="0" err="1"/>
            <a:t>regular</a:t>
          </a:r>
          <a:r>
            <a:rPr lang="fr-FR" sz="1600" kern="1200" dirty="0"/>
            <a:t> </a:t>
          </a:r>
          <a:r>
            <a:rPr lang="fr-FR" sz="1600" kern="1200" dirty="0" err="1"/>
            <a:t>hours</a:t>
          </a:r>
          <a:r>
            <a:rPr lang="fr-FR" sz="1600" kern="1200" dirty="0"/>
            <a:t> of </a:t>
          </a:r>
          <a:r>
            <a:rPr lang="fr-FR" sz="1600" kern="1200" dirty="0" err="1"/>
            <a:t>work</a:t>
          </a:r>
          <a:r>
            <a:rPr lang="fr-FR" sz="1600" kern="1200" dirty="0"/>
            <a:t>, </a:t>
          </a:r>
          <a:r>
            <a:rPr lang="fr-FR" sz="1600" kern="1200" dirty="0" err="1"/>
            <a:t>according</a:t>
          </a:r>
          <a:r>
            <a:rPr lang="fr-FR" sz="1600" kern="1200" dirty="0"/>
            <a:t> to the </a:t>
          </a:r>
          <a:r>
            <a:rPr lang="fr-FR" sz="1600" kern="1200" dirty="0" err="1"/>
            <a:t>letters</a:t>
          </a:r>
          <a:r>
            <a:rPr lang="fr-FR" sz="1600" kern="1200" dirty="0"/>
            <a:t> of agreement </a:t>
          </a:r>
          <a:r>
            <a:rPr lang="fr-FR" sz="1600" kern="1200" dirty="0" err="1"/>
            <a:t>provided</a:t>
          </a:r>
          <a:r>
            <a:rPr lang="fr-FR" sz="1600" kern="1200" dirty="0"/>
            <a:t> for in the collective </a:t>
          </a:r>
          <a:r>
            <a:rPr lang="fr-FR" sz="1600" kern="1200" dirty="0" err="1"/>
            <a:t>agreements</a:t>
          </a:r>
          <a:r>
            <a:rPr lang="fr-FR" sz="1600" kern="1200" dirty="0"/>
            <a:t> and </a:t>
          </a:r>
          <a:r>
            <a:rPr lang="fr-FR" sz="1600" kern="1200" dirty="0" err="1"/>
            <a:t>according</a:t>
          </a:r>
          <a:r>
            <a:rPr lang="fr-FR" sz="1600" kern="1200" dirty="0"/>
            <a:t> to the benchmark job </a:t>
          </a:r>
          <a:r>
            <a:rPr lang="fr-FR" sz="1600" kern="1200" dirty="0" err="1"/>
            <a:t>titles</a:t>
          </a:r>
          <a:r>
            <a:rPr lang="fr-FR" sz="1600" kern="1200" dirty="0"/>
            <a:t> of the </a:t>
          </a:r>
          <a:r>
            <a:rPr lang="fr-FR" sz="1600" kern="1200" dirty="0" err="1"/>
            <a:t>required</a:t>
          </a:r>
          <a:r>
            <a:rPr lang="fr-FR" sz="1600" kern="1200" dirty="0"/>
            <a:t> occupation, </a:t>
          </a:r>
          <a:r>
            <a:rPr lang="fr-FR" sz="1600" kern="1200" dirty="0" err="1"/>
            <a:t>determined</a:t>
          </a:r>
          <a:r>
            <a:rPr lang="fr-FR" sz="1600" kern="1200" dirty="0"/>
            <a:t> by the employer.</a:t>
          </a:r>
          <a:endParaRPr lang="en-US" sz="1600" kern="1200" dirty="0"/>
        </a:p>
      </dsp:txBody>
      <dsp:txXfrm>
        <a:off x="116514" y="2629344"/>
        <a:ext cx="6395776" cy="21537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0" y="7654"/>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SzPts val="1150"/>
            <a:buFont typeface="Arial" panose="020B0604020202020204" pitchFamily="34" charset="0"/>
            <a:buNone/>
          </a:pPr>
          <a:r>
            <a:rPr lang="en-CA" sz="1600" kern="1200" noProof="0" dirty="0"/>
            <a:t>Thus, when a manager directly supervises more than 50% of a group of employees who have chosen a regular increased work schedule in a given unit or department, subject to category 1 personnel authorized by the employer and provided for in the document entitled </a:t>
          </a:r>
          <a:r>
            <a:rPr lang="en-CA" sz="1600" i="1" kern="1200" noProof="0" dirty="0"/>
            <a:t>"Nomenclature of job titles, titles, rates and salary scales of the health and social services network",  </a:t>
          </a:r>
          <a:r>
            <a:rPr lang="en-CA" sz="1600" kern="1200" noProof="0" dirty="0"/>
            <a:t>The reference salary scale used for the purposes of the first paragraph of section 24 is the salary scale for the occupation and employment related to the increased regular work schedule.
</a:t>
          </a:r>
          <a:r>
            <a:rPr lang="en-CA" sz="1600" kern="1200" noProof="0" dirty="0">
              <a:solidFill>
                <a:srgbClr val="FF0000"/>
              </a:solidFill>
            </a:rPr>
            <a:t>The following job titles are affected:
1. Certain Category 4 job titles;
2. Certain job titles in the IT sector;
3. Psychologist job title;
4. Lawyer's job title.</a:t>
          </a:r>
        </a:p>
      </dsp:txBody>
      <dsp:txXfrm>
        <a:off x="0" y="7654"/>
        <a:ext cx="9604896" cy="40858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SzPts val="1150"/>
            <a:buFont typeface="Arial" panose="020B0604020202020204" pitchFamily="34" charset="0"/>
            <a:buNone/>
          </a:pPr>
          <a:r>
            <a:rPr lang="en-CA" sz="1800" kern="1200" noProof="0" dirty="0"/>
            <a:t>The regulation is amended retroactively to October 24, 2021 to allow a manager of the nursing or respiratory therapy profession, supervising employees of nursing or clinical nurse job titles at the </a:t>
          </a:r>
          <a:r>
            <a:rPr lang="en-CA" sz="1800" kern="1200" noProof="0" dirty="0" err="1"/>
            <a:t>Institut</a:t>
          </a:r>
          <a:r>
            <a:rPr lang="en-CA" sz="1800" kern="1200" noProof="0" dirty="0"/>
            <a:t> Philippe-</a:t>
          </a:r>
          <a:r>
            <a:rPr lang="en-CA" sz="1800" kern="1200" noProof="0" dirty="0" err="1"/>
            <a:t>Pinel</a:t>
          </a:r>
          <a:r>
            <a:rPr lang="en-CA" sz="1800" kern="1200" noProof="0" dirty="0"/>
            <a:t>, to receive an allowance of 2% of his salary, unless he also supervises a unit or department where employees benefit from an increased regular work schedule,  as provided for in Article 24.
Therefore, only a few managers of the </a:t>
          </a:r>
          <a:r>
            <a:rPr lang="en-CA" sz="1800" kern="1200" noProof="0" dirty="0" err="1"/>
            <a:t>Institut</a:t>
          </a:r>
          <a:r>
            <a:rPr lang="en-CA" sz="1800" kern="1200" noProof="0" dirty="0"/>
            <a:t> Philippe-</a:t>
          </a:r>
          <a:r>
            <a:rPr lang="en-CA" sz="1800" kern="1200" noProof="0" dirty="0" err="1"/>
            <a:t>Pinel</a:t>
          </a:r>
          <a:r>
            <a:rPr lang="en-CA" sz="1800" kern="1200" noProof="0" dirty="0"/>
            <a:t> are still entitled to this allowance, the other executives who were entitled to it, now receive the application of Article 24.</a:t>
          </a:r>
          <a:endParaRPr lang="en-CA" sz="1800" b="1" u="sng" kern="1200" noProof="0" dirty="0">
            <a:solidFill>
              <a:srgbClr val="FF0000"/>
            </a:solidFill>
          </a:endParaRPr>
        </a:p>
      </dsp:txBody>
      <dsp:txXfrm>
        <a:off x="6618" y="3827"/>
        <a:ext cx="9604896" cy="40858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816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13851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36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339875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605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367177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2879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160052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5970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80892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B3258C3-57C5-496A-B9B8-F989134590BA}" type="datetimeFigureOut">
              <a:rPr lang="fr-CA" smtClean="0"/>
              <a:t>2024-04-25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2727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B3258C3-57C5-496A-B9B8-F989134590BA}" type="datetimeFigureOut">
              <a:rPr lang="fr-CA" smtClean="0"/>
              <a:t>2024-04-25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1161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B3258C3-57C5-496A-B9B8-F989134590BA}" type="datetimeFigureOut">
              <a:rPr lang="fr-CA" smtClean="0"/>
              <a:t>2024-04-25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49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258C3-57C5-496A-B9B8-F989134590BA}" type="datetimeFigureOut">
              <a:rPr lang="fr-CA" smtClean="0"/>
              <a:t>2024-04-25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6352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2024-04-25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94471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2024-04-25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0124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3258C3-57C5-496A-B9B8-F989134590BA}" type="datetimeFigureOut">
              <a:rPr lang="fr-CA" smtClean="0"/>
              <a:t>2024-04-25</a:t>
            </a:fld>
            <a:endParaRPr lang="fr-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59E450-7A51-4C13-9576-A402D20264D1}" type="slidenum">
              <a:rPr lang="fr-CA" smtClean="0"/>
              <a:t>‹N°›</a:t>
            </a:fld>
            <a:endParaRPr lang="fr-CA"/>
          </a:p>
        </p:txBody>
      </p:sp>
    </p:spTree>
    <p:extLst>
      <p:ext uri="{BB962C8B-B14F-4D97-AF65-F5344CB8AC3E}">
        <p14:creationId xmlns:p14="http://schemas.microsoft.com/office/powerpoint/2010/main" val="416477186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pnsss.gouv.qc.ca/titres-demploi-et-salaires/nomenclature-et-mecanisme-de-modification"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10135-CB16-49D9-878B-E8D8217EC9E9}"/>
              </a:ext>
            </a:extLst>
          </p:cNvPr>
          <p:cNvSpPr>
            <a:spLocks noGrp="1"/>
          </p:cNvSpPr>
          <p:nvPr>
            <p:ph type="ctrTitle"/>
          </p:nvPr>
        </p:nvSpPr>
        <p:spPr>
          <a:xfrm>
            <a:off x="985969" y="4553712"/>
            <a:ext cx="8288032" cy="1096316"/>
          </a:xfrm>
        </p:spPr>
        <p:txBody>
          <a:bodyPr>
            <a:normAutofit/>
          </a:bodyPr>
          <a:lstStyle/>
          <a:p>
            <a:pPr algn="ctr">
              <a:lnSpc>
                <a:spcPct val="90000"/>
              </a:lnSpc>
            </a:pPr>
            <a:br>
              <a:rPr lang="fr-CA" sz="3000" b="1" dirty="0"/>
            </a:br>
            <a:r>
              <a:rPr lang="fr-CA" sz="3000" b="1" dirty="0"/>
              <a:t>NEW WORKING CONDITIONS</a:t>
            </a:r>
          </a:p>
        </p:txBody>
      </p:sp>
      <p:sp>
        <p:nvSpPr>
          <p:cNvPr id="3" name="Sous-titre 2">
            <a:extLst>
              <a:ext uri="{FF2B5EF4-FFF2-40B4-BE49-F238E27FC236}">
                <a16:creationId xmlns:a16="http://schemas.microsoft.com/office/drawing/2014/main" id="{DE9778C2-2F4F-4274-8448-EA7B2375D6A4}"/>
              </a:ext>
            </a:extLst>
          </p:cNvPr>
          <p:cNvSpPr>
            <a:spLocks noGrp="1"/>
          </p:cNvSpPr>
          <p:nvPr>
            <p:ph type="subTitle" idx="1"/>
          </p:nvPr>
        </p:nvSpPr>
        <p:spPr>
          <a:xfrm>
            <a:off x="985969" y="5650029"/>
            <a:ext cx="8288032" cy="469122"/>
          </a:xfrm>
        </p:spPr>
        <p:txBody>
          <a:bodyPr>
            <a:normAutofit/>
          </a:bodyPr>
          <a:lstStyle/>
          <a:p>
            <a:pPr algn="ctr"/>
            <a:r>
              <a:rPr lang="fr-CA"/>
              <a:t>ME ANNE-MARIE CHIQUETTE</a:t>
            </a:r>
          </a:p>
        </p:txBody>
      </p:sp>
      <p:pic>
        <p:nvPicPr>
          <p:cNvPr id="5" name="Image 4" descr="Une image contenant texte, signe&#10;&#10;Description générée automatiquement">
            <a:extLst>
              <a:ext uri="{FF2B5EF4-FFF2-40B4-BE49-F238E27FC236}">
                <a16:creationId xmlns:a16="http://schemas.microsoft.com/office/drawing/2014/main" id="{867F520C-AAE5-4173-8E71-0C2F35E60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68" y="1208540"/>
            <a:ext cx="8288033" cy="3025131"/>
          </a:xfrm>
          <a:prstGeom prst="rect">
            <a:avLst/>
          </a:prstGeom>
        </p:spPr>
      </p:pic>
    </p:spTree>
    <p:extLst>
      <p:ext uri="{BB962C8B-B14F-4D97-AF65-F5344CB8AC3E}">
        <p14:creationId xmlns:p14="http://schemas.microsoft.com/office/powerpoint/2010/main" val="50411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a:bodyPr>
          <a:lstStyle/>
          <a:p>
            <a:r>
              <a:rPr lang="en-CA" dirty="0"/>
              <a:t>WHEN?</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14" name="Espace réservé du contenu 2">
            <a:extLst>
              <a:ext uri="{FF2B5EF4-FFF2-40B4-BE49-F238E27FC236}">
                <a16:creationId xmlns:a16="http://schemas.microsoft.com/office/drawing/2014/main" id="{0AE06241-D1EC-E6B3-1734-58012B4DCC9E}"/>
              </a:ext>
            </a:extLst>
          </p:cNvPr>
          <p:cNvGraphicFramePr>
            <a:graphicFrameLocks noGrp="1"/>
          </p:cNvGraphicFramePr>
          <p:nvPr>
            <p:ph idx="1"/>
            <p:extLst>
              <p:ext uri="{D42A27DB-BD31-4B8C-83A1-F6EECF244321}">
                <p14:modId xmlns:p14="http://schemas.microsoft.com/office/powerpoint/2010/main" val="345870411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75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652481" y="1382486"/>
            <a:ext cx="3547581" cy="4093028"/>
          </a:xfrm>
        </p:spPr>
        <p:txBody>
          <a:bodyPr anchor="ctr">
            <a:normAutofit/>
          </a:bodyPr>
          <a:lstStyle/>
          <a:p>
            <a:pPr>
              <a:lnSpc>
                <a:spcPct val="90000"/>
              </a:lnSpc>
            </a:pPr>
            <a:r>
              <a:rPr lang="en-CA" sz="2800" dirty="0"/>
              <a:t>2. NEW PROVISIONS TO ALIGN THE SETTLEMENT WITH THE 2020-2023 COLLECTIVE AGREEMENTS AND LETTERS OF AGREEMENT</a:t>
            </a:r>
            <a:br>
              <a:rPr lang="fr-CA" sz="2800" dirty="0"/>
            </a:br>
            <a:endParaRPr lang="en-CA" sz="2800" dirty="0"/>
          </a:p>
        </p:txBody>
      </p:sp>
      <p:grpSp>
        <p:nvGrpSpPr>
          <p:cNvPr id="48" name="Group 4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49" name="Straight Connector 48">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3" name="Isosceles Triangle 5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7" name="Isosceles Triangle 5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59" name="Rectangle 58">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89212307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122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2849562" y="609600"/>
            <a:ext cx="6424440" cy="1320800"/>
          </a:xfrm>
        </p:spPr>
        <p:txBody>
          <a:bodyPr>
            <a:normAutofit/>
          </a:bodyPr>
          <a:lstStyle/>
          <a:p>
            <a:pPr>
              <a:lnSpc>
                <a:spcPct val="90000"/>
              </a:lnSpc>
            </a:pPr>
            <a:r>
              <a:rPr lang="en-CA" sz="2000" dirty="0"/>
              <a:t>2.A REGIONAL DISPARITY ALLOWANCE</a:t>
            </a:r>
            <a:br>
              <a:rPr lang="fr-CA" sz="2000" dirty="0"/>
            </a:br>
            <a:endParaRPr lang="en-CA" sz="2000" dirty="0"/>
          </a:p>
        </p:txBody>
      </p:sp>
      <p:pic>
        <p:nvPicPr>
          <p:cNvPr id="6" name="Picture 4" descr="Rouleaux de journaux">
            <a:extLst>
              <a:ext uri="{FF2B5EF4-FFF2-40B4-BE49-F238E27FC236}">
                <a16:creationId xmlns:a16="http://schemas.microsoft.com/office/drawing/2014/main" id="{EFA2FD94-0CCD-5BAB-4247-18A09E71DEAB}"/>
              </a:ext>
            </a:extLst>
          </p:cNvPr>
          <p:cNvPicPr>
            <a:picLocks noChangeAspect="1"/>
          </p:cNvPicPr>
          <p:nvPr/>
        </p:nvPicPr>
        <p:blipFill rotWithShape="1">
          <a:blip r:embed="rId2"/>
          <a:srcRect l="56236" r="17191"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13A7198C-9859-839B-77CE-C9CC0F645FC1}"/>
              </a:ext>
            </a:extLst>
          </p:cNvPr>
          <p:cNvSpPr>
            <a:spLocks noGrp="1"/>
          </p:cNvSpPr>
          <p:nvPr>
            <p:ph idx="1"/>
          </p:nvPr>
        </p:nvSpPr>
        <p:spPr>
          <a:xfrm>
            <a:off x="2849562" y="2160589"/>
            <a:ext cx="6424440" cy="3880773"/>
          </a:xfrm>
        </p:spPr>
        <p:txBody>
          <a:bodyPr>
            <a:normAutofit/>
          </a:bodyPr>
          <a:lstStyle/>
          <a:p>
            <a:endParaRPr lang="fr-CA"/>
          </a:p>
          <a:p>
            <a:endParaRPr lang="fr-CA"/>
          </a:p>
          <a:p>
            <a:pPr marL="0" indent="0">
              <a:buNone/>
            </a:pPr>
            <a:endParaRPr lang="fr-CA"/>
          </a:p>
        </p:txBody>
      </p:sp>
      <p:sp>
        <p:nvSpPr>
          <p:cNvPr id="7" name="ZoneTexte 6">
            <a:extLst>
              <a:ext uri="{FF2B5EF4-FFF2-40B4-BE49-F238E27FC236}">
                <a16:creationId xmlns:a16="http://schemas.microsoft.com/office/drawing/2014/main" id="{F2AFCE0A-7B2E-CA4A-C8C3-CEE3A4F65D32}"/>
              </a:ext>
            </a:extLst>
          </p:cNvPr>
          <p:cNvSpPr txBox="1"/>
          <p:nvPr/>
        </p:nvSpPr>
        <p:spPr>
          <a:xfrm>
            <a:off x="2598234" y="1159727"/>
            <a:ext cx="8938316" cy="4616648"/>
          </a:xfrm>
          <a:prstGeom prst="rect">
            <a:avLst/>
          </a:prstGeom>
          <a:noFill/>
        </p:spPr>
        <p:txBody>
          <a:bodyPr wrap="square" rtlCol="0">
            <a:spAutoFit/>
          </a:bodyPr>
          <a:lstStyle/>
          <a:p>
            <a:endParaRPr lang="fr-CA" sz="1400" kern="0" dirty="0">
              <a:effectLst/>
              <a:ea typeface="Times New Roman" panose="02020603050405020304" pitchFamily="18" charset="0"/>
              <a:cs typeface="Times New Roman" panose="02020603050405020304" pitchFamily="18" charset="0"/>
            </a:endParaRPr>
          </a:p>
          <a:p>
            <a:r>
              <a:rPr lang="fr-CA" sz="1400" b="1" kern="0" dirty="0" err="1">
                <a:ea typeface="Times New Roman" panose="02020603050405020304" pitchFamily="18" charset="0"/>
                <a:cs typeface="Times New Roman" panose="02020603050405020304" pitchFamily="18" charset="0"/>
              </a:rPr>
              <a:t>Sector</a:t>
            </a:r>
            <a:r>
              <a:rPr lang="fr-CA" sz="1400" b="1" kern="0" dirty="0">
                <a:ea typeface="Times New Roman" panose="02020603050405020304" pitchFamily="18" charset="0"/>
                <a:cs typeface="Times New Roman" panose="02020603050405020304" pitchFamily="18" charset="0"/>
              </a:rPr>
              <a:t> V </a:t>
            </a:r>
            <a:r>
              <a:rPr lang="fr-CA" sz="1400" kern="0" dirty="0">
                <a:ea typeface="Times New Roman" panose="02020603050405020304" pitchFamily="18" charset="0"/>
                <a:cs typeface="Times New Roman" panose="02020603050405020304" pitchFamily="18" charset="0"/>
              </a:rPr>
              <a:t>
The </a:t>
            </a:r>
            <a:r>
              <a:rPr lang="fr-CA" sz="1400" kern="0" dirty="0" err="1">
                <a:ea typeface="Times New Roman" panose="02020603050405020304" pitchFamily="18" charset="0"/>
                <a:cs typeface="Times New Roman" panose="02020603050405020304" pitchFamily="18" charset="0"/>
              </a:rPr>
              <a:t>communities</a:t>
            </a:r>
            <a:r>
              <a:rPr lang="fr-CA" sz="1400" kern="0" dirty="0">
                <a:ea typeface="Times New Roman" panose="02020603050405020304" pitchFamily="18" charset="0"/>
                <a:cs typeface="Times New Roman" panose="02020603050405020304" pitchFamily="18" charset="0"/>
              </a:rPr>
              <a:t> of </a:t>
            </a:r>
            <a:r>
              <a:rPr lang="fr-CA" sz="1400" kern="0" dirty="0" err="1">
                <a:ea typeface="Times New Roman" panose="02020603050405020304" pitchFamily="18" charset="0"/>
                <a:cs typeface="Times New Roman" panose="02020603050405020304" pitchFamily="18" charset="0"/>
              </a:rPr>
              <a:t>Tasiujak</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Ivujivik</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Kangiqsualujjuaq</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Aupaluk</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Quaqtaq</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Akulivik</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Kangiqsujuaq</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Kangirsuk</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Salluit</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Tarpangajuk</a:t>
            </a:r>
            <a:r>
              <a:rPr lang="fr-CA" sz="1400" kern="0" dirty="0">
                <a:ea typeface="Times New Roman" panose="02020603050405020304" pitchFamily="18" charset="0"/>
                <a:cs typeface="Times New Roman" panose="02020603050405020304" pitchFamily="18" charset="0"/>
              </a:rPr>
              <a:t> and </a:t>
            </a:r>
            <a:r>
              <a:rPr lang="fr-CA" sz="1400" kern="0" dirty="0" err="1">
                <a:ea typeface="Times New Roman" panose="02020603050405020304" pitchFamily="18" charset="0"/>
                <a:cs typeface="Times New Roman" panose="02020603050405020304" pitchFamily="18" charset="0"/>
              </a:rPr>
              <a:t>Umiujaq</a:t>
            </a:r>
            <a:r>
              <a:rPr lang="fr-CA" sz="1400" kern="0" dirty="0">
                <a:ea typeface="Times New Roman" panose="02020603050405020304" pitchFamily="18" charset="0"/>
                <a:cs typeface="Times New Roman" panose="02020603050405020304" pitchFamily="18" charset="0"/>
              </a:rPr>
              <a:t>.
</a:t>
            </a:r>
            <a:r>
              <a:rPr lang="fr-CA" sz="1400" b="1" kern="0" dirty="0" err="1">
                <a:ea typeface="Times New Roman" panose="02020603050405020304" pitchFamily="18" charset="0"/>
                <a:cs typeface="Times New Roman" panose="02020603050405020304" pitchFamily="18" charset="0"/>
              </a:rPr>
              <a:t>Sector</a:t>
            </a:r>
            <a:r>
              <a:rPr lang="fr-CA" sz="1400" b="1" kern="0" dirty="0">
                <a:ea typeface="Times New Roman" panose="02020603050405020304" pitchFamily="18" charset="0"/>
                <a:cs typeface="Times New Roman" panose="02020603050405020304" pitchFamily="18" charset="0"/>
              </a:rPr>
              <a:t> IV </a:t>
            </a:r>
            <a:r>
              <a:rPr lang="fr-CA" sz="1400" kern="0" dirty="0">
                <a:ea typeface="Times New Roman" panose="02020603050405020304" pitchFamily="18" charset="0"/>
                <a:cs typeface="Times New Roman" panose="02020603050405020304" pitchFamily="18" charset="0"/>
              </a:rPr>
              <a:t>
The </a:t>
            </a:r>
            <a:r>
              <a:rPr lang="fr-CA" sz="1400" kern="0" dirty="0" err="1">
                <a:ea typeface="Times New Roman" panose="02020603050405020304" pitchFamily="18" charset="0"/>
                <a:cs typeface="Times New Roman" panose="02020603050405020304" pitchFamily="18" charset="0"/>
              </a:rPr>
              <a:t>communities</a:t>
            </a:r>
            <a:r>
              <a:rPr lang="fr-CA" sz="1400" kern="0" dirty="0">
                <a:ea typeface="Times New Roman" panose="02020603050405020304" pitchFamily="18" charset="0"/>
                <a:cs typeface="Times New Roman" panose="02020603050405020304" pitchFamily="18" charset="0"/>
              </a:rPr>
              <a:t> of </a:t>
            </a:r>
            <a:r>
              <a:rPr lang="fr-CA" sz="1400" kern="0" dirty="0" err="1">
                <a:ea typeface="Times New Roman" panose="02020603050405020304" pitchFamily="18" charset="0"/>
                <a:cs typeface="Times New Roman" panose="02020603050405020304" pitchFamily="18" charset="0"/>
              </a:rPr>
              <a:t>Wemindji</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Eastmain</a:t>
            </a:r>
            <a:r>
              <a:rPr lang="fr-CA" sz="1400" kern="0" dirty="0">
                <a:ea typeface="Times New Roman" panose="02020603050405020304" pitchFamily="18" charset="0"/>
                <a:cs typeface="Times New Roman" panose="02020603050405020304" pitchFamily="18" charset="0"/>
              </a:rPr>
              <a:t>, Fort Rupert (</a:t>
            </a:r>
            <a:r>
              <a:rPr lang="fr-CA" sz="1400" kern="0" dirty="0" err="1">
                <a:ea typeface="Times New Roman" panose="02020603050405020304" pitchFamily="18" charset="0"/>
                <a:cs typeface="Times New Roman" panose="02020603050405020304" pitchFamily="18" charset="0"/>
              </a:rPr>
              <a:t>Waskaganish</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Nemaska</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Nemiscau</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Inukjuak</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Puvirnituq</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Kuujjuak</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Kuujjuarapik</a:t>
            </a:r>
            <a:r>
              <a:rPr lang="fr-CA" sz="1400" kern="0" dirty="0">
                <a:ea typeface="Times New Roman" panose="02020603050405020304" pitchFamily="18" charset="0"/>
                <a:cs typeface="Times New Roman" panose="02020603050405020304" pitchFamily="18" charset="0"/>
              </a:rPr>
              <a:t>, Poste-de-la-Baleine (</a:t>
            </a:r>
            <a:r>
              <a:rPr lang="fr-CA" sz="1400" kern="0" dirty="0" err="1">
                <a:ea typeface="Times New Roman" panose="02020603050405020304" pitchFamily="18" charset="0"/>
                <a:cs typeface="Times New Roman" panose="02020603050405020304" pitchFamily="18" charset="0"/>
              </a:rPr>
              <a:t>Whapmagoostui</a:t>
            </a:r>
            <a:r>
              <a:rPr lang="fr-CA" sz="1400" kern="0" dirty="0">
                <a:ea typeface="Times New Roman" panose="02020603050405020304" pitchFamily="18" charset="0"/>
                <a:cs typeface="Times New Roman" panose="02020603050405020304" pitchFamily="18" charset="0"/>
              </a:rPr>
              <a:t>), Schefferville and </a:t>
            </a:r>
            <a:r>
              <a:rPr lang="fr-CA" sz="1400" kern="0" dirty="0" err="1">
                <a:ea typeface="Times New Roman" panose="02020603050405020304" pitchFamily="18" charset="0"/>
                <a:cs typeface="Times New Roman" panose="02020603050405020304" pitchFamily="18" charset="0"/>
              </a:rPr>
              <a:t>Kawawachikamach</a:t>
            </a:r>
            <a:r>
              <a:rPr lang="fr-CA" sz="1400" kern="0" dirty="0">
                <a:ea typeface="Times New Roman" panose="02020603050405020304" pitchFamily="18" charset="0"/>
                <a:cs typeface="Times New Roman" panose="02020603050405020304" pitchFamily="18" charset="0"/>
              </a:rPr>
              <a:t>. 
</a:t>
            </a:r>
            <a:r>
              <a:rPr lang="fr-CA" sz="1400" b="1" kern="0" dirty="0" err="1">
                <a:ea typeface="Times New Roman" panose="02020603050405020304" pitchFamily="18" charset="0"/>
                <a:cs typeface="Times New Roman" panose="02020603050405020304" pitchFamily="18" charset="0"/>
              </a:rPr>
              <a:t>Sector</a:t>
            </a:r>
            <a:r>
              <a:rPr lang="fr-CA" sz="1400" b="1" kern="0" dirty="0">
                <a:ea typeface="Times New Roman" panose="02020603050405020304" pitchFamily="18" charset="0"/>
                <a:cs typeface="Times New Roman" panose="02020603050405020304" pitchFamily="18" charset="0"/>
              </a:rPr>
              <a:t> III </a:t>
            </a:r>
            <a:r>
              <a:rPr lang="fr-CA" sz="1400" kern="0" dirty="0">
                <a:ea typeface="Times New Roman" panose="02020603050405020304" pitchFamily="18" charset="0"/>
                <a:cs typeface="Times New Roman" panose="02020603050405020304" pitchFamily="18" charset="0"/>
              </a:rPr>
              <a:t>
- The </a:t>
            </a:r>
            <a:r>
              <a:rPr lang="fr-CA" sz="1400" kern="0" dirty="0" err="1">
                <a:ea typeface="Times New Roman" panose="02020603050405020304" pitchFamily="18" charset="0"/>
                <a:cs typeface="Times New Roman" panose="02020603050405020304" pitchFamily="18" charset="0"/>
              </a:rPr>
              <a:t>territory</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located</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north</a:t>
            </a:r>
            <a:r>
              <a:rPr lang="fr-CA" sz="1400" kern="0" dirty="0">
                <a:ea typeface="Times New Roman" panose="02020603050405020304" pitchFamily="18" charset="0"/>
                <a:cs typeface="Times New Roman" panose="02020603050405020304" pitchFamily="18" charset="0"/>
              </a:rPr>
              <a:t> of 51° latitude </a:t>
            </a:r>
            <a:r>
              <a:rPr lang="fr-CA" sz="1400" kern="0" dirty="0" err="1">
                <a:ea typeface="Times New Roman" panose="02020603050405020304" pitchFamily="18" charset="0"/>
                <a:cs typeface="Times New Roman" panose="02020603050405020304" pitchFamily="18" charset="0"/>
              </a:rPr>
              <a:t>including</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Mistissini</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Chisasibi</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Oujé</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Bougoumou</a:t>
            </a:r>
            <a:r>
              <a:rPr lang="fr-CA" sz="1400" kern="0" dirty="0">
                <a:ea typeface="Times New Roman" panose="02020603050405020304" pitchFamily="18" charset="0"/>
                <a:cs typeface="Times New Roman" panose="02020603050405020304" pitchFamily="18" charset="0"/>
              </a:rPr>
              <a:t>,
Radisson and </a:t>
            </a:r>
            <a:r>
              <a:rPr lang="fr-CA" sz="1400" kern="0" dirty="0" err="1">
                <a:ea typeface="Times New Roman" panose="02020603050405020304" pitchFamily="18" charset="0"/>
                <a:cs typeface="Times New Roman" panose="02020603050405020304" pitchFamily="18" charset="0"/>
              </a:rPr>
              <a:t>Waswanipi</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with</a:t>
            </a:r>
            <a:r>
              <a:rPr lang="fr-CA" sz="1400" kern="0" dirty="0">
                <a:ea typeface="Times New Roman" panose="02020603050405020304" pitchFamily="18" charset="0"/>
                <a:cs typeface="Times New Roman" panose="02020603050405020304" pitchFamily="18" charset="0"/>
              </a:rPr>
              <a:t> the exception of </a:t>
            </a:r>
            <a:r>
              <a:rPr lang="fr-CA" sz="1400" kern="0" dirty="0" err="1">
                <a:ea typeface="Times New Roman" panose="02020603050405020304" pitchFamily="18" charset="0"/>
                <a:cs typeface="Times New Roman" panose="02020603050405020304" pitchFamily="18" charset="0"/>
              </a:rPr>
              <a:t>Fermont</a:t>
            </a:r>
            <a:r>
              <a:rPr lang="fr-CA" sz="1400" kern="0" dirty="0">
                <a:ea typeface="Times New Roman" panose="02020603050405020304" pitchFamily="18" charset="0"/>
                <a:cs typeface="Times New Roman" panose="02020603050405020304" pitchFamily="18" charset="0"/>
              </a:rPr>
              <a:t> and the </a:t>
            </a:r>
            <a:r>
              <a:rPr lang="fr-CA" sz="1400" kern="0" dirty="0" err="1">
                <a:ea typeface="Times New Roman" panose="02020603050405020304" pitchFamily="18" charset="0"/>
                <a:cs typeface="Times New Roman" panose="02020603050405020304" pitchFamily="18" charset="0"/>
              </a:rPr>
              <a:t>localities</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specified</a:t>
            </a:r>
            <a:r>
              <a:rPr lang="fr-CA" sz="1400" kern="0" dirty="0">
                <a:ea typeface="Times New Roman" panose="02020603050405020304" pitchFamily="18" charset="0"/>
                <a:cs typeface="Times New Roman" panose="02020603050405020304" pitchFamily="18" charset="0"/>
              </a:rPr>
              <a:t> in </a:t>
            </a:r>
            <a:r>
              <a:rPr lang="fr-CA" sz="1400" kern="0" dirty="0" err="1">
                <a:ea typeface="Times New Roman" panose="02020603050405020304" pitchFamily="18" charset="0"/>
                <a:cs typeface="Times New Roman" panose="02020603050405020304" pitchFamily="18" charset="0"/>
              </a:rPr>
              <a:t>sectors</a:t>
            </a:r>
            <a:r>
              <a:rPr lang="fr-CA" sz="1400" kern="0" dirty="0">
                <a:ea typeface="Times New Roman" panose="02020603050405020304" pitchFamily="18" charset="0"/>
                <a:cs typeface="Times New Roman" panose="02020603050405020304" pitchFamily="18" charset="0"/>
              </a:rPr>
              <a:t> IV and V; 
- The </a:t>
            </a:r>
            <a:r>
              <a:rPr lang="fr-CA" sz="1400" kern="0" dirty="0" err="1">
                <a:ea typeface="Times New Roman" panose="02020603050405020304" pitchFamily="18" charset="0"/>
                <a:cs typeface="Times New Roman" panose="02020603050405020304" pitchFamily="18" charset="0"/>
              </a:rPr>
              <a:t>localities</a:t>
            </a:r>
            <a:r>
              <a:rPr lang="fr-CA" sz="1400" kern="0" dirty="0">
                <a:ea typeface="Times New Roman" panose="02020603050405020304" pitchFamily="18" charset="0"/>
                <a:cs typeface="Times New Roman" panose="02020603050405020304" pitchFamily="18" charset="0"/>
              </a:rPr>
              <a:t> of Parent, </a:t>
            </a:r>
            <a:r>
              <a:rPr lang="fr-CA" sz="1400" kern="0" dirty="0" err="1">
                <a:ea typeface="Times New Roman" panose="02020603050405020304" pitchFamily="18" charset="0"/>
                <a:cs typeface="Times New Roman" panose="02020603050405020304" pitchFamily="18" charset="0"/>
              </a:rPr>
              <a:t>Sanmaur</a:t>
            </a:r>
            <a:r>
              <a:rPr lang="fr-CA" sz="1400" kern="0" dirty="0">
                <a:ea typeface="Times New Roman" panose="02020603050405020304" pitchFamily="18" charset="0"/>
                <a:cs typeface="Times New Roman" panose="02020603050405020304" pitchFamily="18" charset="0"/>
              </a:rPr>
              <a:t> and </a:t>
            </a:r>
            <a:r>
              <a:rPr lang="fr-CA" sz="1400" kern="0" dirty="0" err="1">
                <a:ea typeface="Times New Roman" panose="02020603050405020304" pitchFamily="18" charset="0"/>
                <a:cs typeface="Times New Roman" panose="02020603050405020304" pitchFamily="18" charset="0"/>
              </a:rPr>
              <a:t>Clova</a:t>
            </a:r>
            <a:r>
              <a:rPr lang="fr-CA" sz="1400" kern="0" dirty="0">
                <a:ea typeface="Times New Roman" panose="02020603050405020304" pitchFamily="18" charset="0"/>
                <a:cs typeface="Times New Roman" panose="02020603050405020304" pitchFamily="18" charset="0"/>
              </a:rPr>
              <a:t>; 
- The </a:t>
            </a:r>
            <a:r>
              <a:rPr lang="fr-CA" sz="1400" kern="0" dirty="0" err="1">
                <a:ea typeface="Times New Roman" panose="02020603050405020304" pitchFamily="18" charset="0"/>
                <a:cs typeface="Times New Roman" panose="02020603050405020304" pitchFamily="18" charset="0"/>
              </a:rPr>
              <a:t>territory</a:t>
            </a:r>
            <a:r>
              <a:rPr lang="fr-CA" sz="1400" kern="0" dirty="0">
                <a:ea typeface="Times New Roman" panose="02020603050405020304" pitchFamily="18" charset="0"/>
                <a:cs typeface="Times New Roman" panose="02020603050405020304" pitchFamily="18" charset="0"/>
              </a:rPr>
              <a:t> of the North Shore, </a:t>
            </a:r>
            <a:r>
              <a:rPr lang="fr-CA" sz="1400" kern="0" dirty="0" err="1">
                <a:ea typeface="Times New Roman" panose="02020603050405020304" pitchFamily="18" charset="0"/>
                <a:cs typeface="Times New Roman" panose="02020603050405020304" pitchFamily="18" charset="0"/>
              </a:rPr>
              <a:t>extending</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east</a:t>
            </a:r>
            <a:r>
              <a:rPr lang="fr-CA" sz="1400" kern="0" dirty="0">
                <a:ea typeface="Times New Roman" panose="02020603050405020304" pitchFamily="18" charset="0"/>
                <a:cs typeface="Times New Roman" panose="02020603050405020304" pitchFamily="18" charset="0"/>
              </a:rPr>
              <a:t> of Havre-St-Pierre, to the </a:t>
            </a:r>
            <a:r>
              <a:rPr lang="fr-CA" sz="1400" kern="0" dirty="0" err="1">
                <a:ea typeface="Times New Roman" panose="02020603050405020304" pitchFamily="18" charset="0"/>
                <a:cs typeface="Times New Roman" panose="02020603050405020304" pitchFamily="18" charset="0"/>
              </a:rPr>
              <a:t>limit</a:t>
            </a:r>
            <a:r>
              <a:rPr lang="fr-CA" sz="1400" kern="0" dirty="0">
                <a:ea typeface="Times New Roman" panose="02020603050405020304" pitchFamily="18" charset="0"/>
                <a:cs typeface="Times New Roman" panose="02020603050405020304" pitchFamily="18" charset="0"/>
              </a:rPr>
              <a:t> of Labrador, 
</a:t>
            </a:r>
            <a:r>
              <a:rPr lang="fr-CA" sz="1400" kern="0" dirty="0" err="1">
                <a:ea typeface="Times New Roman" panose="02020603050405020304" pitchFamily="18" charset="0"/>
                <a:cs typeface="Times New Roman" panose="02020603050405020304" pitchFamily="18" charset="0"/>
              </a:rPr>
              <a:t>including</a:t>
            </a:r>
            <a:r>
              <a:rPr lang="fr-CA" sz="1400" kern="0" dirty="0">
                <a:ea typeface="Times New Roman" panose="02020603050405020304" pitchFamily="18" charset="0"/>
                <a:cs typeface="Times New Roman" panose="02020603050405020304" pitchFamily="18" charset="0"/>
              </a:rPr>
              <a:t> Anticosti Island. 
</a:t>
            </a:r>
            <a:r>
              <a:rPr lang="fr-CA" sz="1400" b="1" kern="0" dirty="0" err="1">
                <a:ea typeface="Times New Roman" panose="02020603050405020304" pitchFamily="18" charset="0"/>
                <a:cs typeface="Times New Roman" panose="02020603050405020304" pitchFamily="18" charset="0"/>
              </a:rPr>
              <a:t>Sector</a:t>
            </a:r>
            <a:r>
              <a:rPr lang="fr-CA" sz="1400" b="1" kern="0" dirty="0">
                <a:ea typeface="Times New Roman" panose="02020603050405020304" pitchFamily="18" charset="0"/>
                <a:cs typeface="Times New Roman" panose="02020603050405020304" pitchFamily="18" charset="0"/>
              </a:rPr>
              <a:t> II </a:t>
            </a:r>
            <a:r>
              <a:rPr lang="fr-CA" sz="1400" kern="0" dirty="0">
                <a:ea typeface="Times New Roman" panose="02020603050405020304" pitchFamily="18" charset="0"/>
                <a:cs typeface="Times New Roman" panose="02020603050405020304" pitchFamily="18" charset="0"/>
              </a:rPr>
              <a:t>
- The </a:t>
            </a:r>
            <a:r>
              <a:rPr lang="fr-CA" sz="1400" kern="0" dirty="0" err="1">
                <a:ea typeface="Times New Roman" panose="02020603050405020304" pitchFamily="18" charset="0"/>
                <a:cs typeface="Times New Roman" panose="02020603050405020304" pitchFamily="18" charset="0"/>
              </a:rPr>
              <a:t>municipality</a:t>
            </a:r>
            <a:r>
              <a:rPr lang="fr-CA" sz="1400" kern="0" dirty="0">
                <a:ea typeface="Times New Roman" panose="02020603050405020304" pitchFamily="18" charset="0"/>
                <a:cs typeface="Times New Roman" panose="02020603050405020304" pitchFamily="18" charset="0"/>
              </a:rPr>
              <a:t> of </a:t>
            </a:r>
            <a:r>
              <a:rPr lang="fr-CA" sz="1400" kern="0" dirty="0" err="1">
                <a:ea typeface="Times New Roman" panose="02020603050405020304" pitchFamily="18" charset="0"/>
                <a:cs typeface="Times New Roman" panose="02020603050405020304" pitchFamily="18" charset="0"/>
              </a:rPr>
              <a:t>Fermont</a:t>
            </a:r>
            <a:r>
              <a:rPr lang="fr-CA" sz="1400" kern="0" dirty="0">
                <a:ea typeface="Times New Roman" panose="02020603050405020304" pitchFamily="18" charset="0"/>
                <a:cs typeface="Times New Roman" panose="02020603050405020304" pitchFamily="18" charset="0"/>
              </a:rPr>
              <a:t>; 
- The </a:t>
            </a:r>
            <a:r>
              <a:rPr lang="fr-CA" sz="1400" kern="0" dirty="0" err="1">
                <a:ea typeface="Times New Roman" panose="02020603050405020304" pitchFamily="18" charset="0"/>
                <a:cs typeface="Times New Roman" panose="02020603050405020304" pitchFamily="18" charset="0"/>
              </a:rPr>
              <a:t>territory</a:t>
            </a:r>
            <a:r>
              <a:rPr lang="fr-CA" sz="1400" kern="0" dirty="0">
                <a:ea typeface="Times New Roman" panose="02020603050405020304" pitchFamily="18" charset="0"/>
                <a:cs typeface="Times New Roman" panose="02020603050405020304" pitchFamily="18" charset="0"/>
              </a:rPr>
              <a:t> of the North Shore, </a:t>
            </a:r>
            <a:r>
              <a:rPr lang="fr-CA" sz="1400" kern="0" dirty="0" err="1">
                <a:ea typeface="Times New Roman" panose="02020603050405020304" pitchFamily="18" charset="0"/>
                <a:cs typeface="Times New Roman" panose="02020603050405020304" pitchFamily="18" charset="0"/>
              </a:rPr>
              <a:t>located</a:t>
            </a:r>
            <a:r>
              <a:rPr lang="fr-CA" sz="1400" kern="0" dirty="0">
                <a:ea typeface="Times New Roman" panose="02020603050405020304" pitchFamily="18" charset="0"/>
                <a:cs typeface="Times New Roman" panose="02020603050405020304" pitchFamily="18" charset="0"/>
              </a:rPr>
              <a:t> </a:t>
            </a:r>
            <a:r>
              <a:rPr lang="fr-CA" sz="1400" kern="0" dirty="0" err="1">
                <a:ea typeface="Times New Roman" panose="02020603050405020304" pitchFamily="18" charset="0"/>
                <a:cs typeface="Times New Roman" panose="02020603050405020304" pitchFamily="18" charset="0"/>
              </a:rPr>
              <a:t>east</a:t>
            </a:r>
            <a:r>
              <a:rPr lang="fr-CA" sz="1400" kern="0" dirty="0">
                <a:ea typeface="Times New Roman" panose="02020603050405020304" pitchFamily="18" charset="0"/>
                <a:cs typeface="Times New Roman" panose="02020603050405020304" pitchFamily="18" charset="0"/>
              </a:rPr>
              <a:t> of the Moisie River and </a:t>
            </a:r>
            <a:r>
              <a:rPr lang="fr-CA" sz="1400" kern="0" dirty="0" err="1">
                <a:ea typeface="Times New Roman" panose="02020603050405020304" pitchFamily="18" charset="0"/>
                <a:cs typeface="Times New Roman" panose="02020603050405020304" pitchFamily="18" charset="0"/>
              </a:rPr>
              <a:t>extending</a:t>
            </a:r>
            <a:r>
              <a:rPr lang="fr-CA" sz="1400" kern="0" dirty="0">
                <a:ea typeface="Times New Roman" panose="02020603050405020304" pitchFamily="18" charset="0"/>
                <a:cs typeface="Times New Roman" panose="02020603050405020304" pitchFamily="18" charset="0"/>
              </a:rPr>
              <a:t> to Havre St-Pierre
- The Magdalen </a:t>
            </a:r>
            <a:r>
              <a:rPr lang="fr-CA" sz="1400" kern="0" dirty="0" err="1">
                <a:ea typeface="Times New Roman" panose="02020603050405020304" pitchFamily="18" charset="0"/>
                <a:cs typeface="Times New Roman" panose="02020603050405020304" pitchFamily="18" charset="0"/>
              </a:rPr>
              <a:t>Islands</a:t>
            </a:r>
            <a:r>
              <a:rPr lang="fr-CA" sz="1400" kern="0" dirty="0">
                <a:ea typeface="Times New Roman" panose="02020603050405020304" pitchFamily="18" charset="0"/>
                <a:cs typeface="Times New Roman" panose="02020603050405020304" pitchFamily="18" charset="0"/>
              </a:rPr>
              <a:t>. 
</a:t>
            </a:r>
            <a:r>
              <a:rPr lang="fr-CA" sz="1400" b="1" kern="0" dirty="0" err="1">
                <a:ea typeface="Times New Roman" panose="02020603050405020304" pitchFamily="18" charset="0"/>
                <a:cs typeface="Times New Roman" panose="02020603050405020304" pitchFamily="18" charset="0"/>
              </a:rPr>
              <a:t>Sector</a:t>
            </a:r>
            <a:r>
              <a:rPr lang="fr-CA" sz="1400" b="1" kern="0" dirty="0">
                <a:ea typeface="Times New Roman" panose="02020603050405020304" pitchFamily="18" charset="0"/>
                <a:cs typeface="Times New Roman" panose="02020603050405020304" pitchFamily="18" charset="0"/>
              </a:rPr>
              <a:t> I </a:t>
            </a:r>
            <a:r>
              <a:rPr lang="fr-CA" sz="1400" kern="0" dirty="0">
                <a:ea typeface="Times New Roman" panose="02020603050405020304" pitchFamily="18" charset="0"/>
                <a:cs typeface="Times New Roman" panose="02020603050405020304" pitchFamily="18" charset="0"/>
              </a:rPr>
              <a:t>
The </a:t>
            </a:r>
            <a:r>
              <a:rPr lang="fr-CA" sz="1400" kern="0" dirty="0" err="1">
                <a:ea typeface="Times New Roman" panose="02020603050405020304" pitchFamily="18" charset="0"/>
                <a:cs typeface="Times New Roman" panose="02020603050405020304" pitchFamily="18" charset="0"/>
              </a:rPr>
              <a:t>localities</a:t>
            </a:r>
            <a:r>
              <a:rPr lang="fr-CA" sz="1400" kern="0" dirty="0">
                <a:ea typeface="Times New Roman" panose="02020603050405020304" pitchFamily="18" charset="0"/>
                <a:cs typeface="Times New Roman" panose="02020603050405020304" pitchFamily="18" charset="0"/>
              </a:rPr>
              <a:t> of Chibougamau, Chapais, Matagami, </a:t>
            </a:r>
            <a:r>
              <a:rPr lang="fr-CA" sz="1400" kern="0" dirty="0" err="1">
                <a:ea typeface="Times New Roman" panose="02020603050405020304" pitchFamily="18" charset="0"/>
                <a:cs typeface="Times New Roman" panose="02020603050405020304" pitchFamily="18" charset="0"/>
              </a:rPr>
              <a:t>Joutel</a:t>
            </a:r>
            <a:r>
              <a:rPr lang="fr-CA" sz="1400" kern="0" dirty="0">
                <a:ea typeface="Times New Roman" panose="02020603050405020304" pitchFamily="18" charset="0"/>
                <a:cs typeface="Times New Roman" panose="02020603050405020304" pitchFamily="18" charset="0"/>
              </a:rPr>
              <a:t>, Lebel-sur-Quévillon, 
Témiscamingue and Ville-Marie.</a:t>
            </a:r>
            <a:endParaRPr lang="en-CA" sz="1400" dirty="0"/>
          </a:p>
        </p:txBody>
      </p:sp>
    </p:spTree>
    <p:extLst>
      <p:ext uri="{BB962C8B-B14F-4D97-AF65-F5344CB8AC3E}">
        <p14:creationId xmlns:p14="http://schemas.microsoft.com/office/powerpoint/2010/main" val="2622703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2849562" y="609600"/>
            <a:ext cx="6424440" cy="1320800"/>
          </a:xfrm>
        </p:spPr>
        <p:txBody>
          <a:bodyPr>
            <a:normAutofit fontScale="90000"/>
          </a:bodyPr>
          <a:lstStyle/>
          <a:p>
            <a:pPr algn="just"/>
            <a:r>
              <a:rPr lang="en-CA" sz="2200" dirty="0"/>
              <a:t>ARTICLE 24 (110%) – SALARY GAP OF A MANAGER AND HIS OR HER PROFESSION / PARAGRAPH BY PARAGRAPH:</a:t>
            </a:r>
            <a:br>
              <a:rPr lang="en-CA" sz="2400" dirty="0"/>
            </a:br>
            <a:br>
              <a:rPr lang="en-CA" sz="2400" dirty="0"/>
            </a:br>
            <a:br>
              <a:rPr lang="en-CA" sz="2400" dirty="0"/>
            </a:br>
            <a:br>
              <a:rPr lang="en-CA" sz="2400" dirty="0"/>
            </a:br>
            <a:endParaRPr lang="en-CA" sz="2400" dirty="0"/>
          </a:p>
        </p:txBody>
      </p:sp>
      <p:pic>
        <p:nvPicPr>
          <p:cNvPr id="5" name="Picture 4">
            <a:extLst>
              <a:ext uri="{FF2B5EF4-FFF2-40B4-BE49-F238E27FC236}">
                <a16:creationId xmlns:a16="http://schemas.microsoft.com/office/drawing/2014/main" id="{9E32412A-603F-D163-B859-54705A567BE1}"/>
              </a:ext>
            </a:extLst>
          </p:cNvPr>
          <p:cNvPicPr>
            <a:picLocks noChangeAspect="1"/>
          </p:cNvPicPr>
          <p:nvPr/>
        </p:nvPicPr>
        <p:blipFill rotWithShape="1">
          <a:blip r:embed="rId2"/>
          <a:srcRect l="24427" r="5318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13A7198C-9859-839B-77CE-C9CC0F645FC1}"/>
              </a:ext>
            </a:extLst>
          </p:cNvPr>
          <p:cNvSpPr>
            <a:spLocks noGrp="1"/>
          </p:cNvSpPr>
          <p:nvPr>
            <p:ph idx="1"/>
          </p:nvPr>
        </p:nvSpPr>
        <p:spPr>
          <a:xfrm>
            <a:off x="2849562" y="1639229"/>
            <a:ext cx="8866188" cy="4402133"/>
          </a:xfrm>
        </p:spPr>
        <p:txBody>
          <a:bodyPr>
            <a:normAutofit fontScale="25000" lnSpcReduction="20000"/>
          </a:bodyPr>
          <a:lstStyle/>
          <a:p>
            <a:pPr marL="0" indent="0" algn="just">
              <a:buNone/>
            </a:pPr>
            <a:r>
              <a:rPr lang="en-CA" sz="6400" kern="0" dirty="0">
                <a:solidFill>
                  <a:srgbClr val="212529"/>
                </a:solidFill>
                <a:latin typeface="Arial" panose="020B0604020202020204" pitchFamily="34" charset="0"/>
                <a:ea typeface="Times New Roman" panose="02020603050405020304" pitchFamily="18" charset="0"/>
                <a:cs typeface="Times New Roman (Corps CS)"/>
              </a:rPr>
              <a:t>1. Notwithstanding the determination of a maximum for each salary class, the maximum salary that a manager may earn is set at 110% of the maximum rate of the salary scale in effect, including the additional remuneration related to post-school training, if any, in the health and social services sector for his or her profession when this new possible maximum is higher than the maximum for the salary class established for his or her position,  provided that this occupation is generally required for the position held. In such a case, the manager's salary is not considered to be out of class. 
2. Where a nurse or respiratory therapist directly supervises a unit that has a premium schedule related to overlapping shifts under a collective agreement or coordinates evening, night, weekend or statutory holiday activities in that unit, the reference salary scale used for the purposes of the first paragraph shall be that of the occupation related to that increased schedule.
3. Where applicable, the preceding paragraphs shall apply to the dates of annual adjustments to the individual salary as provided for in Section 3 of this Chapter. However, if an increase in the salary ranges for his or her occupation has the effect of reducing the percentage difference established under this rule between the salary of that manager and the maximum of the salary range in effect for his or her occupation, including, if applicable, remuneration related to post-school training, the salary of that manager shall be adjusted on the date of the increase to maintain the difference existing on the previous day this mark-up.</a:t>
            </a:r>
            <a:endParaRPr lang="en-CA" sz="1500" dirty="0"/>
          </a:p>
          <a:p>
            <a:pPr marL="0" indent="0">
              <a:lnSpc>
                <a:spcPct val="90000"/>
              </a:lnSpc>
              <a:buNone/>
            </a:pPr>
            <a:r>
              <a:rPr lang="fr-CA" sz="1500" dirty="0"/>
              <a:t> </a:t>
            </a:r>
          </a:p>
        </p:txBody>
      </p:sp>
    </p:spTree>
    <p:extLst>
      <p:ext uri="{BB962C8B-B14F-4D97-AF65-F5344CB8AC3E}">
        <p14:creationId xmlns:p14="http://schemas.microsoft.com/office/powerpoint/2010/main" val="688683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2849562" y="609600"/>
            <a:ext cx="6424440" cy="1320800"/>
          </a:xfrm>
        </p:spPr>
        <p:txBody>
          <a:bodyPr>
            <a:normAutofit/>
          </a:bodyPr>
          <a:lstStyle/>
          <a:p>
            <a:pPr>
              <a:lnSpc>
                <a:spcPct val="90000"/>
              </a:lnSpc>
            </a:pPr>
            <a:r>
              <a:rPr lang="en-CA" sz="2800" dirty="0"/>
              <a:t>ARTICLE 24 (110%) – SALARY GAP OF A MANAGER AND HIS OR HER PROFESSION</a:t>
            </a:r>
          </a:p>
        </p:txBody>
      </p:sp>
      <p:pic>
        <p:nvPicPr>
          <p:cNvPr id="5" name="Picture 4">
            <a:extLst>
              <a:ext uri="{FF2B5EF4-FFF2-40B4-BE49-F238E27FC236}">
                <a16:creationId xmlns:a16="http://schemas.microsoft.com/office/drawing/2014/main" id="{9E32412A-603F-D163-B859-54705A567BE1}"/>
              </a:ext>
            </a:extLst>
          </p:cNvPr>
          <p:cNvPicPr>
            <a:picLocks noChangeAspect="1"/>
          </p:cNvPicPr>
          <p:nvPr/>
        </p:nvPicPr>
        <p:blipFill rotWithShape="1">
          <a:blip r:embed="rId2"/>
          <a:srcRect l="27267" t="142" r="50371"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 name="Isosceles Triangle 13">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13A7198C-9859-839B-77CE-C9CC0F645FC1}"/>
              </a:ext>
            </a:extLst>
          </p:cNvPr>
          <p:cNvSpPr>
            <a:spLocks noGrp="1"/>
          </p:cNvSpPr>
          <p:nvPr>
            <p:ph idx="1"/>
          </p:nvPr>
        </p:nvSpPr>
        <p:spPr>
          <a:xfrm>
            <a:off x="2849562" y="2160589"/>
            <a:ext cx="6424440" cy="3880773"/>
          </a:xfrm>
        </p:spPr>
        <p:txBody>
          <a:bodyPr>
            <a:normAutofit fontScale="77500" lnSpcReduction="20000"/>
          </a:bodyPr>
          <a:lstStyle/>
          <a:p>
            <a:pPr marL="0" indent="0">
              <a:lnSpc>
                <a:spcPct val="90000"/>
              </a:lnSpc>
              <a:buNone/>
            </a:pPr>
            <a:endParaRPr lang="fr-CA" sz="1400" b="1" dirty="0"/>
          </a:p>
          <a:p>
            <a:pPr marL="0" indent="0" algn="just">
              <a:lnSpc>
                <a:spcPct val="90000"/>
              </a:lnSpc>
              <a:buNone/>
            </a:pPr>
            <a:r>
              <a:rPr lang="en-CA" sz="2400" b="1" dirty="0"/>
              <a:t>First paragraph remains the same:
</a:t>
            </a:r>
            <a:r>
              <a:rPr lang="en-CA" sz="2400" dirty="0"/>
              <a:t>1. Notwithstanding the determination of a maximum for each salary class, the maximum salary that a manager may earn is set at 110% of the maximum rate of the salary scale in effect, including the additional remuneration related to post-school training, if any, in the health and social services sector for his or her profession when this new possible maximum is higher than the maximum for the salary class established for his or her position,  provided that this occupation is generally required for the position held. In such a case, the manager's salary is not considered to be out of class.</a:t>
            </a:r>
            <a:endParaRPr lang="en-CA" sz="1400" kern="0" dirty="0">
              <a:effectLst/>
              <a:ea typeface="Times New Roman" panose="02020603050405020304" pitchFamily="18" charset="0"/>
              <a:cs typeface="Times New Roman (Corps CS)"/>
            </a:endParaRPr>
          </a:p>
          <a:p>
            <a:pPr marL="0" indent="0">
              <a:lnSpc>
                <a:spcPct val="90000"/>
              </a:lnSpc>
              <a:buNone/>
            </a:pPr>
            <a:endParaRPr lang="fr-CA" sz="1400" kern="100" dirty="0">
              <a:effectLst/>
              <a:latin typeface="Candara" panose="020E0502030303020204" pitchFamily="34" charset="0"/>
              <a:ea typeface="Calibri" panose="020F0502020204030204" pitchFamily="34" charset="0"/>
              <a:cs typeface="Times New Roman (Corps CS)"/>
            </a:endParaRPr>
          </a:p>
          <a:p>
            <a:pPr marL="0" indent="0">
              <a:lnSpc>
                <a:spcPct val="90000"/>
              </a:lnSpc>
              <a:buNone/>
            </a:pPr>
            <a:endParaRPr lang="fr-CA" sz="1400" dirty="0"/>
          </a:p>
          <a:p>
            <a:pPr marL="0" indent="0">
              <a:lnSpc>
                <a:spcPct val="90000"/>
              </a:lnSpc>
              <a:buNone/>
            </a:pPr>
            <a:r>
              <a:rPr lang="fr-CA" sz="1400" dirty="0"/>
              <a:t> </a:t>
            </a:r>
          </a:p>
        </p:txBody>
      </p:sp>
    </p:spTree>
    <p:extLst>
      <p:ext uri="{BB962C8B-B14F-4D97-AF65-F5344CB8AC3E}">
        <p14:creationId xmlns:p14="http://schemas.microsoft.com/office/powerpoint/2010/main" val="364553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2849562" y="609600"/>
            <a:ext cx="6424440" cy="1320800"/>
          </a:xfrm>
        </p:spPr>
        <p:txBody>
          <a:bodyPr>
            <a:normAutofit/>
          </a:bodyPr>
          <a:lstStyle/>
          <a:p>
            <a:pPr algn="just"/>
            <a:r>
              <a:rPr lang="en-CA" sz="2800" dirty="0"/>
              <a:t>ARTICLE 24 (110%) – SALARY GAP OF A MANAGER AND HIS OR HER PROFESSION</a:t>
            </a:r>
          </a:p>
        </p:txBody>
      </p:sp>
      <p:pic>
        <p:nvPicPr>
          <p:cNvPr id="5" name="Picture 4">
            <a:extLst>
              <a:ext uri="{FF2B5EF4-FFF2-40B4-BE49-F238E27FC236}">
                <a16:creationId xmlns:a16="http://schemas.microsoft.com/office/drawing/2014/main" id="{9E32412A-603F-D163-B859-54705A567BE1}"/>
              </a:ext>
            </a:extLst>
          </p:cNvPr>
          <p:cNvPicPr>
            <a:picLocks noChangeAspect="1"/>
          </p:cNvPicPr>
          <p:nvPr/>
        </p:nvPicPr>
        <p:blipFill rotWithShape="1">
          <a:blip r:embed="rId2"/>
          <a:srcRect l="24427" r="5318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13A7198C-9859-839B-77CE-C9CC0F645FC1}"/>
              </a:ext>
            </a:extLst>
          </p:cNvPr>
          <p:cNvSpPr>
            <a:spLocks noGrp="1"/>
          </p:cNvSpPr>
          <p:nvPr>
            <p:ph idx="1"/>
          </p:nvPr>
        </p:nvSpPr>
        <p:spPr>
          <a:xfrm>
            <a:off x="2849562" y="1639229"/>
            <a:ext cx="8866188" cy="4402133"/>
          </a:xfrm>
        </p:spPr>
        <p:txBody>
          <a:bodyPr>
            <a:normAutofit fontScale="25000" lnSpcReduction="20000"/>
          </a:bodyPr>
          <a:lstStyle/>
          <a:p>
            <a:pPr marL="0" indent="0" algn="just">
              <a:lnSpc>
                <a:spcPct val="90000"/>
              </a:lnSpc>
              <a:buNone/>
            </a:pPr>
            <a:r>
              <a:rPr lang="en-CA" sz="8000" b="1" dirty="0"/>
              <a:t>
2. Addition to paragraph 1 of:</a:t>
            </a:r>
            <a:r>
              <a:rPr lang="en-CA" sz="8000" dirty="0"/>
              <a:t>
For the purposes of the first paragraph of section 24 , the following conditions must be met at the same time:
</a:t>
            </a:r>
            <a:r>
              <a:rPr lang="en-CA" sz="8000" dirty="0">
                <a:solidFill>
                  <a:srgbClr val="FF0000"/>
                </a:solidFill>
              </a:rPr>
              <a:t>(1) the manager has reached the maximum of his or her salary class on April 1;
(2) the occupation and index occupation, identified and determined by the employer, are required for the position held; when an occupation contains only one title of the unionized or non-unionized </a:t>
            </a:r>
            <a:r>
              <a:rPr lang="en-CA" sz="8000" dirty="0" err="1">
                <a:solidFill>
                  <a:srgbClr val="FF0000"/>
                </a:solidFill>
              </a:rPr>
              <a:t>unionizable</a:t>
            </a:r>
            <a:r>
              <a:rPr lang="en-CA" sz="8000" dirty="0">
                <a:solidFill>
                  <a:srgbClr val="FF0000"/>
                </a:solidFill>
              </a:rPr>
              <a:t> job, that title becomes the benchmark job used by the employer;
(3) the maximum of the salary range for the occupation and benchmark job, increased by 10%, exceeds the maximum of the salary class of the position held by the manager;
(4) the executive has the level of academic training required by the title of the unionized or non-unionized benchmark job corresponding to the required occupation.</a:t>
            </a:r>
            <a:endParaRPr lang="en-CA" sz="6400" kern="100" dirty="0">
              <a:solidFill>
                <a:srgbClr val="FF0000"/>
              </a:solidFill>
              <a:latin typeface="Candara" panose="020E0502030303020204" pitchFamily="34" charset="0"/>
              <a:ea typeface="Calibri" panose="020F0502020204030204" pitchFamily="34" charset="0"/>
              <a:cs typeface="Times New Roman (Corps CS)"/>
            </a:endParaRPr>
          </a:p>
          <a:p>
            <a:pPr marL="0" indent="0" algn="just">
              <a:buNone/>
            </a:pPr>
            <a:endParaRPr lang="fr-CA" sz="6400" kern="100" dirty="0">
              <a:effectLst/>
              <a:latin typeface="Candara" panose="020E0502030303020204" pitchFamily="34" charset="0"/>
              <a:ea typeface="Calibri" panose="020F0502020204030204" pitchFamily="34" charset="0"/>
              <a:cs typeface="Times New Roman (Corps CS)"/>
            </a:endParaRPr>
          </a:p>
          <a:p>
            <a:pPr marL="0" indent="0" algn="just">
              <a:buNone/>
            </a:pPr>
            <a:endParaRPr lang="fr-CA" sz="6400" kern="0" dirty="0">
              <a:solidFill>
                <a:srgbClr val="212529"/>
              </a:solidFill>
              <a:effectLst/>
              <a:latin typeface="Arial" panose="020B0604020202020204" pitchFamily="34" charset="0"/>
              <a:ea typeface="Times New Roman" panose="02020603050405020304" pitchFamily="18" charset="0"/>
              <a:cs typeface="Times New Roman (Corps CS)"/>
            </a:endParaRPr>
          </a:p>
          <a:p>
            <a:pPr marL="0" indent="0" algn="just">
              <a:buNone/>
            </a:pPr>
            <a:endParaRPr lang="fr-CA" sz="6400" kern="100" dirty="0">
              <a:effectLst/>
              <a:latin typeface="Candara" panose="020E0502030303020204" pitchFamily="34" charset="0"/>
              <a:ea typeface="Calibri" panose="020F0502020204030204" pitchFamily="34" charset="0"/>
              <a:cs typeface="Times New Roman (Corps CS)"/>
            </a:endParaRPr>
          </a:p>
          <a:p>
            <a:pPr marL="0" indent="0">
              <a:lnSpc>
                <a:spcPct val="90000"/>
              </a:lnSpc>
              <a:buNone/>
            </a:pPr>
            <a:endParaRPr lang="fr-CA" sz="1500" dirty="0"/>
          </a:p>
          <a:p>
            <a:pPr marL="0" indent="0">
              <a:lnSpc>
                <a:spcPct val="90000"/>
              </a:lnSpc>
              <a:buNone/>
            </a:pPr>
            <a:r>
              <a:rPr lang="fr-CA" sz="1500" dirty="0"/>
              <a:t> </a:t>
            </a:r>
          </a:p>
        </p:txBody>
      </p:sp>
    </p:spTree>
    <p:extLst>
      <p:ext uri="{BB962C8B-B14F-4D97-AF65-F5344CB8AC3E}">
        <p14:creationId xmlns:p14="http://schemas.microsoft.com/office/powerpoint/2010/main" val="397829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2849562" y="609600"/>
            <a:ext cx="6424440" cy="1320800"/>
          </a:xfrm>
        </p:spPr>
        <p:txBody>
          <a:bodyPr>
            <a:normAutofit/>
          </a:bodyPr>
          <a:lstStyle/>
          <a:p>
            <a:pPr algn="just"/>
            <a:r>
              <a:rPr lang="en-CA" sz="2800" dirty="0"/>
              <a:t>ARTICLE 24 (110%) – SALARY GAP OF A MANAGER AND HIS OR HER PROFESSION</a:t>
            </a:r>
          </a:p>
        </p:txBody>
      </p:sp>
      <p:pic>
        <p:nvPicPr>
          <p:cNvPr id="5" name="Picture 4">
            <a:extLst>
              <a:ext uri="{FF2B5EF4-FFF2-40B4-BE49-F238E27FC236}">
                <a16:creationId xmlns:a16="http://schemas.microsoft.com/office/drawing/2014/main" id="{9E32412A-603F-D163-B859-54705A567BE1}"/>
              </a:ext>
            </a:extLst>
          </p:cNvPr>
          <p:cNvPicPr>
            <a:picLocks noChangeAspect="1"/>
          </p:cNvPicPr>
          <p:nvPr/>
        </p:nvPicPr>
        <p:blipFill rotWithShape="1">
          <a:blip r:embed="rId2"/>
          <a:srcRect l="24427" r="5318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13A7198C-9859-839B-77CE-C9CC0F645FC1}"/>
              </a:ext>
            </a:extLst>
          </p:cNvPr>
          <p:cNvSpPr>
            <a:spLocks noGrp="1"/>
          </p:cNvSpPr>
          <p:nvPr>
            <p:ph idx="1"/>
          </p:nvPr>
        </p:nvSpPr>
        <p:spPr>
          <a:xfrm>
            <a:off x="2849562" y="1639229"/>
            <a:ext cx="8866188" cy="4402133"/>
          </a:xfrm>
        </p:spPr>
        <p:txBody>
          <a:bodyPr>
            <a:normAutofit fontScale="25000" lnSpcReduction="20000"/>
          </a:bodyPr>
          <a:lstStyle/>
          <a:p>
            <a:pPr marL="0" indent="0" algn="just">
              <a:lnSpc>
                <a:spcPct val="90000"/>
              </a:lnSpc>
              <a:buNone/>
            </a:pPr>
            <a:r>
              <a:rPr lang="fr-CA" sz="8000" b="1" dirty="0"/>
              <a:t>Second </a:t>
            </a:r>
            <a:r>
              <a:rPr lang="fr-CA" sz="8000" b="1" dirty="0" err="1"/>
              <a:t>paragraph</a:t>
            </a:r>
            <a:r>
              <a:rPr lang="fr-CA" sz="8000" b="1" dirty="0"/>
              <a:t> </a:t>
            </a:r>
            <a:r>
              <a:rPr lang="fr-CA" sz="8000" b="1" dirty="0" err="1"/>
              <a:t>repealed</a:t>
            </a:r>
            <a:r>
              <a:rPr lang="fr-CA" sz="8000" b="1" dirty="0"/>
              <a:t> and </a:t>
            </a:r>
            <a:r>
              <a:rPr lang="fr-CA" sz="8000" b="1" dirty="0" err="1"/>
              <a:t>replaced</a:t>
            </a:r>
            <a:r>
              <a:rPr lang="fr-CA" sz="8000" b="1" dirty="0"/>
              <a:t> by:
</a:t>
            </a:r>
            <a:r>
              <a:rPr lang="en-AU" sz="8000" dirty="0"/>
              <a:t>2. Where a manager of the nurse or respiratory therapist profession directly supervises a unit that has a premium schedule related to overlapping shifts under a collective agreement or coordinates evening, night, weekend or statutory holiday activities in that unit, the reference salary scale used for the purposes of the first paragraph shall be that of the occupation related to that increased schedule.
Replaced by:
</a:t>
            </a:r>
            <a:r>
              <a:rPr lang="en-AU" sz="8000" dirty="0">
                <a:solidFill>
                  <a:srgbClr val="FF0000"/>
                </a:solidFill>
              </a:rPr>
              <a:t>As of November 7, 2021, when a manager directly supervises more than 50% of a group of employees who have chosen a regular enhanced work schedule in a given unit or department, authorized by the employer and provided for in the document entitled </a:t>
            </a:r>
            <a:r>
              <a:rPr lang="en-AU" sz="8000" i="1" dirty="0">
                <a:solidFill>
                  <a:srgbClr val="FF0000"/>
                </a:solidFill>
              </a:rPr>
              <a:t>"Nomenclature of job titles, wordings, rates and salary scales of the health and social services network" tabled on December 15, 2005 in the National Assembly by the Minister of the Department of Health and Social Services as Document No. 2575-20051215</a:t>
            </a:r>
            <a:r>
              <a:rPr lang="en-AU" sz="8000" dirty="0">
                <a:solidFill>
                  <a:srgbClr val="FF0000"/>
                </a:solidFill>
              </a:rPr>
              <a:t>, the reference scale used for the purposes of the first paragraph is that of the occupation and benchmark job related to the extended regular work schedule.</a:t>
            </a:r>
            <a:endParaRPr lang="en-AU" sz="6000" i="1" spc="-10" dirty="0">
              <a:solidFill>
                <a:srgbClr val="FF0000"/>
              </a:solidFill>
              <a:ea typeface="Times New Roman" panose="02020603050405020304" pitchFamily="18" charset="0"/>
            </a:endParaRPr>
          </a:p>
          <a:p>
            <a:pPr marL="101600" marR="379095" indent="0" algn="just">
              <a:lnSpc>
                <a:spcPct val="90000"/>
              </a:lnSpc>
              <a:spcBef>
                <a:spcPts val="785"/>
              </a:spcBef>
              <a:spcAft>
                <a:spcPts val="0"/>
              </a:spcAft>
              <a:buNone/>
            </a:pPr>
            <a:r>
              <a:rPr lang="fr-FR" sz="6000" b="1" spc="-10" dirty="0">
                <a:solidFill>
                  <a:srgbClr val="FF0000"/>
                </a:solidFill>
                <a:effectLst/>
                <a:ea typeface="Times New Roman" panose="02020603050405020304" pitchFamily="18" charset="0"/>
              </a:rPr>
              <a:t>(</a:t>
            </a:r>
            <a:r>
              <a:rPr lang="fr-FR" sz="6000" b="1" spc="-10" dirty="0">
                <a:solidFill>
                  <a:srgbClr val="FF0000"/>
                </a:solidFill>
                <a:effectLst/>
                <a:ea typeface="Times New Roman" panose="02020603050405020304" pitchFamily="18" charset="0"/>
                <a:hlinkClick r:id="rId3"/>
              </a:rPr>
              <a:t>https://cpnsss.gouv.qc.ca/titres-demploi-et-salaires/nomenclature-et-mecanisme-de-modification</a:t>
            </a:r>
            <a:r>
              <a:rPr lang="fr-FR" sz="6000" b="1" spc="-10" dirty="0">
                <a:solidFill>
                  <a:srgbClr val="FF0000"/>
                </a:solidFill>
                <a:effectLst/>
                <a:ea typeface="Times New Roman" panose="02020603050405020304" pitchFamily="18" charset="0"/>
              </a:rPr>
              <a:t>)</a:t>
            </a:r>
          </a:p>
          <a:p>
            <a:pPr marL="0" indent="0" algn="just">
              <a:buNone/>
            </a:pPr>
            <a:endParaRPr lang="fr-CA" sz="6400" kern="100" dirty="0">
              <a:latin typeface="Candara" panose="020E0502030303020204" pitchFamily="34" charset="0"/>
              <a:ea typeface="Calibri" panose="020F0502020204030204" pitchFamily="34" charset="0"/>
              <a:cs typeface="Times New Roman (Corps CS)"/>
            </a:endParaRPr>
          </a:p>
          <a:p>
            <a:pPr marL="0" indent="0" algn="just">
              <a:buNone/>
            </a:pPr>
            <a:endParaRPr lang="fr-CA" sz="6400" kern="100" dirty="0">
              <a:effectLst/>
              <a:latin typeface="Candara" panose="020E0502030303020204" pitchFamily="34" charset="0"/>
              <a:ea typeface="Calibri" panose="020F0502020204030204" pitchFamily="34" charset="0"/>
              <a:cs typeface="Times New Roman (Corps CS)"/>
            </a:endParaRPr>
          </a:p>
          <a:p>
            <a:pPr marL="0" indent="0" algn="just">
              <a:buNone/>
            </a:pPr>
            <a:endParaRPr lang="fr-CA" sz="6400" kern="0" dirty="0">
              <a:solidFill>
                <a:srgbClr val="212529"/>
              </a:solidFill>
              <a:effectLst/>
              <a:latin typeface="Arial" panose="020B0604020202020204" pitchFamily="34" charset="0"/>
              <a:ea typeface="Times New Roman" panose="02020603050405020304" pitchFamily="18" charset="0"/>
              <a:cs typeface="Times New Roman (Corps CS)"/>
            </a:endParaRPr>
          </a:p>
          <a:p>
            <a:pPr marL="0" indent="0" algn="just">
              <a:buNone/>
            </a:pPr>
            <a:endParaRPr lang="fr-CA" sz="6400" kern="100" dirty="0">
              <a:effectLst/>
              <a:latin typeface="Candara" panose="020E0502030303020204" pitchFamily="34" charset="0"/>
              <a:ea typeface="Calibri" panose="020F0502020204030204" pitchFamily="34" charset="0"/>
              <a:cs typeface="Times New Roman (Corps CS)"/>
            </a:endParaRPr>
          </a:p>
          <a:p>
            <a:pPr marL="0" indent="0">
              <a:lnSpc>
                <a:spcPct val="90000"/>
              </a:lnSpc>
              <a:buNone/>
            </a:pPr>
            <a:endParaRPr lang="fr-CA" sz="1500" dirty="0"/>
          </a:p>
          <a:p>
            <a:pPr marL="0" indent="0">
              <a:lnSpc>
                <a:spcPct val="90000"/>
              </a:lnSpc>
              <a:buNone/>
            </a:pPr>
            <a:r>
              <a:rPr lang="fr-CA" sz="1500" dirty="0"/>
              <a:t> </a:t>
            </a:r>
          </a:p>
        </p:txBody>
      </p:sp>
    </p:spTree>
    <p:extLst>
      <p:ext uri="{BB962C8B-B14F-4D97-AF65-F5344CB8AC3E}">
        <p14:creationId xmlns:p14="http://schemas.microsoft.com/office/powerpoint/2010/main" val="141811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2849562" y="609600"/>
            <a:ext cx="6424440" cy="1320800"/>
          </a:xfrm>
        </p:spPr>
        <p:txBody>
          <a:bodyPr>
            <a:normAutofit/>
          </a:bodyPr>
          <a:lstStyle/>
          <a:p>
            <a:pPr algn="just"/>
            <a:r>
              <a:rPr lang="en-CA" sz="2800" dirty="0"/>
              <a:t>ARTICLE 24 (110%) – SALARY GAP OF A MANAGER AND HIS OR HER PROFESSION</a:t>
            </a:r>
          </a:p>
        </p:txBody>
      </p:sp>
      <p:pic>
        <p:nvPicPr>
          <p:cNvPr id="5" name="Picture 4">
            <a:extLst>
              <a:ext uri="{FF2B5EF4-FFF2-40B4-BE49-F238E27FC236}">
                <a16:creationId xmlns:a16="http://schemas.microsoft.com/office/drawing/2014/main" id="{9E32412A-603F-D163-B859-54705A567BE1}"/>
              </a:ext>
            </a:extLst>
          </p:cNvPr>
          <p:cNvPicPr>
            <a:picLocks noChangeAspect="1"/>
          </p:cNvPicPr>
          <p:nvPr/>
        </p:nvPicPr>
        <p:blipFill rotWithShape="1">
          <a:blip r:embed="rId2"/>
          <a:srcRect l="24427" r="5318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13A7198C-9859-839B-77CE-C9CC0F645FC1}"/>
              </a:ext>
            </a:extLst>
          </p:cNvPr>
          <p:cNvSpPr>
            <a:spLocks noGrp="1"/>
          </p:cNvSpPr>
          <p:nvPr>
            <p:ph idx="1"/>
          </p:nvPr>
        </p:nvSpPr>
        <p:spPr>
          <a:xfrm>
            <a:off x="2849562" y="1639229"/>
            <a:ext cx="8866188" cy="4402133"/>
          </a:xfrm>
        </p:spPr>
        <p:txBody>
          <a:bodyPr>
            <a:normAutofit fontScale="25000" lnSpcReduction="20000"/>
          </a:bodyPr>
          <a:lstStyle/>
          <a:p>
            <a:pPr marL="0" indent="0" algn="just">
              <a:lnSpc>
                <a:spcPct val="90000"/>
              </a:lnSpc>
              <a:buNone/>
            </a:pPr>
            <a:r>
              <a:rPr lang="en-CA" sz="7200" b="1" dirty="0"/>
              <a:t>Third paragraph is amended by:</a:t>
            </a:r>
            <a:r>
              <a:rPr lang="en-CA" sz="7200" dirty="0"/>
              <a:t>
</a:t>
            </a:r>
            <a:r>
              <a:rPr lang="en-CA" sz="6400" dirty="0"/>
              <a:t>3. Where applicable, the preceding paragraphs shall apply to the dates of annual adjustments to the individual salary as provided for in Section 3 of this Chapter. However, if an increase in the salary ranges for his or her occupation has the effect of reducing the percentage difference established under this rule between the salary of that manager and the maximum of the salary range in effect for his or her occupation, including, if applicable, remuneration related to post-school training, the salary of that manager shall be adjusted on the date of the increase to maintain the difference existing on the previous day this mark-up.</a:t>
            </a:r>
            <a:r>
              <a:rPr lang="en-CA" sz="7200" dirty="0"/>
              <a:t>
</a:t>
            </a:r>
            <a:r>
              <a:rPr lang="en-CA" sz="6400" dirty="0">
                <a:solidFill>
                  <a:srgbClr val="FF0000"/>
                </a:solidFill>
              </a:rPr>
              <a:t>Replaced by:
3. Where applicable, the preceding paragraphs shall apply on April 1st or on the dates of annual adjustments to the individual salary as provided for in Section 3 of this Chapter. However, if an increase in the salary scales for the manager's occupation and benchmark job has the effect of reducing the percentage difference established under this rule between that manager's salary and the maximum of the salary range in effect for his or her occupation and benchmark job, including, where applicable,  the remuneration related to post-school training, the salary of this manager is adjusted on the date of the increase to maintain the difference existing on the day preceding the increase.
Where the rule set out in the first paragraph no longer applies, the wage rules set out in paragraph 2 of section 20 apply, with the necessary modifications.</a:t>
            </a:r>
            <a:endParaRPr lang="en-CA" sz="6400" kern="100" dirty="0">
              <a:solidFill>
                <a:srgbClr val="FF0000"/>
              </a:solidFill>
              <a:latin typeface="Candara" panose="020E0502030303020204" pitchFamily="34" charset="0"/>
              <a:ea typeface="Calibri" panose="020F0502020204030204" pitchFamily="34" charset="0"/>
              <a:cs typeface="Times New Roman (Corps CS)"/>
            </a:endParaRPr>
          </a:p>
          <a:p>
            <a:pPr marL="0" indent="0" algn="just">
              <a:buNone/>
            </a:pPr>
            <a:endParaRPr lang="fr-CA" sz="6400" kern="100" dirty="0">
              <a:effectLst/>
              <a:latin typeface="Candara" panose="020E0502030303020204" pitchFamily="34" charset="0"/>
              <a:ea typeface="Calibri" panose="020F0502020204030204" pitchFamily="34" charset="0"/>
              <a:cs typeface="Times New Roman (Corps CS)"/>
            </a:endParaRPr>
          </a:p>
          <a:p>
            <a:pPr marL="0" indent="0" algn="just">
              <a:buNone/>
            </a:pPr>
            <a:endParaRPr lang="fr-CA" sz="6400" kern="0" dirty="0">
              <a:solidFill>
                <a:srgbClr val="212529"/>
              </a:solidFill>
              <a:effectLst/>
              <a:latin typeface="Arial" panose="020B0604020202020204" pitchFamily="34" charset="0"/>
              <a:ea typeface="Times New Roman" panose="02020603050405020304" pitchFamily="18" charset="0"/>
              <a:cs typeface="Times New Roman (Corps CS)"/>
            </a:endParaRPr>
          </a:p>
          <a:p>
            <a:pPr marL="0" indent="0" algn="just">
              <a:buNone/>
            </a:pPr>
            <a:endParaRPr lang="fr-CA" sz="6400" kern="100" dirty="0">
              <a:effectLst/>
              <a:latin typeface="Candara" panose="020E0502030303020204" pitchFamily="34" charset="0"/>
              <a:ea typeface="Calibri" panose="020F0502020204030204" pitchFamily="34" charset="0"/>
              <a:cs typeface="Times New Roman (Corps CS)"/>
            </a:endParaRPr>
          </a:p>
          <a:p>
            <a:pPr marL="0" indent="0">
              <a:lnSpc>
                <a:spcPct val="90000"/>
              </a:lnSpc>
              <a:buNone/>
            </a:pPr>
            <a:endParaRPr lang="fr-CA" sz="1500" dirty="0"/>
          </a:p>
          <a:p>
            <a:pPr marL="0" indent="0">
              <a:lnSpc>
                <a:spcPct val="90000"/>
              </a:lnSpc>
              <a:buNone/>
            </a:pPr>
            <a:r>
              <a:rPr lang="fr-CA" sz="1500" dirty="0"/>
              <a:t> </a:t>
            </a:r>
          </a:p>
        </p:txBody>
      </p:sp>
    </p:spTree>
    <p:extLst>
      <p:ext uri="{BB962C8B-B14F-4D97-AF65-F5344CB8AC3E}">
        <p14:creationId xmlns:p14="http://schemas.microsoft.com/office/powerpoint/2010/main" val="35662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652481" y="1382486"/>
            <a:ext cx="3547581" cy="4093028"/>
          </a:xfrm>
        </p:spPr>
        <p:txBody>
          <a:bodyPr anchor="ctr">
            <a:normAutofit/>
          </a:bodyPr>
          <a:lstStyle/>
          <a:p>
            <a:pPr>
              <a:lnSpc>
                <a:spcPct val="90000"/>
              </a:lnSpc>
            </a:pPr>
            <a:r>
              <a:rPr lang="en-CA" sz="2800" dirty="0"/>
              <a:t>2. NEW PROVISIONS TO ALIGN THE SETTLEMENT WITH THE 2020-2023 COLLECTIVE AGREEMENTS AND LETTERS OF AGREEMENT</a:t>
            </a:r>
            <a:br>
              <a:rPr lang="fr-CA" sz="2800" dirty="0"/>
            </a:br>
            <a:endParaRPr lang="en-CA" sz="2800" dirty="0"/>
          </a:p>
        </p:txBody>
      </p:sp>
      <p:grpSp>
        <p:nvGrpSpPr>
          <p:cNvPr id="48" name="Group 4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49" name="Straight Connector 48">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3" name="Isosceles Triangle 5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7" name="Isosceles Triangle 5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59" name="Rectangle 58">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242300939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4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NEW PROVISIONS TO ALIGN THE SETTLEMENT WITH THE 2020-2023 COLLECTIVE AGREEMENTS AND LETTERS OF AGREEMENT</a:t>
            </a:r>
            <a:br>
              <a:rPr lang="en-CA" sz="2300" dirty="0"/>
            </a:br>
            <a:r>
              <a:rPr lang="en-CA" sz="2300" dirty="0">
                <a:solidFill>
                  <a:schemeClr val="tx1">
                    <a:lumMod val="85000"/>
                    <a:lumOff val="15000"/>
                  </a:schemeClr>
                </a:solidFill>
              </a:rPr>
              <a:t>2.B WAGE DIFFERENTIALS BETWEEN A MANAGER AND HIS OR HER PROFESSION, AND INCREASED REGULAR WORKING HOURS.</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02270483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21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673754" y="643467"/>
            <a:ext cx="4203045" cy="1375608"/>
          </a:xfrm>
        </p:spPr>
        <p:txBody>
          <a:bodyPr anchor="ctr">
            <a:normAutofit/>
          </a:bodyPr>
          <a:lstStyle/>
          <a:p>
            <a:r>
              <a:rPr lang="fr-CA" b="1" dirty="0">
                <a:solidFill>
                  <a:schemeClr val="bg1"/>
                </a:solidFill>
              </a:rPr>
              <a:t>BACKGROUND</a:t>
            </a:r>
          </a:p>
        </p:txBody>
      </p:sp>
      <p:sp>
        <p:nvSpPr>
          <p:cNvPr id="3" name="Espace réservé du contenu 2">
            <a:extLst>
              <a:ext uri="{FF2B5EF4-FFF2-40B4-BE49-F238E27FC236}">
                <a16:creationId xmlns:a16="http://schemas.microsoft.com/office/drawing/2014/main" id="{748DF031-11A5-47C3-8C9C-F0130E27BE9B}"/>
              </a:ext>
            </a:extLst>
          </p:cNvPr>
          <p:cNvSpPr>
            <a:spLocks noGrp="1"/>
          </p:cNvSpPr>
          <p:nvPr>
            <p:ph idx="1"/>
          </p:nvPr>
        </p:nvSpPr>
        <p:spPr>
          <a:xfrm>
            <a:off x="673754" y="2160590"/>
            <a:ext cx="3973943" cy="3440110"/>
          </a:xfrm>
        </p:spPr>
        <p:txBody>
          <a:bodyPr>
            <a:normAutofit fontScale="92500" lnSpcReduction="10000"/>
          </a:bodyPr>
          <a:lstStyle/>
          <a:p>
            <a:pPr algn="just">
              <a:lnSpc>
                <a:spcPct val="90000"/>
              </a:lnSpc>
            </a:pPr>
            <a:r>
              <a:rPr lang="en-CA" sz="1500" dirty="0">
                <a:solidFill>
                  <a:schemeClr val="bg1"/>
                </a:solidFill>
              </a:rPr>
              <a:t>Since June 2015, following the Barrette reform, the MSSS has wanted to "modernize" the Regulation respecting certain working conditions of managers of health and social services agencies and institutions, which dates back to 1996... it's still not done!!
The document published in the Gazette </a:t>
            </a:r>
            <a:r>
              <a:rPr lang="en-CA" sz="1500" dirty="0" err="1">
                <a:solidFill>
                  <a:schemeClr val="bg1"/>
                </a:solidFill>
              </a:rPr>
              <a:t>officielle</a:t>
            </a:r>
            <a:r>
              <a:rPr lang="en-CA" sz="1500" dirty="0">
                <a:solidFill>
                  <a:schemeClr val="bg1"/>
                </a:solidFill>
              </a:rPr>
              <a:t> du Québec is a simple update following the negotiations of the 2020-2023 collective agreements... not the last ones we've just experienced.
TBS and MSSS also took the opportunity to add the terms and conditions set out in your local management policies, which have a monetary impact, to the Regulations.</a:t>
            </a:r>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2"/>
          <a:stretch>
            <a:fillRect/>
          </a:stretch>
        </p:blipFill>
        <p:spPr>
          <a:xfrm>
            <a:off x="6096001" y="2484054"/>
            <a:ext cx="5143500" cy="1877376"/>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93871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NEW PROVISIONS TO ALIGN THE SETTLEMENT WITH THE 2020-2023 COLLECTIVE AGREEMENTS AND LETTERS OF AGREEMENT</a:t>
            </a:r>
            <a:br>
              <a:rPr lang="en-CA" sz="2300" dirty="0"/>
            </a:br>
            <a:r>
              <a:rPr lang="en-CA" sz="2300" dirty="0">
                <a:solidFill>
                  <a:schemeClr val="tx1">
                    <a:lumMod val="85000"/>
                    <a:lumOff val="15000"/>
                  </a:schemeClr>
                </a:solidFill>
              </a:rPr>
              <a:t>2.C Inter-Shift Overlap Allowance for Certain Nurses or Respiratory Therapists (29.0.2)</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61154262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902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NEW PROVISIONS TO ALIGN THE SETTLEMENT WITH THE 2020-2023 COLLECTIVE AGREEMENTS AND LETTERS OF AGREEMENT</a:t>
            </a:r>
            <a:br>
              <a:rPr lang="en-CA" sz="2300" dirty="0"/>
            </a:br>
            <a:r>
              <a:rPr lang="en-CA" sz="2300" dirty="0">
                <a:solidFill>
                  <a:schemeClr val="tx1">
                    <a:lumMod val="85000"/>
                    <a:lumOff val="15000"/>
                  </a:schemeClr>
                </a:solidFill>
              </a:rPr>
              <a:t>2.D Critical Care Allowance (14%) (29.0.1)</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264607730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788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NEW PROVISIONS TO ALIGN THE SETTLEMENT WITH THE 2020-2023 COLLECTIVE AGREEMENTS AND LETTERS OF AGREEMENT</a:t>
            </a:r>
            <a:br>
              <a:rPr lang="en-CA" sz="2300" dirty="0"/>
            </a:br>
            <a:r>
              <a:rPr lang="en-CA" sz="2300" dirty="0">
                <a:solidFill>
                  <a:srgbClr val="425563"/>
                </a:solidFill>
              </a:rPr>
              <a:t>2.D Critical Care Allowance (14%) (29.0.1)</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95724087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971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NEW PROVISIONS TO ALIGN THE SETTLEMENT WITH THE 2020-2023 COLLECTIVE AGREEMENTS AND LETTERS OF AGREEMENT</a:t>
            </a:r>
            <a:br>
              <a:rPr lang="en-CA" sz="2300" dirty="0"/>
            </a:br>
            <a:r>
              <a:rPr lang="en-CA" sz="2300" dirty="0">
                <a:solidFill>
                  <a:srgbClr val="425563"/>
                </a:solidFill>
              </a:rPr>
              <a:t>2.E Critical Care Allowance (7%) (29.0.1.1)</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70609968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719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NEW PROVISIONS TO ALIGN THE SETTLEMENT WITH THE 2020-2023 COLLECTIVE AGREEMENTS AND LETTERS OF AGREEMENT</a:t>
            </a:r>
            <a:br>
              <a:rPr lang="en-CA" sz="2300" dirty="0"/>
            </a:br>
            <a:r>
              <a:rPr lang="en-CA" sz="2300" b="1" dirty="0">
                <a:solidFill>
                  <a:schemeClr val="tx1">
                    <a:lumMod val="85000"/>
                    <a:lumOff val="15000"/>
                  </a:schemeClr>
                </a:solidFill>
              </a:rPr>
              <a:t>2.E Critical Care Allowance (7%) (29.0.1.1)</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50375217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612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NEW PROVISIONS TO ALIGN THE SETTLEMENT WITH THE 2020-2023 COLLECTIVE AGREEMENTS AND LETTERS OF AGREEMENT</a:t>
            </a:r>
            <a:br>
              <a:rPr lang="en-CA" sz="2300" dirty="0"/>
            </a:br>
            <a:r>
              <a:rPr lang="en-CA" sz="2300" dirty="0">
                <a:solidFill>
                  <a:srgbClr val="FF0000"/>
                </a:solidFill>
              </a:rPr>
              <a:t>2.F FLOATING LEAVE AND PREMIUMS (29.1)</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03287018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3616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NEW PROVISIONS TO ALIGN THE SETTLEMENT WITH THE 2020-2023 COLLECTIVE AGREEMENTS AND LETTERS OF AGREEMENT</a:t>
            </a:r>
            <a:br>
              <a:rPr lang="en-CA" sz="2300" dirty="0"/>
            </a:br>
            <a:r>
              <a:rPr lang="en-CA" sz="2300" dirty="0">
                <a:solidFill>
                  <a:srgbClr val="FF0000"/>
                </a:solidFill>
              </a:rPr>
              <a:t>2.G ALLOWANCE FOR A MANAGER WORKING IN A YOUTH CENTRE OR YOUTH CENTRE MISSION (29.0.11)- NEW</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63598051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231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NEW PROVISIONS TO ALIGN THE SETTLEMENT WITH THE 2020-2023 COLLECTIVE AGREEMENTS AND LETTERS OF AGREEMENT</a:t>
            </a:r>
            <a:br>
              <a:rPr lang="en-CA" sz="2300" dirty="0"/>
            </a:br>
            <a:r>
              <a:rPr lang="en-CA" sz="2300" dirty="0">
                <a:solidFill>
                  <a:srgbClr val="FF0000"/>
                </a:solidFill>
              </a:rPr>
              <a:t>2.H ALLOWANCE FOR A MANAGER WORKING ON A YOUTH MISSION (29.0.11)- NEW</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10987631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709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NEW PROVISIONS TO ALIGN THE SETTLEMENT WITH THE 2020-2023 COLLECTIVE AGREEMENTS AND LETTERS OF AGREEMENT</a:t>
            </a:r>
            <a:br>
              <a:rPr lang="en-CA" sz="2300" dirty="0"/>
            </a:br>
            <a:r>
              <a:rPr lang="en-CA" sz="2300" dirty="0">
                <a:solidFill>
                  <a:srgbClr val="FF0000"/>
                </a:solidFill>
              </a:rPr>
              <a:t>2.I PREMIUM CHSLD (29.1.1)- NEW</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420121995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55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NEW PROVISIONS TO ALIGN THE SETTLEMENT WITH THE 2020-2023 COLLECTIVE AGREEMENTS AND LETTERS OF AGREEMENT</a:t>
            </a:r>
            <a:br>
              <a:rPr lang="en-CA" sz="2300" dirty="0"/>
            </a:br>
            <a:r>
              <a:rPr lang="en-CA" sz="2300" dirty="0">
                <a:solidFill>
                  <a:srgbClr val="FF0000"/>
                </a:solidFill>
              </a:rPr>
              <a:t>2.J REINFORCEMENT ALLOWANCE FOR LOCAL MANAGEMENT IN THE RSSS (29.3)- NEW</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98725946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642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043950" y="1179151"/>
            <a:ext cx="3300646" cy="4463889"/>
          </a:xfrm>
        </p:spPr>
        <p:txBody>
          <a:bodyPr anchor="ctr">
            <a:normAutofit/>
          </a:bodyPr>
          <a:lstStyle/>
          <a:p>
            <a:r>
              <a:rPr lang="fr-CA" b="1" dirty="0"/>
              <a:t>QUICK REMINDER</a:t>
            </a:r>
          </a:p>
        </p:txBody>
      </p:sp>
      <p:sp>
        <p:nvSpPr>
          <p:cNvPr id="1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34"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Espace réservé du contenu 2">
            <a:extLst>
              <a:ext uri="{FF2B5EF4-FFF2-40B4-BE49-F238E27FC236}">
                <a16:creationId xmlns:a16="http://schemas.microsoft.com/office/drawing/2014/main" id="{DD70C5FB-19D3-9D07-E7C7-7A1676CFC1D9}"/>
              </a:ext>
            </a:extLst>
          </p:cNvPr>
          <p:cNvGraphicFramePr>
            <a:graphicFrameLocks noGrp="1"/>
          </p:cNvGraphicFramePr>
          <p:nvPr>
            <p:ph idx="1"/>
            <p:extLst>
              <p:ext uri="{D42A27DB-BD31-4B8C-83A1-F6EECF244321}">
                <p14:modId xmlns:p14="http://schemas.microsoft.com/office/powerpoint/2010/main" val="3773935259"/>
              </p:ext>
            </p:extLst>
          </p:nvPr>
        </p:nvGraphicFramePr>
        <p:xfrm>
          <a:off x="4978918" y="1109145"/>
          <a:ext cx="6341016" cy="460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7"/>
          <a:stretch>
            <a:fillRect/>
          </a:stretch>
        </p:blipFill>
        <p:spPr>
          <a:xfrm>
            <a:off x="9072855" y="5738704"/>
            <a:ext cx="2991957" cy="1093637"/>
          </a:xfrm>
          <a:prstGeom prst="rect">
            <a:avLst/>
          </a:prstGeom>
        </p:spPr>
      </p:pic>
    </p:spTree>
    <p:extLst>
      <p:ext uri="{BB962C8B-B14F-4D97-AF65-F5344CB8AC3E}">
        <p14:creationId xmlns:p14="http://schemas.microsoft.com/office/powerpoint/2010/main" val="452578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NEW PROVISIONS TO ALIGN THE SETTLEMENT WITH THE 2020-2023 COLLECTIVE AGREEMENTS AND LETTERS OF AGREEMENT</a:t>
            </a:r>
            <a:br>
              <a:rPr lang="en-CA" sz="2300" dirty="0"/>
            </a:br>
            <a:r>
              <a:rPr lang="en-CA" sz="2300" dirty="0">
                <a:solidFill>
                  <a:srgbClr val="FF0000"/>
                </a:solidFill>
              </a:rPr>
              <a:t>2.K INCREASED STANDBY ALLOWANCE (29.0.9.1)</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81619964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73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8AC24BB6-AEA7-8198-7C93-2ACBFC7FC0D8}"/>
              </a:ext>
            </a:extLst>
          </p:cNvPr>
          <p:cNvSpPr txBox="1"/>
          <p:nvPr/>
        </p:nvSpPr>
        <p:spPr>
          <a:xfrm>
            <a:off x="652481" y="1382486"/>
            <a:ext cx="3547581" cy="4093028"/>
          </a:xfrm>
          <a:prstGeom prst="rect">
            <a:avLst/>
          </a:prstGeom>
        </p:spPr>
        <p:txBody>
          <a:bodyPr vert="horz" lIns="91440" tIns="45720" rIns="91440" bIns="45720" rtlCol="0" anchor="ctr">
            <a:normAutofit fontScale="62500" lnSpcReduction="20000"/>
          </a:bodyPr>
          <a:lstStyle/>
          <a:p>
            <a:pPr>
              <a:spcBef>
                <a:spcPct val="0"/>
              </a:spcBef>
              <a:spcAft>
                <a:spcPts val="600"/>
              </a:spcAft>
            </a:pPr>
            <a:r>
              <a:rPr lang="en-US" sz="4400" b="1" dirty="0">
                <a:solidFill>
                  <a:srgbClr val="00AB84"/>
                </a:solidFill>
              </a:rPr>
              <a:t>3.AMENDMENTS TO THE GROUP INSURANCE SCHEME AND INTRODUCTION OF CERTAIN PROVISIONS WITH A MONETARY IMPACT RESULTING FROM LOCAL MANAGEMENT POLICIES</a:t>
            </a:r>
            <a:endParaRPr lang="en-US" sz="4400" dirty="0">
              <a:solidFill>
                <a:schemeClr val="accent1"/>
              </a:solidFill>
              <a:latin typeface="+mj-lt"/>
              <a:ea typeface="+mj-ea"/>
              <a:cs typeface="+mj-cs"/>
            </a:endParaRPr>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oneTexte 2">
            <a:extLst>
              <a:ext uri="{FF2B5EF4-FFF2-40B4-BE49-F238E27FC236}">
                <a16:creationId xmlns:a16="http://schemas.microsoft.com/office/drawing/2014/main" id="{408FE8A4-696C-36D6-6214-AC5DCD6C4156}"/>
              </a:ext>
            </a:extLst>
          </p:cNvPr>
          <p:cNvGraphicFramePr/>
          <p:nvPr>
            <p:extLst>
              <p:ext uri="{D42A27DB-BD31-4B8C-83A1-F6EECF244321}">
                <p14:modId xmlns:p14="http://schemas.microsoft.com/office/powerpoint/2010/main" val="128417133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565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5" name="Isosceles Triangle 6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9" name="Isosceles Triangle 6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0" name="Isosceles Triangle 6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9091" t="8847" b="11563"/>
          <a:stretch/>
        </p:blipFill>
        <p:spPr>
          <a:xfrm>
            <a:off x="1" y="10"/>
            <a:ext cx="12191999" cy="6857990"/>
          </a:xfrm>
          <a:prstGeom prst="rect">
            <a:avLst/>
          </a:prstGeom>
        </p:spPr>
      </p:pic>
      <p:sp>
        <p:nvSpPr>
          <p:cNvPr id="72" name="Isosceles Triangle 71">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4" name="Parallelogram 73">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786047" y="609600"/>
            <a:ext cx="6487955" cy="1320800"/>
          </a:xfrm>
        </p:spPr>
        <p:txBody>
          <a:bodyPr vert="horz" lIns="91440" tIns="45720" rIns="91440" bIns="45720" rtlCol="0" anchor="t">
            <a:normAutofit/>
          </a:bodyPr>
          <a:lstStyle/>
          <a:p>
            <a:pPr>
              <a:lnSpc>
                <a:spcPct val="90000"/>
              </a:lnSpc>
            </a:pPr>
            <a:r>
              <a:rPr lang="en-US" sz="2800" dirty="0"/>
              <a:t>AXIS 1 CHANGES TO THE GROUP INSURANCE PLAN</a:t>
            </a:r>
          </a:p>
        </p:txBody>
      </p:sp>
      <p:sp>
        <p:nvSpPr>
          <p:cNvPr id="82"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4" name="Isosceles Triangle 83">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 name="ZoneTexte 3">
            <a:extLst>
              <a:ext uri="{FF2B5EF4-FFF2-40B4-BE49-F238E27FC236}">
                <a16:creationId xmlns:a16="http://schemas.microsoft.com/office/drawing/2014/main" id="{7CEA5ACE-6887-7B3C-5E6E-BDF0A6D21836}"/>
              </a:ext>
            </a:extLst>
          </p:cNvPr>
          <p:cNvSpPr txBox="1"/>
          <p:nvPr/>
        </p:nvSpPr>
        <p:spPr>
          <a:xfrm>
            <a:off x="2786047" y="2159000"/>
            <a:ext cx="6487955" cy="3882362"/>
          </a:xfrm>
          <a:prstGeom prst="rect">
            <a:avLst/>
          </a:prstGeom>
        </p:spPr>
        <p:txBody>
          <a:bodyPr vert="horz" lIns="91440" tIns="45720" rIns="91440" bIns="45720" rtlCol="0">
            <a:noAutofit/>
          </a:bodyPr>
          <a:lstStyle/>
          <a:p>
            <a:pPr algn="just">
              <a:lnSpc>
                <a:spcPct val="90000"/>
              </a:lnSpc>
              <a:spcBef>
                <a:spcPts val="1000"/>
              </a:spcBef>
              <a:buClr>
                <a:schemeClr val="accent1"/>
              </a:buClr>
              <a:buSzPct val="80000"/>
            </a:pPr>
            <a:r>
              <a:rPr lang="en-CA" sz="1200" dirty="0">
                <a:solidFill>
                  <a:srgbClr val="212529"/>
                </a:solidFill>
                <a:latin typeface="Arial" panose="020B0604020202020204" pitchFamily="34" charset="0"/>
              </a:rPr>
              <a:t>30. For the purposes of the mandatory basic long-term wage-loss replacement plan, the period of </a:t>
            </a:r>
            <a:r>
              <a:rPr lang="en-CA" sz="1200" dirty="0">
                <a:solidFill>
                  <a:srgbClr val="FF0000"/>
                </a:solidFill>
                <a:latin typeface="Arial" panose="020B0604020202020204" pitchFamily="34" charset="0"/>
              </a:rPr>
              <a:t>TOTAL</a:t>
            </a:r>
            <a:r>
              <a:rPr lang="en-CA" sz="1200" dirty="0">
                <a:solidFill>
                  <a:srgbClr val="212529"/>
                </a:solidFill>
                <a:latin typeface="Arial" panose="020B0604020202020204" pitchFamily="34" charset="0"/>
              </a:rPr>
              <a:t> disability is defined in the master policy of group insurance plans for managers.
33. When leave without pay or partial leave without pay is for a period of </a:t>
            </a:r>
            <a:r>
              <a:rPr lang="en-CA" sz="1200" dirty="0">
                <a:solidFill>
                  <a:srgbClr val="FF0000"/>
                </a:solidFill>
                <a:latin typeface="Arial" panose="020B0604020202020204" pitchFamily="34" charset="0"/>
              </a:rPr>
              <a:t>30 days OR LESS</a:t>
            </a:r>
            <a:r>
              <a:rPr lang="en-CA" sz="1200" dirty="0">
                <a:solidFill>
                  <a:srgbClr val="212529"/>
                </a:solidFill>
                <a:latin typeface="Arial" panose="020B0604020202020204" pitchFamily="34" charset="0"/>
              </a:rPr>
              <a:t>, the executive shall continue to participate in the insurance plans and pay the contribution that he or she would have paid if he or she were at work.
When the duration of a leave without pay is spread over a period of </a:t>
            </a:r>
            <a:r>
              <a:rPr lang="en-CA" sz="1200" dirty="0">
                <a:solidFill>
                  <a:srgbClr val="FF0000"/>
                </a:solidFill>
                <a:latin typeface="Arial" panose="020B0604020202020204" pitchFamily="34" charset="0"/>
              </a:rPr>
              <a:t>MORE THAN 30 days</a:t>
            </a:r>
            <a:r>
              <a:rPr lang="en-CA" sz="1200" dirty="0">
                <a:solidFill>
                  <a:srgbClr val="212529"/>
                </a:solidFill>
                <a:latin typeface="Arial" panose="020B0604020202020204" pitchFamily="34" charset="0"/>
              </a:rPr>
              <a:t>, or during any other absence without pay, the executive's participation in the Uniform Life Insurance Plan is maintained. In addition, the executive must maintain his or her participation in the mandatory basic accident and sickness insurance plan by paying his or her contribution and the employer's contribution to this plan. He may, if he so requests his employer before the scheduled date of the commencement of the leave or absence, maintain his participation in the other insurance plans provided for in paragraphs 1 and 2 of article 51 that he held before the leave or absence, in accordance with the provisions of the master policy.
During a partial leave without pay that is spread over a period of </a:t>
            </a:r>
            <a:r>
              <a:rPr lang="en-CA" sz="1200" dirty="0">
                <a:solidFill>
                  <a:srgbClr val="FF0000"/>
                </a:solidFill>
                <a:latin typeface="Arial" panose="020B0604020202020204" pitchFamily="34" charset="0"/>
              </a:rPr>
              <a:t>MORE than 30 days</a:t>
            </a:r>
            <a:r>
              <a:rPr lang="en-CA" sz="1200" dirty="0">
                <a:solidFill>
                  <a:srgbClr val="212529"/>
                </a:solidFill>
                <a:latin typeface="Arial" panose="020B0604020202020204" pitchFamily="34" charset="0"/>
              </a:rPr>
              <a:t>, the executive's participation in the insurance plans is maintained on the basis of the time worked during this leave, with the executive paying his contribution and the employer paying his contribution. However, the manager may maintain his participation in these schemes on the basis of the time worked before the partial leave without pay. In this case, he shall pay his contribution and the employer's contribution to these schemes on the basis of time not worked, with the exception of the employer's contribution to the compulsory basic accident and sickness insurance scheme, which continues to be borne by the employer.</a:t>
            </a:r>
            <a:endParaRPr lang="en-CA" sz="1200" dirty="0">
              <a:solidFill>
                <a:schemeClr val="tx1">
                  <a:lumMod val="75000"/>
                  <a:lumOff val="25000"/>
                </a:schemeClr>
              </a:solidFill>
            </a:endParaRPr>
          </a:p>
        </p:txBody>
      </p:sp>
      <p:sp>
        <p:nvSpPr>
          <p:cNvPr id="86"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8"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0"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2" name="Isosceles Triangle 91">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407247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fontScale="90000"/>
          </a:bodyPr>
          <a:lstStyle/>
          <a:p>
            <a:r>
              <a:rPr lang="en-US" dirty="0"/>
              <a:t>AXIS 2</a:t>
            </a:r>
            <a:br>
              <a:rPr lang="en-US" dirty="0"/>
            </a:br>
            <a:r>
              <a:rPr lang="en-US" dirty="0"/>
              <a:t>LOCAL MANAGEMENT POLICIES  WITH MONETARY IMPLICATIONS</a:t>
            </a:r>
            <a:br>
              <a:rPr lang="en-US" dirty="0"/>
            </a:br>
            <a:endParaRPr lang="en-US" dirty="0"/>
          </a:p>
        </p:txBody>
      </p:sp>
      <p:pic>
        <p:nvPicPr>
          <p:cNvPr id="5" name="Picture 4">
            <a:extLst>
              <a:ext uri="{FF2B5EF4-FFF2-40B4-BE49-F238E27FC236}">
                <a16:creationId xmlns:a16="http://schemas.microsoft.com/office/drawing/2014/main" id="{193A0EE0-B2C1-2821-9DDC-E3E9D42CC1FE}"/>
              </a:ext>
            </a:extLst>
          </p:cNvPr>
          <p:cNvPicPr>
            <a:picLocks noChangeAspect="1"/>
          </p:cNvPicPr>
          <p:nvPr/>
        </p:nvPicPr>
        <p:blipFill rotWithShape="1">
          <a:blip r:embed="rId2"/>
          <a:srcRect l="40643" r="37661"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ZoneTexte 2">
            <a:extLst>
              <a:ext uri="{FF2B5EF4-FFF2-40B4-BE49-F238E27FC236}">
                <a16:creationId xmlns:a16="http://schemas.microsoft.com/office/drawing/2014/main" id="{324A1584-45F4-9FB1-5239-62762EDB4903}"/>
              </a:ext>
            </a:extLst>
          </p:cNvPr>
          <p:cNvSpPr txBox="1"/>
          <p:nvPr/>
        </p:nvSpPr>
        <p:spPr>
          <a:xfrm>
            <a:off x="2849562" y="2160589"/>
            <a:ext cx="6424440" cy="3880773"/>
          </a:xfrm>
          <a:prstGeom prst="rect">
            <a:avLst/>
          </a:prstGeom>
        </p:spPr>
        <p:txBody>
          <a:bodyPr vert="horz" lIns="91440" tIns="45720" rIns="91440" bIns="45720" rtlCol="0">
            <a:normAutofit lnSpcReduction="10000"/>
          </a:bodyPr>
          <a:lstStyle/>
          <a:p>
            <a:pPr algn="just">
              <a:spcBef>
                <a:spcPts val="1000"/>
              </a:spcBef>
              <a:buClr>
                <a:schemeClr val="accent1"/>
              </a:buClr>
              <a:buSzPct val="80000"/>
              <a:buFont typeface="Wingdings 3" charset="2"/>
              <a:buChar char=""/>
            </a:pPr>
            <a:r>
              <a:rPr lang="en-US" sz="2400" dirty="0">
                <a:solidFill>
                  <a:schemeClr val="tx1">
                    <a:lumMod val="75000"/>
                    <a:lumOff val="25000"/>
                  </a:schemeClr>
                </a:solidFill>
              </a:rPr>
              <a:t>THE LMPS WERE NEGOTIATED LOCALLY BETWEEN THE MANAGERS' ASSOCIATIONS AND THE EMPLOYERS.
FOLLOWING THE PANDEMIC, WHEN THE GOVERNMENT DID NOT WANT TO PAY FOR HOURS WORKED BETWEEN 35 AND 40 HOURS AND ALSO TO CONTROL THE PAYMENT OF OVERTIME FOR MANAGERS, THE GOVERNMENT DECIDED TO INTEGRATE LMPS WITH MONETARY IMPACT INTO THE REGULATION OF WORKING CONDITIONS.</a:t>
            </a:r>
            <a:endParaRPr lang="en-US" dirty="0">
              <a:solidFill>
                <a:schemeClr val="tx1">
                  <a:lumMod val="75000"/>
                  <a:lumOff val="25000"/>
                </a:schemeClr>
              </a:solidFill>
            </a:endParaRPr>
          </a:p>
        </p:txBody>
      </p:sp>
    </p:spTree>
    <p:extLst>
      <p:ext uri="{BB962C8B-B14F-4D97-AF65-F5344CB8AC3E}">
        <p14:creationId xmlns:p14="http://schemas.microsoft.com/office/powerpoint/2010/main" val="2836761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fontScale="90000"/>
          </a:bodyPr>
          <a:lstStyle/>
          <a:p>
            <a:r>
              <a:rPr lang="en-US" dirty="0"/>
              <a:t>AXIS 2</a:t>
            </a:r>
            <a:br>
              <a:rPr lang="en-US" dirty="0"/>
            </a:br>
            <a:r>
              <a:rPr lang="en-US" dirty="0"/>
              <a:t>LOCAL MANAGEMENT POLICIES WITH MONETARY IMPLICATIONS</a:t>
            </a:r>
            <a:br>
              <a:rPr lang="en-US" dirty="0"/>
            </a:br>
            <a:endParaRPr lang="en-US" dirty="0"/>
          </a:p>
        </p:txBody>
      </p:sp>
      <p:pic>
        <p:nvPicPr>
          <p:cNvPr id="5" name="Picture 4">
            <a:extLst>
              <a:ext uri="{FF2B5EF4-FFF2-40B4-BE49-F238E27FC236}">
                <a16:creationId xmlns:a16="http://schemas.microsoft.com/office/drawing/2014/main" id="{193A0EE0-B2C1-2821-9DDC-E3E9D42CC1FE}"/>
              </a:ext>
            </a:extLst>
          </p:cNvPr>
          <p:cNvPicPr>
            <a:picLocks noChangeAspect="1"/>
          </p:cNvPicPr>
          <p:nvPr/>
        </p:nvPicPr>
        <p:blipFill rotWithShape="1">
          <a:blip r:embed="rId2"/>
          <a:srcRect l="40643" r="37661"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23" name="ZoneTexte 2">
            <a:extLst>
              <a:ext uri="{FF2B5EF4-FFF2-40B4-BE49-F238E27FC236}">
                <a16:creationId xmlns:a16="http://schemas.microsoft.com/office/drawing/2014/main" id="{65A13697-49B3-D00B-7B9B-511E63418342}"/>
              </a:ext>
            </a:extLst>
          </p:cNvPr>
          <p:cNvGraphicFramePr/>
          <p:nvPr>
            <p:extLst>
              <p:ext uri="{D42A27DB-BD31-4B8C-83A1-F6EECF244321}">
                <p14:modId xmlns:p14="http://schemas.microsoft.com/office/powerpoint/2010/main" val="415381817"/>
              </p:ext>
            </p:extLst>
          </p:nvPr>
        </p:nvGraphicFramePr>
        <p:xfrm>
          <a:off x="2849562" y="2160589"/>
          <a:ext cx="6424440"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7382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5" name="Isosceles Triangle 6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9" name="Isosceles Triangle 6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0" name="Isosceles Triangle 6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9091" t="8847" b="11563"/>
          <a:stretch/>
        </p:blipFill>
        <p:spPr>
          <a:xfrm>
            <a:off x="-3175" y="252418"/>
            <a:ext cx="12191999" cy="6857990"/>
          </a:xfrm>
          <a:prstGeom prst="rect">
            <a:avLst/>
          </a:prstGeom>
        </p:spPr>
      </p:pic>
      <p:sp>
        <p:nvSpPr>
          <p:cNvPr id="72" name="Isosceles Triangle 71">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4" name="Parallelogram 73">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786047" y="609600"/>
            <a:ext cx="6487955" cy="1320800"/>
          </a:xfrm>
        </p:spPr>
        <p:txBody>
          <a:bodyPr vert="horz" lIns="91440" tIns="45720" rIns="91440" bIns="45720" rtlCol="0" anchor="t">
            <a:normAutofit/>
          </a:bodyPr>
          <a:lstStyle/>
          <a:p>
            <a:pPr>
              <a:lnSpc>
                <a:spcPct val="90000"/>
              </a:lnSpc>
            </a:pPr>
            <a:r>
              <a:rPr lang="en-US" sz="2800" dirty="0"/>
              <a:t>AXIS 2 LMP – ANNUAL HOLIDAYS</a:t>
            </a:r>
            <a:endParaRPr lang="en-US" sz="2800" dirty="0">
              <a:solidFill>
                <a:srgbClr val="FF0000"/>
              </a:solidFill>
            </a:endParaRPr>
          </a:p>
        </p:txBody>
      </p:sp>
      <p:sp>
        <p:nvSpPr>
          <p:cNvPr id="82"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4" name="Isosceles Triangle 83">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 name="ZoneTexte 3">
            <a:extLst>
              <a:ext uri="{FF2B5EF4-FFF2-40B4-BE49-F238E27FC236}">
                <a16:creationId xmlns:a16="http://schemas.microsoft.com/office/drawing/2014/main" id="{7CEA5ACE-6887-7B3C-5E6E-BDF0A6D21836}"/>
              </a:ext>
            </a:extLst>
          </p:cNvPr>
          <p:cNvSpPr txBox="1"/>
          <p:nvPr/>
        </p:nvSpPr>
        <p:spPr>
          <a:xfrm>
            <a:off x="2786047" y="2159000"/>
            <a:ext cx="6487955" cy="3882362"/>
          </a:xfrm>
          <a:prstGeom prst="rect">
            <a:avLst/>
          </a:prstGeom>
        </p:spPr>
        <p:txBody>
          <a:bodyPr vert="horz" lIns="91440" tIns="45720" rIns="91440" bIns="45720" rtlCol="0">
            <a:noAutofit/>
          </a:bodyPr>
          <a:lstStyle/>
          <a:p>
            <a:pPr marL="76200" marR="354330" algn="just">
              <a:spcAft>
                <a:spcPts val="0"/>
              </a:spcAft>
            </a:pPr>
            <a:r>
              <a:rPr lang="en-CA" dirty="0">
                <a:latin typeface="Arial" panose="020B0604020202020204" pitchFamily="34" charset="0"/>
                <a:ea typeface="Arial" panose="020B0604020202020204" pitchFamily="34" charset="0"/>
              </a:rPr>
              <a:t>Full-time managers gradually acquire the right to annual vacation during the period from April 1 of one year to March 31 of the following year. The maximum number of annual vacation days that can be accumulated during this period is 30. (Changed from April 1 to March 31, previously from May 1 to April 30)
Based on the number of years of continuous service earned in the HSSR as of March 31 of a year, a full-time manager is entitled, during the period from April 1 of that year to March 31 of the following year, to vacation time equal to the following number of days:
(1) less than one year of continuous service: 2.5 days for each month of continuous service, to a maximum of 30 days;
(2) one year or more of continuous service: 30 days.</a:t>
            </a:r>
            <a:endParaRPr lang="en-CA" dirty="0">
              <a:solidFill>
                <a:schemeClr val="tx1">
                  <a:lumMod val="75000"/>
                  <a:lumOff val="25000"/>
                </a:schemeClr>
              </a:solidFill>
            </a:endParaRPr>
          </a:p>
        </p:txBody>
      </p:sp>
      <p:sp>
        <p:nvSpPr>
          <p:cNvPr id="86"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8"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0"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2" name="Isosceles Triangle 91">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819979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t>AXIS 2 LMP – ANNUAL HOLIDAYS</a:t>
            </a:r>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9091" t="8847" b="11563"/>
          <a:stretch/>
        </p:blipFill>
        <p:spPr>
          <a:xfrm>
            <a:off x="817474" y="2159331"/>
            <a:ext cx="2915973" cy="1640243"/>
          </a:xfrm>
          <a:prstGeom prst="rect">
            <a:avLst/>
          </a:prstGeom>
        </p:spPr>
      </p:pic>
      <p:sp>
        <p:nvSpPr>
          <p:cNvPr id="122" name="ZoneTexte 121">
            <a:extLst>
              <a:ext uri="{FF2B5EF4-FFF2-40B4-BE49-F238E27FC236}">
                <a16:creationId xmlns:a16="http://schemas.microsoft.com/office/drawing/2014/main" id="{7CEA5ACE-6887-7B3C-5E6E-BDF0A6D21836}"/>
              </a:ext>
            </a:extLst>
          </p:cNvPr>
          <p:cNvSpPr txBox="1"/>
          <p:nvPr/>
        </p:nvSpPr>
        <p:spPr>
          <a:xfrm>
            <a:off x="4063160" y="2160589"/>
            <a:ext cx="5207839" cy="3880773"/>
          </a:xfrm>
          <a:prstGeom prst="rect">
            <a:avLst/>
          </a:prstGeom>
        </p:spPr>
        <p:txBody>
          <a:bodyPr vert="horz" lIns="91440" tIns="45720" rIns="91440" bIns="45720" rtlCol="0">
            <a:normAutofit fontScale="92500" lnSpcReduction="20000"/>
          </a:bodyPr>
          <a:lstStyle/>
          <a:p>
            <a:pPr marL="76200" marR="353695" algn="just">
              <a:lnSpc>
                <a:spcPct val="90000"/>
              </a:lnSpc>
              <a:spcBef>
                <a:spcPts val="1000"/>
              </a:spcBef>
              <a:buClr>
                <a:schemeClr val="accent1"/>
              </a:buClr>
              <a:buSzPct val="80000"/>
              <a:buFont typeface="Wingdings 3" charset="2"/>
              <a:buChar char=""/>
            </a:pPr>
            <a:r>
              <a:rPr lang="en-CA" sz="1600" b="1" dirty="0">
                <a:solidFill>
                  <a:schemeClr val="tx1">
                    <a:lumMod val="75000"/>
                    <a:lumOff val="25000"/>
                  </a:schemeClr>
                </a:solidFill>
              </a:rPr>
              <a:t>A manager is recognized  one month of continuous service if he or she has worked at least 15 days in that month. In addition, an executive accumulates his or her continuous service, without contributing to the accumulation of annual vacation, in the following cases: leave without pay, absence without pay, absence without pay, and leave without pay with a deferred salary plan.
A full-time manager may not carry over more than 30 days of annual vacation after March 31 of a year, and the excess of accumulated annual vacation days must be paid to the manager.
For the purposes of annual leave, the full-time manager shall be paid the same amount of pay as he or she would have received had he or she been at work.
A full-time manager may split weeks of annual vacation leave into separate days, provided that the latter are taken before the end of the current fiscal year.</a:t>
            </a:r>
            <a:endParaRPr lang="en-CA" sz="1300" dirty="0">
              <a:solidFill>
                <a:schemeClr val="tx1">
                  <a:lumMod val="75000"/>
                  <a:lumOff val="25000"/>
                </a:schemeClr>
              </a:solidFill>
            </a:endParaRPr>
          </a:p>
        </p:txBody>
      </p:sp>
    </p:spTree>
    <p:extLst>
      <p:ext uri="{BB962C8B-B14F-4D97-AF65-F5344CB8AC3E}">
        <p14:creationId xmlns:p14="http://schemas.microsoft.com/office/powerpoint/2010/main" val="558012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8" name="Straight Connector 97">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0"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1"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2" name="Isosceles Triangle 101">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3"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4"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5"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6" name="Isosceles Triangle 105">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7" name="Isosceles Triangle 106">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duotone>
              <a:schemeClr val="accent1">
                <a:shade val="45000"/>
                <a:satMod val="135000"/>
              </a:schemeClr>
              <a:prstClr val="white"/>
            </a:duotone>
          </a:blip>
          <a:srcRect l="9091" t="8847" b="11563"/>
          <a:stretch/>
        </p:blipFill>
        <p:spPr>
          <a:xfrm>
            <a:off x="1" y="10"/>
            <a:ext cx="12191999" cy="6857990"/>
          </a:xfrm>
          <a:prstGeom prst="rect">
            <a:avLst/>
          </a:prstGeom>
        </p:spPr>
      </p:pic>
      <p:sp>
        <p:nvSpPr>
          <p:cNvPr id="109" name="Isosceles Triangle 108">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11" name="Parallelogram 110">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7"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786047" y="609600"/>
            <a:ext cx="6487955" cy="1320800"/>
          </a:xfrm>
        </p:spPr>
        <p:txBody>
          <a:bodyPr vert="horz" lIns="91440" tIns="45720" rIns="91440" bIns="45720" rtlCol="0" anchor="t">
            <a:normAutofit/>
          </a:bodyPr>
          <a:lstStyle/>
          <a:p>
            <a:pPr>
              <a:lnSpc>
                <a:spcPct val="90000"/>
              </a:lnSpc>
            </a:pPr>
            <a:r>
              <a:rPr lang="en-US" sz="2800" dirty="0"/>
              <a:t>AXIS 2 LMP – ANNUAL HOLIDAYS</a:t>
            </a:r>
            <a:endParaRPr lang="en-US" sz="2800" dirty="0">
              <a:solidFill>
                <a:srgbClr val="FF0000"/>
              </a:solidFill>
            </a:endParaRPr>
          </a:p>
        </p:txBody>
      </p:sp>
      <p:sp>
        <p:nvSpPr>
          <p:cNvPr id="119"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1" name="Isosceles Triangle 120">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786047" y="2159000"/>
            <a:ext cx="6487955" cy="3882362"/>
          </a:xfrm>
          <a:prstGeom prst="rect">
            <a:avLst/>
          </a:prstGeom>
        </p:spPr>
        <p:txBody>
          <a:bodyPr vert="horz" lIns="91440" tIns="45720" rIns="91440" bIns="45720" rtlCol="0">
            <a:normAutofit fontScale="92500" lnSpcReduction="20000"/>
          </a:bodyPr>
          <a:lstStyle/>
          <a:p>
            <a:pPr marL="76200" marR="353695" algn="just">
              <a:spcAft>
                <a:spcPts val="0"/>
              </a:spcAft>
            </a:pPr>
            <a:r>
              <a:rPr lang="en-CA" dirty="0">
                <a:latin typeface="Arial" panose="020B0604020202020204" pitchFamily="34" charset="0"/>
                <a:ea typeface="Arial" panose="020B0604020202020204" pitchFamily="34" charset="0"/>
              </a:rPr>
              <a:t>After agreement with his employer, the full-time manager may move his annual vacation days already agreed with the employer, provided that these days are taken before the end of the current fiscal year.</a:t>
            </a:r>
          </a:p>
          <a:p>
            <a:pPr marL="76200" marR="353695" algn="just">
              <a:spcAft>
                <a:spcPts val="0"/>
              </a:spcAft>
            </a:pPr>
            <a:r>
              <a:rPr lang="en-CA" dirty="0">
                <a:latin typeface="Arial" panose="020B0604020202020204" pitchFamily="34" charset="0"/>
                <a:ea typeface="Arial" panose="020B0604020202020204" pitchFamily="34" charset="0"/>
              </a:rPr>
              <a:t>
Full-time manager’s vacation whose disability begins prior to the scheduled vacation period may be moved or carried over to the following fiscal year, subject to section 6.0.3. The dates for the resumption of vacation days are determined after agreement with the employer.
A full-time manager who is called upon to serve as a juror or witness in a case where he or she is not one of the interested parties may move unused vacation days or carry them forward to the following fiscal year.  The dates of the relocated vacation days are determined by agreement with the employer.</a:t>
            </a:r>
            <a:endParaRPr lang="en-CA" sz="1400" dirty="0">
              <a:solidFill>
                <a:schemeClr val="tx1">
                  <a:lumMod val="75000"/>
                  <a:lumOff val="25000"/>
                </a:schemeClr>
              </a:solidFill>
            </a:endParaRPr>
          </a:p>
        </p:txBody>
      </p:sp>
      <p:sp>
        <p:nvSpPr>
          <p:cNvPr id="123"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5"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7"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9" name="Isosceles Triangle 128">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684524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AXIS 2 LMP – ANNUAL HOLIDAYS FOR PART-TIME MANAGERS</a:t>
            </a:r>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a:bodyPr>
          <a:lstStyle/>
          <a:p>
            <a:pPr algn="just">
              <a:spcBef>
                <a:spcPts val="1000"/>
              </a:spcBef>
              <a:buClr>
                <a:schemeClr val="accent1"/>
              </a:buClr>
              <a:buSzPct val="80000"/>
              <a:buFont typeface="Wingdings 3" charset="2"/>
              <a:buChar char=""/>
            </a:pPr>
            <a:r>
              <a:rPr lang="fr-CA" b="1" dirty="0">
                <a:solidFill>
                  <a:schemeClr val="tx1">
                    <a:lumMod val="75000"/>
                    <a:lumOff val="25000"/>
                  </a:schemeClr>
                </a:solidFill>
              </a:rPr>
              <a:t>NEW FOR PART-TIME MANAGERS:
</a:t>
            </a:r>
            <a:r>
              <a:rPr lang="en-CA" b="1" dirty="0">
                <a:solidFill>
                  <a:schemeClr val="tx1">
                    <a:lumMod val="75000"/>
                    <a:lumOff val="25000"/>
                  </a:schemeClr>
                </a:solidFill>
              </a:rPr>
              <a:t>For the purpose of vacation vacation, part-time managers receive a compensatory allowance in addition to their salary paid to them on each pay. This allowance corresponds to 13.76 per cent of the quota provided for the full-time manager. 
Thus, part-time managers will not be paid during their annual vacation, but will receive throughout the year, an allowance representing 13.76% of the quanta provided for the full-time manager on each of their pay.</a:t>
            </a:r>
          </a:p>
        </p:txBody>
      </p:sp>
    </p:spTree>
    <p:extLst>
      <p:ext uri="{BB962C8B-B14F-4D97-AF65-F5344CB8AC3E}">
        <p14:creationId xmlns:p14="http://schemas.microsoft.com/office/powerpoint/2010/main" val="3628086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7" name="Straight Connector 136">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9"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Isosceles Triangle 140">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5" name="Isosceles Triangle 144">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6" name="Isosceles Triangle 145">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nSpc>
                <a:spcPct val="90000"/>
              </a:lnSpc>
            </a:pPr>
            <a:r>
              <a:rPr lang="en-US" sz="2800" dirty="0"/>
              <a:t>AXIS 2 LMP – STATUTORY HOLIDAYS</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9091" t="8847" b="11563"/>
          <a:stretch/>
        </p:blipFill>
        <p:spPr>
          <a:xfrm>
            <a:off x="817474" y="2159331"/>
            <a:ext cx="2915973" cy="1640243"/>
          </a:xfrm>
          <a:prstGeom prst="rect">
            <a:avLst/>
          </a:prstGeom>
        </p:spPr>
      </p:pic>
      <p:graphicFrame>
        <p:nvGraphicFramePr>
          <p:cNvPr id="131" name="ZoneTexte 121">
            <a:extLst>
              <a:ext uri="{FF2B5EF4-FFF2-40B4-BE49-F238E27FC236}">
                <a16:creationId xmlns:a16="http://schemas.microsoft.com/office/drawing/2014/main" id="{2C0DE9EC-1076-0364-238E-573FE62D46F8}"/>
              </a:ext>
            </a:extLst>
          </p:cNvPr>
          <p:cNvGraphicFramePr/>
          <p:nvPr>
            <p:extLst>
              <p:ext uri="{D42A27DB-BD31-4B8C-83A1-F6EECF244321}">
                <p14:modId xmlns:p14="http://schemas.microsoft.com/office/powerpoint/2010/main" val="1250282013"/>
              </p:ext>
            </p:extLst>
          </p:nvPr>
        </p:nvGraphicFramePr>
        <p:xfrm>
          <a:off x="4063160" y="2160589"/>
          <a:ext cx="520783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040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043950" y="1179151"/>
            <a:ext cx="3300646" cy="4463889"/>
          </a:xfrm>
        </p:spPr>
        <p:txBody>
          <a:bodyPr anchor="ctr">
            <a:normAutofit/>
          </a:bodyPr>
          <a:lstStyle/>
          <a:p>
            <a:r>
              <a:rPr lang="fr-CA" b="1" dirty="0"/>
              <a:t>QUICK REMINDER</a:t>
            </a:r>
          </a:p>
        </p:txBody>
      </p:sp>
      <p:sp>
        <p:nvSpPr>
          <p:cNvPr id="1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34"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Espace réservé du contenu 2">
            <a:extLst>
              <a:ext uri="{FF2B5EF4-FFF2-40B4-BE49-F238E27FC236}">
                <a16:creationId xmlns:a16="http://schemas.microsoft.com/office/drawing/2014/main" id="{DD70C5FB-19D3-9D07-E7C7-7A1676CFC1D9}"/>
              </a:ext>
            </a:extLst>
          </p:cNvPr>
          <p:cNvGraphicFramePr>
            <a:graphicFrameLocks noGrp="1"/>
          </p:cNvGraphicFramePr>
          <p:nvPr>
            <p:ph idx="1"/>
            <p:extLst>
              <p:ext uri="{D42A27DB-BD31-4B8C-83A1-F6EECF244321}">
                <p14:modId xmlns:p14="http://schemas.microsoft.com/office/powerpoint/2010/main" val="2702141446"/>
              </p:ext>
            </p:extLst>
          </p:nvPr>
        </p:nvGraphicFramePr>
        <p:xfrm>
          <a:off x="4978918" y="1109145"/>
          <a:ext cx="6341016" cy="460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7"/>
          <a:stretch>
            <a:fillRect/>
          </a:stretch>
        </p:blipFill>
        <p:spPr>
          <a:xfrm>
            <a:off x="9072855" y="5738704"/>
            <a:ext cx="2991957" cy="1093637"/>
          </a:xfrm>
          <a:prstGeom prst="rect">
            <a:avLst/>
          </a:prstGeom>
        </p:spPr>
      </p:pic>
    </p:spTree>
    <p:extLst>
      <p:ext uri="{BB962C8B-B14F-4D97-AF65-F5344CB8AC3E}">
        <p14:creationId xmlns:p14="http://schemas.microsoft.com/office/powerpoint/2010/main" val="771467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146" name="Rectangle 145">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duotone>
              <a:schemeClr val="bg2">
                <a:shade val="45000"/>
                <a:satMod val="135000"/>
              </a:schemeClr>
              <a:prstClr val="white"/>
            </a:duotone>
            <a:alphaModFix amt="25000"/>
          </a:blip>
          <a:srcRect t="4531" b="7921"/>
          <a:stretch/>
        </p:blipFill>
        <p:spPr>
          <a:xfrm>
            <a:off x="-3175" y="10"/>
            <a:ext cx="12191999" cy="6857990"/>
          </a:xfrm>
          <a:prstGeom prst="rect">
            <a:avLst/>
          </a:prstGeom>
        </p:spPr>
      </p:pic>
      <p:grpSp>
        <p:nvGrpSpPr>
          <p:cNvPr id="148" name="Group 147">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9" name="Straight Connector 148">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1"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2"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3" name="Isosceles Triangle 152">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4"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5"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6"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7" name="Isosceles Triangle 156">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8" name="Isosceles Triangle 157">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nSpc>
                <a:spcPct val="90000"/>
              </a:lnSpc>
            </a:pPr>
            <a:r>
              <a:rPr lang="en-US" sz="2800" dirty="0"/>
              <a:t>AXIS 2 LMP – STATUTORY HOLIDAYS</a:t>
            </a:r>
            <a:br>
              <a:rPr lang="en-US" sz="2800" dirty="0"/>
            </a:br>
            <a:endParaRPr lang="en-US" sz="2800" dirty="0"/>
          </a:p>
        </p:txBody>
      </p:sp>
      <p:sp>
        <p:nvSpPr>
          <p:cNvPr id="122" name="ZoneTexte 121">
            <a:extLst>
              <a:ext uri="{FF2B5EF4-FFF2-40B4-BE49-F238E27FC236}">
                <a16:creationId xmlns:a16="http://schemas.microsoft.com/office/drawing/2014/main" id="{7CEA5ACE-6887-7B3C-5E6E-BDF0A6D21836}"/>
              </a:ext>
            </a:extLst>
          </p:cNvPr>
          <p:cNvSpPr txBox="1"/>
          <p:nvPr/>
        </p:nvSpPr>
        <p:spPr>
          <a:xfrm>
            <a:off x="677334" y="2160589"/>
            <a:ext cx="8596668" cy="3880773"/>
          </a:xfrm>
          <a:prstGeom prst="rect">
            <a:avLst/>
          </a:prstGeom>
        </p:spPr>
        <p:txBody>
          <a:bodyPr vert="horz" lIns="91440" tIns="45720" rIns="91440" bIns="45720" rtlCol="0">
            <a:normAutofit/>
          </a:bodyPr>
          <a:lstStyle/>
          <a:p>
            <a:pPr marL="76200" marR="353060" algn="just">
              <a:spcBef>
                <a:spcPts val="1000"/>
              </a:spcBef>
              <a:buClr>
                <a:schemeClr val="accent1"/>
              </a:buClr>
              <a:buSzPct val="80000"/>
              <a:buFont typeface="Wingdings 3" charset="2"/>
              <a:buChar char=""/>
            </a:pPr>
            <a:r>
              <a:rPr lang="en-CA" sz="2000" dirty="0">
                <a:solidFill>
                  <a:schemeClr val="tx1">
                    <a:lumMod val="75000"/>
                    <a:lumOff val="25000"/>
                  </a:schemeClr>
                </a:solidFill>
              </a:rPr>
              <a:t>The employer determines 2 floating holidays, after agreement with its managers. This leave is in addition to the leave provided for in the list above. The employer may not refuse to grant such floating holidays without good cause
For the purposes of statutory holidays, the full-time manager shall be paid the same amount of pay as he or she would have received had he or she been at work.
 This article also specifies that part-time managers receive a compensatory allowance in addition to the salary paid to them on each pay. This allowance corresponds to 5.7 per cent of the quota provided for the full-time manager.</a:t>
            </a:r>
            <a:endParaRPr lang="en-CA" b="1" dirty="0">
              <a:solidFill>
                <a:schemeClr val="tx1">
                  <a:lumMod val="75000"/>
                  <a:lumOff val="25000"/>
                </a:schemeClr>
              </a:solidFill>
            </a:endParaRPr>
          </a:p>
        </p:txBody>
      </p:sp>
    </p:spTree>
    <p:extLst>
      <p:ext uri="{BB962C8B-B14F-4D97-AF65-F5344CB8AC3E}">
        <p14:creationId xmlns:p14="http://schemas.microsoft.com/office/powerpoint/2010/main" val="1903624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AXIS 2 LMP – STATUTORY HOLIDAYS</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a:bodyPr>
          <a:lstStyle/>
          <a:p>
            <a:pPr marL="76200" marR="353060" algn="just">
              <a:lnSpc>
                <a:spcPct val="90000"/>
              </a:lnSpc>
              <a:spcBef>
                <a:spcPts val="1000"/>
              </a:spcBef>
              <a:buClr>
                <a:schemeClr val="accent1"/>
              </a:buClr>
              <a:buSzPct val="80000"/>
              <a:buFont typeface="Wingdings 3" charset="2"/>
              <a:buChar char=""/>
            </a:pPr>
            <a:r>
              <a:rPr lang="en-CA" sz="1600" dirty="0">
                <a:solidFill>
                  <a:schemeClr val="tx1">
                    <a:lumMod val="75000"/>
                    <a:lumOff val="25000"/>
                  </a:schemeClr>
                </a:solidFill>
              </a:rPr>
              <a:t>When one of the manager's statutory holidays coincides with a weekly day of rest, a Saturday, a Sunday, or a day of annual vacation, the manager may ask his employer for permission to move this leave.
The manager may accumulate statutory holidays if they could not be granted, which will be taken after agreement with his employer, provided that the leave is taken in the current fiscal year. If they cannot be taken in the current fiscal year, they are paid. An employer may not refuse to grant a statutory holiday without cause.
An employer may ask a manager to work on a statutory holiday. The employer's requests in this regard must be made equitably to the managers of the same department, in particular by making an effort to allow managers to benefit from the weekends that directly precede or follow a statutory holiday.</a:t>
            </a:r>
            <a:endParaRPr lang="en-CA" sz="1400" b="1" dirty="0">
              <a:solidFill>
                <a:schemeClr val="tx1">
                  <a:lumMod val="75000"/>
                  <a:lumOff val="25000"/>
                </a:schemeClr>
              </a:solidFill>
            </a:endParaRPr>
          </a:p>
        </p:txBody>
      </p:sp>
    </p:spTree>
    <p:extLst>
      <p:ext uri="{BB962C8B-B14F-4D97-AF65-F5344CB8AC3E}">
        <p14:creationId xmlns:p14="http://schemas.microsoft.com/office/powerpoint/2010/main" val="2965784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146" name="Rectangle 145">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duotone>
              <a:prstClr val="black"/>
              <a:schemeClr val="tx2">
                <a:tint val="45000"/>
                <a:satMod val="400000"/>
              </a:schemeClr>
            </a:duotone>
            <a:alphaModFix amt="40000"/>
          </a:blip>
          <a:srcRect t="4531" b="7921"/>
          <a:stretch/>
        </p:blipFill>
        <p:spPr>
          <a:xfrm>
            <a:off x="1" y="10"/>
            <a:ext cx="12191999" cy="6857990"/>
          </a:xfrm>
          <a:prstGeom prst="rect">
            <a:avLst/>
          </a:prstGeom>
        </p:spPr>
      </p:pic>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nSpc>
                <a:spcPct val="90000"/>
              </a:lnSpc>
            </a:pPr>
            <a:r>
              <a:rPr lang="en-US" sz="2800" dirty="0"/>
              <a:t>AXIS 2 LMP – STATUTORY HOLIDAYS</a:t>
            </a:r>
            <a:br>
              <a:rPr lang="en-US" sz="2800" dirty="0"/>
            </a:br>
            <a:endParaRPr lang="en-US" sz="2800" dirty="0"/>
          </a:p>
        </p:txBody>
      </p:sp>
      <p:sp>
        <p:nvSpPr>
          <p:cNvPr id="122" name="ZoneTexte 121">
            <a:extLst>
              <a:ext uri="{FF2B5EF4-FFF2-40B4-BE49-F238E27FC236}">
                <a16:creationId xmlns:a16="http://schemas.microsoft.com/office/drawing/2014/main" id="{7CEA5ACE-6887-7B3C-5E6E-BDF0A6D21836}"/>
              </a:ext>
            </a:extLst>
          </p:cNvPr>
          <p:cNvSpPr txBox="1"/>
          <p:nvPr/>
        </p:nvSpPr>
        <p:spPr>
          <a:xfrm>
            <a:off x="677334" y="2160589"/>
            <a:ext cx="8596668" cy="3880773"/>
          </a:xfrm>
          <a:prstGeom prst="rect">
            <a:avLst/>
          </a:prstGeom>
        </p:spPr>
        <p:txBody>
          <a:bodyPr vert="horz" lIns="91440" tIns="45720" rIns="91440" bIns="45720" rtlCol="0">
            <a:normAutofit fontScale="92500" lnSpcReduction="20000"/>
          </a:bodyPr>
          <a:lstStyle/>
          <a:p>
            <a:pPr marL="76200" marR="354330" algn="just">
              <a:spcBef>
                <a:spcPts val="1320"/>
              </a:spcBef>
              <a:spcAft>
                <a:spcPts val="0"/>
              </a:spcAft>
            </a:pPr>
            <a:r>
              <a:rPr lang="en-CA" dirty="0">
                <a:latin typeface="Arial" panose="020B0604020202020204" pitchFamily="34" charset="0"/>
                <a:ea typeface="Arial" panose="020B0604020202020204" pitchFamily="34" charset="0"/>
              </a:rPr>
              <a:t>It also ensures that each manager benefits from 2 statutory holidays, consecutive or not, at his or her choice, between December 25 and 26 and January 1 and 2.
When a manager is required to work on a statutory holiday at the request of his employer, he may move the date on which the statutory holiday is to be taken, by agreement with his employer and provided that the leave is moved to the current fiscal year. If it cannot be moved to the current fiscal year, the leave will be paid.
For the first year of disability, a manager receiving short-term wage loss replacement benefits receives, for statutory holidays that coincide with this period, the difference between the salary he or she would have received if he or she had been at work and the wage loss replacement benefit paid to him/her. For the period exceeding 12 months of wage-loss insurance, statutory holidays cannot be resumed or paid.</a:t>
            </a:r>
            <a:endParaRPr lang="en-CA" sz="1500" b="1" dirty="0">
              <a:solidFill>
                <a:srgbClr val="FFFFFF"/>
              </a:solidFill>
            </a:endParaRPr>
          </a:p>
        </p:txBody>
      </p:sp>
    </p:spTree>
    <p:extLst>
      <p:ext uri="{BB962C8B-B14F-4D97-AF65-F5344CB8AC3E}">
        <p14:creationId xmlns:p14="http://schemas.microsoft.com/office/powerpoint/2010/main" val="1579573487"/>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2" name="Straight Connector 15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6" name="Isosceles Triangle 15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0" name="Isosceles Triangle 15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1" name="Isosceles Triangle 16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163" name="Rectangle 162">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duotone>
              <a:schemeClr val="bg2">
                <a:shade val="45000"/>
                <a:satMod val="135000"/>
              </a:schemeClr>
              <a:prstClr val="white"/>
            </a:duotone>
            <a:alphaModFix amt="25000"/>
          </a:blip>
          <a:srcRect t="4531" b="7921"/>
          <a:stretch/>
        </p:blipFill>
        <p:spPr>
          <a:xfrm>
            <a:off x="1" y="10"/>
            <a:ext cx="12191999" cy="6857990"/>
          </a:xfrm>
          <a:prstGeom prst="rect">
            <a:avLst/>
          </a:prstGeom>
        </p:spPr>
      </p:pic>
      <p:grpSp>
        <p:nvGrpSpPr>
          <p:cNvPr id="165" name="Group 164">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6" name="Straight Connector 165">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8"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9"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0" name="Isosceles Triangle 169">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1"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2"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3"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4" name="Isosceles Triangle 173">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5" name="Isosceles Triangle 174">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nSpc>
                <a:spcPct val="90000"/>
              </a:lnSpc>
            </a:pPr>
            <a:r>
              <a:rPr lang="en-US" sz="2800" dirty="0"/>
              <a:t>AXIS 2 LMP – SOCIAL LEAVE</a:t>
            </a:r>
            <a:br>
              <a:rPr lang="en-US" sz="2800" dirty="0"/>
            </a:br>
            <a:endParaRPr lang="en-US" sz="2800" dirty="0"/>
          </a:p>
        </p:txBody>
      </p:sp>
      <p:sp>
        <p:nvSpPr>
          <p:cNvPr id="122" name="ZoneTexte 121">
            <a:extLst>
              <a:ext uri="{FF2B5EF4-FFF2-40B4-BE49-F238E27FC236}">
                <a16:creationId xmlns:a16="http://schemas.microsoft.com/office/drawing/2014/main" id="{7CEA5ACE-6887-7B3C-5E6E-BDF0A6D21836}"/>
              </a:ext>
            </a:extLst>
          </p:cNvPr>
          <p:cNvSpPr txBox="1"/>
          <p:nvPr/>
        </p:nvSpPr>
        <p:spPr>
          <a:xfrm>
            <a:off x="677334" y="2160589"/>
            <a:ext cx="8596668" cy="3880773"/>
          </a:xfrm>
          <a:prstGeom prst="rect">
            <a:avLst/>
          </a:prstGeom>
        </p:spPr>
        <p:txBody>
          <a:bodyPr vert="horz" lIns="91440" tIns="45720" rIns="91440" bIns="45720" rtlCol="0">
            <a:normAutofit/>
          </a:bodyPr>
          <a:lstStyle/>
          <a:p>
            <a:pPr marL="76200" algn="just">
              <a:lnSpc>
                <a:spcPct val="90000"/>
              </a:lnSpc>
              <a:spcBef>
                <a:spcPts val="1000"/>
              </a:spcBef>
              <a:buClr>
                <a:schemeClr val="accent1"/>
              </a:buClr>
              <a:buSzPct val="80000"/>
              <a:buFont typeface="Wingdings 3" charset="2"/>
              <a:buChar char=""/>
            </a:pPr>
            <a:r>
              <a:rPr lang="en-CA" dirty="0">
                <a:solidFill>
                  <a:schemeClr val="tx1">
                    <a:lumMod val="75000"/>
                    <a:lumOff val="25000"/>
                  </a:schemeClr>
                </a:solidFill>
              </a:rPr>
              <a:t>The manager is entitled to one or more social leaves in one of the following situations:
(1) the marriage (wedding) or civil union of the manager;
(2) the death of a member of the manager's family or of the manager's spouse's family;
(3) the manager's involvement as a juror or witness in a case in which he or she is not an interested party;
(4) the relocation and moving of the manager;
(5) any other reason deemed serious.
In addition, managers who wish to take advantage of social leave must ask  their employer. Social leave cannot be combined or redeemed for cash.</a:t>
            </a:r>
            <a:endParaRPr lang="en-CA" sz="1500" b="1" dirty="0">
              <a:solidFill>
                <a:schemeClr val="tx1">
                  <a:lumMod val="75000"/>
                  <a:lumOff val="25000"/>
                </a:schemeClr>
              </a:solidFill>
            </a:endParaRPr>
          </a:p>
        </p:txBody>
      </p:sp>
    </p:spTree>
    <p:extLst>
      <p:ext uri="{BB962C8B-B14F-4D97-AF65-F5344CB8AC3E}">
        <p14:creationId xmlns:p14="http://schemas.microsoft.com/office/powerpoint/2010/main" val="3009793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AXIS 2 LMP – SOCIAL LEAVE – MARRIAGE</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148" name="ZoneTexte 121">
            <a:extLst>
              <a:ext uri="{FF2B5EF4-FFF2-40B4-BE49-F238E27FC236}">
                <a16:creationId xmlns:a16="http://schemas.microsoft.com/office/drawing/2014/main" id="{02E821F6-5F87-1646-706B-C1CFE16CFAEA}"/>
              </a:ext>
            </a:extLst>
          </p:cNvPr>
          <p:cNvGraphicFramePr/>
          <p:nvPr>
            <p:extLst>
              <p:ext uri="{D42A27DB-BD31-4B8C-83A1-F6EECF244321}">
                <p14:modId xmlns:p14="http://schemas.microsoft.com/office/powerpoint/2010/main" val="3670378589"/>
              </p:ext>
            </p:extLst>
          </p:nvPr>
        </p:nvGraphicFramePr>
        <p:xfrm>
          <a:off x="2849562" y="2160589"/>
          <a:ext cx="6424440"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401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AXIS 2 LMP – SOCIAL LEAVE – DEATH</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fontScale="85000" lnSpcReduction="10000"/>
          </a:bodyPr>
          <a:lstStyle/>
          <a:p>
            <a:pPr marL="76200" marR="353060" algn="just">
              <a:spcBef>
                <a:spcPts val="1320"/>
              </a:spcBef>
              <a:spcAft>
                <a:spcPts val="0"/>
              </a:spcAft>
            </a:pPr>
            <a:r>
              <a:rPr lang="en-CA" dirty="0">
                <a:latin typeface="Arial" panose="020B0604020202020204" pitchFamily="34" charset="0"/>
                <a:ea typeface="Arial" panose="020B0604020202020204" pitchFamily="34" charset="0"/>
              </a:rPr>
              <a:t>On the death of a member of the manager's family or of the executive's spouse's family, the executive is entitled to:
(1) 5 days' leave with pay in the case of the death of the spouse, the child's or the spouse's child;
(2) 3 days' leave with pay in the case of the death of the child's father, mother, brother, sister, father-in-law, mother-in-law, one of the parents of his or her spouse, a daughter-in-law, a son-in-law or one of his or her grandchildren;
(3) one day of leave with pay in the case of the death of the employee's sister-in-law, brother-in-law or one of his grandparents;
Upon agreement with the employer, the manager shall be entitled to an additional week of leave without pay in addition to the leave provided for in this article</a:t>
            </a:r>
            <a:r>
              <a:rPr lang="en-CA" sz="1800" dirty="0">
                <a:effectLst/>
                <a:latin typeface="Arial" panose="020B0604020202020204" pitchFamily="34" charset="0"/>
                <a:ea typeface="Arial" panose="020B0604020202020204" pitchFamily="34" charset="0"/>
              </a:rPr>
              <a:t>.</a:t>
            </a:r>
          </a:p>
          <a:p>
            <a:pPr>
              <a:lnSpc>
                <a:spcPct val="90000"/>
              </a:lnSpc>
              <a:spcBef>
                <a:spcPts val="1000"/>
              </a:spcBef>
              <a:buClr>
                <a:schemeClr val="accent1"/>
              </a:buClr>
              <a:buSzPct val="80000"/>
            </a:pP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1772055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2" name="Straight Connector 15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6" name="Isosceles Triangle 15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0" name="Isosceles Triangle 15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1" name="Isosceles Triangle 16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163" name="Rectangle 162">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duotone>
              <a:schemeClr val="bg2">
                <a:shade val="45000"/>
                <a:satMod val="135000"/>
              </a:schemeClr>
              <a:prstClr val="white"/>
            </a:duotone>
            <a:alphaModFix amt="25000"/>
          </a:blip>
          <a:srcRect t="4531" b="7921"/>
          <a:stretch/>
        </p:blipFill>
        <p:spPr>
          <a:xfrm>
            <a:off x="1" y="10"/>
            <a:ext cx="12191999" cy="6857990"/>
          </a:xfrm>
          <a:prstGeom prst="rect">
            <a:avLst/>
          </a:prstGeom>
        </p:spPr>
      </p:pic>
      <p:grpSp>
        <p:nvGrpSpPr>
          <p:cNvPr id="165" name="Group 164">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6" name="Straight Connector 165">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8"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9"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0" name="Isosceles Triangle 169">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1"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2"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3"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4" name="Isosceles Triangle 173">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5" name="Isosceles Triangle 174">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nSpc>
                <a:spcPct val="90000"/>
              </a:lnSpc>
            </a:pPr>
            <a:r>
              <a:rPr lang="en-US" sz="2800" dirty="0"/>
              <a:t>AXIS 2 LMP – SOCIAL LEAVE – DEATH</a:t>
            </a:r>
            <a:br>
              <a:rPr lang="en-US" sz="2800" dirty="0"/>
            </a:br>
            <a:endParaRPr lang="en-US" sz="2800" dirty="0"/>
          </a:p>
        </p:txBody>
      </p:sp>
      <p:sp>
        <p:nvSpPr>
          <p:cNvPr id="122" name="ZoneTexte 121">
            <a:extLst>
              <a:ext uri="{FF2B5EF4-FFF2-40B4-BE49-F238E27FC236}">
                <a16:creationId xmlns:a16="http://schemas.microsoft.com/office/drawing/2014/main" id="{7CEA5ACE-6887-7B3C-5E6E-BDF0A6D21836}"/>
              </a:ext>
            </a:extLst>
          </p:cNvPr>
          <p:cNvSpPr txBox="1"/>
          <p:nvPr/>
        </p:nvSpPr>
        <p:spPr>
          <a:xfrm>
            <a:off x="677334" y="2160589"/>
            <a:ext cx="8596668" cy="3880773"/>
          </a:xfrm>
          <a:prstGeom prst="rect">
            <a:avLst/>
          </a:prstGeom>
        </p:spPr>
        <p:txBody>
          <a:bodyPr vert="horz" lIns="91440" tIns="45720" rIns="91440" bIns="45720" rtlCol="0">
            <a:normAutofit/>
          </a:bodyPr>
          <a:lstStyle/>
          <a:p>
            <a:pPr marL="76200" marR="354330" algn="just">
              <a:lnSpc>
                <a:spcPct val="90000"/>
              </a:lnSpc>
              <a:spcBef>
                <a:spcPts val="1000"/>
              </a:spcBef>
              <a:buClr>
                <a:schemeClr val="accent1"/>
              </a:buClr>
              <a:buSzPct val="80000"/>
              <a:buFont typeface="Wingdings 3" charset="2"/>
              <a:buChar char=""/>
            </a:pPr>
            <a:r>
              <a:rPr lang="en-CA" sz="1600" dirty="0">
                <a:solidFill>
                  <a:schemeClr val="tx1">
                    <a:lumMod val="75000"/>
                    <a:lumOff val="25000"/>
                  </a:schemeClr>
                </a:solidFill>
              </a:rPr>
              <a:t>A manager is entitled to an additional day of leave with pay for transportation purposes if the place of the funeral is 240 kilometres or more from the place of residence.
The days off must correspond to working days and are taken by choosing the setting between the date of death and the date of the funeral.
However, the manager may use one of the days of paid leave to attend the funeral or cremation, even if one of these events does not occur between the date of death and the date of the funeral.
An executive who wishes to take leave must, when notifying his employer, produce, at the latter's request, proof of the death of the deceased.
For any other death affecting the manager, the employer may not refuse to take appropriate unpaid leave without good reason.
For days of paid leave, the executive receives compensation equivalent to what he or she would receive if he or she were at work.</a:t>
            </a:r>
            <a:endParaRPr lang="en-CA" sz="1400" b="1" dirty="0">
              <a:solidFill>
                <a:schemeClr val="tx1">
                  <a:lumMod val="75000"/>
                  <a:lumOff val="25000"/>
                </a:schemeClr>
              </a:solidFill>
            </a:endParaRPr>
          </a:p>
        </p:txBody>
      </p:sp>
    </p:spTree>
    <p:extLst>
      <p:ext uri="{BB962C8B-B14F-4D97-AF65-F5344CB8AC3E}">
        <p14:creationId xmlns:p14="http://schemas.microsoft.com/office/powerpoint/2010/main" val="3274923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AXIS 2 LMP – SOCIAL LEAVE - OTHER</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148" name="ZoneTexte 121">
            <a:extLst>
              <a:ext uri="{FF2B5EF4-FFF2-40B4-BE49-F238E27FC236}">
                <a16:creationId xmlns:a16="http://schemas.microsoft.com/office/drawing/2014/main" id="{7926ECF9-B3AF-4F7C-6E51-4A3968314BA5}"/>
              </a:ext>
            </a:extLst>
          </p:cNvPr>
          <p:cNvGraphicFramePr/>
          <p:nvPr>
            <p:extLst>
              <p:ext uri="{D42A27DB-BD31-4B8C-83A1-F6EECF244321}">
                <p14:modId xmlns:p14="http://schemas.microsoft.com/office/powerpoint/2010/main" val="3779797358"/>
              </p:ext>
            </p:extLst>
          </p:nvPr>
        </p:nvGraphicFramePr>
        <p:xfrm>
          <a:off x="2849562" y="2160589"/>
          <a:ext cx="6424440"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328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AXIS 2 LMP – LEAVE FOR ASSOCIATIVE  AND PROFESSIONAL AFFAIRS</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lnSpcReduction="10000"/>
          </a:bodyPr>
          <a:lstStyle/>
          <a:p>
            <a:pPr marL="76200" marR="352425" algn="just">
              <a:spcBef>
                <a:spcPts val="5"/>
              </a:spcBef>
              <a:spcAft>
                <a:spcPts val="0"/>
              </a:spcAft>
            </a:pPr>
            <a:r>
              <a:rPr lang="en-CA" dirty="0">
                <a:latin typeface="Arial" panose="020B0604020202020204" pitchFamily="34" charset="0"/>
                <a:ea typeface="Arial" panose="020B0604020202020204" pitchFamily="34" charset="0"/>
              </a:rPr>
              <a:t>After agreement with his employer, and subject to the need of management, a MANAGER holding a function or office in the local, regional or provincial bodies of his association of managers or within his professional order may be absent from work to participate in the official activities of that association or professional order. The manager who is absent in this way is paid as if he were at work.
An executive may submit a written request to his or her employer for leave to participate in a training and development activity. The employer informs the manager of its decision as soon as possible.  The manager who is absent in this way is paid as if he were at work.</a:t>
            </a:r>
            <a:endParaRPr lang="en-CA" sz="1400" b="1" dirty="0">
              <a:solidFill>
                <a:schemeClr val="tx1">
                  <a:lumMod val="75000"/>
                  <a:lumOff val="25000"/>
                </a:schemeClr>
              </a:solidFill>
            </a:endParaRPr>
          </a:p>
        </p:txBody>
      </p:sp>
    </p:spTree>
    <p:extLst>
      <p:ext uri="{BB962C8B-B14F-4D97-AF65-F5344CB8AC3E}">
        <p14:creationId xmlns:p14="http://schemas.microsoft.com/office/powerpoint/2010/main" val="3117717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AXIS 2 LMP – OVERTIME</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Autofit/>
          </a:bodyPr>
          <a:lstStyle/>
          <a:p>
            <a:pPr marL="76200" marR="354330" algn="just">
              <a:spcBef>
                <a:spcPts val="1320"/>
              </a:spcBef>
              <a:spcAft>
                <a:spcPts val="0"/>
              </a:spcAft>
            </a:pPr>
            <a:r>
              <a:rPr lang="en-CA" dirty="0">
                <a:latin typeface="Arial" panose="020B0604020202020204" pitchFamily="34" charset="0"/>
                <a:ea typeface="Arial" panose="020B0604020202020204" pitchFamily="34" charset="0"/>
              </a:rPr>
              <a:t>An employer may require a manager to work overtime in an exceptional situation.
An exceptional situation is defined as a situation that significantly affects services and the organization of work. It mobilizes several managers outside their usual working hours, in their own duties or in other functions, and it generates an overload of work in several sectors of activity of an establishment. An exceptional situation is likely to cause a disruption of service to the users of an establishment.
In an exceptional situation, overtime worked by a manager in the same work week is paid or compensated.</a:t>
            </a:r>
            <a:endParaRPr lang="en-CA" b="1" dirty="0">
              <a:solidFill>
                <a:schemeClr val="tx1">
                  <a:lumMod val="75000"/>
                  <a:lumOff val="25000"/>
                </a:schemeClr>
              </a:solidFill>
            </a:endParaRPr>
          </a:p>
        </p:txBody>
      </p:sp>
    </p:spTree>
    <p:extLst>
      <p:ext uri="{BB962C8B-B14F-4D97-AF65-F5344CB8AC3E}">
        <p14:creationId xmlns:p14="http://schemas.microsoft.com/office/powerpoint/2010/main" val="133340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043950" y="1179151"/>
            <a:ext cx="3300646" cy="4463889"/>
          </a:xfrm>
        </p:spPr>
        <p:txBody>
          <a:bodyPr anchor="ctr">
            <a:normAutofit/>
          </a:bodyPr>
          <a:lstStyle/>
          <a:p>
            <a:r>
              <a:rPr lang="fr-CA" b="1" dirty="0"/>
              <a:t>ELEMENTS OF THE UPDATED REGULATIONS</a:t>
            </a:r>
          </a:p>
        </p:txBody>
      </p:sp>
      <p:sp>
        <p:nvSpPr>
          <p:cNvPr id="1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17"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Espace réservé du contenu 2">
            <a:extLst>
              <a:ext uri="{FF2B5EF4-FFF2-40B4-BE49-F238E27FC236}">
                <a16:creationId xmlns:a16="http://schemas.microsoft.com/office/drawing/2014/main" id="{DD70C5FB-19D3-9D07-E7C7-7A1676CFC1D9}"/>
              </a:ext>
            </a:extLst>
          </p:cNvPr>
          <p:cNvGraphicFramePr>
            <a:graphicFrameLocks noGrp="1"/>
          </p:cNvGraphicFramePr>
          <p:nvPr>
            <p:ph idx="1"/>
            <p:extLst>
              <p:ext uri="{D42A27DB-BD31-4B8C-83A1-F6EECF244321}">
                <p14:modId xmlns:p14="http://schemas.microsoft.com/office/powerpoint/2010/main" val="167481058"/>
              </p:ext>
            </p:extLst>
          </p:nvPr>
        </p:nvGraphicFramePr>
        <p:xfrm>
          <a:off x="4978918" y="1109145"/>
          <a:ext cx="6341016" cy="460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7"/>
          <a:stretch>
            <a:fillRect/>
          </a:stretch>
        </p:blipFill>
        <p:spPr>
          <a:xfrm>
            <a:off x="9072855" y="5738704"/>
            <a:ext cx="2991957" cy="1093637"/>
          </a:xfrm>
          <a:prstGeom prst="rect">
            <a:avLst/>
          </a:prstGeom>
        </p:spPr>
      </p:pic>
    </p:spTree>
    <p:extLst>
      <p:ext uri="{BB962C8B-B14F-4D97-AF65-F5344CB8AC3E}">
        <p14:creationId xmlns:p14="http://schemas.microsoft.com/office/powerpoint/2010/main" val="4095932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AXIS 2 LMP – OVERTIME</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a:bodyPr>
          <a:lstStyle/>
          <a:p>
            <a:pPr marL="76200" marR="354330" algn="just">
              <a:spcAft>
                <a:spcPts val="0"/>
              </a:spcAft>
            </a:pPr>
            <a:r>
              <a:rPr lang="en-CA" sz="2000" spc="-10" dirty="0">
                <a:latin typeface="Arial" panose="020B0604020202020204" pitchFamily="34" charset="0"/>
                <a:ea typeface="Arial" panose="020B0604020202020204" pitchFamily="34" charset="0"/>
              </a:rPr>
              <a:t>Payment for hours worked in excess of the 40th hour of work in the same week is increased by 50%.
When these hours are compensated, the compensation may not exceed the equivalent of two weeks' work. After two weeks, excess hours are paid.
The choice of overtime pay or compensation must be agreed upon between the manager and the employer. In the absence of such an agreement, the manager is presumed to have chosen to pay for overtime worked.</a:t>
            </a:r>
            <a:endParaRPr lang="en-CA" sz="2000" b="1" dirty="0">
              <a:solidFill>
                <a:schemeClr val="tx1">
                  <a:lumMod val="75000"/>
                  <a:lumOff val="25000"/>
                </a:schemeClr>
              </a:solidFill>
            </a:endParaRPr>
          </a:p>
        </p:txBody>
      </p:sp>
    </p:spTree>
    <p:extLst>
      <p:ext uri="{BB962C8B-B14F-4D97-AF65-F5344CB8AC3E}">
        <p14:creationId xmlns:p14="http://schemas.microsoft.com/office/powerpoint/2010/main" val="3944288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AXIS 2 LMP – TRAVEL AND OTHER EXPENSES</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a:bodyPr>
          <a:lstStyle/>
          <a:p>
            <a:pPr marL="76200" marR="353060" algn="just">
              <a:spcAft>
                <a:spcPts val="0"/>
              </a:spcAft>
            </a:pPr>
            <a:r>
              <a:rPr lang="en-CA" sz="2000" dirty="0">
                <a:latin typeface="Arial" panose="020B0604020202020204" pitchFamily="34" charset="0"/>
                <a:ea typeface="Arial" panose="020B0604020202020204" pitchFamily="34" charset="0"/>
              </a:rPr>
              <a:t>The travel and other expenses inherent to a manager are the same as those set out in the Directive on Reimbursable Travel and Other Expenses (T.C. 194603, 2000-03-30) as amended with necessary modifications.
The costs of moving and temporarily accommodating a manager are the same as those set out in the Directive Respecting the Overall Working Conditions of Managers (T.C. 208914, 2010-04-20) and its amendments for the public sector, with the necessary modifications.</a:t>
            </a:r>
            <a:endParaRPr lang="en-CA" sz="2000" b="1" dirty="0">
              <a:solidFill>
                <a:schemeClr val="tx1">
                  <a:lumMod val="75000"/>
                  <a:lumOff val="25000"/>
                </a:schemeClr>
              </a:solidFill>
            </a:endParaRPr>
          </a:p>
        </p:txBody>
      </p:sp>
    </p:spTree>
    <p:extLst>
      <p:ext uri="{BB962C8B-B14F-4D97-AF65-F5344CB8AC3E}">
        <p14:creationId xmlns:p14="http://schemas.microsoft.com/office/powerpoint/2010/main" val="646929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fontScale="90000"/>
          </a:bodyPr>
          <a:lstStyle/>
          <a:p>
            <a:pPr>
              <a:lnSpc>
                <a:spcPct val="90000"/>
              </a:lnSpc>
            </a:pPr>
            <a:r>
              <a:rPr lang="en-US" sz="2800" dirty="0"/>
              <a:t>AXE 2 </a:t>
            </a:r>
            <a:br>
              <a:rPr lang="en-US" sz="2800" dirty="0"/>
            </a:br>
            <a:r>
              <a:rPr lang="en-US" sz="2800" dirty="0"/>
              <a:t>LMP – TERMS AND CONDITIONS FOR THE RECOVERY OF OVERPAYMENT OF WAGES</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lnSpcReduction="10000"/>
          </a:bodyPr>
          <a:lstStyle/>
          <a:p>
            <a:pPr marL="76200" marR="353695" algn="just">
              <a:spcAft>
                <a:spcPts val="0"/>
              </a:spcAft>
            </a:pPr>
            <a:r>
              <a:rPr lang="en-AU" dirty="0">
                <a:latin typeface="Arial" panose="020B0604020202020204" pitchFamily="34" charset="0"/>
                <a:ea typeface="Arial" panose="020B0604020202020204" pitchFamily="34" charset="0"/>
              </a:rPr>
              <a:t>An employer who finds that he or she has overpaid a manager must notify the manager of the error. They can only recover the salary overpaid during the 6 months preceding this notice.
The employer must make an agreement with the manager to determine the terms and conditions for the recovery of the overpayment. If there is no agreement, the employer will deduct the overpaid salary from each pay at the rate of 10% of the amount of the salary until it is fully recovered.
The employer must provide the manager with an explanatory table of the salary overpayment prior to its recovery.</a:t>
            </a:r>
            <a:endParaRPr lang="en-AU" sz="1800" dirty="0">
              <a:effectLst/>
              <a:latin typeface="Arial" panose="020B0604020202020204" pitchFamily="34" charset="0"/>
              <a:ea typeface="Arial" panose="020B0604020202020204" pitchFamily="34" charset="0"/>
            </a:endParaRPr>
          </a:p>
          <a:p>
            <a:pPr marL="75565" marR="353060" algn="just">
              <a:spcBef>
                <a:spcPts val="1320"/>
              </a:spcBef>
              <a:spcAft>
                <a:spcPts val="0"/>
              </a:spcAft>
            </a:pP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786366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r>
              <a:rPr lang="en-US" dirty="0"/>
              <a:t>FOR MORE INFORMATION</a:t>
            </a:r>
          </a:p>
        </p:txBody>
      </p:sp>
      <p:pic>
        <p:nvPicPr>
          <p:cNvPr id="5" name="Picture 4">
            <a:extLst>
              <a:ext uri="{FF2B5EF4-FFF2-40B4-BE49-F238E27FC236}">
                <a16:creationId xmlns:a16="http://schemas.microsoft.com/office/drawing/2014/main" id="{193A0EE0-B2C1-2821-9DDC-E3E9D42CC1FE}"/>
              </a:ext>
            </a:extLst>
          </p:cNvPr>
          <p:cNvPicPr>
            <a:picLocks noChangeAspect="1"/>
          </p:cNvPicPr>
          <p:nvPr/>
        </p:nvPicPr>
        <p:blipFill rotWithShape="1">
          <a:blip r:embed="rId2"/>
          <a:srcRect l="40643" r="37661"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23" name="ZoneTexte 2">
            <a:extLst>
              <a:ext uri="{FF2B5EF4-FFF2-40B4-BE49-F238E27FC236}">
                <a16:creationId xmlns:a16="http://schemas.microsoft.com/office/drawing/2014/main" id="{D6C63FF7-188F-0FAB-CB00-12E70ADC5B8A}"/>
              </a:ext>
            </a:extLst>
          </p:cNvPr>
          <p:cNvGraphicFramePr/>
          <p:nvPr>
            <p:extLst>
              <p:ext uri="{D42A27DB-BD31-4B8C-83A1-F6EECF244321}">
                <p14:modId xmlns:p14="http://schemas.microsoft.com/office/powerpoint/2010/main" val="701006183"/>
              </p:ext>
            </p:extLst>
          </p:nvPr>
        </p:nvGraphicFramePr>
        <p:xfrm>
          <a:off x="2849562" y="2160589"/>
          <a:ext cx="6424440"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36100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83" name="Freeform: Shape 3082">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5" name="Isosceles Triangle 3084">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Espace réservé du contenu 1">
            <a:extLst>
              <a:ext uri="{FF2B5EF4-FFF2-40B4-BE49-F238E27FC236}">
                <a16:creationId xmlns:a16="http://schemas.microsoft.com/office/drawing/2014/main" id="{AD20A5E8-151E-AA17-8865-CA4AD316B52B}"/>
              </a:ext>
            </a:extLst>
          </p:cNvPr>
          <p:cNvSpPr>
            <a:spLocks noGrp="1"/>
          </p:cNvSpPr>
          <p:nvPr>
            <p:ph idx="1"/>
          </p:nvPr>
        </p:nvSpPr>
        <p:spPr>
          <a:xfrm>
            <a:off x="677334" y="2795618"/>
            <a:ext cx="3749061" cy="3005289"/>
          </a:xfrm>
        </p:spPr>
        <p:txBody>
          <a:bodyPr>
            <a:normAutofit/>
          </a:bodyPr>
          <a:lstStyle/>
          <a:p>
            <a:pPr marL="0" indent="0">
              <a:buNone/>
            </a:pPr>
            <a:r>
              <a:rPr lang="en-CA" sz="3600" dirty="0"/>
              <a:t>WHEW... What a year!! ... But we are with you and for you</a:t>
            </a:r>
            <a:r>
              <a:rPr lang="fr-CA" sz="3600" dirty="0"/>
              <a:t>.</a:t>
            </a:r>
          </a:p>
        </p:txBody>
      </p:sp>
      <p:sp>
        <p:nvSpPr>
          <p:cNvPr id="3087" name="Freeform: Shape 3086">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Espace réservé du contenu 8">
            <a:extLst>
              <a:ext uri="{FF2B5EF4-FFF2-40B4-BE49-F238E27FC236}">
                <a16:creationId xmlns:a16="http://schemas.microsoft.com/office/drawing/2014/main" id="{CE8F5EA1-BBA9-4DB3-BE4F-DB7F11E36995}"/>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5168778" y="872453"/>
            <a:ext cx="2104587" cy="768174"/>
          </a:xfrm>
          <a:prstGeom prst="rect">
            <a:avLst/>
          </a:prstGeom>
        </p:spPr>
      </p:pic>
      <p:pic>
        <p:nvPicPr>
          <p:cNvPr id="3076" name="Picture 4" descr="Emoji 🥴 Visage étourdi à copier/coller - wpRock">
            <a:extLst>
              <a:ext uri="{FF2B5EF4-FFF2-40B4-BE49-F238E27FC236}">
                <a16:creationId xmlns:a16="http://schemas.microsoft.com/office/drawing/2014/main" id="{11E90F21-F9AE-A1E4-0C57-68AF858C57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98767" y="2312894"/>
            <a:ext cx="3579906" cy="357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6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677334" y="609600"/>
            <a:ext cx="8596668" cy="1320800"/>
          </a:xfrm>
        </p:spPr>
        <p:txBody>
          <a:bodyPr anchor="t">
            <a:normAutofit/>
          </a:bodyPr>
          <a:lstStyle/>
          <a:p>
            <a:pPr>
              <a:lnSpc>
                <a:spcPct val="90000"/>
              </a:lnSpc>
            </a:pPr>
            <a:r>
              <a:rPr lang="fr-CA" sz="2400" b="1" dirty="0"/>
              <a:t>1. CHANGES TO CERTAIN SALARY CLASSES</a:t>
            </a:r>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2"/>
          <a:stretch>
            <a:fillRect/>
          </a:stretch>
        </p:blipFill>
        <p:spPr>
          <a:xfrm>
            <a:off x="817474" y="2159331"/>
            <a:ext cx="2915973" cy="1064329"/>
          </a:xfrm>
          <a:prstGeom prst="rect">
            <a:avLst/>
          </a:prstGeom>
        </p:spPr>
      </p:pic>
      <p:sp>
        <p:nvSpPr>
          <p:cNvPr id="3" name="Espace réservé du contenu 2">
            <a:extLst>
              <a:ext uri="{FF2B5EF4-FFF2-40B4-BE49-F238E27FC236}">
                <a16:creationId xmlns:a16="http://schemas.microsoft.com/office/drawing/2014/main" id="{748DF031-11A5-47C3-8C9C-F0130E27BE9B}"/>
              </a:ext>
            </a:extLst>
          </p:cNvPr>
          <p:cNvSpPr>
            <a:spLocks noGrp="1"/>
          </p:cNvSpPr>
          <p:nvPr>
            <p:ph idx="1"/>
          </p:nvPr>
        </p:nvSpPr>
        <p:spPr>
          <a:xfrm>
            <a:off x="4063160" y="2160589"/>
            <a:ext cx="5207839" cy="3880773"/>
          </a:xfrm>
        </p:spPr>
        <p:txBody>
          <a:bodyPr>
            <a:noAutofit/>
          </a:bodyPr>
          <a:lstStyle/>
          <a:p>
            <a:pPr algn="just">
              <a:lnSpc>
                <a:spcPct val="90000"/>
              </a:lnSpc>
            </a:pPr>
            <a:r>
              <a:rPr lang="en-CA" dirty="0"/>
              <a:t>Increase for salary grades 37, 38 and 39 by 2% retroactive to April 1, 2022.
These salary classes were increased because there were specific recurring problems for managers holding these salary classes.
The problems are related to the fact that the employees and professionals under their management could have higher salaries. 
Some managers could benefit from the application of Article 24 (110%), an exceptional measure that was becoming commonplace, and other managers could not benefit from it, which caused internal inequity.</a:t>
            </a:r>
          </a:p>
        </p:txBody>
      </p:sp>
    </p:spTree>
    <p:extLst>
      <p:ext uri="{BB962C8B-B14F-4D97-AF65-F5344CB8AC3E}">
        <p14:creationId xmlns:p14="http://schemas.microsoft.com/office/powerpoint/2010/main" val="270997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32278047-7648-08C7-4985-3E310B6CA4A3}"/>
              </a:ext>
            </a:extLst>
          </p:cNvPr>
          <p:cNvGraphicFramePr>
            <a:graphicFrameLocks noGrp="1"/>
          </p:cNvGraphicFramePr>
          <p:nvPr>
            <p:extLst>
              <p:ext uri="{D42A27DB-BD31-4B8C-83A1-F6EECF244321}">
                <p14:modId xmlns:p14="http://schemas.microsoft.com/office/powerpoint/2010/main" val="3083701557"/>
              </p:ext>
            </p:extLst>
          </p:nvPr>
        </p:nvGraphicFramePr>
        <p:xfrm>
          <a:off x="1494263" y="780586"/>
          <a:ext cx="7917368" cy="5557403"/>
        </p:xfrm>
        <a:graphic>
          <a:graphicData uri="http://schemas.openxmlformats.org/drawingml/2006/table">
            <a:tbl>
              <a:tblPr firstRow="1" firstCol="1" lastRow="1" lastCol="1" bandRow="1" bandCol="1">
                <a:tableStyleId>{5C22544A-7EE6-4342-B048-85BDC9FD1C3A}</a:tableStyleId>
              </a:tblPr>
              <a:tblGrid>
                <a:gridCol w="1141233">
                  <a:extLst>
                    <a:ext uri="{9D8B030D-6E8A-4147-A177-3AD203B41FA5}">
                      <a16:colId xmlns:a16="http://schemas.microsoft.com/office/drawing/2014/main" val="3685524278"/>
                    </a:ext>
                  </a:extLst>
                </a:gridCol>
                <a:gridCol w="1141233">
                  <a:extLst>
                    <a:ext uri="{9D8B030D-6E8A-4147-A177-3AD203B41FA5}">
                      <a16:colId xmlns:a16="http://schemas.microsoft.com/office/drawing/2014/main" val="3990315425"/>
                    </a:ext>
                  </a:extLst>
                </a:gridCol>
                <a:gridCol w="1029205">
                  <a:extLst>
                    <a:ext uri="{9D8B030D-6E8A-4147-A177-3AD203B41FA5}">
                      <a16:colId xmlns:a16="http://schemas.microsoft.com/office/drawing/2014/main" val="160775770"/>
                    </a:ext>
                  </a:extLst>
                </a:gridCol>
                <a:gridCol w="1142846">
                  <a:extLst>
                    <a:ext uri="{9D8B030D-6E8A-4147-A177-3AD203B41FA5}">
                      <a16:colId xmlns:a16="http://schemas.microsoft.com/office/drawing/2014/main" val="1404124961"/>
                    </a:ext>
                  </a:extLst>
                </a:gridCol>
                <a:gridCol w="1142846">
                  <a:extLst>
                    <a:ext uri="{9D8B030D-6E8A-4147-A177-3AD203B41FA5}">
                      <a16:colId xmlns:a16="http://schemas.microsoft.com/office/drawing/2014/main" val="3792422185"/>
                    </a:ext>
                  </a:extLst>
                </a:gridCol>
                <a:gridCol w="1200875">
                  <a:extLst>
                    <a:ext uri="{9D8B030D-6E8A-4147-A177-3AD203B41FA5}">
                      <a16:colId xmlns:a16="http://schemas.microsoft.com/office/drawing/2014/main" val="4008147301"/>
                    </a:ext>
                  </a:extLst>
                </a:gridCol>
                <a:gridCol w="1119130">
                  <a:extLst>
                    <a:ext uri="{9D8B030D-6E8A-4147-A177-3AD203B41FA5}">
                      <a16:colId xmlns:a16="http://schemas.microsoft.com/office/drawing/2014/main" val="2157692169"/>
                    </a:ext>
                  </a:extLst>
                </a:gridCol>
              </a:tblGrid>
              <a:tr h="250716">
                <a:tc rowSpan="2">
                  <a:txBody>
                    <a:bodyPr/>
                    <a:lstStyle/>
                    <a:p>
                      <a:pPr marL="62865">
                        <a:spcBef>
                          <a:spcPts val="875"/>
                        </a:spcBef>
                        <a:spcAft>
                          <a:spcPts val="0"/>
                        </a:spcAft>
                      </a:pPr>
                      <a:endParaRPr lang="fr-FR" sz="1100" spc="-10" dirty="0">
                        <a:effectLst/>
                      </a:endParaRPr>
                    </a:p>
                    <a:p>
                      <a:pPr marL="62865">
                        <a:spcBef>
                          <a:spcPts val="875"/>
                        </a:spcBef>
                        <a:spcAft>
                          <a:spcPts val="0"/>
                        </a:spcAft>
                      </a:pPr>
                      <a:r>
                        <a:rPr lang="fr-FR" sz="1400" spc="-10" dirty="0">
                          <a:effectLst/>
                        </a:rPr>
                        <a:t>Classes</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523875">
                        <a:lnSpc>
                          <a:spcPts val="1250"/>
                        </a:lnSpc>
                        <a:spcBef>
                          <a:spcPts val="95"/>
                        </a:spcBef>
                      </a:pPr>
                      <a:r>
                        <a:rPr lang="fr-FR" sz="1100">
                          <a:effectLst/>
                        </a:rPr>
                        <a:t>2020-</a:t>
                      </a:r>
                      <a:r>
                        <a:rPr lang="fr-FR" sz="1100" spc="-20">
                          <a:effectLst/>
                        </a:rPr>
                        <a:t>2021</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CA"/>
                    </a:p>
                  </a:txBody>
                  <a:tcPr/>
                </a:tc>
                <a:tc gridSpan="2">
                  <a:txBody>
                    <a:bodyPr/>
                    <a:lstStyle/>
                    <a:p>
                      <a:pPr marL="523875">
                        <a:lnSpc>
                          <a:spcPts val="1250"/>
                        </a:lnSpc>
                        <a:spcBef>
                          <a:spcPts val="95"/>
                        </a:spcBef>
                      </a:pPr>
                      <a:r>
                        <a:rPr lang="fr-FR" sz="1100">
                          <a:effectLst/>
                        </a:rPr>
                        <a:t>2021-</a:t>
                      </a:r>
                      <a:r>
                        <a:rPr lang="fr-FR" sz="1100" spc="-20">
                          <a:effectLst/>
                        </a:rPr>
                        <a:t>2022</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CA"/>
                    </a:p>
                  </a:txBody>
                  <a:tcPr/>
                </a:tc>
                <a:tc gridSpan="2">
                  <a:txBody>
                    <a:bodyPr/>
                    <a:lstStyle/>
                    <a:p>
                      <a:pPr marL="545465">
                        <a:lnSpc>
                          <a:spcPts val="1250"/>
                        </a:lnSpc>
                        <a:spcBef>
                          <a:spcPts val="95"/>
                        </a:spcBef>
                      </a:pPr>
                      <a:r>
                        <a:rPr lang="fr-FR" sz="1100">
                          <a:effectLst/>
                        </a:rPr>
                        <a:t>2022-</a:t>
                      </a:r>
                      <a:r>
                        <a:rPr lang="fr-FR" sz="1100" spc="-20">
                          <a:effectLst/>
                        </a:rPr>
                        <a:t>2023</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CA"/>
                    </a:p>
                  </a:txBody>
                  <a:tcPr/>
                </a:tc>
                <a:extLst>
                  <a:ext uri="{0D108BD9-81ED-4DB2-BD59-A6C34878D82A}">
                    <a16:rowId xmlns:a16="http://schemas.microsoft.com/office/drawing/2014/main" val="1402239087"/>
                  </a:ext>
                </a:extLst>
              </a:tr>
              <a:tr h="429508">
                <a:tc vMerge="1">
                  <a:txBody>
                    <a:bodyPr/>
                    <a:lstStyle/>
                    <a:p>
                      <a:endParaRPr lang="en-CA"/>
                    </a:p>
                  </a:txBody>
                  <a:tcPr/>
                </a:tc>
                <a:tc>
                  <a:txBody>
                    <a:bodyPr/>
                    <a:lstStyle/>
                    <a:p>
                      <a:pPr marL="123190">
                        <a:lnSpc>
                          <a:spcPts val="1275"/>
                        </a:lnSpc>
                        <a:spcBef>
                          <a:spcPts val="195"/>
                        </a:spcBef>
                        <a:spcAft>
                          <a:spcPts val="0"/>
                        </a:spcAft>
                      </a:pPr>
                      <a:r>
                        <a:rPr lang="fr-FR" sz="1100" spc="-10">
                          <a:effectLst/>
                        </a:rPr>
                        <a:t>Minimum</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lnSpc>
                          <a:spcPts val="1275"/>
                        </a:lnSpc>
                        <a:spcBef>
                          <a:spcPts val="195"/>
                        </a:spcBef>
                        <a:spcAft>
                          <a:spcPts val="0"/>
                        </a:spcAft>
                      </a:pPr>
                      <a:r>
                        <a:rPr lang="fr-FR" sz="1100" spc="-10">
                          <a:effectLst/>
                        </a:rPr>
                        <a:t>Maximum</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8105">
                        <a:lnSpc>
                          <a:spcPts val="1275"/>
                        </a:lnSpc>
                        <a:spcBef>
                          <a:spcPts val="195"/>
                        </a:spcBef>
                        <a:spcAft>
                          <a:spcPts val="0"/>
                        </a:spcAft>
                      </a:pPr>
                      <a:r>
                        <a:rPr lang="fr-FR" sz="1100" spc="-10">
                          <a:effectLst/>
                        </a:rPr>
                        <a:t>Minimum</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3030">
                        <a:lnSpc>
                          <a:spcPts val="1275"/>
                        </a:lnSpc>
                        <a:spcBef>
                          <a:spcPts val="195"/>
                        </a:spcBef>
                        <a:spcAft>
                          <a:spcPts val="0"/>
                        </a:spcAft>
                      </a:pPr>
                      <a:r>
                        <a:rPr lang="fr-FR" sz="1100" spc="-10">
                          <a:effectLst/>
                        </a:rPr>
                        <a:t>Maximum</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 algn="ctr">
                        <a:lnSpc>
                          <a:spcPts val="1275"/>
                        </a:lnSpc>
                        <a:spcBef>
                          <a:spcPts val="195"/>
                        </a:spcBef>
                        <a:spcAft>
                          <a:spcPts val="0"/>
                        </a:spcAft>
                      </a:pPr>
                      <a:r>
                        <a:rPr lang="fr-FR" sz="1100" spc="-10">
                          <a:effectLst/>
                        </a:rPr>
                        <a:t>Minimum</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 marR="1270" algn="ctr">
                        <a:lnSpc>
                          <a:spcPts val="1275"/>
                        </a:lnSpc>
                        <a:spcBef>
                          <a:spcPts val="195"/>
                        </a:spcBef>
                        <a:spcAft>
                          <a:spcPts val="0"/>
                        </a:spcAft>
                      </a:pPr>
                      <a:r>
                        <a:rPr lang="fr-FR" sz="1100" spc="-10">
                          <a:effectLst/>
                        </a:rPr>
                        <a:t>Maximum</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68288383"/>
                  </a:ext>
                </a:extLst>
              </a:tr>
              <a:tr h="1806497">
                <a:tc rowSpan="5">
                  <a:txBody>
                    <a:bodyPr/>
                    <a:lstStyle/>
                    <a:p>
                      <a:pPr marL="12065" algn="ctr">
                        <a:spcBef>
                          <a:spcPts val="100"/>
                        </a:spcBef>
                        <a:spcAft>
                          <a:spcPts val="0"/>
                        </a:spcAft>
                      </a:pPr>
                      <a:endParaRPr lang="fr-FR" sz="1100" spc="-25" dirty="0">
                        <a:effectLst/>
                      </a:endParaRPr>
                    </a:p>
                    <a:p>
                      <a:pPr marL="12065" algn="ctr">
                        <a:spcBef>
                          <a:spcPts val="100"/>
                        </a:spcBef>
                        <a:spcAft>
                          <a:spcPts val="0"/>
                        </a:spcAft>
                      </a:pPr>
                      <a:r>
                        <a:rPr lang="fr-FR" sz="1100" spc="-25" dirty="0">
                          <a:effectLst/>
                        </a:rPr>
                        <a:t>30</a:t>
                      </a:r>
                      <a:endParaRPr lang="fr-CA" sz="1000" dirty="0">
                        <a:effectLst/>
                      </a:endParaRPr>
                    </a:p>
                    <a:p>
                      <a:pPr marL="12065" algn="ctr">
                        <a:spcBef>
                          <a:spcPts val="95"/>
                        </a:spcBef>
                      </a:pPr>
                      <a:r>
                        <a:rPr lang="fr-FR" sz="1100" spc="-25" dirty="0">
                          <a:effectLst/>
                        </a:rPr>
                        <a:t>31</a:t>
                      </a:r>
                      <a:endParaRPr lang="fr-CA" sz="1000" dirty="0">
                        <a:effectLst/>
                      </a:endParaRPr>
                    </a:p>
                    <a:p>
                      <a:pPr marL="12065" algn="ctr">
                        <a:spcBef>
                          <a:spcPts val="90"/>
                        </a:spcBef>
                        <a:spcAft>
                          <a:spcPts val="0"/>
                        </a:spcAft>
                      </a:pPr>
                      <a:r>
                        <a:rPr lang="fr-FR" sz="1100" spc="-25" dirty="0">
                          <a:effectLst/>
                        </a:rPr>
                        <a:t>32</a:t>
                      </a:r>
                      <a:endParaRPr lang="fr-CA" sz="1000" dirty="0">
                        <a:effectLst/>
                      </a:endParaRPr>
                    </a:p>
                    <a:p>
                      <a:pPr marL="12065" algn="ctr">
                        <a:spcBef>
                          <a:spcPts val="100"/>
                        </a:spcBef>
                        <a:spcAft>
                          <a:spcPts val="0"/>
                        </a:spcAft>
                      </a:pPr>
                      <a:r>
                        <a:rPr lang="fr-FR" sz="1100" spc="-25" dirty="0">
                          <a:effectLst/>
                        </a:rPr>
                        <a:t>33</a:t>
                      </a:r>
                      <a:endParaRPr lang="fr-CA" sz="1000" dirty="0">
                        <a:effectLst/>
                      </a:endParaRPr>
                    </a:p>
                    <a:p>
                      <a:pPr marL="12065" algn="ctr">
                        <a:spcBef>
                          <a:spcPts val="95"/>
                        </a:spcBef>
                      </a:pPr>
                      <a:r>
                        <a:rPr lang="fr-FR" sz="1100" spc="-25" dirty="0">
                          <a:effectLst/>
                        </a:rPr>
                        <a:t>34</a:t>
                      </a:r>
                      <a:endParaRPr lang="fr-CA" sz="1000" dirty="0">
                        <a:effectLst/>
                      </a:endParaRPr>
                    </a:p>
                    <a:p>
                      <a:pPr marL="12065" algn="ctr">
                        <a:spcBef>
                          <a:spcPts val="95"/>
                        </a:spcBef>
                      </a:pPr>
                      <a:r>
                        <a:rPr lang="fr-FR" sz="1100" spc="-25" dirty="0">
                          <a:effectLst/>
                        </a:rPr>
                        <a:t>35</a:t>
                      </a:r>
                      <a:endParaRPr lang="fr-CA" sz="1000" dirty="0">
                        <a:effectLst/>
                      </a:endParaRPr>
                    </a:p>
                    <a:p>
                      <a:pPr marL="12065" algn="ctr">
                        <a:spcBef>
                          <a:spcPts val="95"/>
                        </a:spcBef>
                      </a:pPr>
                      <a:r>
                        <a:rPr lang="fr-FR" sz="1100" spc="-25" dirty="0">
                          <a:effectLst/>
                        </a:rPr>
                        <a:t>36</a:t>
                      </a:r>
                      <a:endParaRPr lang="fr-CA" sz="1000" dirty="0">
                        <a:effectLst/>
                      </a:endParaRPr>
                    </a:p>
                    <a:p>
                      <a:pPr marL="12065" algn="ctr">
                        <a:spcBef>
                          <a:spcPts val="95"/>
                        </a:spcBef>
                      </a:pPr>
                      <a:endParaRPr lang="fr-FR" sz="1100" spc="-25" dirty="0">
                        <a:effectLst/>
                      </a:endParaRPr>
                    </a:p>
                    <a:p>
                      <a:pPr marL="12065" algn="ctr">
                        <a:spcBef>
                          <a:spcPts val="95"/>
                        </a:spcBef>
                      </a:pPr>
                      <a:endParaRPr lang="fr-FR" sz="1100" spc="-25" dirty="0">
                        <a:effectLst/>
                      </a:endParaRPr>
                    </a:p>
                    <a:p>
                      <a:pPr marL="12065" algn="ctr">
                        <a:spcBef>
                          <a:spcPts val="95"/>
                        </a:spcBef>
                      </a:pPr>
                      <a:r>
                        <a:rPr lang="fr-FR" sz="1100" spc="-25" dirty="0">
                          <a:effectLst/>
                        </a:rPr>
                        <a:t>37</a:t>
                      </a:r>
                      <a:endParaRPr lang="fr-CA" sz="1000" dirty="0">
                        <a:effectLst/>
                      </a:endParaRPr>
                    </a:p>
                    <a:p>
                      <a:pPr marL="12065" algn="ctr">
                        <a:spcBef>
                          <a:spcPts val="90"/>
                        </a:spcBef>
                        <a:spcAft>
                          <a:spcPts val="0"/>
                        </a:spcAft>
                      </a:pPr>
                      <a:r>
                        <a:rPr lang="fr-FR" sz="1100" spc="-25" dirty="0">
                          <a:effectLst/>
                        </a:rPr>
                        <a:t>38</a:t>
                      </a:r>
                      <a:endParaRPr lang="fr-CA" sz="1000" dirty="0">
                        <a:effectLst/>
                      </a:endParaRPr>
                    </a:p>
                    <a:p>
                      <a:pPr marL="12065" algn="ctr">
                        <a:spcBef>
                          <a:spcPts val="100"/>
                        </a:spcBef>
                        <a:spcAft>
                          <a:spcPts val="0"/>
                        </a:spcAft>
                      </a:pPr>
                      <a:r>
                        <a:rPr lang="fr-FR" sz="1100" spc="-25" dirty="0">
                          <a:effectLst/>
                        </a:rPr>
                        <a:t>39</a:t>
                      </a:r>
                      <a:endParaRPr lang="fr-CA" sz="1000" dirty="0">
                        <a:effectLst/>
                      </a:endParaRPr>
                    </a:p>
                    <a:p>
                      <a:pPr marL="12065" algn="ctr">
                        <a:spcBef>
                          <a:spcPts val="95"/>
                        </a:spcBef>
                      </a:pPr>
                      <a:endParaRPr lang="fr-FR" sz="1100" spc="-25" dirty="0">
                        <a:effectLst/>
                      </a:endParaRPr>
                    </a:p>
                    <a:p>
                      <a:pPr marL="12065" algn="ctr">
                        <a:spcBef>
                          <a:spcPts val="95"/>
                        </a:spcBef>
                      </a:pPr>
                      <a:endParaRPr lang="fr-FR" sz="1100" spc="-25" dirty="0">
                        <a:effectLst/>
                      </a:endParaRPr>
                    </a:p>
                    <a:p>
                      <a:pPr marL="12065" algn="ctr">
                        <a:spcBef>
                          <a:spcPts val="95"/>
                        </a:spcBef>
                      </a:pPr>
                      <a:r>
                        <a:rPr lang="fr-FR" sz="1100" spc="-25" dirty="0">
                          <a:effectLst/>
                        </a:rPr>
                        <a:t>40</a:t>
                      </a:r>
                      <a:endParaRPr lang="fr-CA" sz="1000" dirty="0">
                        <a:effectLst/>
                      </a:endParaRPr>
                    </a:p>
                    <a:p>
                      <a:pPr marL="12065" algn="ctr">
                        <a:spcBef>
                          <a:spcPts val="95"/>
                        </a:spcBef>
                      </a:pPr>
                      <a:r>
                        <a:rPr lang="fr-FR" sz="1100" spc="-25" dirty="0">
                          <a:effectLst/>
                        </a:rPr>
                        <a:t>41</a:t>
                      </a:r>
                      <a:endParaRPr lang="fr-CA" sz="1000" dirty="0">
                        <a:effectLst/>
                      </a:endParaRPr>
                    </a:p>
                    <a:p>
                      <a:pPr marL="12065" algn="ctr">
                        <a:spcBef>
                          <a:spcPts val="95"/>
                        </a:spcBef>
                      </a:pPr>
                      <a:r>
                        <a:rPr lang="fr-FR" sz="1100" spc="-25" dirty="0">
                          <a:effectLst/>
                        </a:rPr>
                        <a:t>42</a:t>
                      </a:r>
                      <a:endParaRPr lang="fr-CA" sz="1000" dirty="0">
                        <a:effectLst/>
                      </a:endParaRPr>
                    </a:p>
                    <a:p>
                      <a:pPr marL="12065" algn="ctr">
                        <a:spcBef>
                          <a:spcPts val="100"/>
                        </a:spcBef>
                        <a:spcAft>
                          <a:spcPts val="0"/>
                        </a:spcAft>
                      </a:pPr>
                      <a:r>
                        <a:rPr lang="fr-FR" sz="1100" spc="-25" dirty="0">
                          <a:effectLst/>
                        </a:rPr>
                        <a:t>43</a:t>
                      </a:r>
                      <a:endParaRPr lang="fr-CA" sz="1000" dirty="0">
                        <a:effectLst/>
                      </a:endParaRPr>
                    </a:p>
                    <a:p>
                      <a:pPr marL="12065" algn="ctr">
                        <a:spcBef>
                          <a:spcPts val="90"/>
                        </a:spcBef>
                        <a:spcAft>
                          <a:spcPts val="0"/>
                        </a:spcAft>
                      </a:pPr>
                      <a:r>
                        <a:rPr lang="fr-FR" sz="1100" spc="-25" dirty="0">
                          <a:effectLst/>
                        </a:rPr>
                        <a:t>44</a:t>
                      </a:r>
                      <a:endParaRPr lang="fr-CA" sz="1000" dirty="0">
                        <a:effectLst/>
                      </a:endParaRPr>
                    </a:p>
                    <a:p>
                      <a:pPr marL="12065" algn="ctr">
                        <a:spcBef>
                          <a:spcPts val="95"/>
                        </a:spcBef>
                      </a:pPr>
                      <a:r>
                        <a:rPr lang="fr-FR" sz="1100" spc="-25" dirty="0">
                          <a:effectLst/>
                        </a:rPr>
                        <a:t>45</a:t>
                      </a:r>
                      <a:endParaRPr lang="fr-CA" sz="1000" dirty="0">
                        <a:effectLst/>
                      </a:endParaRPr>
                    </a:p>
                    <a:p>
                      <a:pPr marL="12065" algn="ctr">
                        <a:spcBef>
                          <a:spcPts val="95"/>
                        </a:spcBef>
                      </a:pPr>
                      <a:r>
                        <a:rPr lang="fr-FR" sz="1100" spc="-25" dirty="0">
                          <a:effectLst/>
                        </a:rPr>
                        <a:t>46</a:t>
                      </a:r>
                      <a:endParaRPr lang="fr-CA" sz="1000" dirty="0">
                        <a:effectLst/>
                      </a:endParaRPr>
                    </a:p>
                    <a:p>
                      <a:pPr marL="12065" algn="ctr">
                        <a:spcBef>
                          <a:spcPts val="95"/>
                        </a:spcBef>
                      </a:pPr>
                      <a:r>
                        <a:rPr lang="fr-FR" sz="1100" spc="-25" dirty="0">
                          <a:effectLst/>
                        </a:rPr>
                        <a:t>47</a:t>
                      </a:r>
                      <a:endParaRPr lang="fr-CA" sz="1000" dirty="0">
                        <a:effectLst/>
                      </a:endParaRPr>
                    </a:p>
                    <a:p>
                      <a:pPr marL="12065" algn="ctr">
                        <a:lnSpc>
                          <a:spcPts val="1280"/>
                        </a:lnSpc>
                        <a:spcBef>
                          <a:spcPts val="170"/>
                        </a:spcBef>
                        <a:spcAft>
                          <a:spcPts val="0"/>
                        </a:spcAft>
                      </a:pPr>
                      <a:r>
                        <a:rPr lang="fr-FR" sz="1100" spc="-25" dirty="0">
                          <a:effectLst/>
                        </a:rPr>
                        <a:t>48</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5">
                  <a:txBody>
                    <a:bodyPr/>
                    <a:lstStyle/>
                    <a:p>
                      <a:pPr marL="182245">
                        <a:spcBef>
                          <a:spcPts val="100"/>
                        </a:spcBef>
                      </a:pPr>
                      <a:endParaRPr lang="fr-FR" sz="1100" dirty="0">
                        <a:effectLst/>
                      </a:endParaRPr>
                    </a:p>
                    <a:p>
                      <a:pPr marL="182245">
                        <a:spcBef>
                          <a:spcPts val="100"/>
                        </a:spcBef>
                      </a:pPr>
                      <a:r>
                        <a:rPr lang="fr-FR" sz="1100" dirty="0">
                          <a:effectLst/>
                        </a:rPr>
                        <a:t>52 305 </a:t>
                      </a:r>
                      <a:r>
                        <a:rPr lang="fr-FR" sz="1100" spc="-50" dirty="0">
                          <a:effectLst/>
                        </a:rPr>
                        <a:t>$</a:t>
                      </a:r>
                      <a:endParaRPr lang="fr-CA" sz="1000" dirty="0">
                        <a:effectLst/>
                      </a:endParaRPr>
                    </a:p>
                    <a:p>
                      <a:pPr marL="182245">
                        <a:spcBef>
                          <a:spcPts val="95"/>
                        </a:spcBef>
                      </a:pPr>
                      <a:r>
                        <a:rPr lang="fr-FR" sz="1100" dirty="0">
                          <a:effectLst/>
                        </a:rPr>
                        <a:t>55 114 </a:t>
                      </a:r>
                      <a:r>
                        <a:rPr lang="fr-FR" sz="1100" spc="-50" dirty="0">
                          <a:effectLst/>
                        </a:rPr>
                        <a:t>$</a:t>
                      </a:r>
                      <a:endParaRPr lang="fr-CA" sz="1000" dirty="0">
                        <a:effectLst/>
                      </a:endParaRPr>
                    </a:p>
                    <a:p>
                      <a:pPr marL="182245">
                        <a:spcBef>
                          <a:spcPts val="90"/>
                        </a:spcBef>
                      </a:pPr>
                      <a:r>
                        <a:rPr lang="fr-FR" sz="1100" dirty="0">
                          <a:effectLst/>
                        </a:rPr>
                        <a:t>58 074 </a:t>
                      </a:r>
                      <a:r>
                        <a:rPr lang="fr-FR" sz="1100" spc="-50" dirty="0">
                          <a:effectLst/>
                        </a:rPr>
                        <a:t>$</a:t>
                      </a:r>
                      <a:endParaRPr lang="fr-CA" sz="1000" dirty="0">
                        <a:effectLst/>
                      </a:endParaRPr>
                    </a:p>
                    <a:p>
                      <a:pPr marL="182245">
                        <a:spcBef>
                          <a:spcPts val="100"/>
                        </a:spcBef>
                      </a:pPr>
                      <a:r>
                        <a:rPr lang="fr-FR" sz="1100" dirty="0">
                          <a:effectLst/>
                        </a:rPr>
                        <a:t>61 193 </a:t>
                      </a:r>
                      <a:r>
                        <a:rPr lang="fr-FR" sz="1100" spc="-50" dirty="0">
                          <a:effectLst/>
                        </a:rPr>
                        <a:t>$</a:t>
                      </a:r>
                      <a:endParaRPr lang="fr-CA" sz="1000" dirty="0">
                        <a:effectLst/>
                      </a:endParaRPr>
                    </a:p>
                    <a:p>
                      <a:pPr marL="182245">
                        <a:spcBef>
                          <a:spcPts val="95"/>
                        </a:spcBef>
                      </a:pPr>
                      <a:r>
                        <a:rPr lang="fr-FR" sz="1100" dirty="0">
                          <a:effectLst/>
                        </a:rPr>
                        <a:t>64 479 </a:t>
                      </a:r>
                      <a:r>
                        <a:rPr lang="fr-FR" sz="1100" spc="-50" dirty="0">
                          <a:effectLst/>
                        </a:rPr>
                        <a:t>$</a:t>
                      </a:r>
                      <a:endParaRPr lang="fr-CA" sz="1000" dirty="0">
                        <a:effectLst/>
                      </a:endParaRPr>
                    </a:p>
                    <a:p>
                      <a:pPr marL="182245">
                        <a:spcBef>
                          <a:spcPts val="95"/>
                        </a:spcBef>
                      </a:pPr>
                      <a:r>
                        <a:rPr lang="fr-FR" sz="1100" dirty="0">
                          <a:effectLst/>
                        </a:rPr>
                        <a:t>67 940 </a:t>
                      </a:r>
                      <a:r>
                        <a:rPr lang="fr-FR" sz="1100" spc="-50" dirty="0">
                          <a:effectLst/>
                        </a:rPr>
                        <a:t>$</a:t>
                      </a:r>
                      <a:endParaRPr lang="fr-CA" sz="1000" dirty="0">
                        <a:effectLst/>
                      </a:endParaRPr>
                    </a:p>
                    <a:p>
                      <a:pPr marL="182245">
                        <a:spcBef>
                          <a:spcPts val="95"/>
                        </a:spcBef>
                      </a:pPr>
                      <a:r>
                        <a:rPr lang="fr-FR" sz="1100" dirty="0">
                          <a:effectLst/>
                        </a:rPr>
                        <a:t>71 589 </a:t>
                      </a:r>
                      <a:r>
                        <a:rPr lang="fr-FR" sz="1100" spc="-50" dirty="0">
                          <a:effectLst/>
                        </a:rPr>
                        <a:t>$</a:t>
                      </a:r>
                      <a:endParaRPr lang="fr-CA" sz="1000" dirty="0">
                        <a:effectLst/>
                      </a:endParaRPr>
                    </a:p>
                    <a:p>
                      <a:pPr marL="182245">
                        <a:spcBef>
                          <a:spcPts val="95"/>
                        </a:spcBef>
                      </a:pPr>
                      <a:endParaRPr lang="fr-FR" sz="1100" dirty="0">
                        <a:effectLst/>
                      </a:endParaRPr>
                    </a:p>
                    <a:p>
                      <a:pPr marL="182245">
                        <a:spcBef>
                          <a:spcPts val="95"/>
                        </a:spcBef>
                      </a:pPr>
                      <a:endParaRPr lang="fr-FR" sz="1100" dirty="0">
                        <a:effectLst/>
                      </a:endParaRPr>
                    </a:p>
                    <a:p>
                      <a:pPr marL="182245">
                        <a:spcBef>
                          <a:spcPts val="95"/>
                        </a:spcBef>
                      </a:pPr>
                      <a:r>
                        <a:rPr lang="fr-FR" sz="1100" dirty="0">
                          <a:effectLst/>
                        </a:rPr>
                        <a:t>75 434 </a:t>
                      </a:r>
                      <a:r>
                        <a:rPr lang="fr-FR" sz="1100" spc="-50" dirty="0">
                          <a:effectLst/>
                        </a:rPr>
                        <a:t>$</a:t>
                      </a:r>
                      <a:endParaRPr lang="fr-CA" sz="1000" dirty="0">
                        <a:effectLst/>
                      </a:endParaRPr>
                    </a:p>
                    <a:p>
                      <a:pPr marL="182245">
                        <a:spcBef>
                          <a:spcPts val="90"/>
                        </a:spcBef>
                      </a:pPr>
                      <a:r>
                        <a:rPr lang="fr-FR" sz="1100" dirty="0">
                          <a:effectLst/>
                        </a:rPr>
                        <a:t>79 485 </a:t>
                      </a:r>
                      <a:r>
                        <a:rPr lang="fr-FR" sz="1100" spc="-50" dirty="0">
                          <a:effectLst/>
                        </a:rPr>
                        <a:t>$</a:t>
                      </a:r>
                      <a:endParaRPr lang="fr-CA" sz="1000" dirty="0">
                        <a:effectLst/>
                      </a:endParaRPr>
                    </a:p>
                    <a:p>
                      <a:pPr marL="182245">
                        <a:spcBef>
                          <a:spcPts val="100"/>
                        </a:spcBef>
                      </a:pPr>
                      <a:r>
                        <a:rPr lang="fr-FR" sz="1100" dirty="0">
                          <a:effectLst/>
                        </a:rPr>
                        <a:t>83 753 </a:t>
                      </a:r>
                      <a:r>
                        <a:rPr lang="fr-FR" sz="1100" spc="-50" dirty="0">
                          <a:effectLst/>
                        </a:rPr>
                        <a:t>$</a:t>
                      </a:r>
                      <a:endParaRPr lang="fr-CA" sz="1000" dirty="0">
                        <a:effectLst/>
                      </a:endParaRPr>
                    </a:p>
                    <a:p>
                      <a:pPr marL="182245">
                        <a:spcBef>
                          <a:spcPts val="95"/>
                        </a:spcBef>
                      </a:pPr>
                      <a:endParaRPr lang="fr-FR" sz="1100" dirty="0">
                        <a:effectLst/>
                      </a:endParaRPr>
                    </a:p>
                    <a:p>
                      <a:pPr marL="182245">
                        <a:spcBef>
                          <a:spcPts val="95"/>
                        </a:spcBef>
                      </a:pPr>
                      <a:endParaRPr lang="fr-FR" sz="1100" dirty="0">
                        <a:effectLst/>
                      </a:endParaRPr>
                    </a:p>
                    <a:p>
                      <a:pPr marL="182245">
                        <a:spcBef>
                          <a:spcPts val="95"/>
                        </a:spcBef>
                      </a:pPr>
                      <a:r>
                        <a:rPr lang="fr-FR" sz="1100" dirty="0">
                          <a:effectLst/>
                        </a:rPr>
                        <a:t>88 250 </a:t>
                      </a:r>
                      <a:r>
                        <a:rPr lang="fr-FR" sz="1100" spc="-50" dirty="0">
                          <a:effectLst/>
                        </a:rPr>
                        <a:t>$</a:t>
                      </a:r>
                      <a:endParaRPr lang="fr-CA" sz="1000" dirty="0">
                        <a:effectLst/>
                      </a:endParaRPr>
                    </a:p>
                    <a:p>
                      <a:pPr marL="182245">
                        <a:spcBef>
                          <a:spcPts val="95"/>
                        </a:spcBef>
                      </a:pPr>
                      <a:r>
                        <a:rPr lang="fr-FR" sz="1100" dirty="0">
                          <a:effectLst/>
                        </a:rPr>
                        <a:t>93 353 </a:t>
                      </a:r>
                      <a:r>
                        <a:rPr lang="fr-FR" sz="1100" spc="-50" dirty="0">
                          <a:effectLst/>
                        </a:rPr>
                        <a:t>$</a:t>
                      </a:r>
                      <a:endParaRPr lang="fr-CA" sz="1000" dirty="0">
                        <a:effectLst/>
                      </a:endParaRPr>
                    </a:p>
                    <a:p>
                      <a:pPr marL="182245">
                        <a:spcBef>
                          <a:spcPts val="95"/>
                        </a:spcBef>
                      </a:pPr>
                      <a:r>
                        <a:rPr lang="fr-FR" sz="1100" dirty="0">
                          <a:effectLst/>
                        </a:rPr>
                        <a:t>98 752 </a:t>
                      </a:r>
                      <a:r>
                        <a:rPr lang="fr-FR" sz="1100" spc="-50" dirty="0">
                          <a:effectLst/>
                        </a:rPr>
                        <a:t>$</a:t>
                      </a:r>
                      <a:endParaRPr lang="fr-CA" sz="1000" dirty="0">
                        <a:effectLst/>
                      </a:endParaRPr>
                    </a:p>
                    <a:p>
                      <a:pPr marL="144145">
                        <a:spcBef>
                          <a:spcPts val="100"/>
                        </a:spcBef>
                        <a:spcAft>
                          <a:spcPts val="0"/>
                        </a:spcAft>
                      </a:pPr>
                      <a:r>
                        <a:rPr lang="fr-FR" sz="1100" dirty="0">
                          <a:effectLst/>
                        </a:rPr>
                        <a:t>104 463 </a:t>
                      </a:r>
                      <a:r>
                        <a:rPr lang="fr-FR" sz="1100" spc="-50" dirty="0">
                          <a:effectLst/>
                        </a:rPr>
                        <a:t>$</a:t>
                      </a:r>
                      <a:endParaRPr lang="fr-CA" sz="1000" dirty="0">
                        <a:effectLst/>
                      </a:endParaRPr>
                    </a:p>
                    <a:p>
                      <a:pPr marL="144145">
                        <a:spcBef>
                          <a:spcPts val="90"/>
                        </a:spcBef>
                        <a:spcAft>
                          <a:spcPts val="0"/>
                        </a:spcAft>
                      </a:pPr>
                      <a:r>
                        <a:rPr lang="fr-FR" sz="1100" dirty="0">
                          <a:effectLst/>
                        </a:rPr>
                        <a:t>110 505 </a:t>
                      </a:r>
                      <a:r>
                        <a:rPr lang="fr-FR" sz="1100" spc="-50" dirty="0">
                          <a:effectLst/>
                        </a:rPr>
                        <a:t>$</a:t>
                      </a:r>
                      <a:endParaRPr lang="fr-CA" sz="1000" dirty="0">
                        <a:effectLst/>
                      </a:endParaRPr>
                    </a:p>
                    <a:p>
                      <a:pPr marL="144145">
                        <a:spcBef>
                          <a:spcPts val="95"/>
                        </a:spcBef>
                      </a:pPr>
                      <a:r>
                        <a:rPr lang="fr-FR" sz="1100" dirty="0">
                          <a:effectLst/>
                        </a:rPr>
                        <a:t>116 894 </a:t>
                      </a:r>
                      <a:r>
                        <a:rPr lang="fr-FR" sz="1100" spc="-50" dirty="0">
                          <a:effectLst/>
                        </a:rPr>
                        <a:t>$</a:t>
                      </a:r>
                      <a:endParaRPr lang="fr-CA" sz="1000" dirty="0">
                        <a:effectLst/>
                      </a:endParaRPr>
                    </a:p>
                    <a:p>
                      <a:pPr marL="144145">
                        <a:spcBef>
                          <a:spcPts val="95"/>
                        </a:spcBef>
                      </a:pPr>
                      <a:r>
                        <a:rPr lang="fr-FR" sz="1100" dirty="0">
                          <a:effectLst/>
                        </a:rPr>
                        <a:t>123 655 </a:t>
                      </a:r>
                      <a:r>
                        <a:rPr lang="fr-FR" sz="1100" spc="-50" dirty="0">
                          <a:effectLst/>
                        </a:rPr>
                        <a:t>$</a:t>
                      </a:r>
                      <a:endParaRPr lang="fr-CA" sz="1000" dirty="0">
                        <a:effectLst/>
                      </a:endParaRPr>
                    </a:p>
                    <a:p>
                      <a:pPr marL="144145">
                        <a:spcBef>
                          <a:spcPts val="95"/>
                        </a:spcBef>
                      </a:pPr>
                      <a:r>
                        <a:rPr lang="fr-FR" sz="1100" dirty="0">
                          <a:effectLst/>
                        </a:rPr>
                        <a:t>130 805 </a:t>
                      </a:r>
                      <a:r>
                        <a:rPr lang="fr-FR" sz="1100" spc="-50" dirty="0">
                          <a:effectLst/>
                        </a:rPr>
                        <a:t>$</a:t>
                      </a:r>
                      <a:endParaRPr lang="fr-CA" sz="1000" dirty="0">
                        <a:effectLst/>
                      </a:endParaRPr>
                    </a:p>
                    <a:p>
                      <a:pPr marL="144145">
                        <a:lnSpc>
                          <a:spcPts val="1280"/>
                        </a:lnSpc>
                        <a:spcBef>
                          <a:spcPts val="170"/>
                        </a:spcBef>
                        <a:spcAft>
                          <a:spcPts val="0"/>
                        </a:spcAft>
                      </a:pPr>
                      <a:r>
                        <a:rPr lang="fr-FR" sz="1100" dirty="0">
                          <a:effectLst/>
                        </a:rPr>
                        <a:t>138 369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5">
                  <a:txBody>
                    <a:bodyPr/>
                    <a:lstStyle/>
                    <a:p>
                      <a:pPr marL="138430">
                        <a:spcBef>
                          <a:spcPts val="100"/>
                        </a:spcBef>
                        <a:spcAft>
                          <a:spcPts val="0"/>
                        </a:spcAft>
                      </a:pPr>
                      <a:endParaRPr lang="fr-FR" sz="1100" dirty="0">
                        <a:effectLst/>
                      </a:endParaRPr>
                    </a:p>
                    <a:p>
                      <a:pPr marL="138430">
                        <a:spcBef>
                          <a:spcPts val="100"/>
                        </a:spcBef>
                        <a:spcAft>
                          <a:spcPts val="0"/>
                        </a:spcAft>
                      </a:pPr>
                      <a:r>
                        <a:rPr lang="fr-FR" sz="1100" dirty="0">
                          <a:effectLst/>
                        </a:rPr>
                        <a:t>67 996 </a:t>
                      </a:r>
                      <a:r>
                        <a:rPr lang="fr-FR" sz="1100" spc="-50" dirty="0">
                          <a:effectLst/>
                        </a:rPr>
                        <a:t>$</a:t>
                      </a:r>
                      <a:endParaRPr lang="fr-CA" sz="1000" dirty="0">
                        <a:effectLst/>
                      </a:endParaRPr>
                    </a:p>
                    <a:p>
                      <a:pPr marL="138430">
                        <a:spcBef>
                          <a:spcPts val="95"/>
                        </a:spcBef>
                      </a:pPr>
                      <a:r>
                        <a:rPr lang="fr-FR" sz="1100" dirty="0">
                          <a:effectLst/>
                        </a:rPr>
                        <a:t>71 648 </a:t>
                      </a:r>
                      <a:r>
                        <a:rPr lang="fr-FR" sz="1100" spc="-50" dirty="0">
                          <a:effectLst/>
                        </a:rPr>
                        <a:t>$</a:t>
                      </a:r>
                      <a:endParaRPr lang="fr-CA" sz="1000" dirty="0">
                        <a:effectLst/>
                      </a:endParaRPr>
                    </a:p>
                    <a:p>
                      <a:pPr marL="138430">
                        <a:spcBef>
                          <a:spcPts val="90"/>
                        </a:spcBef>
                        <a:spcAft>
                          <a:spcPts val="0"/>
                        </a:spcAft>
                      </a:pPr>
                      <a:r>
                        <a:rPr lang="fr-FR" sz="1100" dirty="0">
                          <a:effectLst/>
                        </a:rPr>
                        <a:t>75 496 </a:t>
                      </a:r>
                      <a:r>
                        <a:rPr lang="fr-FR" sz="1100" spc="-50" dirty="0">
                          <a:effectLst/>
                        </a:rPr>
                        <a:t>$</a:t>
                      </a:r>
                      <a:endParaRPr lang="fr-CA" sz="1000" dirty="0">
                        <a:effectLst/>
                      </a:endParaRPr>
                    </a:p>
                    <a:p>
                      <a:pPr marL="138430">
                        <a:spcBef>
                          <a:spcPts val="100"/>
                        </a:spcBef>
                        <a:spcAft>
                          <a:spcPts val="0"/>
                        </a:spcAft>
                      </a:pPr>
                      <a:r>
                        <a:rPr lang="fr-FR" sz="1100" dirty="0">
                          <a:effectLst/>
                        </a:rPr>
                        <a:t>79 551 </a:t>
                      </a:r>
                      <a:r>
                        <a:rPr lang="fr-FR" sz="1100" spc="-50" dirty="0">
                          <a:effectLst/>
                        </a:rPr>
                        <a:t>$</a:t>
                      </a:r>
                      <a:endParaRPr lang="fr-CA" sz="1000" dirty="0">
                        <a:effectLst/>
                      </a:endParaRPr>
                    </a:p>
                    <a:p>
                      <a:pPr marL="138430">
                        <a:spcBef>
                          <a:spcPts val="95"/>
                        </a:spcBef>
                      </a:pPr>
                      <a:r>
                        <a:rPr lang="fr-FR" sz="1100" dirty="0">
                          <a:effectLst/>
                        </a:rPr>
                        <a:t>83 823 </a:t>
                      </a:r>
                      <a:r>
                        <a:rPr lang="fr-FR" sz="1100" spc="-50" dirty="0">
                          <a:effectLst/>
                        </a:rPr>
                        <a:t>$</a:t>
                      </a:r>
                      <a:endParaRPr lang="fr-CA" sz="1000" dirty="0">
                        <a:effectLst/>
                      </a:endParaRPr>
                    </a:p>
                    <a:p>
                      <a:pPr marL="138430">
                        <a:spcBef>
                          <a:spcPts val="95"/>
                        </a:spcBef>
                      </a:pPr>
                      <a:r>
                        <a:rPr lang="fr-FR" sz="1100" dirty="0">
                          <a:effectLst/>
                        </a:rPr>
                        <a:t>88 323 </a:t>
                      </a:r>
                      <a:r>
                        <a:rPr lang="fr-FR" sz="1100" spc="-50" dirty="0">
                          <a:effectLst/>
                        </a:rPr>
                        <a:t>$</a:t>
                      </a:r>
                      <a:endParaRPr lang="fr-CA" sz="1000" dirty="0">
                        <a:effectLst/>
                      </a:endParaRPr>
                    </a:p>
                    <a:p>
                      <a:pPr marL="138430">
                        <a:spcBef>
                          <a:spcPts val="95"/>
                        </a:spcBef>
                      </a:pPr>
                      <a:r>
                        <a:rPr lang="fr-FR" sz="1100" dirty="0">
                          <a:effectLst/>
                        </a:rPr>
                        <a:t>93 066 </a:t>
                      </a:r>
                      <a:r>
                        <a:rPr lang="fr-FR" sz="1100" spc="-50" dirty="0">
                          <a:effectLst/>
                        </a:rPr>
                        <a:t>$</a:t>
                      </a:r>
                      <a:endParaRPr lang="fr-CA" sz="1000" dirty="0">
                        <a:effectLst/>
                      </a:endParaRPr>
                    </a:p>
                    <a:p>
                      <a:pPr marL="138430">
                        <a:spcBef>
                          <a:spcPts val="95"/>
                        </a:spcBef>
                      </a:pPr>
                      <a:endParaRPr lang="fr-FR" sz="1100" dirty="0">
                        <a:effectLst/>
                      </a:endParaRPr>
                    </a:p>
                    <a:p>
                      <a:pPr marL="138430">
                        <a:spcBef>
                          <a:spcPts val="95"/>
                        </a:spcBef>
                      </a:pPr>
                      <a:endParaRPr lang="fr-FR" sz="1100" dirty="0">
                        <a:effectLst/>
                      </a:endParaRPr>
                    </a:p>
                    <a:p>
                      <a:pPr marL="138430">
                        <a:spcBef>
                          <a:spcPts val="95"/>
                        </a:spcBef>
                      </a:pPr>
                      <a:r>
                        <a:rPr lang="fr-FR" sz="1100" dirty="0">
                          <a:effectLst/>
                        </a:rPr>
                        <a:t>98 064 </a:t>
                      </a:r>
                      <a:r>
                        <a:rPr lang="fr-FR" sz="1100" spc="-50" dirty="0">
                          <a:effectLst/>
                        </a:rPr>
                        <a:t>$</a:t>
                      </a:r>
                      <a:endParaRPr lang="fr-CA" sz="1000" dirty="0">
                        <a:effectLst/>
                      </a:endParaRPr>
                    </a:p>
                    <a:p>
                      <a:pPr marL="100330">
                        <a:spcBef>
                          <a:spcPts val="90"/>
                        </a:spcBef>
                        <a:spcAft>
                          <a:spcPts val="0"/>
                        </a:spcAft>
                      </a:pPr>
                      <a:r>
                        <a:rPr lang="fr-FR" sz="1100" dirty="0">
                          <a:effectLst/>
                        </a:rPr>
                        <a:t>103 330 </a:t>
                      </a:r>
                      <a:r>
                        <a:rPr lang="fr-FR" sz="1100" spc="-50" dirty="0">
                          <a:effectLst/>
                        </a:rPr>
                        <a:t>$</a:t>
                      </a:r>
                      <a:endParaRPr lang="fr-CA" sz="1000" dirty="0">
                        <a:effectLst/>
                      </a:endParaRPr>
                    </a:p>
                    <a:p>
                      <a:pPr marL="100330">
                        <a:spcBef>
                          <a:spcPts val="100"/>
                        </a:spcBef>
                        <a:spcAft>
                          <a:spcPts val="0"/>
                        </a:spcAft>
                      </a:pPr>
                      <a:r>
                        <a:rPr lang="fr-FR" sz="1100" dirty="0">
                          <a:effectLst/>
                        </a:rPr>
                        <a:t>108 879 </a:t>
                      </a:r>
                      <a:r>
                        <a:rPr lang="fr-FR" sz="1100" spc="-50" dirty="0">
                          <a:effectLst/>
                        </a:rPr>
                        <a:t>$</a:t>
                      </a:r>
                      <a:endParaRPr lang="fr-CA" sz="1000" dirty="0">
                        <a:effectLst/>
                      </a:endParaRPr>
                    </a:p>
                    <a:p>
                      <a:pPr marL="100330">
                        <a:spcBef>
                          <a:spcPts val="95"/>
                        </a:spcBef>
                      </a:pPr>
                      <a:endParaRPr lang="fr-FR" sz="1100" dirty="0">
                        <a:effectLst/>
                      </a:endParaRPr>
                    </a:p>
                    <a:p>
                      <a:pPr marL="100330">
                        <a:spcBef>
                          <a:spcPts val="95"/>
                        </a:spcBef>
                      </a:pPr>
                      <a:endParaRPr lang="fr-FR" sz="1100" dirty="0">
                        <a:effectLst/>
                      </a:endParaRPr>
                    </a:p>
                    <a:p>
                      <a:pPr marL="100330">
                        <a:spcBef>
                          <a:spcPts val="95"/>
                        </a:spcBef>
                      </a:pPr>
                      <a:r>
                        <a:rPr lang="fr-FR" sz="1100" dirty="0">
                          <a:effectLst/>
                        </a:rPr>
                        <a:t>114 726 </a:t>
                      </a:r>
                      <a:r>
                        <a:rPr lang="fr-FR" sz="1100" spc="-50" dirty="0">
                          <a:effectLst/>
                        </a:rPr>
                        <a:t>$</a:t>
                      </a:r>
                      <a:endParaRPr lang="fr-CA" sz="1000" dirty="0">
                        <a:effectLst/>
                      </a:endParaRPr>
                    </a:p>
                    <a:p>
                      <a:pPr marL="100330">
                        <a:spcBef>
                          <a:spcPts val="95"/>
                        </a:spcBef>
                      </a:pPr>
                      <a:r>
                        <a:rPr lang="fr-FR" sz="1100" dirty="0">
                          <a:effectLst/>
                        </a:rPr>
                        <a:t>121 360 </a:t>
                      </a:r>
                      <a:r>
                        <a:rPr lang="fr-FR" sz="1100" spc="-50" dirty="0">
                          <a:effectLst/>
                        </a:rPr>
                        <a:t>$</a:t>
                      </a:r>
                      <a:endParaRPr lang="fr-CA" sz="1000" dirty="0">
                        <a:effectLst/>
                      </a:endParaRPr>
                    </a:p>
                    <a:p>
                      <a:pPr marL="100330">
                        <a:spcBef>
                          <a:spcPts val="95"/>
                        </a:spcBef>
                      </a:pPr>
                      <a:r>
                        <a:rPr lang="fr-FR" sz="1100" dirty="0">
                          <a:effectLst/>
                        </a:rPr>
                        <a:t>128 378 </a:t>
                      </a:r>
                      <a:r>
                        <a:rPr lang="fr-FR" sz="1100" spc="-50" dirty="0">
                          <a:effectLst/>
                        </a:rPr>
                        <a:t>$</a:t>
                      </a:r>
                      <a:endParaRPr lang="fr-CA" sz="1000" dirty="0">
                        <a:effectLst/>
                      </a:endParaRPr>
                    </a:p>
                    <a:p>
                      <a:pPr marL="100330">
                        <a:spcBef>
                          <a:spcPts val="100"/>
                        </a:spcBef>
                        <a:spcAft>
                          <a:spcPts val="0"/>
                        </a:spcAft>
                      </a:pPr>
                      <a:r>
                        <a:rPr lang="fr-FR" sz="1100" dirty="0">
                          <a:effectLst/>
                        </a:rPr>
                        <a:t>135 803 </a:t>
                      </a:r>
                      <a:r>
                        <a:rPr lang="fr-FR" sz="1100" spc="-50" dirty="0">
                          <a:effectLst/>
                        </a:rPr>
                        <a:t>$</a:t>
                      </a:r>
                      <a:endParaRPr lang="fr-CA" sz="1000" dirty="0">
                        <a:effectLst/>
                      </a:endParaRPr>
                    </a:p>
                    <a:p>
                      <a:pPr marL="100330">
                        <a:spcBef>
                          <a:spcPts val="90"/>
                        </a:spcBef>
                        <a:spcAft>
                          <a:spcPts val="0"/>
                        </a:spcAft>
                      </a:pPr>
                      <a:r>
                        <a:rPr lang="fr-FR" sz="1100" dirty="0">
                          <a:effectLst/>
                        </a:rPr>
                        <a:t>143 656 </a:t>
                      </a:r>
                      <a:r>
                        <a:rPr lang="fr-FR" sz="1100" spc="-50" dirty="0">
                          <a:effectLst/>
                        </a:rPr>
                        <a:t>$</a:t>
                      </a:r>
                      <a:endParaRPr lang="fr-CA" sz="1000" dirty="0">
                        <a:effectLst/>
                      </a:endParaRPr>
                    </a:p>
                    <a:p>
                      <a:pPr marL="100330">
                        <a:spcBef>
                          <a:spcPts val="95"/>
                        </a:spcBef>
                      </a:pPr>
                      <a:r>
                        <a:rPr lang="fr-FR" sz="1100" dirty="0">
                          <a:effectLst/>
                        </a:rPr>
                        <a:t>151 963 </a:t>
                      </a:r>
                      <a:r>
                        <a:rPr lang="fr-FR" sz="1100" spc="-50" dirty="0">
                          <a:effectLst/>
                        </a:rPr>
                        <a:t>$</a:t>
                      </a:r>
                      <a:endParaRPr lang="fr-CA" sz="1000" dirty="0">
                        <a:effectLst/>
                      </a:endParaRPr>
                    </a:p>
                    <a:p>
                      <a:pPr marL="100330">
                        <a:spcBef>
                          <a:spcPts val="95"/>
                        </a:spcBef>
                      </a:pPr>
                      <a:r>
                        <a:rPr lang="fr-FR" sz="1100" dirty="0">
                          <a:effectLst/>
                        </a:rPr>
                        <a:t>160 751 </a:t>
                      </a:r>
                      <a:r>
                        <a:rPr lang="fr-FR" sz="1100" spc="-50" dirty="0">
                          <a:effectLst/>
                        </a:rPr>
                        <a:t>$</a:t>
                      </a:r>
                      <a:endParaRPr lang="fr-CA" sz="1000" dirty="0">
                        <a:effectLst/>
                      </a:endParaRPr>
                    </a:p>
                    <a:p>
                      <a:pPr marL="100330">
                        <a:spcBef>
                          <a:spcPts val="95"/>
                        </a:spcBef>
                      </a:pPr>
                      <a:r>
                        <a:rPr lang="fr-FR" sz="1100" dirty="0">
                          <a:effectLst/>
                        </a:rPr>
                        <a:t>170 046 </a:t>
                      </a:r>
                      <a:r>
                        <a:rPr lang="fr-FR" sz="1100" spc="-50" dirty="0">
                          <a:effectLst/>
                        </a:rPr>
                        <a:t>$</a:t>
                      </a:r>
                      <a:endParaRPr lang="fr-CA" sz="1000" dirty="0">
                        <a:effectLst/>
                      </a:endParaRPr>
                    </a:p>
                    <a:p>
                      <a:pPr marL="100330">
                        <a:lnSpc>
                          <a:spcPts val="1280"/>
                        </a:lnSpc>
                        <a:spcBef>
                          <a:spcPts val="170"/>
                        </a:spcBef>
                        <a:spcAft>
                          <a:spcPts val="0"/>
                        </a:spcAft>
                      </a:pPr>
                      <a:r>
                        <a:rPr lang="fr-FR" sz="1100" dirty="0">
                          <a:effectLst/>
                        </a:rPr>
                        <a:t>179 880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5">
                  <a:txBody>
                    <a:bodyPr/>
                    <a:lstStyle/>
                    <a:p>
                      <a:pPr marL="137160">
                        <a:spcBef>
                          <a:spcPts val="100"/>
                        </a:spcBef>
                        <a:spcAft>
                          <a:spcPts val="0"/>
                        </a:spcAft>
                      </a:pPr>
                      <a:endParaRPr lang="fr-FR" sz="1100" dirty="0">
                        <a:effectLst/>
                      </a:endParaRPr>
                    </a:p>
                    <a:p>
                      <a:pPr marL="137160">
                        <a:spcBef>
                          <a:spcPts val="100"/>
                        </a:spcBef>
                        <a:spcAft>
                          <a:spcPts val="0"/>
                        </a:spcAft>
                      </a:pPr>
                      <a:r>
                        <a:rPr lang="fr-FR" sz="1100" dirty="0">
                          <a:effectLst/>
                        </a:rPr>
                        <a:t>53 351 </a:t>
                      </a:r>
                      <a:r>
                        <a:rPr lang="fr-FR" sz="1100" spc="-50" dirty="0">
                          <a:effectLst/>
                        </a:rPr>
                        <a:t>$</a:t>
                      </a:r>
                      <a:endParaRPr lang="fr-CA" sz="1000" dirty="0">
                        <a:effectLst/>
                      </a:endParaRPr>
                    </a:p>
                    <a:p>
                      <a:pPr marL="137160">
                        <a:spcBef>
                          <a:spcPts val="95"/>
                        </a:spcBef>
                      </a:pPr>
                      <a:r>
                        <a:rPr lang="fr-FR" sz="1100" dirty="0">
                          <a:effectLst/>
                        </a:rPr>
                        <a:t>56 216 </a:t>
                      </a:r>
                      <a:r>
                        <a:rPr lang="fr-FR" sz="1100" spc="-50" dirty="0">
                          <a:effectLst/>
                        </a:rPr>
                        <a:t>$</a:t>
                      </a:r>
                      <a:endParaRPr lang="fr-CA" sz="1000" dirty="0">
                        <a:effectLst/>
                      </a:endParaRPr>
                    </a:p>
                    <a:p>
                      <a:pPr marL="137160">
                        <a:spcBef>
                          <a:spcPts val="90"/>
                        </a:spcBef>
                        <a:spcAft>
                          <a:spcPts val="0"/>
                        </a:spcAft>
                      </a:pPr>
                      <a:r>
                        <a:rPr lang="fr-FR" sz="1100" dirty="0">
                          <a:effectLst/>
                        </a:rPr>
                        <a:t>59 235 </a:t>
                      </a:r>
                      <a:r>
                        <a:rPr lang="fr-FR" sz="1100" spc="-50" dirty="0">
                          <a:effectLst/>
                        </a:rPr>
                        <a:t>$</a:t>
                      </a:r>
                      <a:endParaRPr lang="fr-CA" sz="1000" dirty="0">
                        <a:effectLst/>
                      </a:endParaRPr>
                    </a:p>
                    <a:p>
                      <a:pPr marL="137160">
                        <a:spcBef>
                          <a:spcPts val="100"/>
                        </a:spcBef>
                        <a:spcAft>
                          <a:spcPts val="0"/>
                        </a:spcAft>
                      </a:pPr>
                      <a:r>
                        <a:rPr lang="fr-FR" sz="1100" dirty="0">
                          <a:effectLst/>
                        </a:rPr>
                        <a:t>62 417 </a:t>
                      </a:r>
                      <a:r>
                        <a:rPr lang="fr-FR" sz="1100" spc="-50" dirty="0">
                          <a:effectLst/>
                        </a:rPr>
                        <a:t>$</a:t>
                      </a:r>
                      <a:endParaRPr lang="fr-CA" sz="1000" dirty="0">
                        <a:effectLst/>
                      </a:endParaRPr>
                    </a:p>
                    <a:p>
                      <a:pPr marL="137160">
                        <a:spcBef>
                          <a:spcPts val="95"/>
                        </a:spcBef>
                      </a:pPr>
                      <a:r>
                        <a:rPr lang="fr-FR" sz="1100" dirty="0">
                          <a:effectLst/>
                        </a:rPr>
                        <a:t>65 769 </a:t>
                      </a:r>
                      <a:r>
                        <a:rPr lang="fr-FR" sz="1100" spc="-50" dirty="0">
                          <a:effectLst/>
                        </a:rPr>
                        <a:t>$</a:t>
                      </a:r>
                      <a:endParaRPr lang="fr-CA" sz="1000" dirty="0">
                        <a:effectLst/>
                      </a:endParaRPr>
                    </a:p>
                    <a:p>
                      <a:pPr marL="137160">
                        <a:spcBef>
                          <a:spcPts val="95"/>
                        </a:spcBef>
                      </a:pPr>
                      <a:r>
                        <a:rPr lang="fr-FR" sz="1100" dirty="0">
                          <a:effectLst/>
                        </a:rPr>
                        <a:t>69 299 </a:t>
                      </a:r>
                      <a:r>
                        <a:rPr lang="fr-FR" sz="1100" spc="-50" dirty="0">
                          <a:effectLst/>
                        </a:rPr>
                        <a:t>$</a:t>
                      </a:r>
                      <a:endParaRPr lang="fr-CA" sz="1000" dirty="0">
                        <a:effectLst/>
                      </a:endParaRPr>
                    </a:p>
                    <a:p>
                      <a:pPr marL="137160">
                        <a:spcBef>
                          <a:spcPts val="95"/>
                        </a:spcBef>
                      </a:pPr>
                      <a:r>
                        <a:rPr lang="fr-FR" sz="1100" dirty="0">
                          <a:effectLst/>
                        </a:rPr>
                        <a:t>73 021 </a:t>
                      </a:r>
                      <a:r>
                        <a:rPr lang="fr-FR" sz="1100" spc="-50" dirty="0">
                          <a:effectLst/>
                        </a:rPr>
                        <a:t>$</a:t>
                      </a:r>
                      <a:endParaRPr lang="fr-CA" sz="1000" dirty="0">
                        <a:effectLst/>
                      </a:endParaRPr>
                    </a:p>
                    <a:p>
                      <a:pPr marL="137160">
                        <a:spcBef>
                          <a:spcPts val="95"/>
                        </a:spcBef>
                      </a:pPr>
                      <a:endParaRPr lang="fr-FR" sz="1100" dirty="0">
                        <a:effectLst/>
                      </a:endParaRPr>
                    </a:p>
                    <a:p>
                      <a:pPr marL="137160">
                        <a:spcBef>
                          <a:spcPts val="95"/>
                        </a:spcBef>
                      </a:pPr>
                      <a:endParaRPr lang="fr-FR" sz="1100" dirty="0">
                        <a:effectLst/>
                      </a:endParaRPr>
                    </a:p>
                    <a:p>
                      <a:pPr marL="137160">
                        <a:spcBef>
                          <a:spcPts val="95"/>
                        </a:spcBef>
                      </a:pPr>
                      <a:r>
                        <a:rPr lang="fr-FR" sz="1100" dirty="0">
                          <a:effectLst/>
                        </a:rPr>
                        <a:t>76 943 </a:t>
                      </a:r>
                      <a:r>
                        <a:rPr lang="fr-FR" sz="1100" spc="-50" dirty="0">
                          <a:effectLst/>
                        </a:rPr>
                        <a:t>$</a:t>
                      </a:r>
                      <a:endParaRPr lang="fr-CA" sz="1000" dirty="0">
                        <a:effectLst/>
                      </a:endParaRPr>
                    </a:p>
                    <a:p>
                      <a:pPr marL="137160">
                        <a:spcBef>
                          <a:spcPts val="90"/>
                        </a:spcBef>
                        <a:spcAft>
                          <a:spcPts val="0"/>
                        </a:spcAft>
                      </a:pPr>
                      <a:r>
                        <a:rPr lang="fr-FR" sz="1100" dirty="0">
                          <a:effectLst/>
                        </a:rPr>
                        <a:t>81 075 </a:t>
                      </a:r>
                      <a:r>
                        <a:rPr lang="fr-FR" sz="1100" spc="-50" dirty="0">
                          <a:effectLst/>
                        </a:rPr>
                        <a:t>$</a:t>
                      </a:r>
                      <a:endParaRPr lang="fr-CA" sz="1000" dirty="0">
                        <a:effectLst/>
                      </a:endParaRPr>
                    </a:p>
                    <a:p>
                      <a:pPr marL="137160">
                        <a:spcBef>
                          <a:spcPts val="100"/>
                        </a:spcBef>
                        <a:spcAft>
                          <a:spcPts val="0"/>
                        </a:spcAft>
                      </a:pPr>
                      <a:r>
                        <a:rPr lang="fr-FR" sz="1100" dirty="0">
                          <a:effectLst/>
                        </a:rPr>
                        <a:t>85 428 </a:t>
                      </a:r>
                      <a:r>
                        <a:rPr lang="fr-FR" sz="1100" spc="-50" dirty="0">
                          <a:effectLst/>
                        </a:rPr>
                        <a:t>$</a:t>
                      </a:r>
                      <a:endParaRPr lang="fr-CA" sz="1000" dirty="0">
                        <a:effectLst/>
                      </a:endParaRPr>
                    </a:p>
                    <a:p>
                      <a:pPr marL="137160">
                        <a:spcBef>
                          <a:spcPts val="95"/>
                        </a:spcBef>
                      </a:pPr>
                      <a:endParaRPr lang="fr-FR" sz="1100" dirty="0">
                        <a:effectLst/>
                      </a:endParaRPr>
                    </a:p>
                    <a:p>
                      <a:pPr marL="137160">
                        <a:spcBef>
                          <a:spcPts val="95"/>
                        </a:spcBef>
                      </a:pPr>
                      <a:endParaRPr lang="fr-FR" sz="1100" dirty="0">
                        <a:effectLst/>
                      </a:endParaRPr>
                    </a:p>
                    <a:p>
                      <a:pPr marL="137160">
                        <a:spcBef>
                          <a:spcPts val="95"/>
                        </a:spcBef>
                      </a:pPr>
                      <a:r>
                        <a:rPr lang="fr-FR" sz="1100" dirty="0">
                          <a:effectLst/>
                        </a:rPr>
                        <a:t>90 015 </a:t>
                      </a:r>
                      <a:r>
                        <a:rPr lang="fr-FR" sz="1100" spc="-50" dirty="0">
                          <a:effectLst/>
                        </a:rPr>
                        <a:t>$</a:t>
                      </a:r>
                      <a:endParaRPr lang="fr-CA" sz="1000" dirty="0">
                        <a:effectLst/>
                      </a:endParaRPr>
                    </a:p>
                    <a:p>
                      <a:pPr marL="137160">
                        <a:spcBef>
                          <a:spcPts val="95"/>
                        </a:spcBef>
                      </a:pPr>
                      <a:r>
                        <a:rPr lang="fr-FR" sz="1100" dirty="0">
                          <a:effectLst/>
                        </a:rPr>
                        <a:t>95 220 </a:t>
                      </a:r>
                      <a:r>
                        <a:rPr lang="fr-FR" sz="1100" spc="-50" dirty="0">
                          <a:effectLst/>
                        </a:rPr>
                        <a:t>$</a:t>
                      </a:r>
                      <a:endParaRPr lang="fr-CA" sz="1000" dirty="0">
                        <a:effectLst/>
                      </a:endParaRPr>
                    </a:p>
                    <a:p>
                      <a:pPr marL="99060">
                        <a:spcBef>
                          <a:spcPts val="95"/>
                        </a:spcBef>
                      </a:pPr>
                      <a:r>
                        <a:rPr lang="fr-FR" sz="1100" dirty="0">
                          <a:effectLst/>
                        </a:rPr>
                        <a:t>100 727 </a:t>
                      </a:r>
                      <a:r>
                        <a:rPr lang="fr-FR" sz="1100" spc="-50" dirty="0">
                          <a:effectLst/>
                        </a:rPr>
                        <a:t>$</a:t>
                      </a:r>
                      <a:endParaRPr lang="fr-CA" sz="1000" dirty="0">
                        <a:effectLst/>
                      </a:endParaRPr>
                    </a:p>
                    <a:p>
                      <a:pPr marL="99060">
                        <a:spcBef>
                          <a:spcPts val="100"/>
                        </a:spcBef>
                        <a:spcAft>
                          <a:spcPts val="0"/>
                        </a:spcAft>
                      </a:pPr>
                      <a:r>
                        <a:rPr lang="fr-FR" sz="1100" dirty="0">
                          <a:effectLst/>
                        </a:rPr>
                        <a:t>106 552 </a:t>
                      </a:r>
                      <a:r>
                        <a:rPr lang="fr-FR" sz="1100" spc="-50" dirty="0">
                          <a:effectLst/>
                        </a:rPr>
                        <a:t>$</a:t>
                      </a:r>
                      <a:endParaRPr lang="fr-CA" sz="1000" dirty="0">
                        <a:effectLst/>
                      </a:endParaRPr>
                    </a:p>
                    <a:p>
                      <a:pPr marL="99060">
                        <a:spcBef>
                          <a:spcPts val="90"/>
                        </a:spcBef>
                        <a:spcAft>
                          <a:spcPts val="0"/>
                        </a:spcAft>
                      </a:pPr>
                      <a:r>
                        <a:rPr lang="fr-FR" sz="1100" dirty="0">
                          <a:effectLst/>
                        </a:rPr>
                        <a:t>112 715 </a:t>
                      </a:r>
                      <a:r>
                        <a:rPr lang="fr-FR" sz="1100" spc="-50" dirty="0">
                          <a:effectLst/>
                        </a:rPr>
                        <a:t>$</a:t>
                      </a:r>
                      <a:endParaRPr lang="fr-CA" sz="1000" dirty="0">
                        <a:effectLst/>
                      </a:endParaRPr>
                    </a:p>
                    <a:p>
                      <a:pPr marL="99060">
                        <a:spcBef>
                          <a:spcPts val="95"/>
                        </a:spcBef>
                      </a:pPr>
                      <a:r>
                        <a:rPr lang="fr-FR" sz="1100" dirty="0">
                          <a:effectLst/>
                        </a:rPr>
                        <a:t>119 232 </a:t>
                      </a:r>
                      <a:r>
                        <a:rPr lang="fr-FR" sz="1100" spc="-50" dirty="0">
                          <a:effectLst/>
                        </a:rPr>
                        <a:t>$</a:t>
                      </a:r>
                      <a:endParaRPr lang="fr-CA" sz="1000" dirty="0">
                        <a:effectLst/>
                      </a:endParaRPr>
                    </a:p>
                    <a:p>
                      <a:pPr marL="99060">
                        <a:spcBef>
                          <a:spcPts val="95"/>
                        </a:spcBef>
                      </a:pPr>
                      <a:r>
                        <a:rPr lang="fr-FR" sz="1100" dirty="0">
                          <a:effectLst/>
                        </a:rPr>
                        <a:t>126 128 </a:t>
                      </a:r>
                      <a:r>
                        <a:rPr lang="fr-FR" sz="1100" spc="-50" dirty="0">
                          <a:effectLst/>
                        </a:rPr>
                        <a:t>$</a:t>
                      </a:r>
                      <a:endParaRPr lang="fr-CA" sz="1000" dirty="0">
                        <a:effectLst/>
                      </a:endParaRPr>
                    </a:p>
                    <a:p>
                      <a:pPr marL="99060">
                        <a:spcBef>
                          <a:spcPts val="95"/>
                        </a:spcBef>
                      </a:pPr>
                      <a:r>
                        <a:rPr lang="fr-FR" sz="1100" dirty="0">
                          <a:effectLst/>
                        </a:rPr>
                        <a:t>133 421 </a:t>
                      </a:r>
                      <a:r>
                        <a:rPr lang="fr-FR" sz="1100" spc="-50" dirty="0">
                          <a:effectLst/>
                        </a:rPr>
                        <a:t>$</a:t>
                      </a:r>
                      <a:endParaRPr lang="fr-CA" sz="1000" dirty="0">
                        <a:effectLst/>
                      </a:endParaRPr>
                    </a:p>
                    <a:p>
                      <a:pPr marL="99060">
                        <a:lnSpc>
                          <a:spcPts val="1280"/>
                        </a:lnSpc>
                        <a:spcBef>
                          <a:spcPts val="170"/>
                        </a:spcBef>
                        <a:spcAft>
                          <a:spcPts val="0"/>
                        </a:spcAft>
                      </a:pPr>
                      <a:r>
                        <a:rPr lang="fr-FR" sz="1100" dirty="0">
                          <a:effectLst/>
                        </a:rPr>
                        <a:t>141 136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5">
                  <a:txBody>
                    <a:bodyPr/>
                    <a:lstStyle/>
                    <a:p>
                      <a:pPr marL="182245">
                        <a:spcBef>
                          <a:spcPts val="100"/>
                        </a:spcBef>
                      </a:pPr>
                      <a:endParaRPr lang="fr-FR" sz="1100" dirty="0">
                        <a:effectLst/>
                      </a:endParaRPr>
                    </a:p>
                    <a:p>
                      <a:pPr marL="182245">
                        <a:spcBef>
                          <a:spcPts val="100"/>
                        </a:spcBef>
                      </a:pPr>
                      <a:r>
                        <a:rPr lang="fr-FR" sz="1100" dirty="0">
                          <a:effectLst/>
                        </a:rPr>
                        <a:t>69 356 </a:t>
                      </a:r>
                      <a:r>
                        <a:rPr lang="fr-FR" sz="1100" spc="-50" dirty="0">
                          <a:effectLst/>
                        </a:rPr>
                        <a:t>$</a:t>
                      </a:r>
                      <a:endParaRPr lang="fr-CA" sz="1000" dirty="0">
                        <a:effectLst/>
                      </a:endParaRPr>
                    </a:p>
                    <a:p>
                      <a:pPr marL="182245">
                        <a:spcBef>
                          <a:spcPts val="95"/>
                        </a:spcBef>
                      </a:pPr>
                      <a:r>
                        <a:rPr lang="fr-FR" sz="1100" dirty="0">
                          <a:effectLst/>
                        </a:rPr>
                        <a:t>73 081 </a:t>
                      </a:r>
                      <a:r>
                        <a:rPr lang="fr-FR" sz="1100" spc="-50" dirty="0">
                          <a:effectLst/>
                        </a:rPr>
                        <a:t>$</a:t>
                      </a:r>
                      <a:endParaRPr lang="fr-CA" sz="1000" dirty="0">
                        <a:effectLst/>
                      </a:endParaRPr>
                    </a:p>
                    <a:p>
                      <a:pPr marL="182245">
                        <a:spcBef>
                          <a:spcPts val="90"/>
                        </a:spcBef>
                      </a:pPr>
                      <a:r>
                        <a:rPr lang="fr-FR" sz="1100" dirty="0">
                          <a:effectLst/>
                        </a:rPr>
                        <a:t>77 006 </a:t>
                      </a:r>
                      <a:r>
                        <a:rPr lang="fr-FR" sz="1100" spc="-50" dirty="0">
                          <a:effectLst/>
                        </a:rPr>
                        <a:t>$</a:t>
                      </a:r>
                      <a:endParaRPr lang="fr-CA" sz="1000" dirty="0">
                        <a:effectLst/>
                      </a:endParaRPr>
                    </a:p>
                    <a:p>
                      <a:pPr marL="182245">
                        <a:spcBef>
                          <a:spcPts val="100"/>
                        </a:spcBef>
                      </a:pPr>
                      <a:r>
                        <a:rPr lang="fr-FR" sz="1100" dirty="0">
                          <a:effectLst/>
                        </a:rPr>
                        <a:t>81 142 </a:t>
                      </a:r>
                      <a:r>
                        <a:rPr lang="fr-FR" sz="1100" spc="-50" dirty="0">
                          <a:effectLst/>
                        </a:rPr>
                        <a:t>$</a:t>
                      </a:r>
                      <a:endParaRPr lang="fr-CA" sz="1000" dirty="0">
                        <a:effectLst/>
                      </a:endParaRPr>
                    </a:p>
                    <a:p>
                      <a:pPr marL="182245">
                        <a:spcBef>
                          <a:spcPts val="95"/>
                        </a:spcBef>
                      </a:pPr>
                      <a:r>
                        <a:rPr lang="fr-FR" sz="1100" dirty="0">
                          <a:effectLst/>
                        </a:rPr>
                        <a:t>85 499 </a:t>
                      </a:r>
                      <a:r>
                        <a:rPr lang="fr-FR" sz="1100" spc="-50" dirty="0">
                          <a:effectLst/>
                        </a:rPr>
                        <a:t>$</a:t>
                      </a:r>
                      <a:endParaRPr lang="fr-CA" sz="1000" dirty="0">
                        <a:effectLst/>
                      </a:endParaRPr>
                    </a:p>
                    <a:p>
                      <a:pPr marL="182245">
                        <a:spcBef>
                          <a:spcPts val="95"/>
                        </a:spcBef>
                      </a:pPr>
                      <a:r>
                        <a:rPr lang="fr-FR" sz="1100" dirty="0">
                          <a:effectLst/>
                        </a:rPr>
                        <a:t>90 089 </a:t>
                      </a:r>
                      <a:r>
                        <a:rPr lang="fr-FR" sz="1100" spc="-50" dirty="0">
                          <a:effectLst/>
                        </a:rPr>
                        <a:t>$</a:t>
                      </a:r>
                      <a:endParaRPr lang="fr-CA" sz="1000" dirty="0">
                        <a:effectLst/>
                      </a:endParaRPr>
                    </a:p>
                    <a:p>
                      <a:pPr marL="182245">
                        <a:spcBef>
                          <a:spcPts val="95"/>
                        </a:spcBef>
                      </a:pPr>
                      <a:r>
                        <a:rPr lang="fr-FR" sz="1100" dirty="0">
                          <a:effectLst/>
                        </a:rPr>
                        <a:t>94 927 </a:t>
                      </a:r>
                      <a:r>
                        <a:rPr lang="fr-FR" sz="1100" spc="-50" dirty="0">
                          <a:effectLst/>
                        </a:rPr>
                        <a:t>$</a:t>
                      </a:r>
                      <a:endParaRPr lang="fr-CA" sz="1000" dirty="0">
                        <a:effectLst/>
                      </a:endParaRPr>
                    </a:p>
                    <a:p>
                      <a:pPr marL="144145">
                        <a:spcBef>
                          <a:spcPts val="95"/>
                        </a:spcBef>
                      </a:pPr>
                      <a:endParaRPr lang="fr-FR" sz="1100" dirty="0">
                        <a:effectLst/>
                      </a:endParaRPr>
                    </a:p>
                    <a:p>
                      <a:pPr marL="144145">
                        <a:spcBef>
                          <a:spcPts val="95"/>
                        </a:spcBef>
                      </a:pPr>
                      <a:endParaRPr lang="fr-FR" sz="1100" dirty="0">
                        <a:effectLst/>
                      </a:endParaRPr>
                    </a:p>
                    <a:p>
                      <a:pPr marL="144145">
                        <a:spcBef>
                          <a:spcPts val="95"/>
                        </a:spcBef>
                      </a:pPr>
                      <a:r>
                        <a:rPr lang="fr-FR" sz="1100" dirty="0">
                          <a:effectLst/>
                        </a:rPr>
                        <a:t>100 025 </a:t>
                      </a:r>
                      <a:r>
                        <a:rPr lang="fr-FR" sz="1100" spc="-50" dirty="0">
                          <a:effectLst/>
                        </a:rPr>
                        <a:t>$</a:t>
                      </a:r>
                      <a:endParaRPr lang="fr-CA" sz="1000" dirty="0">
                        <a:effectLst/>
                      </a:endParaRPr>
                    </a:p>
                    <a:p>
                      <a:pPr marL="144145">
                        <a:spcBef>
                          <a:spcPts val="90"/>
                        </a:spcBef>
                        <a:spcAft>
                          <a:spcPts val="0"/>
                        </a:spcAft>
                      </a:pPr>
                      <a:r>
                        <a:rPr lang="fr-FR" sz="1100" dirty="0">
                          <a:effectLst/>
                        </a:rPr>
                        <a:t>105 397 </a:t>
                      </a:r>
                      <a:r>
                        <a:rPr lang="fr-FR" sz="1100" spc="-50" dirty="0">
                          <a:effectLst/>
                        </a:rPr>
                        <a:t>$</a:t>
                      </a:r>
                      <a:endParaRPr lang="fr-CA" sz="1000" dirty="0">
                        <a:effectLst/>
                      </a:endParaRPr>
                    </a:p>
                    <a:p>
                      <a:pPr marL="144145">
                        <a:spcBef>
                          <a:spcPts val="100"/>
                        </a:spcBef>
                        <a:spcAft>
                          <a:spcPts val="0"/>
                        </a:spcAft>
                      </a:pPr>
                      <a:r>
                        <a:rPr lang="fr-FR" sz="1100" dirty="0">
                          <a:effectLst/>
                        </a:rPr>
                        <a:t>111 057 </a:t>
                      </a:r>
                      <a:r>
                        <a:rPr lang="fr-FR" sz="1100" spc="-50" dirty="0">
                          <a:effectLst/>
                        </a:rPr>
                        <a:t>$</a:t>
                      </a:r>
                      <a:endParaRPr lang="fr-CA" sz="1000" dirty="0">
                        <a:effectLst/>
                      </a:endParaRPr>
                    </a:p>
                    <a:p>
                      <a:pPr marL="144145">
                        <a:spcBef>
                          <a:spcPts val="95"/>
                        </a:spcBef>
                      </a:pPr>
                      <a:endParaRPr lang="fr-FR" sz="1100" dirty="0">
                        <a:effectLst/>
                      </a:endParaRPr>
                    </a:p>
                    <a:p>
                      <a:pPr marL="144145">
                        <a:spcBef>
                          <a:spcPts val="95"/>
                        </a:spcBef>
                      </a:pPr>
                      <a:endParaRPr lang="fr-FR" sz="1100" dirty="0">
                        <a:effectLst/>
                      </a:endParaRPr>
                    </a:p>
                    <a:p>
                      <a:pPr marL="144145">
                        <a:spcBef>
                          <a:spcPts val="95"/>
                        </a:spcBef>
                      </a:pPr>
                      <a:r>
                        <a:rPr lang="fr-FR" sz="1100" dirty="0">
                          <a:effectLst/>
                        </a:rPr>
                        <a:t>117 021 </a:t>
                      </a:r>
                      <a:r>
                        <a:rPr lang="fr-FR" sz="1100" spc="-50" dirty="0">
                          <a:effectLst/>
                        </a:rPr>
                        <a:t>$</a:t>
                      </a:r>
                      <a:endParaRPr lang="fr-CA" sz="1000" dirty="0">
                        <a:effectLst/>
                      </a:endParaRPr>
                    </a:p>
                    <a:p>
                      <a:pPr marL="144145">
                        <a:spcBef>
                          <a:spcPts val="95"/>
                        </a:spcBef>
                      </a:pPr>
                      <a:r>
                        <a:rPr lang="fr-FR" sz="1100" dirty="0">
                          <a:effectLst/>
                        </a:rPr>
                        <a:t>123 787 </a:t>
                      </a:r>
                      <a:r>
                        <a:rPr lang="fr-FR" sz="1100" spc="-50" dirty="0">
                          <a:effectLst/>
                        </a:rPr>
                        <a:t>$</a:t>
                      </a:r>
                      <a:endParaRPr lang="fr-CA" sz="1000" dirty="0">
                        <a:effectLst/>
                      </a:endParaRPr>
                    </a:p>
                    <a:p>
                      <a:pPr marL="144145">
                        <a:spcBef>
                          <a:spcPts val="95"/>
                        </a:spcBef>
                      </a:pPr>
                      <a:r>
                        <a:rPr lang="fr-FR" sz="1100" dirty="0">
                          <a:effectLst/>
                        </a:rPr>
                        <a:t>130 946 </a:t>
                      </a:r>
                      <a:r>
                        <a:rPr lang="fr-FR" sz="1100" spc="-50" dirty="0">
                          <a:effectLst/>
                        </a:rPr>
                        <a:t>$</a:t>
                      </a:r>
                      <a:endParaRPr lang="fr-CA" sz="1000" dirty="0">
                        <a:effectLst/>
                      </a:endParaRPr>
                    </a:p>
                    <a:p>
                      <a:pPr marL="144145">
                        <a:spcBef>
                          <a:spcPts val="100"/>
                        </a:spcBef>
                        <a:spcAft>
                          <a:spcPts val="0"/>
                        </a:spcAft>
                      </a:pPr>
                      <a:r>
                        <a:rPr lang="fr-FR" sz="1100" dirty="0">
                          <a:effectLst/>
                        </a:rPr>
                        <a:t>138 519 </a:t>
                      </a:r>
                      <a:r>
                        <a:rPr lang="fr-FR" sz="1100" spc="-50" dirty="0">
                          <a:effectLst/>
                        </a:rPr>
                        <a:t>$</a:t>
                      </a:r>
                      <a:endParaRPr lang="fr-CA" sz="1000" dirty="0">
                        <a:effectLst/>
                      </a:endParaRPr>
                    </a:p>
                    <a:p>
                      <a:pPr marL="144145">
                        <a:spcBef>
                          <a:spcPts val="90"/>
                        </a:spcBef>
                        <a:spcAft>
                          <a:spcPts val="0"/>
                        </a:spcAft>
                      </a:pPr>
                      <a:r>
                        <a:rPr lang="fr-FR" sz="1100" dirty="0">
                          <a:effectLst/>
                        </a:rPr>
                        <a:t>146 529 </a:t>
                      </a:r>
                      <a:r>
                        <a:rPr lang="fr-FR" sz="1100" spc="-50" dirty="0">
                          <a:effectLst/>
                        </a:rPr>
                        <a:t>$</a:t>
                      </a:r>
                      <a:endParaRPr lang="fr-CA" sz="1000" dirty="0">
                        <a:effectLst/>
                      </a:endParaRPr>
                    </a:p>
                    <a:p>
                      <a:pPr marL="144145">
                        <a:spcBef>
                          <a:spcPts val="95"/>
                        </a:spcBef>
                      </a:pPr>
                      <a:r>
                        <a:rPr lang="fr-FR" sz="1100" dirty="0">
                          <a:effectLst/>
                        </a:rPr>
                        <a:t>155 002 </a:t>
                      </a:r>
                      <a:r>
                        <a:rPr lang="fr-FR" sz="1100" spc="-50" dirty="0">
                          <a:effectLst/>
                        </a:rPr>
                        <a:t>$</a:t>
                      </a:r>
                      <a:endParaRPr lang="fr-CA" sz="1000" dirty="0">
                        <a:effectLst/>
                      </a:endParaRPr>
                    </a:p>
                    <a:p>
                      <a:pPr marL="144145">
                        <a:spcBef>
                          <a:spcPts val="95"/>
                        </a:spcBef>
                      </a:pPr>
                      <a:r>
                        <a:rPr lang="fr-FR" sz="1100" dirty="0">
                          <a:effectLst/>
                        </a:rPr>
                        <a:t>163 966 </a:t>
                      </a:r>
                      <a:r>
                        <a:rPr lang="fr-FR" sz="1100" spc="-50" dirty="0">
                          <a:effectLst/>
                        </a:rPr>
                        <a:t>$</a:t>
                      </a:r>
                      <a:endParaRPr lang="fr-CA" sz="1000" dirty="0">
                        <a:effectLst/>
                      </a:endParaRPr>
                    </a:p>
                    <a:p>
                      <a:pPr marL="144145">
                        <a:spcBef>
                          <a:spcPts val="95"/>
                        </a:spcBef>
                      </a:pPr>
                      <a:r>
                        <a:rPr lang="fr-FR" sz="1100" dirty="0">
                          <a:effectLst/>
                        </a:rPr>
                        <a:t>173 447 </a:t>
                      </a:r>
                      <a:r>
                        <a:rPr lang="fr-FR" sz="1100" spc="-50" dirty="0">
                          <a:effectLst/>
                        </a:rPr>
                        <a:t>$</a:t>
                      </a:r>
                      <a:endParaRPr lang="fr-CA" sz="1000" dirty="0">
                        <a:effectLst/>
                      </a:endParaRPr>
                    </a:p>
                    <a:p>
                      <a:pPr marL="144145">
                        <a:lnSpc>
                          <a:spcPts val="1280"/>
                        </a:lnSpc>
                        <a:spcBef>
                          <a:spcPts val="170"/>
                        </a:spcBef>
                        <a:spcAft>
                          <a:spcPts val="0"/>
                        </a:spcAft>
                      </a:pPr>
                      <a:r>
                        <a:rPr lang="fr-FR" sz="1100" dirty="0">
                          <a:effectLst/>
                        </a:rPr>
                        <a:t>183 478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6525">
                        <a:spcBef>
                          <a:spcPts val="100"/>
                        </a:spcBef>
                        <a:spcAft>
                          <a:spcPts val="0"/>
                        </a:spcAft>
                      </a:pPr>
                      <a:endParaRPr lang="fr-FR" sz="1100" dirty="0">
                        <a:effectLst/>
                      </a:endParaRPr>
                    </a:p>
                    <a:p>
                      <a:pPr marL="136525">
                        <a:spcBef>
                          <a:spcPts val="100"/>
                        </a:spcBef>
                        <a:spcAft>
                          <a:spcPts val="0"/>
                        </a:spcAft>
                      </a:pPr>
                      <a:r>
                        <a:rPr lang="fr-FR" sz="1100" dirty="0">
                          <a:effectLst/>
                        </a:rPr>
                        <a:t>54 418 </a:t>
                      </a:r>
                      <a:r>
                        <a:rPr lang="fr-FR" sz="1100" spc="-50" dirty="0">
                          <a:effectLst/>
                        </a:rPr>
                        <a:t>$</a:t>
                      </a:r>
                      <a:endParaRPr lang="fr-CA" sz="1000" dirty="0">
                        <a:effectLst/>
                      </a:endParaRPr>
                    </a:p>
                    <a:p>
                      <a:pPr marL="136525">
                        <a:spcBef>
                          <a:spcPts val="95"/>
                        </a:spcBef>
                      </a:pPr>
                      <a:r>
                        <a:rPr lang="fr-FR" sz="1100" dirty="0">
                          <a:effectLst/>
                        </a:rPr>
                        <a:t>57 340 </a:t>
                      </a:r>
                      <a:r>
                        <a:rPr lang="fr-FR" sz="1100" spc="-50" dirty="0">
                          <a:effectLst/>
                        </a:rPr>
                        <a:t>$</a:t>
                      </a:r>
                      <a:endParaRPr lang="fr-CA" sz="1000" dirty="0">
                        <a:effectLst/>
                      </a:endParaRPr>
                    </a:p>
                    <a:p>
                      <a:pPr marL="136525">
                        <a:spcBef>
                          <a:spcPts val="90"/>
                        </a:spcBef>
                        <a:spcAft>
                          <a:spcPts val="0"/>
                        </a:spcAft>
                      </a:pPr>
                      <a:r>
                        <a:rPr lang="fr-FR" sz="1100" dirty="0">
                          <a:effectLst/>
                        </a:rPr>
                        <a:t>60 420 </a:t>
                      </a:r>
                      <a:r>
                        <a:rPr lang="fr-FR" sz="1100" spc="-50" dirty="0">
                          <a:effectLst/>
                        </a:rPr>
                        <a:t>$</a:t>
                      </a:r>
                      <a:endParaRPr lang="fr-CA" sz="1000" dirty="0">
                        <a:effectLst/>
                      </a:endParaRPr>
                    </a:p>
                    <a:p>
                      <a:pPr marL="136525">
                        <a:spcBef>
                          <a:spcPts val="100"/>
                        </a:spcBef>
                        <a:spcAft>
                          <a:spcPts val="0"/>
                        </a:spcAft>
                      </a:pPr>
                      <a:r>
                        <a:rPr lang="fr-FR" sz="1100" dirty="0">
                          <a:effectLst/>
                        </a:rPr>
                        <a:t>63 665 </a:t>
                      </a:r>
                      <a:r>
                        <a:rPr lang="fr-FR" sz="1100" spc="-50" dirty="0">
                          <a:effectLst/>
                        </a:rPr>
                        <a:t>$</a:t>
                      </a:r>
                      <a:endParaRPr lang="fr-CA" sz="1000" dirty="0">
                        <a:effectLst/>
                      </a:endParaRPr>
                    </a:p>
                    <a:p>
                      <a:pPr marL="136525">
                        <a:spcBef>
                          <a:spcPts val="95"/>
                        </a:spcBef>
                      </a:pPr>
                      <a:r>
                        <a:rPr lang="fr-FR" sz="1100" dirty="0">
                          <a:effectLst/>
                        </a:rPr>
                        <a:t>67 084 </a:t>
                      </a:r>
                      <a:r>
                        <a:rPr lang="fr-FR" sz="1100" spc="-50" dirty="0">
                          <a:effectLst/>
                        </a:rPr>
                        <a:t>$</a:t>
                      </a:r>
                      <a:endParaRPr lang="fr-CA" sz="1000" dirty="0">
                        <a:effectLst/>
                      </a:endParaRPr>
                    </a:p>
                    <a:p>
                      <a:pPr marL="136525">
                        <a:spcBef>
                          <a:spcPts val="95"/>
                        </a:spcBef>
                      </a:pPr>
                      <a:r>
                        <a:rPr lang="fr-FR" sz="1100" dirty="0">
                          <a:effectLst/>
                        </a:rPr>
                        <a:t>70 685 </a:t>
                      </a:r>
                      <a:r>
                        <a:rPr lang="fr-FR" sz="1100" spc="-50" dirty="0">
                          <a:effectLst/>
                        </a:rPr>
                        <a:t>$</a:t>
                      </a:r>
                      <a:endParaRPr lang="fr-CA" sz="1000" dirty="0">
                        <a:effectLst/>
                      </a:endParaRPr>
                    </a:p>
                    <a:p>
                      <a:pPr marL="136525">
                        <a:lnSpc>
                          <a:spcPts val="1230"/>
                        </a:lnSpc>
                        <a:spcBef>
                          <a:spcPts val="95"/>
                        </a:spcBef>
                      </a:pPr>
                      <a:r>
                        <a:rPr lang="fr-FR" sz="1100" dirty="0">
                          <a:effectLst/>
                        </a:rPr>
                        <a:t>74 481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7010">
                        <a:spcBef>
                          <a:spcPts val="100"/>
                        </a:spcBef>
                        <a:spcAft>
                          <a:spcPts val="0"/>
                        </a:spcAft>
                      </a:pPr>
                      <a:endParaRPr lang="fr-FR" sz="1100" dirty="0">
                        <a:effectLst/>
                      </a:endParaRPr>
                    </a:p>
                    <a:p>
                      <a:pPr marL="207010">
                        <a:spcBef>
                          <a:spcPts val="100"/>
                        </a:spcBef>
                        <a:spcAft>
                          <a:spcPts val="0"/>
                        </a:spcAft>
                      </a:pPr>
                      <a:r>
                        <a:rPr lang="fr-FR" sz="1100" dirty="0">
                          <a:effectLst/>
                        </a:rPr>
                        <a:t>70 743 </a:t>
                      </a:r>
                      <a:r>
                        <a:rPr lang="fr-FR" sz="1100" spc="-50" dirty="0">
                          <a:effectLst/>
                        </a:rPr>
                        <a:t>$</a:t>
                      </a:r>
                      <a:endParaRPr lang="fr-CA" sz="1000" dirty="0">
                        <a:effectLst/>
                      </a:endParaRPr>
                    </a:p>
                    <a:p>
                      <a:pPr marL="207010">
                        <a:spcBef>
                          <a:spcPts val="95"/>
                        </a:spcBef>
                      </a:pPr>
                      <a:r>
                        <a:rPr lang="fr-FR" sz="1100" dirty="0">
                          <a:effectLst/>
                        </a:rPr>
                        <a:t>74 543 </a:t>
                      </a:r>
                      <a:r>
                        <a:rPr lang="fr-FR" sz="1100" spc="-50" dirty="0">
                          <a:effectLst/>
                        </a:rPr>
                        <a:t>$</a:t>
                      </a:r>
                      <a:endParaRPr lang="fr-CA" sz="1000" dirty="0">
                        <a:effectLst/>
                      </a:endParaRPr>
                    </a:p>
                    <a:p>
                      <a:pPr marL="207010">
                        <a:spcBef>
                          <a:spcPts val="90"/>
                        </a:spcBef>
                        <a:spcAft>
                          <a:spcPts val="0"/>
                        </a:spcAft>
                      </a:pPr>
                      <a:r>
                        <a:rPr lang="fr-FR" sz="1100" dirty="0">
                          <a:effectLst/>
                        </a:rPr>
                        <a:t>78 546 </a:t>
                      </a:r>
                      <a:r>
                        <a:rPr lang="fr-FR" sz="1100" spc="-50" dirty="0">
                          <a:effectLst/>
                        </a:rPr>
                        <a:t>$</a:t>
                      </a:r>
                      <a:endParaRPr lang="fr-CA" sz="1000" dirty="0">
                        <a:effectLst/>
                      </a:endParaRPr>
                    </a:p>
                    <a:p>
                      <a:pPr marL="207010">
                        <a:spcBef>
                          <a:spcPts val="100"/>
                        </a:spcBef>
                        <a:spcAft>
                          <a:spcPts val="0"/>
                        </a:spcAft>
                      </a:pPr>
                      <a:r>
                        <a:rPr lang="fr-FR" sz="1100" dirty="0">
                          <a:effectLst/>
                        </a:rPr>
                        <a:t>82 765 </a:t>
                      </a:r>
                      <a:r>
                        <a:rPr lang="fr-FR" sz="1100" spc="-50" dirty="0">
                          <a:effectLst/>
                        </a:rPr>
                        <a:t>$</a:t>
                      </a:r>
                      <a:endParaRPr lang="fr-CA" sz="1000" dirty="0">
                        <a:effectLst/>
                      </a:endParaRPr>
                    </a:p>
                    <a:p>
                      <a:pPr marL="207010">
                        <a:spcBef>
                          <a:spcPts val="95"/>
                        </a:spcBef>
                      </a:pPr>
                      <a:r>
                        <a:rPr lang="fr-FR" sz="1100" dirty="0">
                          <a:effectLst/>
                        </a:rPr>
                        <a:t>87 209 </a:t>
                      </a:r>
                      <a:r>
                        <a:rPr lang="fr-FR" sz="1100" spc="-50" dirty="0">
                          <a:effectLst/>
                        </a:rPr>
                        <a:t>$</a:t>
                      </a:r>
                      <a:endParaRPr lang="fr-CA" sz="1000" dirty="0">
                        <a:effectLst/>
                      </a:endParaRPr>
                    </a:p>
                    <a:p>
                      <a:pPr marL="207010">
                        <a:spcBef>
                          <a:spcPts val="95"/>
                        </a:spcBef>
                      </a:pPr>
                      <a:r>
                        <a:rPr lang="fr-FR" sz="1100" dirty="0">
                          <a:effectLst/>
                        </a:rPr>
                        <a:t>91 891 </a:t>
                      </a:r>
                      <a:r>
                        <a:rPr lang="fr-FR" sz="1100" spc="-50" dirty="0">
                          <a:effectLst/>
                        </a:rPr>
                        <a:t>$</a:t>
                      </a:r>
                      <a:endParaRPr lang="fr-CA" sz="1000" dirty="0">
                        <a:effectLst/>
                      </a:endParaRPr>
                    </a:p>
                    <a:p>
                      <a:pPr marL="207010">
                        <a:lnSpc>
                          <a:spcPts val="1230"/>
                        </a:lnSpc>
                        <a:spcBef>
                          <a:spcPts val="95"/>
                        </a:spcBef>
                      </a:pPr>
                      <a:r>
                        <a:rPr lang="fr-FR" sz="1100" dirty="0">
                          <a:effectLst/>
                        </a:rPr>
                        <a:t>96 826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92873850"/>
                  </a:ext>
                </a:extLst>
              </a:tr>
              <a:tr h="144966">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5715" algn="ctr">
                        <a:lnSpc>
                          <a:spcPts val="1370"/>
                        </a:lnSpc>
                        <a:spcBef>
                          <a:spcPts val="45"/>
                        </a:spcBef>
                        <a:spcAft>
                          <a:spcPts val="0"/>
                        </a:spcAft>
                      </a:pPr>
                      <a:r>
                        <a:rPr lang="fr-FR" sz="1100" b="1" dirty="0">
                          <a:effectLst/>
                          <a:highlight>
                            <a:srgbClr val="D9E1F1"/>
                          </a:highlight>
                        </a:rPr>
                        <a:t>80 052 </a:t>
                      </a:r>
                      <a:r>
                        <a:rPr lang="fr-FR" sz="1100" b="1" spc="-50" dirty="0">
                          <a:effectLst/>
                          <a:highlight>
                            <a:srgbClr val="D9E1F1"/>
                          </a:highlight>
                        </a:rPr>
                        <a:t>$</a:t>
                      </a:r>
                      <a:endParaRPr lang="fr-CA" sz="1000" b="1" dirty="0">
                        <a:effectLst/>
                        <a:highlight>
                          <a:srgbClr val="D9E1F1"/>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 algn="ctr">
                        <a:lnSpc>
                          <a:spcPts val="1370"/>
                        </a:lnSpc>
                        <a:spcBef>
                          <a:spcPts val="45"/>
                        </a:spcBef>
                        <a:spcAft>
                          <a:spcPts val="0"/>
                        </a:spcAft>
                      </a:pPr>
                      <a:r>
                        <a:rPr lang="fr-FR" sz="1100" dirty="0">
                          <a:solidFill>
                            <a:schemeClr val="tx1"/>
                          </a:solidFill>
                          <a:effectLst/>
                          <a:highlight>
                            <a:srgbClr val="D9E1F1"/>
                          </a:highlight>
                        </a:rPr>
                        <a:t>104 067 </a:t>
                      </a:r>
                      <a:r>
                        <a:rPr lang="fr-FR" sz="1100" spc="-50" dirty="0">
                          <a:solidFill>
                            <a:schemeClr val="tx1"/>
                          </a:solidFill>
                          <a:effectLst/>
                          <a:highlight>
                            <a:srgbClr val="D9E1F1"/>
                          </a:highlight>
                        </a:rPr>
                        <a:t>$</a:t>
                      </a:r>
                      <a:endParaRPr lang="fr-CA" sz="1000" dirty="0">
                        <a:solidFill>
                          <a:schemeClr val="tx1"/>
                        </a:solidFill>
                        <a:effectLst/>
                        <a:highlight>
                          <a:srgbClr val="D9E1F1"/>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08769516"/>
                  </a:ext>
                </a:extLst>
              </a:tr>
              <a:tr h="112792">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5715" algn="ctr">
                        <a:lnSpc>
                          <a:spcPts val="1275"/>
                        </a:lnSpc>
                        <a:spcBef>
                          <a:spcPts val="95"/>
                        </a:spcBef>
                        <a:spcAft>
                          <a:spcPts val="0"/>
                        </a:spcAft>
                      </a:pPr>
                      <a:r>
                        <a:rPr lang="fr-FR" sz="1100" b="1" dirty="0">
                          <a:effectLst/>
                          <a:highlight>
                            <a:srgbClr val="D9E1F1"/>
                          </a:highlight>
                        </a:rPr>
                        <a:t>84 351 </a:t>
                      </a:r>
                      <a:r>
                        <a:rPr lang="fr-FR" sz="1100" b="1" spc="-50" dirty="0">
                          <a:effectLst/>
                          <a:highlight>
                            <a:srgbClr val="D9E1F1"/>
                          </a:highlight>
                        </a:rPr>
                        <a:t>$</a:t>
                      </a:r>
                      <a:endParaRPr lang="fr-CA" sz="1000" b="1" dirty="0">
                        <a:effectLst/>
                        <a:highlight>
                          <a:srgbClr val="D9E1F1"/>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 algn="ctr">
                        <a:lnSpc>
                          <a:spcPts val="1275"/>
                        </a:lnSpc>
                        <a:spcBef>
                          <a:spcPts val="95"/>
                        </a:spcBef>
                        <a:spcAft>
                          <a:spcPts val="0"/>
                        </a:spcAft>
                      </a:pPr>
                      <a:r>
                        <a:rPr lang="fr-FR" sz="1100" dirty="0">
                          <a:solidFill>
                            <a:schemeClr val="tx1"/>
                          </a:solidFill>
                          <a:effectLst/>
                          <a:highlight>
                            <a:srgbClr val="D9E1F1"/>
                          </a:highlight>
                        </a:rPr>
                        <a:t>109 655 </a:t>
                      </a:r>
                      <a:r>
                        <a:rPr lang="fr-FR" sz="1100" spc="-50" dirty="0">
                          <a:solidFill>
                            <a:schemeClr val="tx1"/>
                          </a:solidFill>
                          <a:effectLst/>
                          <a:highlight>
                            <a:srgbClr val="D9E1F1"/>
                          </a:highlight>
                        </a:rPr>
                        <a:t>$</a:t>
                      </a:r>
                    </a:p>
                  </a:txBody>
                  <a:tcPr marL="0" marR="0" marT="0" marB="0"/>
                </a:tc>
                <a:extLst>
                  <a:ext uri="{0D108BD9-81ED-4DB2-BD59-A6C34878D82A}">
                    <a16:rowId xmlns:a16="http://schemas.microsoft.com/office/drawing/2014/main" val="256731435"/>
                  </a:ext>
                </a:extLst>
              </a:tr>
              <a:tr h="212544">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5715" algn="ctr">
                        <a:lnSpc>
                          <a:spcPts val="1125"/>
                        </a:lnSpc>
                        <a:spcBef>
                          <a:spcPts val="95"/>
                        </a:spcBef>
                        <a:spcAft>
                          <a:spcPts val="0"/>
                        </a:spcAft>
                      </a:pPr>
                      <a:r>
                        <a:rPr lang="fr-FR" sz="1100" b="1" dirty="0">
                          <a:effectLst/>
                          <a:highlight>
                            <a:srgbClr val="D9E1F1"/>
                          </a:highlight>
                        </a:rPr>
                        <a:t>88 880 </a:t>
                      </a:r>
                      <a:r>
                        <a:rPr lang="fr-FR" sz="1100" b="1" spc="-50" dirty="0">
                          <a:effectLst/>
                          <a:highlight>
                            <a:srgbClr val="D9E1F1"/>
                          </a:highlight>
                        </a:rPr>
                        <a:t>$</a:t>
                      </a:r>
                      <a:endParaRPr lang="fr-CA" sz="1000" b="1" dirty="0">
                        <a:effectLst/>
                        <a:highlight>
                          <a:srgbClr val="D9E1F1"/>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 algn="ctr">
                        <a:lnSpc>
                          <a:spcPts val="1125"/>
                        </a:lnSpc>
                        <a:spcBef>
                          <a:spcPts val="95"/>
                        </a:spcBef>
                        <a:spcAft>
                          <a:spcPts val="0"/>
                        </a:spcAft>
                      </a:pPr>
                      <a:r>
                        <a:rPr lang="fr-FR" sz="1100" dirty="0">
                          <a:solidFill>
                            <a:schemeClr val="tx1"/>
                          </a:solidFill>
                          <a:effectLst/>
                          <a:highlight>
                            <a:srgbClr val="D9E1F1"/>
                          </a:highlight>
                        </a:rPr>
                        <a:t>115 544 </a:t>
                      </a:r>
                      <a:r>
                        <a:rPr lang="fr-FR" sz="1100" spc="-50" dirty="0">
                          <a:solidFill>
                            <a:schemeClr val="tx1"/>
                          </a:solidFill>
                          <a:effectLst/>
                          <a:highlight>
                            <a:srgbClr val="D9E1F1"/>
                          </a:highlight>
                        </a:rPr>
                        <a:t>$</a:t>
                      </a:r>
                      <a:endParaRPr lang="fr-CA" sz="1000" dirty="0">
                        <a:solidFill>
                          <a:schemeClr val="tx1"/>
                        </a:solidFill>
                        <a:effectLst/>
                        <a:highlight>
                          <a:srgbClr val="D9E1F1"/>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71318330"/>
                  </a:ext>
                </a:extLst>
              </a:tr>
              <a:tr h="2527112">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136525">
                        <a:spcBef>
                          <a:spcPts val="45"/>
                        </a:spcBef>
                        <a:spcAft>
                          <a:spcPts val="0"/>
                        </a:spcAft>
                      </a:pPr>
                      <a:endParaRPr lang="fr-FR" sz="1100" dirty="0">
                        <a:effectLst/>
                      </a:endParaRPr>
                    </a:p>
                    <a:p>
                      <a:pPr marL="136525">
                        <a:spcBef>
                          <a:spcPts val="45"/>
                        </a:spcBef>
                        <a:spcAft>
                          <a:spcPts val="0"/>
                        </a:spcAft>
                      </a:pPr>
                      <a:endParaRPr lang="fr-FR" sz="1100" dirty="0">
                        <a:effectLst/>
                      </a:endParaRPr>
                    </a:p>
                    <a:p>
                      <a:pPr marL="136525">
                        <a:spcBef>
                          <a:spcPts val="45"/>
                        </a:spcBef>
                        <a:spcAft>
                          <a:spcPts val="0"/>
                        </a:spcAft>
                      </a:pPr>
                      <a:r>
                        <a:rPr lang="fr-FR" sz="1100" dirty="0">
                          <a:effectLst/>
                        </a:rPr>
                        <a:t>91 815 </a:t>
                      </a:r>
                      <a:r>
                        <a:rPr lang="fr-FR" sz="1100" spc="-50" dirty="0">
                          <a:effectLst/>
                        </a:rPr>
                        <a:t>$</a:t>
                      </a:r>
                      <a:endParaRPr lang="fr-CA" sz="1000" dirty="0">
                        <a:effectLst/>
                      </a:endParaRPr>
                    </a:p>
                    <a:p>
                      <a:pPr marL="136525">
                        <a:spcBef>
                          <a:spcPts val="95"/>
                        </a:spcBef>
                      </a:pPr>
                      <a:r>
                        <a:rPr lang="fr-FR" sz="1100" dirty="0">
                          <a:effectLst/>
                        </a:rPr>
                        <a:t>97 124 </a:t>
                      </a:r>
                      <a:r>
                        <a:rPr lang="fr-FR" sz="1100" spc="-50" dirty="0">
                          <a:effectLst/>
                        </a:rPr>
                        <a:t>$</a:t>
                      </a:r>
                      <a:endParaRPr lang="fr-CA" sz="1000" dirty="0">
                        <a:effectLst/>
                      </a:endParaRPr>
                    </a:p>
                    <a:p>
                      <a:pPr marL="98425">
                        <a:spcBef>
                          <a:spcPts val="100"/>
                        </a:spcBef>
                        <a:spcAft>
                          <a:spcPts val="0"/>
                        </a:spcAft>
                      </a:pPr>
                      <a:r>
                        <a:rPr lang="fr-FR" sz="1100" dirty="0">
                          <a:effectLst/>
                        </a:rPr>
                        <a:t>102 742 </a:t>
                      </a:r>
                      <a:r>
                        <a:rPr lang="fr-FR" sz="1100" spc="-50" dirty="0">
                          <a:effectLst/>
                        </a:rPr>
                        <a:t>$</a:t>
                      </a:r>
                      <a:endParaRPr lang="fr-CA" sz="1000" dirty="0">
                        <a:effectLst/>
                      </a:endParaRPr>
                    </a:p>
                    <a:p>
                      <a:pPr marL="98425">
                        <a:spcBef>
                          <a:spcPts val="95"/>
                        </a:spcBef>
                      </a:pPr>
                      <a:r>
                        <a:rPr lang="fr-FR" sz="1100" dirty="0">
                          <a:effectLst/>
                        </a:rPr>
                        <a:t>108 683 </a:t>
                      </a:r>
                      <a:r>
                        <a:rPr lang="fr-FR" sz="1100" spc="-50" dirty="0">
                          <a:effectLst/>
                        </a:rPr>
                        <a:t>$</a:t>
                      </a:r>
                      <a:endParaRPr lang="fr-CA" sz="1000" dirty="0">
                        <a:effectLst/>
                      </a:endParaRPr>
                    </a:p>
                    <a:p>
                      <a:pPr marL="98425">
                        <a:spcBef>
                          <a:spcPts val="90"/>
                        </a:spcBef>
                        <a:spcAft>
                          <a:spcPts val="0"/>
                        </a:spcAft>
                      </a:pPr>
                      <a:r>
                        <a:rPr lang="fr-FR" sz="1100" dirty="0">
                          <a:effectLst/>
                        </a:rPr>
                        <a:t>114 969 </a:t>
                      </a:r>
                      <a:r>
                        <a:rPr lang="fr-FR" sz="1100" spc="-50" dirty="0">
                          <a:effectLst/>
                        </a:rPr>
                        <a:t>$</a:t>
                      </a:r>
                      <a:endParaRPr lang="fr-CA" sz="1000" dirty="0">
                        <a:effectLst/>
                      </a:endParaRPr>
                    </a:p>
                    <a:p>
                      <a:pPr marL="98425">
                        <a:spcBef>
                          <a:spcPts val="95"/>
                        </a:spcBef>
                      </a:pPr>
                      <a:r>
                        <a:rPr lang="fr-FR" sz="1100" dirty="0">
                          <a:effectLst/>
                        </a:rPr>
                        <a:t>121 617 </a:t>
                      </a:r>
                      <a:r>
                        <a:rPr lang="fr-FR" sz="1100" spc="-50" dirty="0">
                          <a:effectLst/>
                        </a:rPr>
                        <a:t>$</a:t>
                      </a:r>
                      <a:endParaRPr lang="fr-CA" sz="1000" dirty="0">
                        <a:effectLst/>
                      </a:endParaRPr>
                    </a:p>
                    <a:p>
                      <a:pPr marL="98425">
                        <a:spcBef>
                          <a:spcPts val="95"/>
                        </a:spcBef>
                      </a:pPr>
                      <a:r>
                        <a:rPr lang="fr-FR" sz="1100" dirty="0">
                          <a:effectLst/>
                        </a:rPr>
                        <a:t>128 651 </a:t>
                      </a:r>
                      <a:r>
                        <a:rPr lang="fr-FR" sz="1100" spc="-50" dirty="0">
                          <a:effectLst/>
                        </a:rPr>
                        <a:t>$</a:t>
                      </a:r>
                      <a:endParaRPr lang="fr-CA" sz="1000" dirty="0">
                        <a:effectLst/>
                      </a:endParaRPr>
                    </a:p>
                    <a:p>
                      <a:pPr marL="98425">
                        <a:spcBef>
                          <a:spcPts val="100"/>
                        </a:spcBef>
                        <a:spcAft>
                          <a:spcPts val="0"/>
                        </a:spcAft>
                      </a:pPr>
                      <a:r>
                        <a:rPr lang="fr-FR" sz="1100" dirty="0">
                          <a:effectLst/>
                        </a:rPr>
                        <a:t>136 089 </a:t>
                      </a:r>
                      <a:r>
                        <a:rPr lang="fr-FR" sz="1100" spc="-50" dirty="0">
                          <a:effectLst/>
                        </a:rPr>
                        <a:t>$</a:t>
                      </a:r>
                      <a:endParaRPr lang="fr-CA" sz="1000" dirty="0">
                        <a:effectLst/>
                      </a:endParaRPr>
                    </a:p>
                    <a:p>
                      <a:pPr marL="98425">
                        <a:lnSpc>
                          <a:spcPts val="1280"/>
                        </a:lnSpc>
                        <a:spcBef>
                          <a:spcPts val="165"/>
                        </a:spcBef>
                        <a:spcAft>
                          <a:spcPts val="0"/>
                        </a:spcAft>
                      </a:pPr>
                      <a:r>
                        <a:rPr lang="fr-FR" sz="1100" dirty="0">
                          <a:effectLst/>
                        </a:rPr>
                        <a:t>143 959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8910">
                        <a:spcBef>
                          <a:spcPts val="45"/>
                        </a:spcBef>
                        <a:spcAft>
                          <a:spcPts val="0"/>
                        </a:spcAft>
                      </a:pPr>
                      <a:endParaRPr lang="fr-FR" sz="1100" dirty="0">
                        <a:effectLst/>
                      </a:endParaRPr>
                    </a:p>
                    <a:p>
                      <a:pPr marL="168910">
                        <a:spcBef>
                          <a:spcPts val="45"/>
                        </a:spcBef>
                        <a:spcAft>
                          <a:spcPts val="0"/>
                        </a:spcAft>
                      </a:pPr>
                      <a:endParaRPr lang="fr-FR" sz="1100" dirty="0">
                        <a:effectLst/>
                      </a:endParaRPr>
                    </a:p>
                    <a:p>
                      <a:pPr marL="168910">
                        <a:spcBef>
                          <a:spcPts val="45"/>
                        </a:spcBef>
                        <a:spcAft>
                          <a:spcPts val="0"/>
                        </a:spcAft>
                      </a:pPr>
                      <a:r>
                        <a:rPr lang="fr-FR" sz="1100" dirty="0">
                          <a:effectLst/>
                        </a:rPr>
                        <a:t>119 361 </a:t>
                      </a:r>
                      <a:r>
                        <a:rPr lang="fr-FR" sz="1100" spc="-50" dirty="0">
                          <a:effectLst/>
                        </a:rPr>
                        <a:t>$</a:t>
                      </a:r>
                      <a:endParaRPr lang="fr-CA" sz="1000" dirty="0">
                        <a:effectLst/>
                      </a:endParaRPr>
                    </a:p>
                    <a:p>
                      <a:pPr marL="168910">
                        <a:spcBef>
                          <a:spcPts val="95"/>
                        </a:spcBef>
                      </a:pPr>
                      <a:r>
                        <a:rPr lang="fr-FR" sz="1100" dirty="0">
                          <a:effectLst/>
                        </a:rPr>
                        <a:t>126 263 </a:t>
                      </a:r>
                      <a:r>
                        <a:rPr lang="fr-FR" sz="1100" spc="-50" dirty="0">
                          <a:effectLst/>
                        </a:rPr>
                        <a:t>$</a:t>
                      </a:r>
                      <a:endParaRPr lang="fr-CA" sz="1000" dirty="0">
                        <a:effectLst/>
                      </a:endParaRPr>
                    </a:p>
                    <a:p>
                      <a:pPr marL="168910">
                        <a:spcBef>
                          <a:spcPts val="100"/>
                        </a:spcBef>
                        <a:spcAft>
                          <a:spcPts val="0"/>
                        </a:spcAft>
                      </a:pPr>
                      <a:r>
                        <a:rPr lang="fr-FR" sz="1100" dirty="0">
                          <a:effectLst/>
                        </a:rPr>
                        <a:t>133 565 </a:t>
                      </a:r>
                      <a:r>
                        <a:rPr lang="fr-FR" sz="1100" spc="-50" dirty="0">
                          <a:effectLst/>
                        </a:rPr>
                        <a:t>$</a:t>
                      </a:r>
                      <a:endParaRPr lang="fr-CA" sz="1000" dirty="0">
                        <a:effectLst/>
                      </a:endParaRPr>
                    </a:p>
                    <a:p>
                      <a:pPr marL="168910">
                        <a:spcBef>
                          <a:spcPts val="95"/>
                        </a:spcBef>
                      </a:pPr>
                      <a:r>
                        <a:rPr lang="fr-FR" sz="1100" dirty="0">
                          <a:effectLst/>
                        </a:rPr>
                        <a:t>141 289 </a:t>
                      </a:r>
                      <a:r>
                        <a:rPr lang="fr-FR" sz="1100" spc="-50" dirty="0">
                          <a:effectLst/>
                        </a:rPr>
                        <a:t>$</a:t>
                      </a:r>
                      <a:endParaRPr lang="fr-CA" sz="1000" dirty="0">
                        <a:effectLst/>
                      </a:endParaRPr>
                    </a:p>
                    <a:p>
                      <a:pPr marL="168910">
                        <a:spcBef>
                          <a:spcPts val="90"/>
                        </a:spcBef>
                        <a:spcAft>
                          <a:spcPts val="0"/>
                        </a:spcAft>
                      </a:pPr>
                      <a:r>
                        <a:rPr lang="fr-FR" sz="1100" dirty="0">
                          <a:effectLst/>
                        </a:rPr>
                        <a:t>149 460 </a:t>
                      </a:r>
                      <a:r>
                        <a:rPr lang="fr-FR" sz="1100" spc="-50" dirty="0">
                          <a:effectLst/>
                        </a:rPr>
                        <a:t>$</a:t>
                      </a:r>
                      <a:endParaRPr lang="fr-CA" sz="1000" dirty="0">
                        <a:effectLst/>
                      </a:endParaRPr>
                    </a:p>
                    <a:p>
                      <a:pPr marL="168910">
                        <a:spcBef>
                          <a:spcPts val="95"/>
                        </a:spcBef>
                      </a:pPr>
                      <a:r>
                        <a:rPr lang="fr-FR" sz="1100" dirty="0">
                          <a:effectLst/>
                        </a:rPr>
                        <a:t>158 102 </a:t>
                      </a:r>
                      <a:r>
                        <a:rPr lang="fr-FR" sz="1100" spc="-50" dirty="0">
                          <a:effectLst/>
                        </a:rPr>
                        <a:t>$</a:t>
                      </a:r>
                      <a:endParaRPr lang="fr-CA" sz="1000" dirty="0">
                        <a:effectLst/>
                      </a:endParaRPr>
                    </a:p>
                    <a:p>
                      <a:pPr marL="168910">
                        <a:spcBef>
                          <a:spcPts val="95"/>
                        </a:spcBef>
                      </a:pPr>
                      <a:r>
                        <a:rPr lang="fr-FR" sz="1100" dirty="0">
                          <a:effectLst/>
                        </a:rPr>
                        <a:t>167 245 </a:t>
                      </a:r>
                      <a:r>
                        <a:rPr lang="fr-FR" sz="1100" spc="-50" dirty="0">
                          <a:effectLst/>
                        </a:rPr>
                        <a:t>$</a:t>
                      </a:r>
                      <a:endParaRPr lang="fr-CA" sz="1000" dirty="0">
                        <a:effectLst/>
                      </a:endParaRPr>
                    </a:p>
                    <a:p>
                      <a:pPr marL="168910">
                        <a:spcBef>
                          <a:spcPts val="100"/>
                        </a:spcBef>
                        <a:spcAft>
                          <a:spcPts val="0"/>
                        </a:spcAft>
                      </a:pPr>
                      <a:r>
                        <a:rPr lang="fr-FR" sz="1100" dirty="0">
                          <a:effectLst/>
                        </a:rPr>
                        <a:t>176 916 </a:t>
                      </a:r>
                      <a:r>
                        <a:rPr lang="fr-FR" sz="1100" spc="-50" dirty="0">
                          <a:effectLst/>
                        </a:rPr>
                        <a:t>$</a:t>
                      </a:r>
                      <a:endParaRPr lang="fr-CA" sz="1000" dirty="0">
                        <a:effectLst/>
                      </a:endParaRPr>
                    </a:p>
                    <a:p>
                      <a:pPr marL="168910">
                        <a:lnSpc>
                          <a:spcPts val="1280"/>
                        </a:lnSpc>
                        <a:spcBef>
                          <a:spcPts val="165"/>
                        </a:spcBef>
                        <a:spcAft>
                          <a:spcPts val="0"/>
                        </a:spcAft>
                      </a:pPr>
                      <a:r>
                        <a:rPr lang="fr-FR" sz="1100" dirty="0">
                          <a:effectLst/>
                        </a:rPr>
                        <a:t>187 148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21825294"/>
                  </a:ext>
                </a:extLst>
              </a:tr>
            </a:tbl>
          </a:graphicData>
        </a:graphic>
      </p:graphicFrame>
      <p:sp>
        <p:nvSpPr>
          <p:cNvPr id="4" name="Rectangle 1">
            <a:extLst>
              <a:ext uri="{FF2B5EF4-FFF2-40B4-BE49-F238E27FC236}">
                <a16:creationId xmlns:a16="http://schemas.microsoft.com/office/drawing/2014/main" id="{8F310729-E30E-DB04-3C39-9EF6114129EC}"/>
              </a:ext>
            </a:extLst>
          </p:cNvPr>
          <p:cNvSpPr>
            <a:spLocks noChangeArrowheads="1"/>
          </p:cNvSpPr>
          <p:nvPr/>
        </p:nvSpPr>
        <p:spPr bwMode="auto">
          <a:xfrm>
            <a:off x="1979613" y="21605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129450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084311C5-75A9-7B0A-C1FF-CA1D3FCDE025}"/>
              </a:ext>
            </a:extLst>
          </p:cNvPr>
          <p:cNvSpPr txBox="1"/>
          <p:nvPr/>
        </p:nvSpPr>
        <p:spPr>
          <a:xfrm>
            <a:off x="677334" y="1253067"/>
            <a:ext cx="6155266" cy="4351866"/>
          </a:xfrm>
          <a:prstGeom prst="rect">
            <a:avLst/>
          </a:prstGeom>
        </p:spPr>
        <p:txBody>
          <a:bodyPr vert="horz" lIns="91440" tIns="45720" rIns="91440" bIns="45720" rtlCol="0" anchor="ctr">
            <a:noAutofit/>
          </a:bodyPr>
          <a:lstStyle/>
          <a:p>
            <a:pPr algn="just">
              <a:lnSpc>
                <a:spcPct val="90000"/>
              </a:lnSpc>
              <a:spcBef>
                <a:spcPts val="1000"/>
              </a:spcBef>
              <a:buClr>
                <a:schemeClr val="accent1"/>
              </a:buClr>
              <a:buSzPct val="80000"/>
            </a:pPr>
            <a:r>
              <a:rPr lang="en-US" sz="1400" u="sng" dirty="0">
                <a:solidFill>
                  <a:schemeClr val="tx1">
                    <a:lumMod val="75000"/>
                    <a:lumOff val="25000"/>
                  </a:schemeClr>
                </a:solidFill>
              </a:rPr>
              <a:t>BEFORE THE CHANGE </a:t>
            </a:r>
            <a:r>
              <a:rPr lang="en-US" sz="1400" dirty="0">
                <a:solidFill>
                  <a:schemeClr val="tx1">
                    <a:lumMod val="75000"/>
                    <a:lumOff val="25000"/>
                  </a:schemeClr>
                </a:solidFill>
              </a:rPr>
              <a:t>			</a:t>
            </a:r>
            <a:r>
              <a:rPr lang="en-US" sz="1400" u="sng" dirty="0">
                <a:solidFill>
                  <a:schemeClr val="tx1">
                    <a:lumMod val="75000"/>
                    <a:lumOff val="25000"/>
                  </a:schemeClr>
                </a:solidFill>
              </a:rPr>
              <a:t>SINCE THE CHANGE 		
</a:t>
            </a:r>
            <a:r>
              <a:rPr lang="en-US" sz="1400" b="1" dirty="0">
                <a:solidFill>
                  <a:schemeClr val="tx1">
                    <a:lumMod val="75000"/>
                    <a:lumOff val="25000"/>
                  </a:schemeClr>
                </a:solidFill>
              </a:rPr>
              <a:t>CLASS 37</a:t>
            </a:r>
            <a:r>
              <a:rPr lang="en-US" sz="1400" dirty="0">
                <a:solidFill>
                  <a:schemeClr val="tx1">
                    <a:lumMod val="75000"/>
                    <a:lumOff val="25000"/>
                  </a:schemeClr>
                </a:solidFill>
              </a:rPr>
              <a:t>: $78,481 TO $102,026 	</a:t>
            </a:r>
            <a:r>
              <a:rPr lang="en-US" sz="1400" b="1" dirty="0">
                <a:solidFill>
                  <a:schemeClr val="tx1">
                    <a:lumMod val="75000"/>
                    <a:lumOff val="25000"/>
                  </a:schemeClr>
                </a:solidFill>
              </a:rPr>
              <a:t>CLASS 37: </a:t>
            </a:r>
            <a:r>
              <a:rPr lang="en-US" sz="1400" dirty="0">
                <a:solidFill>
                  <a:schemeClr val="tx1">
                    <a:lumMod val="75000"/>
                    <a:lumOff val="25000"/>
                  </a:schemeClr>
                </a:solidFill>
              </a:rPr>
              <a:t>$80,052 TO $104,067</a:t>
            </a:r>
            <a:r>
              <a:rPr lang="en-US" sz="1400" u="sng" dirty="0">
                <a:solidFill>
                  <a:schemeClr val="tx1">
                    <a:lumMod val="75000"/>
                    <a:lumOff val="25000"/>
                  </a:schemeClr>
                </a:solidFill>
              </a:rPr>
              <a:t>
</a:t>
            </a:r>
            <a:r>
              <a:rPr lang="en-US" sz="1400" b="1" dirty="0">
                <a:solidFill>
                  <a:schemeClr val="tx1">
                    <a:lumMod val="75000"/>
                    <a:lumOff val="25000"/>
                  </a:schemeClr>
                </a:solidFill>
              </a:rPr>
              <a:t>CLASS 38: </a:t>
            </a:r>
            <a:r>
              <a:rPr lang="en-US" sz="1400" dirty="0">
                <a:solidFill>
                  <a:schemeClr val="tx1">
                    <a:lumMod val="75000"/>
                    <a:lumOff val="25000"/>
                  </a:schemeClr>
                </a:solidFill>
              </a:rPr>
              <a:t>$82,697 TO $107,505 	</a:t>
            </a:r>
            <a:r>
              <a:rPr lang="en-US" sz="1400" b="1" dirty="0">
                <a:solidFill>
                  <a:schemeClr val="tx1">
                    <a:lumMod val="75000"/>
                    <a:lumOff val="25000"/>
                  </a:schemeClr>
                </a:solidFill>
              </a:rPr>
              <a:t>CLASS 38: </a:t>
            </a:r>
            <a:r>
              <a:rPr lang="en-US" sz="1400" dirty="0">
                <a:solidFill>
                  <a:schemeClr val="tx1">
                    <a:lumMod val="75000"/>
                    <a:lumOff val="25000"/>
                  </a:schemeClr>
                </a:solidFill>
              </a:rPr>
              <a:t>$84,351 TO $109,655
</a:t>
            </a:r>
            <a:r>
              <a:rPr lang="en-US" sz="1400" b="1" dirty="0">
                <a:solidFill>
                  <a:schemeClr val="tx1">
                    <a:lumMod val="75000"/>
                    <a:lumOff val="25000"/>
                  </a:schemeClr>
                </a:solidFill>
              </a:rPr>
              <a:t>CLASS 39: </a:t>
            </a:r>
            <a:r>
              <a:rPr lang="en-US" sz="1400" dirty="0">
                <a:solidFill>
                  <a:schemeClr val="tx1">
                    <a:lumMod val="75000"/>
                    <a:lumOff val="25000"/>
                  </a:schemeClr>
                </a:solidFill>
              </a:rPr>
              <a:t>$87,137 TO $113,278 	</a:t>
            </a:r>
            <a:r>
              <a:rPr lang="en-US" sz="1400" b="1" dirty="0">
                <a:solidFill>
                  <a:schemeClr val="tx1">
                    <a:lumMod val="75000"/>
                    <a:lumOff val="25000"/>
                  </a:schemeClr>
                </a:solidFill>
              </a:rPr>
              <a:t>CLASS 39: </a:t>
            </a:r>
            <a:r>
              <a:rPr lang="en-US" sz="1400" dirty="0">
                <a:solidFill>
                  <a:schemeClr val="tx1">
                    <a:lumMod val="75000"/>
                    <a:lumOff val="25000"/>
                  </a:schemeClr>
                </a:solidFill>
              </a:rPr>
              <a:t>$88,880 TO $115,544</a:t>
            </a:r>
            <a:r>
              <a:rPr lang="en-US" sz="1600" b="1" dirty="0">
                <a:solidFill>
                  <a:schemeClr val="tx1">
                    <a:lumMod val="75000"/>
                    <a:lumOff val="25000"/>
                  </a:schemeClr>
                </a:solidFill>
              </a:rPr>
              <a:t>
</a:t>
            </a:r>
            <a:r>
              <a:rPr lang="en-US" dirty="0">
                <a:solidFill>
                  <a:schemeClr val="tx1">
                    <a:lumMod val="75000"/>
                    <a:lumOff val="25000"/>
                  </a:schemeClr>
                </a:solidFill>
              </a:rPr>
              <a:t>If you hold one of these salary classes, you will also receive a retroactive payment to April 1, 2022, in addition to the change in your pay on future pay payments.
Don't forget that the APER can verify the retroactive amount, when you receive it so the verification that you are receiving the correct salary.</a:t>
            </a:r>
            <a:endParaRPr lang="fr-CA" dirty="0">
              <a:solidFill>
                <a:schemeClr val="tx1">
                  <a:lumMod val="75000"/>
                  <a:lumOff val="25000"/>
                </a:schemeClr>
              </a:solidFill>
            </a:endParaRPr>
          </a:p>
        </p:txBody>
      </p:sp>
      <p:sp>
        <p:nvSpPr>
          <p:cNvPr id="23" name="Rectangle 2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5" name="Straight Connector 24">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3" name="Isosceles Triangle 32">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 name="Isosceles Triangle 4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re 1">
            <a:extLst>
              <a:ext uri="{FF2B5EF4-FFF2-40B4-BE49-F238E27FC236}">
                <a16:creationId xmlns:a16="http://schemas.microsoft.com/office/drawing/2014/main" id="{6AE0D188-F387-A26B-9F44-901F9D17979B}"/>
              </a:ext>
            </a:extLst>
          </p:cNvPr>
          <p:cNvSpPr>
            <a:spLocks noGrp="1"/>
          </p:cNvSpPr>
          <p:nvPr>
            <p:ph type="title"/>
          </p:nvPr>
        </p:nvSpPr>
        <p:spPr>
          <a:xfrm>
            <a:off x="7829658" y="1253067"/>
            <a:ext cx="3371742" cy="4351866"/>
          </a:xfrm>
        </p:spPr>
        <p:txBody>
          <a:bodyPr vert="horz" lIns="91440" tIns="45720" rIns="91440" bIns="45720" rtlCol="0" anchor="ctr">
            <a:normAutofit/>
          </a:bodyPr>
          <a:lstStyle/>
          <a:p>
            <a:r>
              <a:rPr lang="en-US" dirty="0">
                <a:solidFill>
                  <a:schemeClr val="bg1"/>
                </a:solidFill>
              </a:rPr>
              <a:t>CHANGES FOR THESE CLASSES</a:t>
            </a:r>
          </a:p>
        </p:txBody>
      </p:sp>
    </p:spTree>
    <p:extLst>
      <p:ext uri="{BB962C8B-B14F-4D97-AF65-F5344CB8AC3E}">
        <p14:creationId xmlns:p14="http://schemas.microsoft.com/office/powerpoint/2010/main" val="348278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a:bodyPr>
          <a:lstStyle/>
          <a:p>
            <a:r>
              <a:rPr lang="en-CA" dirty="0"/>
              <a:t>WHAT ABOUT OTHER CLASSES?</a:t>
            </a:r>
          </a:p>
        </p:txBody>
      </p:sp>
      <p:sp>
        <p:nvSpPr>
          <p:cNvPr id="21" name="Isosceles Triangle 2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Isosceles Triangle 2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14" name="Espace réservé du contenu 2">
            <a:extLst>
              <a:ext uri="{FF2B5EF4-FFF2-40B4-BE49-F238E27FC236}">
                <a16:creationId xmlns:a16="http://schemas.microsoft.com/office/drawing/2014/main" id="{0AE06241-D1EC-E6B3-1734-58012B4DCC9E}"/>
              </a:ext>
            </a:extLst>
          </p:cNvPr>
          <p:cNvGraphicFramePr>
            <a:graphicFrameLocks noGrp="1"/>
          </p:cNvGraphicFramePr>
          <p:nvPr>
            <p:ph idx="1"/>
            <p:extLst>
              <p:ext uri="{D42A27DB-BD31-4B8C-83A1-F6EECF244321}">
                <p14:modId xmlns:p14="http://schemas.microsoft.com/office/powerpoint/2010/main" val="377521724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8648312"/>
      </p:ext>
    </p:extLst>
  </p:cSld>
  <p:clrMapOvr>
    <a:masterClrMapping/>
  </p:clrMapOvr>
</p:sld>
</file>

<file path=ppt/theme/theme1.xml><?xml version="1.0" encoding="utf-8"?>
<a:theme xmlns:a="http://schemas.openxmlformats.org/drawingml/2006/main" name="Facette">
  <a:themeElements>
    <a:clrScheme name="Personnalisé 12">
      <a:dk1>
        <a:sysClr val="windowText" lastClr="000000"/>
      </a:dk1>
      <a:lt1>
        <a:sysClr val="window" lastClr="FFFFFF"/>
      </a:lt1>
      <a:dk2>
        <a:srgbClr val="2C3C43"/>
      </a:dk2>
      <a:lt2>
        <a:srgbClr val="EBEBEB"/>
      </a:lt2>
      <a:accent1>
        <a:srgbClr val="00AB84"/>
      </a:accent1>
      <a:accent2>
        <a:srgbClr val="00AB84"/>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A67F5C32D2594096DA3F3CBB46BCCC" ma:contentTypeVersion="13" ma:contentTypeDescription="Crée un document." ma:contentTypeScope="" ma:versionID="56358bcf6f5e03e5373e5037b7f129dc">
  <xsd:schema xmlns:xsd="http://www.w3.org/2001/XMLSchema" xmlns:xs="http://www.w3.org/2001/XMLSchema" xmlns:p="http://schemas.microsoft.com/office/2006/metadata/properties" xmlns:ns2="5c4272b6-d353-46f0-bc47-097c8dbd3ed1" xmlns:ns3="f1153d20-b836-4d77-bc86-1afc02ae23e6" targetNamespace="http://schemas.microsoft.com/office/2006/metadata/properties" ma:root="true" ma:fieldsID="fe585b263b89afff70660553634bb2fb" ns2:_="" ns3:_="">
    <xsd:import namespace="5c4272b6-d353-46f0-bc47-097c8dbd3ed1"/>
    <xsd:import namespace="f1153d20-b836-4d77-bc86-1afc02ae23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4272b6-d353-46f0-bc47-097c8dbd3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153d20-b836-4d77-bc86-1afc02ae23e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AD50FC-CD91-49D4-9B9E-9B7F94E83EB8}">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5c4272b6-d353-46f0-bc47-097c8dbd3ed1"/>
    <ds:schemaRef ds:uri="http://www.w3.org/XML/1998/namespace"/>
    <ds:schemaRef ds:uri="http://purl.org/dc/terms/"/>
    <ds:schemaRef ds:uri="http://schemas.microsoft.com/office/infopath/2007/PartnerControls"/>
    <ds:schemaRef ds:uri="f1153d20-b836-4d77-bc86-1afc02ae23e6"/>
  </ds:schemaRefs>
</ds:datastoreItem>
</file>

<file path=customXml/itemProps2.xml><?xml version="1.0" encoding="utf-8"?>
<ds:datastoreItem xmlns:ds="http://schemas.openxmlformats.org/officeDocument/2006/customXml" ds:itemID="{C476DDE2-764F-4884-B83D-18E21B44287E}">
  <ds:schemaRefs>
    <ds:schemaRef ds:uri="http://schemas.microsoft.com/sharepoint/v3/contenttype/forms"/>
  </ds:schemaRefs>
</ds:datastoreItem>
</file>

<file path=customXml/itemProps3.xml><?xml version="1.0" encoding="utf-8"?>
<ds:datastoreItem xmlns:ds="http://schemas.openxmlformats.org/officeDocument/2006/customXml" ds:itemID="{AFFCA127-F89B-42E1-AF3D-9C64B3B6B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4272b6-d353-46f0-bc47-097c8dbd3ed1"/>
    <ds:schemaRef ds:uri="f1153d20-b836-4d77-bc86-1afc02ae2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8942</TotalTime>
  <Words>8126</Words>
  <Application>Microsoft Office PowerPoint</Application>
  <PresentationFormat>Grand écran</PresentationFormat>
  <Paragraphs>341</Paragraphs>
  <Slides>54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54</vt:i4>
      </vt:variant>
    </vt:vector>
  </HeadingPairs>
  <TitlesOfParts>
    <vt:vector size="60" baseType="lpstr">
      <vt:lpstr>Arial</vt:lpstr>
      <vt:lpstr>Candara</vt:lpstr>
      <vt:lpstr>Times New Roman</vt:lpstr>
      <vt:lpstr>Trebuchet MS</vt:lpstr>
      <vt:lpstr>Wingdings 3</vt:lpstr>
      <vt:lpstr>Facette</vt:lpstr>
      <vt:lpstr> NEW WORKING CONDITIONS</vt:lpstr>
      <vt:lpstr>BACKGROUND</vt:lpstr>
      <vt:lpstr>QUICK REMINDER</vt:lpstr>
      <vt:lpstr>QUICK REMINDER</vt:lpstr>
      <vt:lpstr>ELEMENTS OF THE UPDATED REGULATIONS</vt:lpstr>
      <vt:lpstr>1. CHANGES TO CERTAIN SALARY CLASSES</vt:lpstr>
      <vt:lpstr>Présentation PowerPoint</vt:lpstr>
      <vt:lpstr>CHANGES FOR THESE CLASSES</vt:lpstr>
      <vt:lpstr>WHAT ABOUT OTHER CLASSES?</vt:lpstr>
      <vt:lpstr>WHEN?</vt:lpstr>
      <vt:lpstr>2. NEW PROVISIONS TO ALIGN THE SETTLEMENT WITH THE 2020-2023 COLLECTIVE AGREEMENTS AND LETTERS OF AGREEMENT </vt:lpstr>
      <vt:lpstr>2.A REGIONAL DISPARITY ALLOWANCE </vt:lpstr>
      <vt:lpstr>ARTICLE 24 (110%) – SALARY GAP OF A MANAGER AND HIS OR HER PROFESSION / PARAGRAPH BY PARAGRAPH:    </vt:lpstr>
      <vt:lpstr>ARTICLE 24 (110%) – SALARY GAP OF A MANAGER AND HIS OR HER PROFESSION</vt:lpstr>
      <vt:lpstr>ARTICLE 24 (110%) – SALARY GAP OF A MANAGER AND HIS OR HER PROFESSION</vt:lpstr>
      <vt:lpstr>ARTICLE 24 (110%) – SALARY GAP OF A MANAGER AND HIS OR HER PROFESSION</vt:lpstr>
      <vt:lpstr>ARTICLE 24 (110%) – SALARY GAP OF A MANAGER AND HIS OR HER PROFESSION</vt:lpstr>
      <vt:lpstr>2. NEW PROVISIONS TO ALIGN THE SETTLEMENT WITH THE 2020-2023 COLLECTIVE AGREEMENTS AND LETTERS OF AGREEMENT </vt:lpstr>
      <vt:lpstr>2. NEW PROVISIONS TO ALIGN THE SETTLEMENT WITH THE 2020-2023 COLLECTIVE AGREEMENTS AND LETTERS OF AGREEMENT 2.B WAGE DIFFERENTIALS BETWEEN A MANAGER AND HIS OR HER PROFESSION, AND INCREASED REGULAR WORKING HOURS.  </vt:lpstr>
      <vt:lpstr>2. NEW PROVISIONS TO ALIGN THE SETTLEMENT WITH THE 2020-2023 COLLECTIVE AGREEMENTS AND LETTERS OF AGREEMENT 2.C Inter-Shift Overlap Allowance for Certain Nurses or Respiratory Therapists (29.0.2)  </vt:lpstr>
      <vt:lpstr>2. NEW PROVISIONS TO ALIGN THE SETTLEMENT WITH THE 2020-2023 COLLECTIVE AGREEMENTS AND LETTERS OF AGREEMENT 2.D Critical Care Allowance (14%) (29.0.1)  </vt:lpstr>
      <vt:lpstr>2. NEW PROVISIONS TO ALIGN THE SETTLEMENT WITH THE 2020-2023 COLLECTIVE AGREEMENTS AND LETTERS OF AGREEMENT 2.D Critical Care Allowance (14%) (29.0.1)  </vt:lpstr>
      <vt:lpstr>2. NEW PROVISIONS TO ALIGN THE SETTLEMENT WITH THE 2020-2023 COLLECTIVE AGREEMENTS AND LETTERS OF AGREEMENT 2.E Critical Care Allowance (7%) (29.0.1.1)  </vt:lpstr>
      <vt:lpstr>2. NEW PROVISIONS TO ALIGN THE SETTLEMENT WITH THE 2020-2023 COLLECTIVE AGREEMENTS AND LETTERS OF AGREEMENT 2.E Critical Care Allowance (7%) (29.0.1.1)  </vt:lpstr>
      <vt:lpstr>2. NEW PROVISIONS TO ALIGN THE SETTLEMENT WITH THE 2020-2023 COLLECTIVE AGREEMENTS AND LETTERS OF AGREEMENT 2.F FLOATING LEAVE AND PREMIUMS (29.1)  </vt:lpstr>
      <vt:lpstr>2. NEW PROVISIONS TO ALIGN THE SETTLEMENT WITH THE 2020-2023 COLLECTIVE AGREEMENTS AND LETTERS OF AGREEMENT 2.G ALLOWANCE FOR A MANAGER WORKING IN A YOUTH CENTRE OR YOUTH CENTRE MISSION (29.0.11)- NEW  </vt:lpstr>
      <vt:lpstr>2. NEW PROVISIONS TO ALIGN THE SETTLEMENT WITH THE 2020-2023 COLLECTIVE AGREEMENTS AND LETTERS OF AGREEMENT 2.H ALLOWANCE FOR A MANAGER WORKING ON A YOUTH MISSION (29.0.11)- NEW  </vt:lpstr>
      <vt:lpstr>2. NEW PROVISIONS TO ALIGN THE SETTLEMENT WITH THE 2020-2023 COLLECTIVE AGREEMENTS AND LETTERS OF AGREEMENT 2.I PREMIUM CHSLD (29.1.1)- NEW  </vt:lpstr>
      <vt:lpstr>2. NEW PROVISIONS TO ALIGN THE SETTLEMENT WITH THE 2020-2023 COLLECTIVE AGREEMENTS AND LETTERS OF AGREEMENT 2.J REINFORCEMENT ALLOWANCE FOR LOCAL MANAGEMENT IN THE RSSS (29.3)- NEW  </vt:lpstr>
      <vt:lpstr>2. NEW PROVISIONS TO ALIGN THE SETTLEMENT WITH THE 2020-2023 COLLECTIVE AGREEMENTS AND LETTERS OF AGREEMENT 2.K INCREASED STANDBY ALLOWANCE (29.0.9.1)  </vt:lpstr>
      <vt:lpstr>Présentation PowerPoint</vt:lpstr>
      <vt:lpstr>AXIS 1 CHANGES TO THE GROUP INSURANCE PLAN</vt:lpstr>
      <vt:lpstr>AXIS 2 LOCAL MANAGEMENT POLICIES  WITH MONETARY IMPLICATIONS </vt:lpstr>
      <vt:lpstr>AXIS 2 LOCAL MANAGEMENT POLICIES WITH MONETARY IMPLICATIONS </vt:lpstr>
      <vt:lpstr>AXIS 2 LMP – ANNUAL HOLIDAYS</vt:lpstr>
      <vt:lpstr>AXIS 2 LMP – ANNUAL HOLIDAYS</vt:lpstr>
      <vt:lpstr>AXIS 2 LMP – ANNUAL HOLIDAYS</vt:lpstr>
      <vt:lpstr>AXIS 2 LMP – ANNUAL HOLIDAYS FOR PART-TIME MANAGERS</vt:lpstr>
      <vt:lpstr>AXIS 2 LMP – STATUTORY HOLIDAYS </vt:lpstr>
      <vt:lpstr>AXIS 2 LMP – STATUTORY HOLIDAYS </vt:lpstr>
      <vt:lpstr>AXIS 2 LMP – STATUTORY HOLIDAYS </vt:lpstr>
      <vt:lpstr>AXIS 2 LMP – STATUTORY HOLIDAYS </vt:lpstr>
      <vt:lpstr>AXIS 2 LMP – SOCIAL LEAVE </vt:lpstr>
      <vt:lpstr>AXIS 2 LMP – SOCIAL LEAVE – MARRIAGE </vt:lpstr>
      <vt:lpstr>AXIS 2 LMP – SOCIAL LEAVE – DEATH </vt:lpstr>
      <vt:lpstr>AXIS 2 LMP – SOCIAL LEAVE – DEATH </vt:lpstr>
      <vt:lpstr>AXIS 2 LMP – SOCIAL LEAVE - OTHER </vt:lpstr>
      <vt:lpstr>AXIS 2 LMP – LEAVE FOR ASSOCIATIVE  AND PROFESSIONAL AFFAIRS </vt:lpstr>
      <vt:lpstr>AXIS 2 LMP – OVERTIME </vt:lpstr>
      <vt:lpstr>AXIS 2 LMP – OVERTIME </vt:lpstr>
      <vt:lpstr>AXIS 2 LMP – TRAVEL AND OTHER EXPENSES </vt:lpstr>
      <vt:lpstr>AXE 2  LMP – TERMS AND CONDITIONS FOR THE RECOVERY OF OVERPAYMENT OF WAGES </vt:lpstr>
      <vt:lpstr>FOR MORE INFORMATION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annuelle</dc:title>
  <dc:creator>Isabelle Palardy</dc:creator>
  <cp:lastModifiedBy>Association</cp:lastModifiedBy>
  <cp:revision>24</cp:revision>
  <cp:lastPrinted>2024-04-18T15:27:55Z</cp:lastPrinted>
  <dcterms:created xsi:type="dcterms:W3CDTF">2020-11-09T20:48:55Z</dcterms:created>
  <dcterms:modified xsi:type="dcterms:W3CDTF">2024-04-25T19:22:14Z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0x01010088A67F5C32D2594096DA3F3CBB46BCCC</vt:lpwstr>
  </property>
</Properties>
</file>