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55" r:id="rId6"/>
    <p:sldId id="310" r:id="rId7"/>
    <p:sldId id="351" r:id="rId8"/>
    <p:sldId id="352" r:id="rId9"/>
    <p:sldId id="353" r:id="rId10"/>
    <p:sldId id="354" r:id="rId11"/>
    <p:sldId id="312" r:id="rId12"/>
    <p:sldId id="261" r:id="rId13"/>
    <p:sldId id="356" r:id="rId14"/>
    <p:sldId id="313" r:id="rId15"/>
    <p:sldId id="357" r:id="rId16"/>
    <p:sldId id="358" r:id="rId17"/>
    <p:sldId id="363" r:id="rId18"/>
    <p:sldId id="359" r:id="rId19"/>
    <p:sldId id="339" r:id="rId20"/>
    <p:sldId id="360" r:id="rId21"/>
    <p:sldId id="348" r:id="rId22"/>
    <p:sldId id="361" r:id="rId23"/>
    <p:sldId id="362" r:id="rId24"/>
    <p:sldId id="333" r:id="rId25"/>
    <p:sldId id="285"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EFE403-6DDE-4194-9321-95548DF87EA0}">
          <p14:sldIdLst>
            <p14:sldId id="256"/>
            <p14:sldId id="257"/>
            <p14:sldId id="258"/>
            <p14:sldId id="309"/>
            <p14:sldId id="355"/>
            <p14:sldId id="310"/>
            <p14:sldId id="351"/>
            <p14:sldId id="352"/>
            <p14:sldId id="353"/>
            <p14:sldId id="354"/>
            <p14:sldId id="312"/>
            <p14:sldId id="261"/>
            <p14:sldId id="356"/>
            <p14:sldId id="313"/>
            <p14:sldId id="357"/>
            <p14:sldId id="358"/>
            <p14:sldId id="363"/>
            <p14:sldId id="359"/>
            <p14:sldId id="339"/>
            <p14:sldId id="360"/>
            <p14:sldId id="348"/>
            <p14:sldId id="361"/>
            <p14:sldId id="362"/>
            <p14:sldId id="333"/>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894"/>
    <a:srgbClr val="FFFFFF"/>
    <a:srgbClr val="646464"/>
    <a:srgbClr val="3A9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218" autoAdjust="0"/>
  </p:normalViewPr>
  <p:slideViewPr>
    <p:cSldViewPr snapToGrid="0">
      <p:cViewPr varScale="1">
        <p:scale>
          <a:sx n="83" d="100"/>
          <a:sy n="83" d="100"/>
        </p:scale>
        <p:origin x="504" y="77"/>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BF605-A627-44FB-AC2B-7AB5610DC60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9412091-8814-4A17-B80C-C548149CD165}">
      <dgm:prSet/>
      <dgm:spPr/>
      <dgm:t>
        <a:bodyPr/>
        <a:lstStyle/>
        <a:p>
          <a:r>
            <a:rPr lang="en-CA" noProof="0" dirty="0"/>
            <a:t>A first intersectoral table where all the manager associations of the 4 sectors: SSS, education, CEGEP and public service, as well as representatives of the Treasury board secretary (TBS), were present.</a:t>
          </a:r>
        </a:p>
      </dgm:t>
    </dgm:pt>
    <dgm:pt modelId="{4CB1BCA9-9E3E-4818-A5C6-AB8775812007}" type="parTrans" cxnId="{0FB096BF-D40D-4743-B660-44319CA59815}">
      <dgm:prSet/>
      <dgm:spPr/>
      <dgm:t>
        <a:bodyPr/>
        <a:lstStyle/>
        <a:p>
          <a:endParaRPr lang="en-US"/>
        </a:p>
      </dgm:t>
    </dgm:pt>
    <dgm:pt modelId="{BC286BD2-F85F-4CB1-8BE1-D0765F673E74}" type="sibTrans" cxnId="{0FB096BF-D40D-4743-B660-44319CA59815}">
      <dgm:prSet/>
      <dgm:spPr/>
      <dgm:t>
        <a:bodyPr/>
        <a:lstStyle/>
        <a:p>
          <a:endParaRPr lang="en-CA" noProof="0" dirty="0"/>
        </a:p>
      </dgm:t>
    </dgm:pt>
    <dgm:pt modelId="{95BB256D-73D1-4F4D-81B2-BFC832239E2B}">
      <dgm:prSet/>
      <dgm:spPr/>
      <dgm:t>
        <a:bodyPr/>
        <a:lstStyle/>
        <a:p>
          <a:r>
            <a:rPr lang="en-CA" noProof="0" dirty="0"/>
            <a:t>The 1st meeting took place on December 11 and the TBS made the following proposal:</a:t>
          </a:r>
        </a:p>
      </dgm:t>
    </dgm:pt>
    <dgm:pt modelId="{36FFD3EA-DDB0-43F9-94A0-D9A38079E60F}" type="parTrans" cxnId="{F30F0541-750B-4B19-BA45-50E05C282E00}">
      <dgm:prSet/>
      <dgm:spPr/>
      <dgm:t>
        <a:bodyPr/>
        <a:lstStyle/>
        <a:p>
          <a:endParaRPr lang="en-US"/>
        </a:p>
      </dgm:t>
    </dgm:pt>
    <dgm:pt modelId="{54E414CA-F4CB-476A-88F3-40F828EDED51}" type="sibTrans" cxnId="{F30F0541-750B-4B19-BA45-50E05C282E00}">
      <dgm:prSet/>
      <dgm:spPr/>
      <dgm:t>
        <a:bodyPr/>
        <a:lstStyle/>
        <a:p>
          <a:endParaRPr lang="en-US"/>
        </a:p>
      </dgm:t>
    </dgm:pt>
    <dgm:pt modelId="{DB702495-8F16-3243-92A9-26493F1F4A04}" type="pres">
      <dgm:prSet presAssocID="{E78BF605-A627-44FB-AC2B-7AB5610DC605}" presName="outerComposite" presStyleCnt="0">
        <dgm:presLayoutVars>
          <dgm:chMax val="5"/>
          <dgm:dir/>
          <dgm:resizeHandles val="exact"/>
        </dgm:presLayoutVars>
      </dgm:prSet>
      <dgm:spPr/>
    </dgm:pt>
    <dgm:pt modelId="{55CB1CCC-E682-5841-A481-5B7430435504}" type="pres">
      <dgm:prSet presAssocID="{E78BF605-A627-44FB-AC2B-7AB5610DC605}" presName="dummyMaxCanvas" presStyleCnt="0">
        <dgm:presLayoutVars/>
      </dgm:prSet>
      <dgm:spPr/>
    </dgm:pt>
    <dgm:pt modelId="{76A89BD2-C21A-9C45-977B-25052F6009CC}" type="pres">
      <dgm:prSet presAssocID="{E78BF605-A627-44FB-AC2B-7AB5610DC605}" presName="TwoNodes_1" presStyleLbl="node1" presStyleIdx="0" presStyleCnt="2">
        <dgm:presLayoutVars>
          <dgm:bulletEnabled val="1"/>
        </dgm:presLayoutVars>
      </dgm:prSet>
      <dgm:spPr/>
    </dgm:pt>
    <dgm:pt modelId="{742C498C-10E8-5746-9900-F3F722639584}" type="pres">
      <dgm:prSet presAssocID="{E78BF605-A627-44FB-AC2B-7AB5610DC605}" presName="TwoNodes_2" presStyleLbl="node1" presStyleIdx="1" presStyleCnt="2">
        <dgm:presLayoutVars>
          <dgm:bulletEnabled val="1"/>
        </dgm:presLayoutVars>
      </dgm:prSet>
      <dgm:spPr/>
    </dgm:pt>
    <dgm:pt modelId="{E3BEA234-97D8-B14B-A998-576C1E6D7B9D}" type="pres">
      <dgm:prSet presAssocID="{E78BF605-A627-44FB-AC2B-7AB5610DC605}" presName="TwoConn_1-2" presStyleLbl="fgAccFollowNode1" presStyleIdx="0" presStyleCnt="1">
        <dgm:presLayoutVars>
          <dgm:bulletEnabled val="1"/>
        </dgm:presLayoutVars>
      </dgm:prSet>
      <dgm:spPr/>
    </dgm:pt>
    <dgm:pt modelId="{F6F6B31D-8418-284F-98E2-7E5CEBF418C8}" type="pres">
      <dgm:prSet presAssocID="{E78BF605-A627-44FB-AC2B-7AB5610DC605}" presName="TwoNodes_1_text" presStyleLbl="node1" presStyleIdx="1" presStyleCnt="2">
        <dgm:presLayoutVars>
          <dgm:bulletEnabled val="1"/>
        </dgm:presLayoutVars>
      </dgm:prSet>
      <dgm:spPr/>
    </dgm:pt>
    <dgm:pt modelId="{BBC73570-69C5-DD43-A1B1-B45E18D9B464}" type="pres">
      <dgm:prSet presAssocID="{E78BF605-A627-44FB-AC2B-7AB5610DC605}" presName="TwoNodes_2_text" presStyleLbl="node1" presStyleIdx="1" presStyleCnt="2">
        <dgm:presLayoutVars>
          <dgm:bulletEnabled val="1"/>
        </dgm:presLayoutVars>
      </dgm:prSet>
      <dgm:spPr/>
    </dgm:pt>
  </dgm:ptLst>
  <dgm:cxnLst>
    <dgm:cxn modelId="{9619500B-B8DA-AF4B-9846-24AE704DE276}" type="presOf" srcId="{E78BF605-A627-44FB-AC2B-7AB5610DC605}" destId="{DB702495-8F16-3243-92A9-26493F1F4A04}" srcOrd="0" destOrd="0" presId="urn:microsoft.com/office/officeart/2005/8/layout/vProcess5"/>
    <dgm:cxn modelId="{3F257832-CB90-4647-9C78-6919E2CA2364}" type="presOf" srcId="{95BB256D-73D1-4F4D-81B2-BFC832239E2B}" destId="{742C498C-10E8-5746-9900-F3F722639584}" srcOrd="0" destOrd="0" presId="urn:microsoft.com/office/officeart/2005/8/layout/vProcess5"/>
    <dgm:cxn modelId="{E24B393B-4C43-4643-A81C-1483465C725B}" type="presOf" srcId="{BC286BD2-F85F-4CB1-8BE1-D0765F673E74}" destId="{E3BEA234-97D8-B14B-A998-576C1E6D7B9D}" srcOrd="0" destOrd="0" presId="urn:microsoft.com/office/officeart/2005/8/layout/vProcess5"/>
    <dgm:cxn modelId="{F30F0541-750B-4B19-BA45-50E05C282E00}" srcId="{E78BF605-A627-44FB-AC2B-7AB5610DC605}" destId="{95BB256D-73D1-4F4D-81B2-BFC832239E2B}" srcOrd="1" destOrd="0" parTransId="{36FFD3EA-DDB0-43F9-94A0-D9A38079E60F}" sibTransId="{54E414CA-F4CB-476A-88F3-40F828EDED51}"/>
    <dgm:cxn modelId="{93A97464-C32F-9D4F-8A41-51A04E9C7FB8}" type="presOf" srcId="{69412091-8814-4A17-B80C-C548149CD165}" destId="{F6F6B31D-8418-284F-98E2-7E5CEBF418C8}" srcOrd="1" destOrd="0" presId="urn:microsoft.com/office/officeart/2005/8/layout/vProcess5"/>
    <dgm:cxn modelId="{0FB096BF-D40D-4743-B660-44319CA59815}" srcId="{E78BF605-A627-44FB-AC2B-7AB5610DC605}" destId="{69412091-8814-4A17-B80C-C548149CD165}" srcOrd="0" destOrd="0" parTransId="{4CB1BCA9-9E3E-4818-A5C6-AB8775812007}" sibTransId="{BC286BD2-F85F-4CB1-8BE1-D0765F673E74}"/>
    <dgm:cxn modelId="{94BEA1CB-D4B4-574A-9392-FB2E1E8FB630}" type="presOf" srcId="{69412091-8814-4A17-B80C-C548149CD165}" destId="{76A89BD2-C21A-9C45-977B-25052F6009CC}" srcOrd="0" destOrd="0" presId="urn:microsoft.com/office/officeart/2005/8/layout/vProcess5"/>
    <dgm:cxn modelId="{99557BFB-15DD-814C-883F-6F6E198734D5}" type="presOf" srcId="{95BB256D-73D1-4F4D-81B2-BFC832239E2B}" destId="{BBC73570-69C5-DD43-A1B1-B45E18D9B464}" srcOrd="1" destOrd="0" presId="urn:microsoft.com/office/officeart/2005/8/layout/vProcess5"/>
    <dgm:cxn modelId="{926BF3F2-6D44-6241-A3AD-69D772C3E140}" type="presParOf" srcId="{DB702495-8F16-3243-92A9-26493F1F4A04}" destId="{55CB1CCC-E682-5841-A481-5B7430435504}" srcOrd="0" destOrd="0" presId="urn:microsoft.com/office/officeart/2005/8/layout/vProcess5"/>
    <dgm:cxn modelId="{B9DFF7D1-546A-9848-B67F-06DE607EEBC6}" type="presParOf" srcId="{DB702495-8F16-3243-92A9-26493F1F4A04}" destId="{76A89BD2-C21A-9C45-977B-25052F6009CC}" srcOrd="1" destOrd="0" presId="urn:microsoft.com/office/officeart/2005/8/layout/vProcess5"/>
    <dgm:cxn modelId="{4D96BEDC-D961-8F46-AA45-6AE252D31EF1}" type="presParOf" srcId="{DB702495-8F16-3243-92A9-26493F1F4A04}" destId="{742C498C-10E8-5746-9900-F3F722639584}" srcOrd="2" destOrd="0" presId="urn:microsoft.com/office/officeart/2005/8/layout/vProcess5"/>
    <dgm:cxn modelId="{A39B25B0-E767-6042-BF9D-95F6D4FAFCE9}" type="presParOf" srcId="{DB702495-8F16-3243-92A9-26493F1F4A04}" destId="{E3BEA234-97D8-B14B-A998-576C1E6D7B9D}" srcOrd="3" destOrd="0" presId="urn:microsoft.com/office/officeart/2005/8/layout/vProcess5"/>
    <dgm:cxn modelId="{1E7924B0-5365-D945-B81F-1D791EAFEBE9}" type="presParOf" srcId="{DB702495-8F16-3243-92A9-26493F1F4A04}" destId="{F6F6B31D-8418-284F-98E2-7E5CEBF418C8}" srcOrd="4" destOrd="0" presId="urn:microsoft.com/office/officeart/2005/8/layout/vProcess5"/>
    <dgm:cxn modelId="{7595F6BA-4014-B94B-9BF8-A05B80A1C4BB}" type="presParOf" srcId="{DB702495-8F16-3243-92A9-26493F1F4A04}" destId="{BBC73570-69C5-DD43-A1B1-B45E18D9B46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3A752-3A7C-4841-BB81-91BC61A4E49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313BCF-736E-4632-9BA9-BD73D35949A9}">
      <dgm:prSet/>
      <dgm:spPr/>
      <dgm:t>
        <a:bodyPr/>
        <a:lstStyle/>
        <a:p>
          <a:pPr>
            <a:lnSpc>
              <a:spcPct val="100000"/>
            </a:lnSpc>
          </a:pPr>
          <a:r>
            <a:rPr lang="en-CA" noProof="0" dirty="0"/>
            <a:t>The Sectoral Table, that is, the table of the health and social services network, where representatives of the TBS, SANTÉ QUÉBEC, MSSS, ACSSSS, AGESSS and APER met.</a:t>
          </a:r>
        </a:p>
      </dgm:t>
    </dgm:pt>
    <dgm:pt modelId="{F53DB32A-8FAE-4487-AA2C-D774C07DB3D4}" type="parTrans" cxnId="{E66F80EE-BCE3-4C7A-8D9A-88DA373EEE6C}">
      <dgm:prSet/>
      <dgm:spPr/>
      <dgm:t>
        <a:bodyPr/>
        <a:lstStyle/>
        <a:p>
          <a:endParaRPr lang="en-US"/>
        </a:p>
      </dgm:t>
    </dgm:pt>
    <dgm:pt modelId="{006541A5-EF99-4C79-B1A0-900495BC7826}" type="sibTrans" cxnId="{E66F80EE-BCE3-4C7A-8D9A-88DA373EEE6C}">
      <dgm:prSet/>
      <dgm:spPr/>
      <dgm:t>
        <a:bodyPr/>
        <a:lstStyle/>
        <a:p>
          <a:endParaRPr lang="en-US"/>
        </a:p>
      </dgm:t>
    </dgm:pt>
    <dgm:pt modelId="{DCB3BFEE-EC41-46E5-85D3-0DC2DDD82DF7}">
      <dgm:prSet/>
      <dgm:spPr/>
      <dgm:t>
        <a:bodyPr/>
        <a:lstStyle/>
        <a:p>
          <a:pPr>
            <a:lnSpc>
              <a:spcPct val="100000"/>
            </a:lnSpc>
          </a:pPr>
          <a:r>
            <a:rPr lang="en-CA" noProof="0" dirty="0"/>
            <a:t>The 1st meeting was held on January 16 and we had meetings every 2 weeks.</a:t>
          </a:r>
        </a:p>
      </dgm:t>
    </dgm:pt>
    <dgm:pt modelId="{1C511978-AE70-45ED-8683-455BEEDE2C8A}" type="parTrans" cxnId="{239C2713-2EED-42CB-A3DE-48D69AEC91F6}">
      <dgm:prSet/>
      <dgm:spPr/>
      <dgm:t>
        <a:bodyPr/>
        <a:lstStyle/>
        <a:p>
          <a:endParaRPr lang="en-US"/>
        </a:p>
      </dgm:t>
    </dgm:pt>
    <dgm:pt modelId="{2C6D6619-BC78-4EAE-B8C9-BB52C628B8D3}" type="sibTrans" cxnId="{239C2713-2EED-42CB-A3DE-48D69AEC91F6}">
      <dgm:prSet/>
      <dgm:spPr/>
      <dgm:t>
        <a:bodyPr/>
        <a:lstStyle/>
        <a:p>
          <a:endParaRPr lang="en-US"/>
        </a:p>
      </dgm:t>
    </dgm:pt>
    <dgm:pt modelId="{919DF60C-52FE-4A34-96AA-46FB5A966BD3}">
      <dgm:prSet/>
      <dgm:spPr/>
      <dgm:t>
        <a:bodyPr/>
        <a:lstStyle/>
        <a:p>
          <a:pPr>
            <a:lnSpc>
              <a:spcPct val="100000"/>
            </a:lnSpc>
          </a:pPr>
          <a:r>
            <a:rPr lang="en-CA" noProof="0" dirty="0"/>
            <a:t>The 3 associations worked together to limit the downward changes to the working conditions regulations.</a:t>
          </a:r>
        </a:p>
      </dgm:t>
    </dgm:pt>
    <dgm:pt modelId="{F56171BF-406D-4E95-85C8-5B30195252AA}" type="parTrans" cxnId="{E79622A6-0888-4D48-87EE-F92463FFB847}">
      <dgm:prSet/>
      <dgm:spPr/>
      <dgm:t>
        <a:bodyPr/>
        <a:lstStyle/>
        <a:p>
          <a:endParaRPr lang="en-US"/>
        </a:p>
      </dgm:t>
    </dgm:pt>
    <dgm:pt modelId="{5C415009-5641-4BA4-B216-CC66DD911E06}" type="sibTrans" cxnId="{E79622A6-0888-4D48-87EE-F92463FFB847}">
      <dgm:prSet/>
      <dgm:spPr/>
      <dgm:t>
        <a:bodyPr/>
        <a:lstStyle/>
        <a:p>
          <a:endParaRPr lang="en-US"/>
        </a:p>
      </dgm:t>
    </dgm:pt>
    <dgm:pt modelId="{A1540FA1-8BF0-4DF9-9792-5D3CD8C14439}" type="pres">
      <dgm:prSet presAssocID="{5383A752-3A7C-4841-BB81-91BC61A4E495}" presName="root" presStyleCnt="0">
        <dgm:presLayoutVars>
          <dgm:dir/>
          <dgm:resizeHandles val="exact"/>
        </dgm:presLayoutVars>
      </dgm:prSet>
      <dgm:spPr/>
    </dgm:pt>
    <dgm:pt modelId="{D95726AD-7093-4F37-9AFF-31B1CC7B964F}" type="pres">
      <dgm:prSet presAssocID="{9A313BCF-736E-4632-9BA9-BD73D35949A9}" presName="compNode" presStyleCnt="0"/>
      <dgm:spPr/>
    </dgm:pt>
    <dgm:pt modelId="{461BC594-D7C5-4735-BAD2-72719B0CE663}" type="pres">
      <dgm:prSet presAssocID="{9A313BCF-736E-4632-9BA9-BD73D35949A9}" presName="bgRect" presStyleLbl="bgShp" presStyleIdx="0" presStyleCnt="3"/>
      <dgm:spPr/>
    </dgm:pt>
    <dgm:pt modelId="{E84D1F39-CF25-43D8-A265-A560AF536FD5}" type="pres">
      <dgm:prSet presAssocID="{9A313BCF-736E-4632-9BA9-BD73D35949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vats"/>
        </a:ext>
      </dgm:extLst>
    </dgm:pt>
    <dgm:pt modelId="{E75417AB-8460-407C-9CB7-AB8A6F8F7452}" type="pres">
      <dgm:prSet presAssocID="{9A313BCF-736E-4632-9BA9-BD73D35949A9}" presName="spaceRect" presStyleCnt="0"/>
      <dgm:spPr/>
    </dgm:pt>
    <dgm:pt modelId="{64B52F80-D9B0-4FB2-A240-269AA466612F}" type="pres">
      <dgm:prSet presAssocID="{9A313BCF-736E-4632-9BA9-BD73D35949A9}" presName="parTx" presStyleLbl="revTx" presStyleIdx="0" presStyleCnt="3">
        <dgm:presLayoutVars>
          <dgm:chMax val="0"/>
          <dgm:chPref val="0"/>
        </dgm:presLayoutVars>
      </dgm:prSet>
      <dgm:spPr/>
    </dgm:pt>
    <dgm:pt modelId="{708ECAD2-07B1-4F04-818C-3E3FA927395B}" type="pres">
      <dgm:prSet presAssocID="{006541A5-EF99-4C79-B1A0-900495BC7826}" presName="sibTrans" presStyleCnt="0"/>
      <dgm:spPr/>
    </dgm:pt>
    <dgm:pt modelId="{1F88B41B-5E77-43B8-B648-97C732C4CFDC}" type="pres">
      <dgm:prSet presAssocID="{DCB3BFEE-EC41-46E5-85D3-0DC2DDD82DF7}" presName="compNode" presStyleCnt="0"/>
      <dgm:spPr/>
    </dgm:pt>
    <dgm:pt modelId="{49216F30-4B10-46EF-AEF1-9C272EC7464D}" type="pres">
      <dgm:prSet presAssocID="{DCB3BFEE-EC41-46E5-85D3-0DC2DDD82DF7}" presName="bgRect" presStyleLbl="bgShp" presStyleIdx="1" presStyleCnt="3"/>
      <dgm:spPr/>
    </dgm:pt>
    <dgm:pt modelId="{F902508E-6AC0-40C5-BA3F-8A71619CBF86}" type="pres">
      <dgm:prSet presAssocID="{DCB3BFEE-EC41-46E5-85D3-0DC2DDD82D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vion"/>
        </a:ext>
      </dgm:extLst>
    </dgm:pt>
    <dgm:pt modelId="{186A0EC5-37D9-44B6-8ADD-951E598DA213}" type="pres">
      <dgm:prSet presAssocID="{DCB3BFEE-EC41-46E5-85D3-0DC2DDD82DF7}" presName="spaceRect" presStyleCnt="0"/>
      <dgm:spPr/>
    </dgm:pt>
    <dgm:pt modelId="{9931C73C-6ECE-44F5-941C-283E4B833DD8}" type="pres">
      <dgm:prSet presAssocID="{DCB3BFEE-EC41-46E5-85D3-0DC2DDD82DF7}" presName="parTx" presStyleLbl="revTx" presStyleIdx="1" presStyleCnt="3">
        <dgm:presLayoutVars>
          <dgm:chMax val="0"/>
          <dgm:chPref val="0"/>
        </dgm:presLayoutVars>
      </dgm:prSet>
      <dgm:spPr/>
    </dgm:pt>
    <dgm:pt modelId="{D892A743-DD6B-4728-B892-9CA7D3F0076B}" type="pres">
      <dgm:prSet presAssocID="{2C6D6619-BC78-4EAE-B8C9-BB52C628B8D3}" presName="sibTrans" presStyleCnt="0"/>
      <dgm:spPr/>
    </dgm:pt>
    <dgm:pt modelId="{271661CA-C960-4317-8C3C-F7D40A7586A5}" type="pres">
      <dgm:prSet presAssocID="{919DF60C-52FE-4A34-96AA-46FB5A966BD3}" presName="compNode" presStyleCnt="0"/>
      <dgm:spPr/>
    </dgm:pt>
    <dgm:pt modelId="{BC2607AC-21C5-4F74-9D25-13AA4CA99F03}" type="pres">
      <dgm:prSet presAssocID="{919DF60C-52FE-4A34-96AA-46FB5A966BD3}" presName="bgRect" presStyleLbl="bgShp" presStyleIdx="2" presStyleCnt="3"/>
      <dgm:spPr/>
    </dgm:pt>
    <dgm:pt modelId="{8A43D1FA-3B72-4323-9D13-FC40E358223B}" type="pres">
      <dgm:prSet presAssocID="{919DF60C-52FE-4A34-96AA-46FB5A966B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che"/>
        </a:ext>
      </dgm:extLst>
    </dgm:pt>
    <dgm:pt modelId="{BFED91CB-B867-4805-B398-AD86A6C9587F}" type="pres">
      <dgm:prSet presAssocID="{919DF60C-52FE-4A34-96AA-46FB5A966BD3}" presName="spaceRect" presStyleCnt="0"/>
      <dgm:spPr/>
    </dgm:pt>
    <dgm:pt modelId="{9D5F514C-573D-4A59-A59F-23C6BC7298E8}" type="pres">
      <dgm:prSet presAssocID="{919DF60C-52FE-4A34-96AA-46FB5A966BD3}" presName="parTx" presStyleLbl="revTx" presStyleIdx="2" presStyleCnt="3">
        <dgm:presLayoutVars>
          <dgm:chMax val="0"/>
          <dgm:chPref val="0"/>
        </dgm:presLayoutVars>
      </dgm:prSet>
      <dgm:spPr/>
    </dgm:pt>
  </dgm:ptLst>
  <dgm:cxnLst>
    <dgm:cxn modelId="{9BE04512-B56E-48B2-A88F-B9C0452B7784}" type="presOf" srcId="{DCB3BFEE-EC41-46E5-85D3-0DC2DDD82DF7}" destId="{9931C73C-6ECE-44F5-941C-283E4B833DD8}" srcOrd="0" destOrd="0" presId="urn:microsoft.com/office/officeart/2018/2/layout/IconVerticalSolidList"/>
    <dgm:cxn modelId="{239C2713-2EED-42CB-A3DE-48D69AEC91F6}" srcId="{5383A752-3A7C-4841-BB81-91BC61A4E495}" destId="{DCB3BFEE-EC41-46E5-85D3-0DC2DDD82DF7}" srcOrd="1" destOrd="0" parTransId="{1C511978-AE70-45ED-8683-455BEEDE2C8A}" sibTransId="{2C6D6619-BC78-4EAE-B8C9-BB52C628B8D3}"/>
    <dgm:cxn modelId="{B5C4C01F-F4EB-4F3D-AB10-590EEF1ED54B}" type="presOf" srcId="{5383A752-3A7C-4841-BB81-91BC61A4E495}" destId="{A1540FA1-8BF0-4DF9-9792-5D3CD8C14439}" srcOrd="0" destOrd="0" presId="urn:microsoft.com/office/officeart/2018/2/layout/IconVerticalSolidList"/>
    <dgm:cxn modelId="{60487333-84A9-43B0-8BC0-BF1271318C71}" type="presOf" srcId="{919DF60C-52FE-4A34-96AA-46FB5A966BD3}" destId="{9D5F514C-573D-4A59-A59F-23C6BC7298E8}" srcOrd="0" destOrd="0" presId="urn:microsoft.com/office/officeart/2018/2/layout/IconVerticalSolidList"/>
    <dgm:cxn modelId="{69E3E682-87C5-4FA1-9065-7150490CC16B}" type="presOf" srcId="{9A313BCF-736E-4632-9BA9-BD73D35949A9}" destId="{64B52F80-D9B0-4FB2-A240-269AA466612F}" srcOrd="0" destOrd="0" presId="urn:microsoft.com/office/officeart/2018/2/layout/IconVerticalSolidList"/>
    <dgm:cxn modelId="{E79622A6-0888-4D48-87EE-F92463FFB847}" srcId="{5383A752-3A7C-4841-BB81-91BC61A4E495}" destId="{919DF60C-52FE-4A34-96AA-46FB5A966BD3}" srcOrd="2" destOrd="0" parTransId="{F56171BF-406D-4E95-85C8-5B30195252AA}" sibTransId="{5C415009-5641-4BA4-B216-CC66DD911E06}"/>
    <dgm:cxn modelId="{E66F80EE-BCE3-4C7A-8D9A-88DA373EEE6C}" srcId="{5383A752-3A7C-4841-BB81-91BC61A4E495}" destId="{9A313BCF-736E-4632-9BA9-BD73D35949A9}" srcOrd="0" destOrd="0" parTransId="{F53DB32A-8FAE-4487-AA2C-D774C07DB3D4}" sibTransId="{006541A5-EF99-4C79-B1A0-900495BC7826}"/>
    <dgm:cxn modelId="{9F9F8D5A-153E-4455-A3D0-0B13F12DE41E}" type="presParOf" srcId="{A1540FA1-8BF0-4DF9-9792-5D3CD8C14439}" destId="{D95726AD-7093-4F37-9AFF-31B1CC7B964F}" srcOrd="0" destOrd="0" presId="urn:microsoft.com/office/officeart/2018/2/layout/IconVerticalSolidList"/>
    <dgm:cxn modelId="{91B1BF85-9BE6-43BE-8360-71EFD5289FCB}" type="presParOf" srcId="{D95726AD-7093-4F37-9AFF-31B1CC7B964F}" destId="{461BC594-D7C5-4735-BAD2-72719B0CE663}" srcOrd="0" destOrd="0" presId="urn:microsoft.com/office/officeart/2018/2/layout/IconVerticalSolidList"/>
    <dgm:cxn modelId="{EFEB7A85-B20B-43A7-9FCC-35466F7C157C}" type="presParOf" srcId="{D95726AD-7093-4F37-9AFF-31B1CC7B964F}" destId="{E84D1F39-CF25-43D8-A265-A560AF536FD5}" srcOrd="1" destOrd="0" presId="urn:microsoft.com/office/officeart/2018/2/layout/IconVerticalSolidList"/>
    <dgm:cxn modelId="{3E31C7F5-ADC3-4551-8239-57E47C42D836}" type="presParOf" srcId="{D95726AD-7093-4F37-9AFF-31B1CC7B964F}" destId="{E75417AB-8460-407C-9CB7-AB8A6F8F7452}" srcOrd="2" destOrd="0" presId="urn:microsoft.com/office/officeart/2018/2/layout/IconVerticalSolidList"/>
    <dgm:cxn modelId="{78DF97D8-01AB-41A0-8A4B-8E424BF591BE}" type="presParOf" srcId="{D95726AD-7093-4F37-9AFF-31B1CC7B964F}" destId="{64B52F80-D9B0-4FB2-A240-269AA466612F}" srcOrd="3" destOrd="0" presId="urn:microsoft.com/office/officeart/2018/2/layout/IconVerticalSolidList"/>
    <dgm:cxn modelId="{F80A4E9A-838E-450A-AEA0-51DAE7CAFE6E}" type="presParOf" srcId="{A1540FA1-8BF0-4DF9-9792-5D3CD8C14439}" destId="{708ECAD2-07B1-4F04-818C-3E3FA927395B}" srcOrd="1" destOrd="0" presId="urn:microsoft.com/office/officeart/2018/2/layout/IconVerticalSolidList"/>
    <dgm:cxn modelId="{500D98E5-0FD8-46EA-99ED-8818C22E57E8}" type="presParOf" srcId="{A1540FA1-8BF0-4DF9-9792-5D3CD8C14439}" destId="{1F88B41B-5E77-43B8-B648-97C732C4CFDC}" srcOrd="2" destOrd="0" presId="urn:microsoft.com/office/officeart/2018/2/layout/IconVerticalSolidList"/>
    <dgm:cxn modelId="{F94AC5FC-A3B9-4317-9322-E6F937CD6F9F}" type="presParOf" srcId="{1F88B41B-5E77-43B8-B648-97C732C4CFDC}" destId="{49216F30-4B10-46EF-AEF1-9C272EC7464D}" srcOrd="0" destOrd="0" presId="urn:microsoft.com/office/officeart/2018/2/layout/IconVerticalSolidList"/>
    <dgm:cxn modelId="{43BD122D-FD89-452A-9E5C-C095125312EE}" type="presParOf" srcId="{1F88B41B-5E77-43B8-B648-97C732C4CFDC}" destId="{F902508E-6AC0-40C5-BA3F-8A71619CBF86}" srcOrd="1" destOrd="0" presId="urn:microsoft.com/office/officeart/2018/2/layout/IconVerticalSolidList"/>
    <dgm:cxn modelId="{C681AECA-C102-42FD-80A1-2EC225B048B4}" type="presParOf" srcId="{1F88B41B-5E77-43B8-B648-97C732C4CFDC}" destId="{186A0EC5-37D9-44B6-8ADD-951E598DA213}" srcOrd="2" destOrd="0" presId="urn:microsoft.com/office/officeart/2018/2/layout/IconVerticalSolidList"/>
    <dgm:cxn modelId="{DB702EB6-F533-495B-9467-E7E0AA948008}" type="presParOf" srcId="{1F88B41B-5E77-43B8-B648-97C732C4CFDC}" destId="{9931C73C-6ECE-44F5-941C-283E4B833DD8}" srcOrd="3" destOrd="0" presId="urn:microsoft.com/office/officeart/2018/2/layout/IconVerticalSolidList"/>
    <dgm:cxn modelId="{0F3D3A06-C243-41BF-9662-BE4EDCA26735}" type="presParOf" srcId="{A1540FA1-8BF0-4DF9-9792-5D3CD8C14439}" destId="{D892A743-DD6B-4728-B892-9CA7D3F0076B}" srcOrd="3" destOrd="0" presId="urn:microsoft.com/office/officeart/2018/2/layout/IconVerticalSolidList"/>
    <dgm:cxn modelId="{9C39B7AC-AF44-4BD7-A732-989C9CD917E4}" type="presParOf" srcId="{A1540FA1-8BF0-4DF9-9792-5D3CD8C14439}" destId="{271661CA-C960-4317-8C3C-F7D40A7586A5}" srcOrd="4" destOrd="0" presId="urn:microsoft.com/office/officeart/2018/2/layout/IconVerticalSolidList"/>
    <dgm:cxn modelId="{83A34B3A-A753-4E6F-8A6A-A4C8B83FE762}" type="presParOf" srcId="{271661CA-C960-4317-8C3C-F7D40A7586A5}" destId="{BC2607AC-21C5-4F74-9D25-13AA4CA99F03}" srcOrd="0" destOrd="0" presId="urn:microsoft.com/office/officeart/2018/2/layout/IconVerticalSolidList"/>
    <dgm:cxn modelId="{F5E45C04-1DFA-44B2-8AEC-FA36281C04CB}" type="presParOf" srcId="{271661CA-C960-4317-8C3C-F7D40A7586A5}" destId="{8A43D1FA-3B72-4323-9D13-FC40E358223B}" srcOrd="1" destOrd="0" presId="urn:microsoft.com/office/officeart/2018/2/layout/IconVerticalSolidList"/>
    <dgm:cxn modelId="{AE09CF16-C3E7-450A-AC41-2FBA71E279B3}" type="presParOf" srcId="{271661CA-C960-4317-8C3C-F7D40A7586A5}" destId="{BFED91CB-B867-4805-B398-AD86A6C9587F}" srcOrd="2" destOrd="0" presId="urn:microsoft.com/office/officeart/2018/2/layout/IconVerticalSolidList"/>
    <dgm:cxn modelId="{61BFBBCB-5EF6-47F7-A6A9-C46CFC7AD2B8}" type="presParOf" srcId="{271661CA-C960-4317-8C3C-F7D40A7586A5}" destId="{9D5F514C-573D-4A59-A59F-23C6BC7298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DCFAC-98DA-45AC-A2E5-73C3FDC1F7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B76BC2-AD26-42B1-944B-7F2C47E38BE0}">
      <dgm:prSet/>
      <dgm:spPr/>
      <dgm:t>
        <a:bodyPr/>
        <a:lstStyle/>
        <a:p>
          <a:r>
            <a:rPr lang="en-CA" noProof="0" dirty="0"/>
            <a:t>At present, negotiations are still taking place at the NBG table regarding the insurance plan.</a:t>
          </a:r>
        </a:p>
      </dgm:t>
    </dgm:pt>
    <dgm:pt modelId="{C7E8D5DA-6176-4543-9DBF-79503DFE7DDA}" type="parTrans" cxnId="{97C3E46A-6CCE-4185-8252-9E6877BCEDF1}">
      <dgm:prSet/>
      <dgm:spPr/>
      <dgm:t>
        <a:bodyPr/>
        <a:lstStyle/>
        <a:p>
          <a:endParaRPr lang="en-US"/>
        </a:p>
      </dgm:t>
    </dgm:pt>
    <dgm:pt modelId="{9572F618-FDE6-423A-8187-EB729AB5F636}" type="sibTrans" cxnId="{97C3E46A-6CCE-4185-8252-9E6877BCEDF1}">
      <dgm:prSet/>
      <dgm:spPr/>
      <dgm:t>
        <a:bodyPr/>
        <a:lstStyle/>
        <a:p>
          <a:endParaRPr lang="en-US"/>
        </a:p>
      </dgm:t>
    </dgm:pt>
    <dgm:pt modelId="{3E7DE189-E331-432F-8BF3-CF805F2B88A2}">
      <dgm:prSet/>
      <dgm:spPr/>
      <dgm:t>
        <a:bodyPr/>
        <a:lstStyle/>
        <a:p>
          <a:r>
            <a:rPr lang="en-CA" noProof="0" dirty="0"/>
            <a:t>What is currently on the table is a $500,000 increase to the insurance plan in order to increase the</a:t>
          </a:r>
        </a:p>
      </dgm:t>
    </dgm:pt>
    <dgm:pt modelId="{8E9F9842-3866-40FA-9FA0-639FF13F571F}" type="parTrans" cxnId="{E14B7792-9AC2-4E71-A085-BDFBF2290738}">
      <dgm:prSet/>
      <dgm:spPr/>
      <dgm:t>
        <a:bodyPr/>
        <a:lstStyle/>
        <a:p>
          <a:endParaRPr lang="en-US"/>
        </a:p>
      </dgm:t>
    </dgm:pt>
    <dgm:pt modelId="{DDB8363B-CCC2-493A-A45F-3612FE2CEC83}" type="sibTrans" cxnId="{E14B7792-9AC2-4E71-A085-BDFBF2290738}">
      <dgm:prSet/>
      <dgm:spPr/>
      <dgm:t>
        <a:bodyPr/>
        <a:lstStyle/>
        <a:p>
          <a:endParaRPr lang="en-US"/>
        </a:p>
      </dgm:t>
    </dgm:pt>
    <dgm:pt modelId="{1FFA56A5-DEAC-4E79-8BAF-D2D12EC9870C}">
      <dgm:prSet/>
      <dgm:spPr/>
      <dgm:t>
        <a:bodyPr/>
        <a:lstStyle/>
        <a:p>
          <a:r>
            <a:rPr lang="en-CA" noProof="0" dirty="0"/>
            <a:t>the amount of the reimbursement for the professional services.</a:t>
          </a:r>
        </a:p>
      </dgm:t>
    </dgm:pt>
    <dgm:pt modelId="{9568C231-4691-4F96-92A0-86447248B642}" type="parTrans" cxnId="{81877BDB-6639-43D7-A7C0-4B4DF0E82AE0}">
      <dgm:prSet/>
      <dgm:spPr/>
      <dgm:t>
        <a:bodyPr/>
        <a:lstStyle/>
        <a:p>
          <a:endParaRPr lang="en-US"/>
        </a:p>
      </dgm:t>
    </dgm:pt>
    <dgm:pt modelId="{393F05DA-A575-4CF2-8B26-48423CDDA3A8}" type="sibTrans" cxnId="{81877BDB-6639-43D7-A7C0-4B4DF0E82AE0}">
      <dgm:prSet/>
      <dgm:spPr/>
      <dgm:t>
        <a:bodyPr/>
        <a:lstStyle/>
        <a:p>
          <a:endParaRPr lang="en-US"/>
        </a:p>
      </dgm:t>
    </dgm:pt>
    <dgm:pt modelId="{45BDFAA5-C9C2-49EF-B0A0-B5EC0AD71DC5}">
      <dgm:prSet/>
      <dgm:spPr/>
      <dgm:t>
        <a:bodyPr/>
        <a:lstStyle/>
        <a:p>
          <a:r>
            <a:rPr lang="en-CA" noProof="0" dirty="0"/>
            <a:t>A reimbursement of 50% of the costs for injected drugs against obesity.</a:t>
          </a:r>
        </a:p>
      </dgm:t>
    </dgm:pt>
    <dgm:pt modelId="{452F2966-687D-4EA0-8950-CCDA0A8F2F94}" type="parTrans" cxnId="{3E126A0A-F594-4185-B78F-9287194906AA}">
      <dgm:prSet/>
      <dgm:spPr/>
      <dgm:t>
        <a:bodyPr/>
        <a:lstStyle/>
        <a:p>
          <a:endParaRPr lang="en-US"/>
        </a:p>
      </dgm:t>
    </dgm:pt>
    <dgm:pt modelId="{3570972E-5940-4453-9C33-F85DD35BA9E8}" type="sibTrans" cxnId="{3E126A0A-F594-4185-B78F-9287194906AA}">
      <dgm:prSet/>
      <dgm:spPr/>
      <dgm:t>
        <a:bodyPr/>
        <a:lstStyle/>
        <a:p>
          <a:endParaRPr lang="en-US"/>
        </a:p>
      </dgm:t>
    </dgm:pt>
    <dgm:pt modelId="{429F2CF9-46E0-4AB4-9481-69FEB7C2C30E}" type="pres">
      <dgm:prSet presAssocID="{B07DCFAC-98DA-45AC-A2E5-73C3FDC1F755}" presName="root" presStyleCnt="0">
        <dgm:presLayoutVars>
          <dgm:dir/>
          <dgm:resizeHandles val="exact"/>
        </dgm:presLayoutVars>
      </dgm:prSet>
      <dgm:spPr/>
    </dgm:pt>
    <dgm:pt modelId="{17FFCCFD-D809-4B94-AAA9-7BFD0597A60F}" type="pres">
      <dgm:prSet presAssocID="{C2B76BC2-AD26-42B1-944B-7F2C47E38BE0}" presName="compNode" presStyleCnt="0"/>
      <dgm:spPr/>
    </dgm:pt>
    <dgm:pt modelId="{65603135-C466-4DFD-A263-275C599FE387}" type="pres">
      <dgm:prSet presAssocID="{C2B76BC2-AD26-42B1-944B-7F2C47E38BE0}" presName="bgRect" presStyleLbl="bgShp" presStyleIdx="0" presStyleCnt="4"/>
      <dgm:spPr/>
    </dgm:pt>
    <dgm:pt modelId="{4E6220E8-07CC-46A3-A698-7CC1BF6C77E2}" type="pres">
      <dgm:prSet presAssocID="{C2B76BC2-AD26-42B1-944B-7F2C47E38B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B83FB17F-2F95-4F6C-AE69-5F68FEA6F486}" type="pres">
      <dgm:prSet presAssocID="{C2B76BC2-AD26-42B1-944B-7F2C47E38BE0}" presName="spaceRect" presStyleCnt="0"/>
      <dgm:spPr/>
    </dgm:pt>
    <dgm:pt modelId="{D0D66ADC-5256-4508-9970-1E674D19F3A9}" type="pres">
      <dgm:prSet presAssocID="{C2B76BC2-AD26-42B1-944B-7F2C47E38BE0}" presName="parTx" presStyleLbl="revTx" presStyleIdx="0" presStyleCnt="4">
        <dgm:presLayoutVars>
          <dgm:chMax val="0"/>
          <dgm:chPref val="0"/>
        </dgm:presLayoutVars>
      </dgm:prSet>
      <dgm:spPr/>
    </dgm:pt>
    <dgm:pt modelId="{1FA2FD7F-D494-462C-B3F5-1425E9AE791D}" type="pres">
      <dgm:prSet presAssocID="{9572F618-FDE6-423A-8187-EB729AB5F636}" presName="sibTrans" presStyleCnt="0"/>
      <dgm:spPr/>
    </dgm:pt>
    <dgm:pt modelId="{52FB08A2-34D6-429B-96ED-6A395E9F4B30}" type="pres">
      <dgm:prSet presAssocID="{3E7DE189-E331-432F-8BF3-CF805F2B88A2}" presName="compNode" presStyleCnt="0"/>
      <dgm:spPr/>
    </dgm:pt>
    <dgm:pt modelId="{EE30DB51-B089-416F-A570-4BF5C15F5AD7}" type="pres">
      <dgm:prSet presAssocID="{3E7DE189-E331-432F-8BF3-CF805F2B88A2}" presName="bgRect" presStyleLbl="bgShp" presStyleIdx="1" presStyleCnt="4"/>
      <dgm:spPr/>
    </dgm:pt>
    <dgm:pt modelId="{8A20F6C3-4E1C-496C-8D39-4651557FEA0D}" type="pres">
      <dgm:prSet presAssocID="{3E7DE189-E331-432F-8BF3-CF805F2B88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ins"/>
        </a:ext>
      </dgm:extLst>
    </dgm:pt>
    <dgm:pt modelId="{143B904B-882B-45A8-BF01-50DDB3344BDB}" type="pres">
      <dgm:prSet presAssocID="{3E7DE189-E331-432F-8BF3-CF805F2B88A2}" presName="spaceRect" presStyleCnt="0"/>
      <dgm:spPr/>
    </dgm:pt>
    <dgm:pt modelId="{BD3B9158-581E-4D1E-A41B-D2D02F795D6F}" type="pres">
      <dgm:prSet presAssocID="{3E7DE189-E331-432F-8BF3-CF805F2B88A2}" presName="parTx" presStyleLbl="revTx" presStyleIdx="1" presStyleCnt="4">
        <dgm:presLayoutVars>
          <dgm:chMax val="0"/>
          <dgm:chPref val="0"/>
        </dgm:presLayoutVars>
      </dgm:prSet>
      <dgm:spPr/>
    </dgm:pt>
    <dgm:pt modelId="{71C49064-4109-4490-AAEC-B6504BEEC566}" type="pres">
      <dgm:prSet presAssocID="{DDB8363B-CCC2-493A-A45F-3612FE2CEC83}" presName="sibTrans" presStyleCnt="0"/>
      <dgm:spPr/>
    </dgm:pt>
    <dgm:pt modelId="{138F6172-EE4B-435D-97CB-3B12E7805EE7}" type="pres">
      <dgm:prSet presAssocID="{1FFA56A5-DEAC-4E79-8BAF-D2D12EC9870C}" presName="compNode" presStyleCnt="0"/>
      <dgm:spPr/>
    </dgm:pt>
    <dgm:pt modelId="{5D8A93AE-4C76-4BD0-8FB0-CC38074A412C}" type="pres">
      <dgm:prSet presAssocID="{1FFA56A5-DEAC-4E79-8BAF-D2D12EC9870C}" presName="bgRect" presStyleLbl="bgShp" presStyleIdx="2" presStyleCnt="4"/>
      <dgm:spPr/>
    </dgm:pt>
    <dgm:pt modelId="{635C4449-D291-4FBC-BEAC-FFBE52BD0B7C}" type="pres">
      <dgm:prSet presAssocID="{1FFA56A5-DEAC-4E79-8BAF-D2D12EC987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7887B09-D9F8-4D95-8CB1-567406FD2558}" type="pres">
      <dgm:prSet presAssocID="{1FFA56A5-DEAC-4E79-8BAF-D2D12EC9870C}" presName="spaceRect" presStyleCnt="0"/>
      <dgm:spPr/>
    </dgm:pt>
    <dgm:pt modelId="{54E23687-87BC-4360-82DC-B88112D77BFE}" type="pres">
      <dgm:prSet presAssocID="{1FFA56A5-DEAC-4E79-8BAF-D2D12EC9870C}" presName="parTx" presStyleLbl="revTx" presStyleIdx="2" presStyleCnt="4">
        <dgm:presLayoutVars>
          <dgm:chMax val="0"/>
          <dgm:chPref val="0"/>
        </dgm:presLayoutVars>
      </dgm:prSet>
      <dgm:spPr/>
    </dgm:pt>
    <dgm:pt modelId="{775D8E8B-EFB1-472E-87D3-0F61068056E2}" type="pres">
      <dgm:prSet presAssocID="{393F05DA-A575-4CF2-8B26-48423CDDA3A8}" presName="sibTrans" presStyleCnt="0"/>
      <dgm:spPr/>
    </dgm:pt>
    <dgm:pt modelId="{E25A3D42-3974-41E0-B101-8D3D9B4C5D6B}" type="pres">
      <dgm:prSet presAssocID="{45BDFAA5-C9C2-49EF-B0A0-B5EC0AD71DC5}" presName="compNode" presStyleCnt="0"/>
      <dgm:spPr/>
    </dgm:pt>
    <dgm:pt modelId="{0694BFE8-9749-44A5-8693-B25E468512ED}" type="pres">
      <dgm:prSet presAssocID="{45BDFAA5-C9C2-49EF-B0A0-B5EC0AD71DC5}" presName="bgRect" presStyleLbl="bgShp" presStyleIdx="3" presStyleCnt="4"/>
      <dgm:spPr/>
    </dgm:pt>
    <dgm:pt modelId="{4DC5CBB4-C53E-4228-AD03-0D3DFB2D47F2}" type="pres">
      <dgm:prSet presAssocID="{45BDFAA5-C9C2-49EF-B0A0-B5EC0AD71D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gent"/>
        </a:ext>
      </dgm:extLst>
    </dgm:pt>
    <dgm:pt modelId="{B93D3660-A5AE-48D5-8A2E-7E2DEC01F827}" type="pres">
      <dgm:prSet presAssocID="{45BDFAA5-C9C2-49EF-B0A0-B5EC0AD71DC5}" presName="spaceRect" presStyleCnt="0"/>
      <dgm:spPr/>
    </dgm:pt>
    <dgm:pt modelId="{1CE6DB3C-6148-4386-BCBD-706EE6E14F29}" type="pres">
      <dgm:prSet presAssocID="{45BDFAA5-C9C2-49EF-B0A0-B5EC0AD71DC5}" presName="parTx" presStyleLbl="revTx" presStyleIdx="3" presStyleCnt="4">
        <dgm:presLayoutVars>
          <dgm:chMax val="0"/>
          <dgm:chPref val="0"/>
        </dgm:presLayoutVars>
      </dgm:prSet>
      <dgm:spPr/>
    </dgm:pt>
  </dgm:ptLst>
  <dgm:cxnLst>
    <dgm:cxn modelId="{AEB88808-7827-4F56-BFC9-741C34608AC7}" type="presOf" srcId="{B07DCFAC-98DA-45AC-A2E5-73C3FDC1F755}" destId="{429F2CF9-46E0-4AB4-9481-69FEB7C2C30E}" srcOrd="0" destOrd="0" presId="urn:microsoft.com/office/officeart/2018/2/layout/IconVerticalSolidList"/>
    <dgm:cxn modelId="{3E126A0A-F594-4185-B78F-9287194906AA}" srcId="{B07DCFAC-98DA-45AC-A2E5-73C3FDC1F755}" destId="{45BDFAA5-C9C2-49EF-B0A0-B5EC0AD71DC5}" srcOrd="3" destOrd="0" parTransId="{452F2966-687D-4EA0-8950-CCDA0A8F2F94}" sibTransId="{3570972E-5940-4453-9C33-F85DD35BA9E8}"/>
    <dgm:cxn modelId="{942A541E-99B3-4DA6-8FC2-E2031106C3E9}" type="presOf" srcId="{1FFA56A5-DEAC-4E79-8BAF-D2D12EC9870C}" destId="{54E23687-87BC-4360-82DC-B88112D77BFE}" srcOrd="0" destOrd="0" presId="urn:microsoft.com/office/officeart/2018/2/layout/IconVerticalSolidList"/>
    <dgm:cxn modelId="{E053E92B-D766-4861-BEF9-E039762CF673}" type="presOf" srcId="{3E7DE189-E331-432F-8BF3-CF805F2B88A2}" destId="{BD3B9158-581E-4D1E-A41B-D2D02F795D6F}" srcOrd="0" destOrd="0" presId="urn:microsoft.com/office/officeart/2018/2/layout/IconVerticalSolidList"/>
    <dgm:cxn modelId="{DFE7A35F-3266-4039-B6B8-5707574643FC}" type="presOf" srcId="{C2B76BC2-AD26-42B1-944B-7F2C47E38BE0}" destId="{D0D66ADC-5256-4508-9970-1E674D19F3A9}" srcOrd="0" destOrd="0" presId="urn:microsoft.com/office/officeart/2018/2/layout/IconVerticalSolidList"/>
    <dgm:cxn modelId="{97C3E46A-6CCE-4185-8252-9E6877BCEDF1}" srcId="{B07DCFAC-98DA-45AC-A2E5-73C3FDC1F755}" destId="{C2B76BC2-AD26-42B1-944B-7F2C47E38BE0}" srcOrd="0" destOrd="0" parTransId="{C7E8D5DA-6176-4543-9DBF-79503DFE7DDA}" sibTransId="{9572F618-FDE6-423A-8187-EB729AB5F636}"/>
    <dgm:cxn modelId="{82706775-C89A-418C-858D-4B23F643D57B}" type="presOf" srcId="{45BDFAA5-C9C2-49EF-B0A0-B5EC0AD71DC5}" destId="{1CE6DB3C-6148-4386-BCBD-706EE6E14F29}" srcOrd="0" destOrd="0" presId="urn:microsoft.com/office/officeart/2018/2/layout/IconVerticalSolidList"/>
    <dgm:cxn modelId="{E14B7792-9AC2-4E71-A085-BDFBF2290738}" srcId="{B07DCFAC-98DA-45AC-A2E5-73C3FDC1F755}" destId="{3E7DE189-E331-432F-8BF3-CF805F2B88A2}" srcOrd="1" destOrd="0" parTransId="{8E9F9842-3866-40FA-9FA0-639FF13F571F}" sibTransId="{DDB8363B-CCC2-493A-A45F-3612FE2CEC83}"/>
    <dgm:cxn modelId="{81877BDB-6639-43D7-A7C0-4B4DF0E82AE0}" srcId="{B07DCFAC-98DA-45AC-A2E5-73C3FDC1F755}" destId="{1FFA56A5-DEAC-4E79-8BAF-D2D12EC9870C}" srcOrd="2" destOrd="0" parTransId="{9568C231-4691-4F96-92A0-86447248B642}" sibTransId="{393F05DA-A575-4CF2-8B26-48423CDDA3A8}"/>
    <dgm:cxn modelId="{509130D1-1BD3-410F-B60E-C8D39BC69E2E}" type="presParOf" srcId="{429F2CF9-46E0-4AB4-9481-69FEB7C2C30E}" destId="{17FFCCFD-D809-4B94-AAA9-7BFD0597A60F}" srcOrd="0" destOrd="0" presId="urn:microsoft.com/office/officeart/2018/2/layout/IconVerticalSolidList"/>
    <dgm:cxn modelId="{376B546B-7F4D-48F2-AE2C-40990D3CA38F}" type="presParOf" srcId="{17FFCCFD-D809-4B94-AAA9-7BFD0597A60F}" destId="{65603135-C466-4DFD-A263-275C599FE387}" srcOrd="0" destOrd="0" presId="urn:microsoft.com/office/officeart/2018/2/layout/IconVerticalSolidList"/>
    <dgm:cxn modelId="{F6C84398-335A-4F10-A7D2-7F3F0E58BA2E}" type="presParOf" srcId="{17FFCCFD-D809-4B94-AAA9-7BFD0597A60F}" destId="{4E6220E8-07CC-46A3-A698-7CC1BF6C77E2}" srcOrd="1" destOrd="0" presId="urn:microsoft.com/office/officeart/2018/2/layout/IconVerticalSolidList"/>
    <dgm:cxn modelId="{1C4EBA34-5DF8-41E7-B8D1-0A9DEEBC6BE2}" type="presParOf" srcId="{17FFCCFD-D809-4B94-AAA9-7BFD0597A60F}" destId="{B83FB17F-2F95-4F6C-AE69-5F68FEA6F486}" srcOrd="2" destOrd="0" presId="urn:microsoft.com/office/officeart/2018/2/layout/IconVerticalSolidList"/>
    <dgm:cxn modelId="{F6B0E66A-4282-42FD-B383-65D3DF3EEF85}" type="presParOf" srcId="{17FFCCFD-D809-4B94-AAA9-7BFD0597A60F}" destId="{D0D66ADC-5256-4508-9970-1E674D19F3A9}" srcOrd="3" destOrd="0" presId="urn:microsoft.com/office/officeart/2018/2/layout/IconVerticalSolidList"/>
    <dgm:cxn modelId="{5C01F109-3FE9-44F6-942F-DAB9DB59A75E}" type="presParOf" srcId="{429F2CF9-46E0-4AB4-9481-69FEB7C2C30E}" destId="{1FA2FD7F-D494-462C-B3F5-1425E9AE791D}" srcOrd="1" destOrd="0" presId="urn:microsoft.com/office/officeart/2018/2/layout/IconVerticalSolidList"/>
    <dgm:cxn modelId="{DA14DB90-B75E-4598-9510-E1ABBB84734D}" type="presParOf" srcId="{429F2CF9-46E0-4AB4-9481-69FEB7C2C30E}" destId="{52FB08A2-34D6-429B-96ED-6A395E9F4B30}" srcOrd="2" destOrd="0" presId="urn:microsoft.com/office/officeart/2018/2/layout/IconVerticalSolidList"/>
    <dgm:cxn modelId="{CDFF3B32-F08E-4363-9D5C-D2A83B25117F}" type="presParOf" srcId="{52FB08A2-34D6-429B-96ED-6A395E9F4B30}" destId="{EE30DB51-B089-416F-A570-4BF5C15F5AD7}" srcOrd="0" destOrd="0" presId="urn:microsoft.com/office/officeart/2018/2/layout/IconVerticalSolidList"/>
    <dgm:cxn modelId="{54F7E516-541D-4401-82E6-AD47731B5451}" type="presParOf" srcId="{52FB08A2-34D6-429B-96ED-6A395E9F4B30}" destId="{8A20F6C3-4E1C-496C-8D39-4651557FEA0D}" srcOrd="1" destOrd="0" presId="urn:microsoft.com/office/officeart/2018/2/layout/IconVerticalSolidList"/>
    <dgm:cxn modelId="{2C15F62A-DACB-41FA-A775-AA3FD3934CD8}" type="presParOf" srcId="{52FB08A2-34D6-429B-96ED-6A395E9F4B30}" destId="{143B904B-882B-45A8-BF01-50DDB3344BDB}" srcOrd="2" destOrd="0" presId="urn:microsoft.com/office/officeart/2018/2/layout/IconVerticalSolidList"/>
    <dgm:cxn modelId="{F5F95812-1DDD-46E3-B424-CFD6F04626AF}" type="presParOf" srcId="{52FB08A2-34D6-429B-96ED-6A395E9F4B30}" destId="{BD3B9158-581E-4D1E-A41B-D2D02F795D6F}" srcOrd="3" destOrd="0" presId="urn:microsoft.com/office/officeart/2018/2/layout/IconVerticalSolidList"/>
    <dgm:cxn modelId="{4E2A0A88-C154-4601-BD59-B5BE065B5BF7}" type="presParOf" srcId="{429F2CF9-46E0-4AB4-9481-69FEB7C2C30E}" destId="{71C49064-4109-4490-AAEC-B6504BEEC566}" srcOrd="3" destOrd="0" presId="urn:microsoft.com/office/officeart/2018/2/layout/IconVerticalSolidList"/>
    <dgm:cxn modelId="{9B6D6A4A-DB53-4CA1-8509-CFEBE8D3CD9A}" type="presParOf" srcId="{429F2CF9-46E0-4AB4-9481-69FEB7C2C30E}" destId="{138F6172-EE4B-435D-97CB-3B12E7805EE7}" srcOrd="4" destOrd="0" presId="urn:microsoft.com/office/officeart/2018/2/layout/IconVerticalSolidList"/>
    <dgm:cxn modelId="{9F859599-48CB-4C36-A71B-FCCA7C7A2012}" type="presParOf" srcId="{138F6172-EE4B-435D-97CB-3B12E7805EE7}" destId="{5D8A93AE-4C76-4BD0-8FB0-CC38074A412C}" srcOrd="0" destOrd="0" presId="urn:microsoft.com/office/officeart/2018/2/layout/IconVerticalSolidList"/>
    <dgm:cxn modelId="{0A67867C-23F9-41B4-976E-1E338A386EC5}" type="presParOf" srcId="{138F6172-EE4B-435D-97CB-3B12E7805EE7}" destId="{635C4449-D291-4FBC-BEAC-FFBE52BD0B7C}" srcOrd="1" destOrd="0" presId="urn:microsoft.com/office/officeart/2018/2/layout/IconVerticalSolidList"/>
    <dgm:cxn modelId="{37593C87-D82A-4E6A-8569-825E63A81CC2}" type="presParOf" srcId="{138F6172-EE4B-435D-97CB-3B12E7805EE7}" destId="{57887B09-D9F8-4D95-8CB1-567406FD2558}" srcOrd="2" destOrd="0" presId="urn:microsoft.com/office/officeart/2018/2/layout/IconVerticalSolidList"/>
    <dgm:cxn modelId="{68E4ED7F-E2C8-4C1B-B621-E90F6D86ECEF}" type="presParOf" srcId="{138F6172-EE4B-435D-97CB-3B12E7805EE7}" destId="{54E23687-87BC-4360-82DC-B88112D77BFE}" srcOrd="3" destOrd="0" presId="urn:microsoft.com/office/officeart/2018/2/layout/IconVerticalSolidList"/>
    <dgm:cxn modelId="{CA807C30-D028-4C62-A97A-3C549DC80FE7}" type="presParOf" srcId="{429F2CF9-46E0-4AB4-9481-69FEB7C2C30E}" destId="{775D8E8B-EFB1-472E-87D3-0F61068056E2}" srcOrd="5" destOrd="0" presId="urn:microsoft.com/office/officeart/2018/2/layout/IconVerticalSolidList"/>
    <dgm:cxn modelId="{A18E48B3-0B06-426B-9A78-26BFC809BCFF}" type="presParOf" srcId="{429F2CF9-46E0-4AB4-9481-69FEB7C2C30E}" destId="{E25A3D42-3974-41E0-B101-8D3D9B4C5D6B}" srcOrd="6" destOrd="0" presId="urn:microsoft.com/office/officeart/2018/2/layout/IconVerticalSolidList"/>
    <dgm:cxn modelId="{FEDA5C04-E905-461F-AA93-23C632A283C2}" type="presParOf" srcId="{E25A3D42-3974-41E0-B101-8D3D9B4C5D6B}" destId="{0694BFE8-9749-44A5-8693-B25E468512ED}" srcOrd="0" destOrd="0" presId="urn:microsoft.com/office/officeart/2018/2/layout/IconVerticalSolidList"/>
    <dgm:cxn modelId="{3EDBEAD2-D8CF-4ACA-9CC1-234ACA696AC8}" type="presParOf" srcId="{E25A3D42-3974-41E0-B101-8D3D9B4C5D6B}" destId="{4DC5CBB4-C53E-4228-AD03-0D3DFB2D47F2}" srcOrd="1" destOrd="0" presId="urn:microsoft.com/office/officeart/2018/2/layout/IconVerticalSolidList"/>
    <dgm:cxn modelId="{EFBD9FDC-3B8F-4E8C-83A3-B1768F069BA2}" type="presParOf" srcId="{E25A3D42-3974-41E0-B101-8D3D9B4C5D6B}" destId="{B93D3660-A5AE-48D5-8A2E-7E2DEC01F827}" srcOrd="2" destOrd="0" presId="urn:microsoft.com/office/officeart/2018/2/layout/IconVerticalSolidList"/>
    <dgm:cxn modelId="{63B1640C-12A8-4841-9365-E964BEE359B4}" type="presParOf" srcId="{E25A3D42-3974-41E0-B101-8D3D9B4C5D6B}" destId="{1CE6DB3C-6148-4386-BCBD-706EE6E14F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7DCFAC-98DA-45AC-A2E5-73C3FDC1F7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B76BC2-AD26-42B1-944B-7F2C47E38BE0}">
      <dgm:prSet/>
      <dgm:spPr/>
      <dgm:t>
        <a:bodyPr/>
        <a:lstStyle/>
        <a:p>
          <a:r>
            <a:rPr lang="en-CA" noProof="0" dirty="0"/>
            <a:t>Adoption of salary increases and allowances by ministerial order</a:t>
          </a:r>
        </a:p>
      </dgm:t>
    </dgm:pt>
    <dgm:pt modelId="{C7E8D5DA-6176-4543-9DBF-79503DFE7DDA}" type="parTrans" cxnId="{97C3E46A-6CCE-4185-8252-9E6877BCEDF1}">
      <dgm:prSet/>
      <dgm:spPr/>
      <dgm:t>
        <a:bodyPr/>
        <a:lstStyle/>
        <a:p>
          <a:endParaRPr lang="en-US"/>
        </a:p>
      </dgm:t>
    </dgm:pt>
    <dgm:pt modelId="{9572F618-FDE6-423A-8187-EB729AB5F636}" type="sibTrans" cxnId="{97C3E46A-6CCE-4185-8252-9E6877BCEDF1}">
      <dgm:prSet/>
      <dgm:spPr/>
      <dgm:t>
        <a:bodyPr/>
        <a:lstStyle/>
        <a:p>
          <a:endParaRPr lang="en-US"/>
        </a:p>
      </dgm:t>
    </dgm:pt>
    <dgm:pt modelId="{3E7DE189-E331-432F-8BF3-CF805F2B88A2}">
      <dgm:prSet/>
      <dgm:spPr/>
      <dgm:t>
        <a:bodyPr/>
        <a:lstStyle/>
        <a:p>
          <a:r>
            <a:rPr lang="en-CA" noProof="0" dirty="0"/>
            <a:t>Employers will be notified to make changes to your salary, i.e. an increase of 11.4% of your salary</a:t>
          </a:r>
        </a:p>
      </dgm:t>
    </dgm:pt>
    <dgm:pt modelId="{8E9F9842-3866-40FA-9FA0-639FF13F571F}" type="parTrans" cxnId="{E14B7792-9AC2-4E71-A085-BDFBF2290738}">
      <dgm:prSet/>
      <dgm:spPr/>
      <dgm:t>
        <a:bodyPr/>
        <a:lstStyle/>
        <a:p>
          <a:endParaRPr lang="en-US"/>
        </a:p>
      </dgm:t>
    </dgm:pt>
    <dgm:pt modelId="{DDB8363B-CCC2-493A-A45F-3612FE2CEC83}" type="sibTrans" cxnId="{E14B7792-9AC2-4E71-A085-BDFBF2290738}">
      <dgm:prSet/>
      <dgm:spPr/>
      <dgm:t>
        <a:bodyPr/>
        <a:lstStyle/>
        <a:p>
          <a:endParaRPr lang="en-US"/>
        </a:p>
      </dgm:t>
    </dgm:pt>
    <dgm:pt modelId="{1FFA56A5-DEAC-4E79-8BAF-D2D12EC9870C}">
      <dgm:prSet/>
      <dgm:spPr/>
      <dgm:t>
        <a:bodyPr/>
        <a:lstStyle/>
        <a:p>
          <a:r>
            <a:rPr lang="en-CA" noProof="0" dirty="0"/>
            <a:t>Thereafter, employers will pay retroactive payments to April 1, 2023</a:t>
          </a:r>
        </a:p>
      </dgm:t>
    </dgm:pt>
    <dgm:pt modelId="{9568C231-4691-4F96-92A0-86447248B642}" type="parTrans" cxnId="{81877BDB-6639-43D7-A7C0-4B4DF0E82AE0}">
      <dgm:prSet/>
      <dgm:spPr/>
      <dgm:t>
        <a:bodyPr/>
        <a:lstStyle/>
        <a:p>
          <a:endParaRPr lang="en-US"/>
        </a:p>
      </dgm:t>
    </dgm:pt>
    <dgm:pt modelId="{393F05DA-A575-4CF2-8B26-48423CDDA3A8}" type="sibTrans" cxnId="{81877BDB-6639-43D7-A7C0-4B4DF0E82AE0}">
      <dgm:prSet/>
      <dgm:spPr/>
      <dgm:t>
        <a:bodyPr/>
        <a:lstStyle/>
        <a:p>
          <a:endParaRPr lang="en-US"/>
        </a:p>
      </dgm:t>
    </dgm:pt>
    <dgm:pt modelId="{45BDFAA5-C9C2-49EF-B0A0-B5EC0AD71DC5}">
      <dgm:prSet/>
      <dgm:spPr/>
      <dgm:t>
        <a:bodyPr/>
        <a:lstStyle/>
        <a:p>
          <a:r>
            <a:rPr lang="en-CA" noProof="0" dirty="0"/>
            <a:t>A form will be attached to this </a:t>
          </a:r>
          <a:r>
            <a:rPr lang="en-CA" noProof="0" dirty="0" err="1"/>
            <a:t>powerpoint</a:t>
          </a:r>
          <a:r>
            <a:rPr lang="en-CA" noProof="0" dirty="0"/>
            <a:t> to be completed so that the APER can verify your salary and retroactivity</a:t>
          </a:r>
        </a:p>
      </dgm:t>
    </dgm:pt>
    <dgm:pt modelId="{452F2966-687D-4EA0-8950-CCDA0A8F2F94}" type="parTrans" cxnId="{3E126A0A-F594-4185-B78F-9287194906AA}">
      <dgm:prSet/>
      <dgm:spPr/>
      <dgm:t>
        <a:bodyPr/>
        <a:lstStyle/>
        <a:p>
          <a:endParaRPr lang="en-US"/>
        </a:p>
      </dgm:t>
    </dgm:pt>
    <dgm:pt modelId="{3570972E-5940-4453-9C33-F85DD35BA9E8}" type="sibTrans" cxnId="{3E126A0A-F594-4185-B78F-9287194906AA}">
      <dgm:prSet/>
      <dgm:spPr/>
      <dgm:t>
        <a:bodyPr/>
        <a:lstStyle/>
        <a:p>
          <a:endParaRPr lang="en-US"/>
        </a:p>
      </dgm:t>
    </dgm:pt>
    <dgm:pt modelId="{429F2CF9-46E0-4AB4-9481-69FEB7C2C30E}" type="pres">
      <dgm:prSet presAssocID="{B07DCFAC-98DA-45AC-A2E5-73C3FDC1F755}" presName="root" presStyleCnt="0">
        <dgm:presLayoutVars>
          <dgm:dir/>
          <dgm:resizeHandles val="exact"/>
        </dgm:presLayoutVars>
      </dgm:prSet>
      <dgm:spPr/>
    </dgm:pt>
    <dgm:pt modelId="{17FFCCFD-D809-4B94-AAA9-7BFD0597A60F}" type="pres">
      <dgm:prSet presAssocID="{C2B76BC2-AD26-42B1-944B-7F2C47E38BE0}" presName="compNode" presStyleCnt="0"/>
      <dgm:spPr/>
    </dgm:pt>
    <dgm:pt modelId="{65603135-C466-4DFD-A263-275C599FE387}" type="pres">
      <dgm:prSet presAssocID="{C2B76BC2-AD26-42B1-944B-7F2C47E38BE0}" presName="bgRect" presStyleLbl="bgShp" presStyleIdx="0" presStyleCnt="4"/>
      <dgm:spPr/>
    </dgm:pt>
    <dgm:pt modelId="{4E6220E8-07CC-46A3-A698-7CC1BF6C77E2}" type="pres">
      <dgm:prSet presAssocID="{C2B76BC2-AD26-42B1-944B-7F2C47E38B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B83FB17F-2F95-4F6C-AE69-5F68FEA6F486}" type="pres">
      <dgm:prSet presAssocID="{C2B76BC2-AD26-42B1-944B-7F2C47E38BE0}" presName="spaceRect" presStyleCnt="0"/>
      <dgm:spPr/>
    </dgm:pt>
    <dgm:pt modelId="{D0D66ADC-5256-4508-9970-1E674D19F3A9}" type="pres">
      <dgm:prSet presAssocID="{C2B76BC2-AD26-42B1-944B-7F2C47E38BE0}" presName="parTx" presStyleLbl="revTx" presStyleIdx="0" presStyleCnt="4">
        <dgm:presLayoutVars>
          <dgm:chMax val="0"/>
          <dgm:chPref val="0"/>
        </dgm:presLayoutVars>
      </dgm:prSet>
      <dgm:spPr/>
    </dgm:pt>
    <dgm:pt modelId="{1FA2FD7F-D494-462C-B3F5-1425E9AE791D}" type="pres">
      <dgm:prSet presAssocID="{9572F618-FDE6-423A-8187-EB729AB5F636}" presName="sibTrans" presStyleCnt="0"/>
      <dgm:spPr/>
    </dgm:pt>
    <dgm:pt modelId="{52FB08A2-34D6-429B-96ED-6A395E9F4B30}" type="pres">
      <dgm:prSet presAssocID="{3E7DE189-E331-432F-8BF3-CF805F2B88A2}" presName="compNode" presStyleCnt="0"/>
      <dgm:spPr/>
    </dgm:pt>
    <dgm:pt modelId="{EE30DB51-B089-416F-A570-4BF5C15F5AD7}" type="pres">
      <dgm:prSet presAssocID="{3E7DE189-E331-432F-8BF3-CF805F2B88A2}" presName="bgRect" presStyleLbl="bgShp" presStyleIdx="1" presStyleCnt="4"/>
      <dgm:spPr/>
    </dgm:pt>
    <dgm:pt modelId="{8A20F6C3-4E1C-496C-8D39-4651557FEA0D}" type="pres">
      <dgm:prSet presAssocID="{3E7DE189-E331-432F-8BF3-CF805F2B88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ins"/>
        </a:ext>
      </dgm:extLst>
    </dgm:pt>
    <dgm:pt modelId="{143B904B-882B-45A8-BF01-50DDB3344BDB}" type="pres">
      <dgm:prSet presAssocID="{3E7DE189-E331-432F-8BF3-CF805F2B88A2}" presName="spaceRect" presStyleCnt="0"/>
      <dgm:spPr/>
    </dgm:pt>
    <dgm:pt modelId="{BD3B9158-581E-4D1E-A41B-D2D02F795D6F}" type="pres">
      <dgm:prSet presAssocID="{3E7DE189-E331-432F-8BF3-CF805F2B88A2}" presName="parTx" presStyleLbl="revTx" presStyleIdx="1" presStyleCnt="4">
        <dgm:presLayoutVars>
          <dgm:chMax val="0"/>
          <dgm:chPref val="0"/>
        </dgm:presLayoutVars>
      </dgm:prSet>
      <dgm:spPr/>
    </dgm:pt>
    <dgm:pt modelId="{71C49064-4109-4490-AAEC-B6504BEEC566}" type="pres">
      <dgm:prSet presAssocID="{DDB8363B-CCC2-493A-A45F-3612FE2CEC83}" presName="sibTrans" presStyleCnt="0"/>
      <dgm:spPr/>
    </dgm:pt>
    <dgm:pt modelId="{138F6172-EE4B-435D-97CB-3B12E7805EE7}" type="pres">
      <dgm:prSet presAssocID="{1FFA56A5-DEAC-4E79-8BAF-D2D12EC9870C}" presName="compNode" presStyleCnt="0"/>
      <dgm:spPr/>
    </dgm:pt>
    <dgm:pt modelId="{5D8A93AE-4C76-4BD0-8FB0-CC38074A412C}" type="pres">
      <dgm:prSet presAssocID="{1FFA56A5-DEAC-4E79-8BAF-D2D12EC9870C}" presName="bgRect" presStyleLbl="bgShp" presStyleIdx="2" presStyleCnt="4"/>
      <dgm:spPr/>
    </dgm:pt>
    <dgm:pt modelId="{635C4449-D291-4FBC-BEAC-FFBE52BD0B7C}" type="pres">
      <dgm:prSet presAssocID="{1FFA56A5-DEAC-4E79-8BAF-D2D12EC987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7887B09-D9F8-4D95-8CB1-567406FD2558}" type="pres">
      <dgm:prSet presAssocID="{1FFA56A5-DEAC-4E79-8BAF-D2D12EC9870C}" presName="spaceRect" presStyleCnt="0"/>
      <dgm:spPr/>
    </dgm:pt>
    <dgm:pt modelId="{54E23687-87BC-4360-82DC-B88112D77BFE}" type="pres">
      <dgm:prSet presAssocID="{1FFA56A5-DEAC-4E79-8BAF-D2D12EC9870C}" presName="parTx" presStyleLbl="revTx" presStyleIdx="2" presStyleCnt="4">
        <dgm:presLayoutVars>
          <dgm:chMax val="0"/>
          <dgm:chPref val="0"/>
        </dgm:presLayoutVars>
      </dgm:prSet>
      <dgm:spPr/>
    </dgm:pt>
    <dgm:pt modelId="{775D8E8B-EFB1-472E-87D3-0F61068056E2}" type="pres">
      <dgm:prSet presAssocID="{393F05DA-A575-4CF2-8B26-48423CDDA3A8}" presName="sibTrans" presStyleCnt="0"/>
      <dgm:spPr/>
    </dgm:pt>
    <dgm:pt modelId="{E25A3D42-3974-41E0-B101-8D3D9B4C5D6B}" type="pres">
      <dgm:prSet presAssocID="{45BDFAA5-C9C2-49EF-B0A0-B5EC0AD71DC5}" presName="compNode" presStyleCnt="0"/>
      <dgm:spPr/>
    </dgm:pt>
    <dgm:pt modelId="{0694BFE8-9749-44A5-8693-B25E468512ED}" type="pres">
      <dgm:prSet presAssocID="{45BDFAA5-C9C2-49EF-B0A0-B5EC0AD71DC5}" presName="bgRect" presStyleLbl="bgShp" presStyleIdx="3" presStyleCnt="4"/>
      <dgm:spPr/>
    </dgm:pt>
    <dgm:pt modelId="{4DC5CBB4-C53E-4228-AD03-0D3DFB2D47F2}" type="pres">
      <dgm:prSet presAssocID="{45BDFAA5-C9C2-49EF-B0A0-B5EC0AD71D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gent"/>
        </a:ext>
      </dgm:extLst>
    </dgm:pt>
    <dgm:pt modelId="{B93D3660-A5AE-48D5-8A2E-7E2DEC01F827}" type="pres">
      <dgm:prSet presAssocID="{45BDFAA5-C9C2-49EF-B0A0-B5EC0AD71DC5}" presName="spaceRect" presStyleCnt="0"/>
      <dgm:spPr/>
    </dgm:pt>
    <dgm:pt modelId="{1CE6DB3C-6148-4386-BCBD-706EE6E14F29}" type="pres">
      <dgm:prSet presAssocID="{45BDFAA5-C9C2-49EF-B0A0-B5EC0AD71DC5}" presName="parTx" presStyleLbl="revTx" presStyleIdx="3" presStyleCnt="4">
        <dgm:presLayoutVars>
          <dgm:chMax val="0"/>
          <dgm:chPref val="0"/>
        </dgm:presLayoutVars>
      </dgm:prSet>
      <dgm:spPr/>
    </dgm:pt>
  </dgm:ptLst>
  <dgm:cxnLst>
    <dgm:cxn modelId="{AEB88808-7827-4F56-BFC9-741C34608AC7}" type="presOf" srcId="{B07DCFAC-98DA-45AC-A2E5-73C3FDC1F755}" destId="{429F2CF9-46E0-4AB4-9481-69FEB7C2C30E}" srcOrd="0" destOrd="0" presId="urn:microsoft.com/office/officeart/2018/2/layout/IconVerticalSolidList"/>
    <dgm:cxn modelId="{3E126A0A-F594-4185-B78F-9287194906AA}" srcId="{B07DCFAC-98DA-45AC-A2E5-73C3FDC1F755}" destId="{45BDFAA5-C9C2-49EF-B0A0-B5EC0AD71DC5}" srcOrd="3" destOrd="0" parTransId="{452F2966-687D-4EA0-8950-CCDA0A8F2F94}" sibTransId="{3570972E-5940-4453-9C33-F85DD35BA9E8}"/>
    <dgm:cxn modelId="{942A541E-99B3-4DA6-8FC2-E2031106C3E9}" type="presOf" srcId="{1FFA56A5-DEAC-4E79-8BAF-D2D12EC9870C}" destId="{54E23687-87BC-4360-82DC-B88112D77BFE}" srcOrd="0" destOrd="0" presId="urn:microsoft.com/office/officeart/2018/2/layout/IconVerticalSolidList"/>
    <dgm:cxn modelId="{E053E92B-D766-4861-BEF9-E039762CF673}" type="presOf" srcId="{3E7DE189-E331-432F-8BF3-CF805F2B88A2}" destId="{BD3B9158-581E-4D1E-A41B-D2D02F795D6F}" srcOrd="0" destOrd="0" presId="urn:microsoft.com/office/officeart/2018/2/layout/IconVerticalSolidList"/>
    <dgm:cxn modelId="{DFE7A35F-3266-4039-B6B8-5707574643FC}" type="presOf" srcId="{C2B76BC2-AD26-42B1-944B-7F2C47E38BE0}" destId="{D0D66ADC-5256-4508-9970-1E674D19F3A9}" srcOrd="0" destOrd="0" presId="urn:microsoft.com/office/officeart/2018/2/layout/IconVerticalSolidList"/>
    <dgm:cxn modelId="{97C3E46A-6CCE-4185-8252-9E6877BCEDF1}" srcId="{B07DCFAC-98DA-45AC-A2E5-73C3FDC1F755}" destId="{C2B76BC2-AD26-42B1-944B-7F2C47E38BE0}" srcOrd="0" destOrd="0" parTransId="{C7E8D5DA-6176-4543-9DBF-79503DFE7DDA}" sibTransId="{9572F618-FDE6-423A-8187-EB729AB5F636}"/>
    <dgm:cxn modelId="{82706775-C89A-418C-858D-4B23F643D57B}" type="presOf" srcId="{45BDFAA5-C9C2-49EF-B0A0-B5EC0AD71DC5}" destId="{1CE6DB3C-6148-4386-BCBD-706EE6E14F29}" srcOrd="0" destOrd="0" presId="urn:microsoft.com/office/officeart/2018/2/layout/IconVerticalSolidList"/>
    <dgm:cxn modelId="{E14B7792-9AC2-4E71-A085-BDFBF2290738}" srcId="{B07DCFAC-98DA-45AC-A2E5-73C3FDC1F755}" destId="{3E7DE189-E331-432F-8BF3-CF805F2B88A2}" srcOrd="1" destOrd="0" parTransId="{8E9F9842-3866-40FA-9FA0-639FF13F571F}" sibTransId="{DDB8363B-CCC2-493A-A45F-3612FE2CEC83}"/>
    <dgm:cxn modelId="{81877BDB-6639-43D7-A7C0-4B4DF0E82AE0}" srcId="{B07DCFAC-98DA-45AC-A2E5-73C3FDC1F755}" destId="{1FFA56A5-DEAC-4E79-8BAF-D2D12EC9870C}" srcOrd="2" destOrd="0" parTransId="{9568C231-4691-4F96-92A0-86447248B642}" sibTransId="{393F05DA-A575-4CF2-8B26-48423CDDA3A8}"/>
    <dgm:cxn modelId="{509130D1-1BD3-410F-B60E-C8D39BC69E2E}" type="presParOf" srcId="{429F2CF9-46E0-4AB4-9481-69FEB7C2C30E}" destId="{17FFCCFD-D809-4B94-AAA9-7BFD0597A60F}" srcOrd="0" destOrd="0" presId="urn:microsoft.com/office/officeart/2018/2/layout/IconVerticalSolidList"/>
    <dgm:cxn modelId="{376B546B-7F4D-48F2-AE2C-40990D3CA38F}" type="presParOf" srcId="{17FFCCFD-D809-4B94-AAA9-7BFD0597A60F}" destId="{65603135-C466-4DFD-A263-275C599FE387}" srcOrd="0" destOrd="0" presId="urn:microsoft.com/office/officeart/2018/2/layout/IconVerticalSolidList"/>
    <dgm:cxn modelId="{F6C84398-335A-4F10-A7D2-7F3F0E58BA2E}" type="presParOf" srcId="{17FFCCFD-D809-4B94-AAA9-7BFD0597A60F}" destId="{4E6220E8-07CC-46A3-A698-7CC1BF6C77E2}" srcOrd="1" destOrd="0" presId="urn:microsoft.com/office/officeart/2018/2/layout/IconVerticalSolidList"/>
    <dgm:cxn modelId="{1C4EBA34-5DF8-41E7-B8D1-0A9DEEBC6BE2}" type="presParOf" srcId="{17FFCCFD-D809-4B94-AAA9-7BFD0597A60F}" destId="{B83FB17F-2F95-4F6C-AE69-5F68FEA6F486}" srcOrd="2" destOrd="0" presId="urn:microsoft.com/office/officeart/2018/2/layout/IconVerticalSolidList"/>
    <dgm:cxn modelId="{F6B0E66A-4282-42FD-B383-65D3DF3EEF85}" type="presParOf" srcId="{17FFCCFD-D809-4B94-AAA9-7BFD0597A60F}" destId="{D0D66ADC-5256-4508-9970-1E674D19F3A9}" srcOrd="3" destOrd="0" presId="urn:microsoft.com/office/officeart/2018/2/layout/IconVerticalSolidList"/>
    <dgm:cxn modelId="{5C01F109-3FE9-44F6-942F-DAB9DB59A75E}" type="presParOf" srcId="{429F2CF9-46E0-4AB4-9481-69FEB7C2C30E}" destId="{1FA2FD7F-D494-462C-B3F5-1425E9AE791D}" srcOrd="1" destOrd="0" presId="urn:microsoft.com/office/officeart/2018/2/layout/IconVerticalSolidList"/>
    <dgm:cxn modelId="{DA14DB90-B75E-4598-9510-E1ABBB84734D}" type="presParOf" srcId="{429F2CF9-46E0-4AB4-9481-69FEB7C2C30E}" destId="{52FB08A2-34D6-429B-96ED-6A395E9F4B30}" srcOrd="2" destOrd="0" presId="urn:microsoft.com/office/officeart/2018/2/layout/IconVerticalSolidList"/>
    <dgm:cxn modelId="{CDFF3B32-F08E-4363-9D5C-D2A83B25117F}" type="presParOf" srcId="{52FB08A2-34D6-429B-96ED-6A395E9F4B30}" destId="{EE30DB51-B089-416F-A570-4BF5C15F5AD7}" srcOrd="0" destOrd="0" presId="urn:microsoft.com/office/officeart/2018/2/layout/IconVerticalSolidList"/>
    <dgm:cxn modelId="{54F7E516-541D-4401-82E6-AD47731B5451}" type="presParOf" srcId="{52FB08A2-34D6-429B-96ED-6A395E9F4B30}" destId="{8A20F6C3-4E1C-496C-8D39-4651557FEA0D}" srcOrd="1" destOrd="0" presId="urn:microsoft.com/office/officeart/2018/2/layout/IconVerticalSolidList"/>
    <dgm:cxn modelId="{2C15F62A-DACB-41FA-A775-AA3FD3934CD8}" type="presParOf" srcId="{52FB08A2-34D6-429B-96ED-6A395E9F4B30}" destId="{143B904B-882B-45A8-BF01-50DDB3344BDB}" srcOrd="2" destOrd="0" presId="urn:microsoft.com/office/officeart/2018/2/layout/IconVerticalSolidList"/>
    <dgm:cxn modelId="{F5F95812-1DDD-46E3-B424-CFD6F04626AF}" type="presParOf" srcId="{52FB08A2-34D6-429B-96ED-6A395E9F4B30}" destId="{BD3B9158-581E-4D1E-A41B-D2D02F795D6F}" srcOrd="3" destOrd="0" presId="urn:microsoft.com/office/officeart/2018/2/layout/IconVerticalSolidList"/>
    <dgm:cxn modelId="{4E2A0A88-C154-4601-BD59-B5BE065B5BF7}" type="presParOf" srcId="{429F2CF9-46E0-4AB4-9481-69FEB7C2C30E}" destId="{71C49064-4109-4490-AAEC-B6504BEEC566}" srcOrd="3" destOrd="0" presId="urn:microsoft.com/office/officeart/2018/2/layout/IconVerticalSolidList"/>
    <dgm:cxn modelId="{9B6D6A4A-DB53-4CA1-8509-CFEBE8D3CD9A}" type="presParOf" srcId="{429F2CF9-46E0-4AB4-9481-69FEB7C2C30E}" destId="{138F6172-EE4B-435D-97CB-3B12E7805EE7}" srcOrd="4" destOrd="0" presId="urn:microsoft.com/office/officeart/2018/2/layout/IconVerticalSolidList"/>
    <dgm:cxn modelId="{9F859599-48CB-4C36-A71B-FCCA7C7A2012}" type="presParOf" srcId="{138F6172-EE4B-435D-97CB-3B12E7805EE7}" destId="{5D8A93AE-4C76-4BD0-8FB0-CC38074A412C}" srcOrd="0" destOrd="0" presId="urn:microsoft.com/office/officeart/2018/2/layout/IconVerticalSolidList"/>
    <dgm:cxn modelId="{0A67867C-23F9-41B4-976E-1E338A386EC5}" type="presParOf" srcId="{138F6172-EE4B-435D-97CB-3B12E7805EE7}" destId="{635C4449-D291-4FBC-BEAC-FFBE52BD0B7C}" srcOrd="1" destOrd="0" presId="urn:microsoft.com/office/officeart/2018/2/layout/IconVerticalSolidList"/>
    <dgm:cxn modelId="{37593C87-D82A-4E6A-8569-825E63A81CC2}" type="presParOf" srcId="{138F6172-EE4B-435D-97CB-3B12E7805EE7}" destId="{57887B09-D9F8-4D95-8CB1-567406FD2558}" srcOrd="2" destOrd="0" presId="urn:microsoft.com/office/officeart/2018/2/layout/IconVerticalSolidList"/>
    <dgm:cxn modelId="{68E4ED7F-E2C8-4C1B-B621-E90F6D86ECEF}" type="presParOf" srcId="{138F6172-EE4B-435D-97CB-3B12E7805EE7}" destId="{54E23687-87BC-4360-82DC-B88112D77BFE}" srcOrd="3" destOrd="0" presId="urn:microsoft.com/office/officeart/2018/2/layout/IconVerticalSolidList"/>
    <dgm:cxn modelId="{CA807C30-D028-4C62-A97A-3C549DC80FE7}" type="presParOf" srcId="{429F2CF9-46E0-4AB4-9481-69FEB7C2C30E}" destId="{775D8E8B-EFB1-472E-87D3-0F61068056E2}" srcOrd="5" destOrd="0" presId="urn:microsoft.com/office/officeart/2018/2/layout/IconVerticalSolidList"/>
    <dgm:cxn modelId="{A18E48B3-0B06-426B-9A78-26BFC809BCFF}" type="presParOf" srcId="{429F2CF9-46E0-4AB4-9481-69FEB7C2C30E}" destId="{E25A3D42-3974-41E0-B101-8D3D9B4C5D6B}" srcOrd="6" destOrd="0" presId="urn:microsoft.com/office/officeart/2018/2/layout/IconVerticalSolidList"/>
    <dgm:cxn modelId="{FEDA5C04-E905-461F-AA93-23C632A283C2}" type="presParOf" srcId="{E25A3D42-3974-41E0-B101-8D3D9B4C5D6B}" destId="{0694BFE8-9749-44A5-8693-B25E468512ED}" srcOrd="0" destOrd="0" presId="urn:microsoft.com/office/officeart/2018/2/layout/IconVerticalSolidList"/>
    <dgm:cxn modelId="{3EDBEAD2-D8CF-4ACA-9CC1-234ACA696AC8}" type="presParOf" srcId="{E25A3D42-3974-41E0-B101-8D3D9B4C5D6B}" destId="{4DC5CBB4-C53E-4228-AD03-0D3DFB2D47F2}" srcOrd="1" destOrd="0" presId="urn:microsoft.com/office/officeart/2018/2/layout/IconVerticalSolidList"/>
    <dgm:cxn modelId="{EFBD9FDC-3B8F-4E8C-83A3-B1768F069BA2}" type="presParOf" srcId="{E25A3D42-3974-41E0-B101-8D3D9B4C5D6B}" destId="{B93D3660-A5AE-48D5-8A2E-7E2DEC01F827}" srcOrd="2" destOrd="0" presId="urn:microsoft.com/office/officeart/2018/2/layout/IconVerticalSolidList"/>
    <dgm:cxn modelId="{63B1640C-12A8-4841-9365-E964BEE359B4}" type="presParOf" srcId="{E25A3D42-3974-41E0-B101-8D3D9B4C5D6B}" destId="{1CE6DB3C-6148-4386-BCBD-706EE6E14F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89BD2-C21A-9C45-977B-25052F6009CC}">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kern="1200" noProof="0" dirty="0"/>
            <a:t>A first intersectoral table where all the manager associations of the 4 sectors: SSS, education, CEGEP and public service, as well as representatives of the Treasury board secretary (TBS), were present.</a:t>
          </a:r>
        </a:p>
      </dsp:txBody>
      <dsp:txXfrm>
        <a:off x="57351" y="57351"/>
        <a:ext cx="6914408" cy="1843400"/>
      </dsp:txXfrm>
    </dsp:sp>
    <dsp:sp modelId="{742C498C-10E8-5746-9900-F3F722639584}">
      <dsp:nvSpPr>
        <dsp:cNvPr id="0" name=""/>
        <dsp:cNvSpPr/>
      </dsp:nvSpPr>
      <dsp:spPr>
        <a:xfrm>
          <a:off x="1577340" y="2393235"/>
          <a:ext cx="8938260" cy="1958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kern="1200" noProof="0" dirty="0"/>
            <a:t>The 1st meeting took place on December 11 and the TBS made the following proposal:</a:t>
          </a:r>
        </a:p>
      </dsp:txBody>
      <dsp:txXfrm>
        <a:off x="1634691" y="2450586"/>
        <a:ext cx="5973451" cy="1843400"/>
      </dsp:txXfrm>
    </dsp:sp>
    <dsp:sp modelId="{E3BEA234-97D8-B14B-A998-576C1E6D7B9D}">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CA" sz="3600" kern="1200" noProof="0" dirty="0"/>
        </a:p>
      </dsp:txBody>
      <dsp:txXfrm>
        <a:off x="7951865" y="1539285"/>
        <a:ext cx="700022" cy="9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BC594-D7C5-4735-BAD2-72719B0CE663}">
      <dsp:nvSpPr>
        <dsp:cNvPr id="0" name=""/>
        <dsp:cNvSpPr/>
      </dsp:nvSpPr>
      <dsp:spPr>
        <a:xfrm>
          <a:off x="0" y="502"/>
          <a:ext cx="6713552" cy="1176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D1F39-CF25-43D8-A265-A560AF536FD5}">
      <dsp:nvSpPr>
        <dsp:cNvPr id="0" name=""/>
        <dsp:cNvSpPr/>
      </dsp:nvSpPr>
      <dsp:spPr>
        <a:xfrm>
          <a:off x="355927" y="265242"/>
          <a:ext cx="647140" cy="647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52F80-D9B0-4FB2-A240-269AA466612F}">
      <dsp:nvSpPr>
        <dsp:cNvPr id="0" name=""/>
        <dsp:cNvSpPr/>
      </dsp:nvSpPr>
      <dsp:spPr>
        <a:xfrm>
          <a:off x="1358994" y="502"/>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711200">
            <a:lnSpc>
              <a:spcPct val="100000"/>
            </a:lnSpc>
            <a:spcBef>
              <a:spcPct val="0"/>
            </a:spcBef>
            <a:spcAft>
              <a:spcPct val="35000"/>
            </a:spcAft>
            <a:buNone/>
          </a:pPr>
          <a:r>
            <a:rPr lang="en-CA" sz="1600" kern="1200" noProof="0" dirty="0"/>
            <a:t>The Sectoral Table, that is, the table of the health and social services network, where representatives of the TBS, SANTÉ QUÉBEC, MSSS, ACSSSS, AGESSS and APER met.</a:t>
          </a:r>
        </a:p>
      </dsp:txBody>
      <dsp:txXfrm>
        <a:off x="1358994" y="502"/>
        <a:ext cx="5354557" cy="1176618"/>
      </dsp:txXfrm>
    </dsp:sp>
    <dsp:sp modelId="{49216F30-4B10-46EF-AEF1-9C272EC7464D}">
      <dsp:nvSpPr>
        <dsp:cNvPr id="0" name=""/>
        <dsp:cNvSpPr/>
      </dsp:nvSpPr>
      <dsp:spPr>
        <a:xfrm>
          <a:off x="0" y="1471276"/>
          <a:ext cx="6713552" cy="1176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2508E-6AC0-40C5-BA3F-8A71619CBF86}">
      <dsp:nvSpPr>
        <dsp:cNvPr id="0" name=""/>
        <dsp:cNvSpPr/>
      </dsp:nvSpPr>
      <dsp:spPr>
        <a:xfrm>
          <a:off x="355927" y="1736015"/>
          <a:ext cx="647140" cy="647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1C73C-6ECE-44F5-941C-283E4B833DD8}">
      <dsp:nvSpPr>
        <dsp:cNvPr id="0" name=""/>
        <dsp:cNvSpPr/>
      </dsp:nvSpPr>
      <dsp:spPr>
        <a:xfrm>
          <a:off x="1358994" y="1471276"/>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711200">
            <a:lnSpc>
              <a:spcPct val="100000"/>
            </a:lnSpc>
            <a:spcBef>
              <a:spcPct val="0"/>
            </a:spcBef>
            <a:spcAft>
              <a:spcPct val="35000"/>
            </a:spcAft>
            <a:buNone/>
          </a:pPr>
          <a:r>
            <a:rPr lang="en-CA" sz="1600" kern="1200" noProof="0" dirty="0"/>
            <a:t>The 1st meeting was held on January 16 and we had meetings every 2 weeks.</a:t>
          </a:r>
        </a:p>
      </dsp:txBody>
      <dsp:txXfrm>
        <a:off x="1358994" y="1471276"/>
        <a:ext cx="5354557" cy="1176618"/>
      </dsp:txXfrm>
    </dsp:sp>
    <dsp:sp modelId="{BC2607AC-21C5-4F74-9D25-13AA4CA99F03}">
      <dsp:nvSpPr>
        <dsp:cNvPr id="0" name=""/>
        <dsp:cNvSpPr/>
      </dsp:nvSpPr>
      <dsp:spPr>
        <a:xfrm>
          <a:off x="0" y="2942050"/>
          <a:ext cx="6713552" cy="1176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3D1FA-3B72-4323-9D13-FC40E358223B}">
      <dsp:nvSpPr>
        <dsp:cNvPr id="0" name=""/>
        <dsp:cNvSpPr/>
      </dsp:nvSpPr>
      <dsp:spPr>
        <a:xfrm>
          <a:off x="355927" y="3206789"/>
          <a:ext cx="647140" cy="647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F514C-573D-4A59-A59F-23C6BC7298E8}">
      <dsp:nvSpPr>
        <dsp:cNvPr id="0" name=""/>
        <dsp:cNvSpPr/>
      </dsp:nvSpPr>
      <dsp:spPr>
        <a:xfrm>
          <a:off x="1358994" y="2942050"/>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711200">
            <a:lnSpc>
              <a:spcPct val="100000"/>
            </a:lnSpc>
            <a:spcBef>
              <a:spcPct val="0"/>
            </a:spcBef>
            <a:spcAft>
              <a:spcPct val="35000"/>
            </a:spcAft>
            <a:buNone/>
          </a:pPr>
          <a:r>
            <a:rPr lang="en-CA" sz="1600" kern="1200" noProof="0" dirty="0"/>
            <a:t>The 3 associations worked together to limit the downward changes to the working conditions regulations.</a:t>
          </a:r>
        </a:p>
      </dsp:txBody>
      <dsp:txXfrm>
        <a:off x="1358994" y="2942050"/>
        <a:ext cx="5354557" cy="117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3135-C466-4DFD-A263-275C599FE387}">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220E8-07CC-46A3-A698-7CC1BF6C77E2}">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66ADC-5256-4508-9970-1E674D19F3A9}">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CA" sz="2100" kern="1200" noProof="0" dirty="0"/>
            <a:t>At present, negotiations are still taking place at the NBG table regarding the insurance plan.</a:t>
          </a:r>
        </a:p>
      </dsp:txBody>
      <dsp:txXfrm>
        <a:off x="1337023" y="2284"/>
        <a:ext cx="4524066" cy="1157596"/>
      </dsp:txXfrm>
    </dsp:sp>
    <dsp:sp modelId="{EE30DB51-B089-416F-A570-4BF5C15F5AD7}">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0F6C3-4E1C-496C-8D39-4651557FEA0D}">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B9158-581E-4D1E-A41B-D2D02F795D6F}">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CA" sz="2100" kern="1200" noProof="0" dirty="0"/>
            <a:t>What is currently on the table is a $500,000 increase to the insurance plan in order to increase the</a:t>
          </a:r>
        </a:p>
      </dsp:txBody>
      <dsp:txXfrm>
        <a:off x="1337023" y="1449279"/>
        <a:ext cx="4524066" cy="1157596"/>
      </dsp:txXfrm>
    </dsp:sp>
    <dsp:sp modelId="{5D8A93AE-4C76-4BD0-8FB0-CC38074A412C}">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C4449-D291-4FBC-BEAC-FFBE52BD0B7C}">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23687-87BC-4360-82DC-B88112D77BFE}">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CA" sz="2100" kern="1200" noProof="0" dirty="0"/>
            <a:t>the amount of the reimbursement for the professional services.</a:t>
          </a:r>
        </a:p>
      </dsp:txBody>
      <dsp:txXfrm>
        <a:off x="1337023" y="2896274"/>
        <a:ext cx="4524066" cy="1157596"/>
      </dsp:txXfrm>
    </dsp:sp>
    <dsp:sp modelId="{0694BFE8-9749-44A5-8693-B25E468512ED}">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5CBB4-C53E-4228-AD03-0D3DFB2D47F2}">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6DB3C-6148-4386-BCBD-706EE6E14F29}">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CA" sz="2100" kern="1200" noProof="0" dirty="0"/>
            <a:t>A reimbursement of 50% of the costs for injected drugs against obesity.</a:t>
          </a:r>
        </a:p>
      </dsp:txBody>
      <dsp:txXfrm>
        <a:off x="1337023" y="4343269"/>
        <a:ext cx="4524066" cy="1157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3135-C466-4DFD-A263-275C599FE387}">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220E8-07CC-46A3-A698-7CC1BF6C77E2}">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66ADC-5256-4508-9970-1E674D19F3A9}">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90000"/>
            </a:lnSpc>
            <a:spcBef>
              <a:spcPct val="0"/>
            </a:spcBef>
            <a:spcAft>
              <a:spcPct val="35000"/>
            </a:spcAft>
            <a:buNone/>
          </a:pPr>
          <a:r>
            <a:rPr lang="en-CA" sz="1900" kern="1200" noProof="0" dirty="0"/>
            <a:t>Adoption of salary increases and allowances by ministerial order</a:t>
          </a:r>
        </a:p>
      </dsp:txBody>
      <dsp:txXfrm>
        <a:off x="1337023" y="2284"/>
        <a:ext cx="4524066" cy="1157596"/>
      </dsp:txXfrm>
    </dsp:sp>
    <dsp:sp modelId="{EE30DB51-B089-416F-A570-4BF5C15F5AD7}">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0F6C3-4E1C-496C-8D39-4651557FEA0D}">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B9158-581E-4D1E-A41B-D2D02F795D6F}">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90000"/>
            </a:lnSpc>
            <a:spcBef>
              <a:spcPct val="0"/>
            </a:spcBef>
            <a:spcAft>
              <a:spcPct val="35000"/>
            </a:spcAft>
            <a:buNone/>
          </a:pPr>
          <a:r>
            <a:rPr lang="en-CA" sz="1900" kern="1200" noProof="0" dirty="0"/>
            <a:t>Employers will be notified to make changes to your salary, i.e. an increase of 11.4% of your salary</a:t>
          </a:r>
        </a:p>
      </dsp:txBody>
      <dsp:txXfrm>
        <a:off x="1337023" y="1449279"/>
        <a:ext cx="4524066" cy="1157596"/>
      </dsp:txXfrm>
    </dsp:sp>
    <dsp:sp modelId="{5D8A93AE-4C76-4BD0-8FB0-CC38074A412C}">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C4449-D291-4FBC-BEAC-FFBE52BD0B7C}">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23687-87BC-4360-82DC-B88112D77BFE}">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90000"/>
            </a:lnSpc>
            <a:spcBef>
              <a:spcPct val="0"/>
            </a:spcBef>
            <a:spcAft>
              <a:spcPct val="35000"/>
            </a:spcAft>
            <a:buNone/>
          </a:pPr>
          <a:r>
            <a:rPr lang="en-CA" sz="1900" kern="1200" noProof="0" dirty="0"/>
            <a:t>Thereafter, employers will pay retroactive payments to April 1, 2023</a:t>
          </a:r>
        </a:p>
      </dsp:txBody>
      <dsp:txXfrm>
        <a:off x="1337023" y="2896274"/>
        <a:ext cx="4524066" cy="1157596"/>
      </dsp:txXfrm>
    </dsp:sp>
    <dsp:sp modelId="{0694BFE8-9749-44A5-8693-B25E468512ED}">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5CBB4-C53E-4228-AD03-0D3DFB2D47F2}">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6DB3C-6148-4386-BCBD-706EE6E14F29}">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90000"/>
            </a:lnSpc>
            <a:spcBef>
              <a:spcPct val="0"/>
            </a:spcBef>
            <a:spcAft>
              <a:spcPct val="35000"/>
            </a:spcAft>
            <a:buNone/>
          </a:pPr>
          <a:r>
            <a:rPr lang="en-CA" sz="1900" kern="1200" noProof="0" dirty="0"/>
            <a:t>A form will be attached to this </a:t>
          </a:r>
          <a:r>
            <a:rPr lang="en-CA" sz="1900" kern="1200" noProof="0" dirty="0" err="1"/>
            <a:t>powerpoint</a:t>
          </a:r>
          <a:r>
            <a:rPr lang="en-CA" sz="1900" kern="1200" noProof="0" dirty="0"/>
            <a:t> to be completed so that the APER can verify your salary and retroactivity</a:t>
          </a:r>
        </a:p>
      </dsp:txBody>
      <dsp:txXfrm>
        <a:off x="1337023" y="4343269"/>
        <a:ext cx="4524066" cy="11575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5F83-8632-4F1D-97CA-953AEA89C342}"/>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7FB29544-6462-4740-9935-1758CAD5B119}"/>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5FAC2128-A20B-43B9-9269-BF3CD79C8CDB}"/>
              </a:ext>
            </a:extLst>
          </p:cNvPr>
          <p:cNvSpPr>
            <a:spLocks noGrp="1"/>
          </p:cNvSpPr>
          <p:nvPr>
            <p:ph type="dt" sz="half" idx="10"/>
          </p:nvPr>
        </p:nvSpPr>
        <p:spPr/>
        <p:txBody>
          <a:bodyPr/>
          <a:lstStyle>
            <a:lvl1pPr>
              <a:defRPr>
                <a:latin typeface="+mj-lt"/>
              </a:defRPr>
            </a:lvl1pPr>
          </a:lstStyle>
          <a:p>
            <a:fld id="{2530AA38-54BC-4787-8FD4-724E5A73CE27}" type="datetimeFigureOut">
              <a:rPr lang="fr-CA" smtClean="0"/>
              <a:pPr/>
              <a:t>2025-04-07</a:t>
            </a:fld>
            <a:endParaRPr lang="fr-CA"/>
          </a:p>
        </p:txBody>
      </p:sp>
      <p:sp>
        <p:nvSpPr>
          <p:cNvPr id="5" name="Footer Placeholder 4">
            <a:extLst>
              <a:ext uri="{FF2B5EF4-FFF2-40B4-BE49-F238E27FC236}">
                <a16:creationId xmlns:a16="http://schemas.microsoft.com/office/drawing/2014/main" id="{CDAE5D5E-776D-482F-B91B-48DEA1E9ECF7}"/>
              </a:ext>
            </a:extLst>
          </p:cNvPr>
          <p:cNvSpPr>
            <a:spLocks noGrp="1"/>
          </p:cNvSpPr>
          <p:nvPr>
            <p:ph type="ftr" sz="quarter" idx="11"/>
          </p:nvPr>
        </p:nvSpPr>
        <p:spPr/>
        <p:txBody>
          <a:bodyPr/>
          <a:lstStyle>
            <a:lvl1pPr>
              <a:defRPr>
                <a:latin typeface="+mj-lt"/>
              </a:defRPr>
            </a:lvl1pPr>
          </a:lstStyle>
          <a:p>
            <a:endParaRPr lang="fr-CA"/>
          </a:p>
        </p:txBody>
      </p:sp>
      <p:sp>
        <p:nvSpPr>
          <p:cNvPr id="6" name="Slide Number Placeholder 5">
            <a:extLst>
              <a:ext uri="{FF2B5EF4-FFF2-40B4-BE49-F238E27FC236}">
                <a16:creationId xmlns:a16="http://schemas.microsoft.com/office/drawing/2014/main" id="{6DC64108-92E7-4399-B6F4-E934C536054A}"/>
              </a:ext>
            </a:extLst>
          </p:cNvPr>
          <p:cNvSpPr>
            <a:spLocks noGrp="1"/>
          </p:cNvSpPr>
          <p:nvPr>
            <p:ph type="sldNum" sz="quarter" idx="12"/>
          </p:nvPr>
        </p:nvSpPr>
        <p:spPr/>
        <p:txBody>
          <a:bodyPr/>
          <a:lstStyle>
            <a:lvl1pPr>
              <a:defRPr>
                <a:latin typeface="+mj-lt"/>
              </a:defRPr>
            </a:lvl1pPr>
          </a:lstStyle>
          <a:p>
            <a:fld id="{C2782A82-8625-485B-B0C7-92BE1599FEA0}" type="slidenum">
              <a:rPr lang="fr-CA" smtClean="0"/>
              <a:pPr/>
              <a:t>‹N°›</a:t>
            </a:fld>
            <a:endParaRPr lang="fr-CA"/>
          </a:p>
        </p:txBody>
      </p:sp>
    </p:spTree>
    <p:extLst>
      <p:ext uri="{BB962C8B-B14F-4D97-AF65-F5344CB8AC3E}">
        <p14:creationId xmlns:p14="http://schemas.microsoft.com/office/powerpoint/2010/main" val="405021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C426-3AF4-4217-B416-BA0EEDEEB998}"/>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B9DAE207-3BB6-4D1C-8EF4-7E33A2A01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B940EF3-0405-4B81-8650-9CE6A8F7E2D9}"/>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9782EE45-89B6-40E1-A76B-11E7B7C8B157}"/>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D0E7859-DA37-4BDA-8EFC-226EE668E94A}"/>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76104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26098-59AB-4E77-8A2B-BA19B9BE4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D541DC2-A902-42F0-9F1E-6556BBB7E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65E49346-8F14-44D8-B3A3-B316BEAE1D1B}"/>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161F711D-652A-4F4A-91C7-9E959153483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C3126E7-768C-4366-84EB-B1D77AB4A19C}"/>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128922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088C-CC77-47A1-ADA9-52BF85FE97C6}"/>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B8EEED9F-5BC4-483C-A620-10A53F505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78DBC89-40E8-4901-A37A-33A7AABA319A}"/>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38359EDC-0FD8-46E4-93A8-CD7020D90FCC}"/>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59F0BFEC-ECFB-4200-B157-B36833C7DAF9}"/>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44430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0614-CC5D-4604-8813-EC9217C7B0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9B2DF3CD-C025-4898-B1A9-CC668AE5F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0A3BB-DCC4-4E68-A37A-C33175500BF0}"/>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95FC91E2-5CF2-4B24-8832-A6BD0B4AA92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A1C6B6A-73CA-450F-A221-81A3D9D19FC1}"/>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62794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68E8-88D6-4E47-B1DE-71B25AA96857}"/>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A91653D-174D-455B-A520-1F4534E00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1E70D431-55E4-4A74-97D6-A8A3178EA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A2A7C744-DF0C-4F22-9CB7-918D43C300E8}"/>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6" name="Footer Placeholder 5">
            <a:extLst>
              <a:ext uri="{FF2B5EF4-FFF2-40B4-BE49-F238E27FC236}">
                <a16:creationId xmlns:a16="http://schemas.microsoft.com/office/drawing/2014/main" id="{5900148D-295D-404D-9B0A-775E0C65F0C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A007C519-C44F-4D1B-BC57-1AFB95548054}"/>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197407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4AB2-B0FD-4414-B71B-FBFF0237103C}"/>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5F8FFF30-5BBF-4246-B02C-0C7457173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B60E0-E529-49B6-A0E7-FFBA315C6B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520237BF-63F6-4E39-B051-319433968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66EF4-F43B-42D0-B393-8CAEECA53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A24896D5-CF25-4525-8062-152E21066F37}"/>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8" name="Footer Placeholder 7">
            <a:extLst>
              <a:ext uri="{FF2B5EF4-FFF2-40B4-BE49-F238E27FC236}">
                <a16:creationId xmlns:a16="http://schemas.microsoft.com/office/drawing/2014/main" id="{A1DE05A2-D816-48B6-BA04-B120505D162C}"/>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8E8AFF6-55DA-415F-921B-773FCD110179}"/>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61181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5CF8-DC13-4F50-B689-65558420922E}"/>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06035ADD-0873-453D-9BFE-9D6CC3FE2F76}"/>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4" name="Footer Placeholder 3">
            <a:extLst>
              <a:ext uri="{FF2B5EF4-FFF2-40B4-BE49-F238E27FC236}">
                <a16:creationId xmlns:a16="http://schemas.microsoft.com/office/drawing/2014/main" id="{226D776C-11FC-4AA6-8723-916DC2DCC9CE}"/>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D757193B-96A4-4048-9139-EE5CB0AABEDD}"/>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60612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E220A-9764-47B3-9FD8-1DF5F0B59AD2}"/>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3" name="Footer Placeholder 2">
            <a:extLst>
              <a:ext uri="{FF2B5EF4-FFF2-40B4-BE49-F238E27FC236}">
                <a16:creationId xmlns:a16="http://schemas.microsoft.com/office/drawing/2014/main" id="{4BFFC1B6-E3AF-495F-AF08-7345DE4AD1B9}"/>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350EA834-9C6C-4278-811E-5DEA06536C20}"/>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08405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B3BB-9133-47D8-89CA-4884670CF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9DB23DFD-9FA1-48C3-BF41-F31F8839B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CF3AAB6A-A710-4CBB-B961-581290358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E1DE0-5760-4CF1-A4FB-BF2D501DCCDF}"/>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6" name="Footer Placeholder 5">
            <a:extLst>
              <a:ext uri="{FF2B5EF4-FFF2-40B4-BE49-F238E27FC236}">
                <a16:creationId xmlns:a16="http://schemas.microsoft.com/office/drawing/2014/main" id="{1DF023D2-F12E-47AC-98D3-232D0B4A7DF6}"/>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20912D9-7BA5-4928-87E8-ED38D6DD0BBE}"/>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91859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4F7F-0583-47D6-B44D-AFC28B5DF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4A12E003-9185-4559-8A3D-512005C69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C1B674CF-3CC7-43B5-880D-E061AEB4F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0EDF3-1470-4906-AD46-8A54AE8183B0}"/>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6" name="Footer Placeholder 5">
            <a:extLst>
              <a:ext uri="{FF2B5EF4-FFF2-40B4-BE49-F238E27FC236}">
                <a16:creationId xmlns:a16="http://schemas.microsoft.com/office/drawing/2014/main" id="{47DDE6EF-293D-4C0B-AC2E-F974FB941507}"/>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BAB350F-E4E0-4942-940C-A42C7773161E}"/>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29208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A2C05-1D84-42E6-8BF0-333A0ACB6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CE0EAED1-4374-414F-990D-141CF01C5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4E90E9F2-DFC6-40D2-A9F1-70C567662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E287DF64-A25B-4B0C-AF15-5946838ED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18B1C55F-02BB-4D1E-B0E9-51504608B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2A82-8625-485B-B0C7-92BE1599FEA0}" type="slidenum">
              <a:rPr lang="fr-CA" smtClean="0"/>
              <a:t>‹N°›</a:t>
            </a:fld>
            <a:endParaRPr lang="fr-CA"/>
          </a:p>
        </p:txBody>
      </p:sp>
    </p:spTree>
    <p:extLst>
      <p:ext uri="{BB962C8B-B14F-4D97-AF65-F5344CB8AC3E}">
        <p14:creationId xmlns:p14="http://schemas.microsoft.com/office/powerpoint/2010/main" val="392674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association@aper.qc.ca"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aper.qc.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5D9B94-61D4-4032-AE93-F6A6148A17AA}"/>
              </a:ext>
            </a:extLst>
          </p:cNvPr>
          <p:cNvPicPr>
            <a:picLocks noChangeAspect="1"/>
          </p:cNvPicPr>
          <p:nvPr/>
        </p:nvPicPr>
        <p:blipFill rotWithShape="1">
          <a:blip r:embed="rId2"/>
          <a:srcRect t="36641"/>
          <a:stretch/>
        </p:blipFill>
        <p:spPr>
          <a:xfrm>
            <a:off x="3345366" y="1772529"/>
            <a:ext cx="4962293" cy="2532839"/>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F49CB8-2AD0-469B-A0C8-4A750F86F354}"/>
              </a:ext>
            </a:extLst>
          </p:cNvPr>
          <p:cNvSpPr/>
          <p:nvPr/>
        </p:nvSpPr>
        <p:spPr>
          <a:xfrm>
            <a:off x="378068" y="4633546"/>
            <a:ext cx="11435864" cy="1844256"/>
          </a:xfrm>
          <a:prstGeom prst="rect">
            <a:avLst/>
          </a:prstGeom>
          <a:solidFill>
            <a:srgbClr val="588894"/>
          </a:solidFill>
          <a:ln>
            <a:solidFill>
              <a:srgbClr val="588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B01F8948-A977-4841-9DA3-A0433F9524CF}"/>
              </a:ext>
            </a:extLst>
          </p:cNvPr>
          <p:cNvSpPr>
            <a:spLocks noGrp="1"/>
          </p:cNvSpPr>
          <p:nvPr>
            <p:ph type="ctrTitle"/>
          </p:nvPr>
        </p:nvSpPr>
        <p:spPr>
          <a:xfrm>
            <a:off x="526073" y="4756638"/>
            <a:ext cx="11139854" cy="930447"/>
          </a:xfrm>
        </p:spPr>
        <p:txBody>
          <a:bodyPr>
            <a:normAutofit fontScale="90000"/>
          </a:bodyPr>
          <a:lstStyle/>
          <a:p>
            <a:r>
              <a:rPr lang="en-CA" sz="3800" b="1" noProof="0" dirty="0">
                <a:solidFill>
                  <a:srgbClr val="FFFFFF"/>
                </a:solidFill>
              </a:rPr>
              <a:t>THE NEW SALARY INCREASES</a:t>
            </a:r>
            <a:br>
              <a:rPr lang="en-CA" sz="3800" b="1" noProof="0" dirty="0">
                <a:solidFill>
                  <a:srgbClr val="FFFFFF"/>
                </a:solidFill>
              </a:rPr>
            </a:br>
            <a:r>
              <a:rPr lang="en-CA" sz="3800" b="1" noProof="0" dirty="0">
                <a:solidFill>
                  <a:srgbClr val="FFFFFF"/>
                </a:solidFill>
              </a:rPr>
              <a:t>EXPLANATION</a:t>
            </a:r>
          </a:p>
        </p:txBody>
      </p:sp>
      <p:sp>
        <p:nvSpPr>
          <p:cNvPr id="3" name="Subtitle 2">
            <a:extLst>
              <a:ext uri="{FF2B5EF4-FFF2-40B4-BE49-F238E27FC236}">
                <a16:creationId xmlns:a16="http://schemas.microsoft.com/office/drawing/2014/main" id="{8498AC0C-B23D-4451-BAB1-F45C8D5AFDD6}"/>
              </a:ext>
            </a:extLst>
          </p:cNvPr>
          <p:cNvSpPr>
            <a:spLocks noGrp="1"/>
          </p:cNvSpPr>
          <p:nvPr>
            <p:ph type="subTitle" idx="1"/>
          </p:nvPr>
        </p:nvSpPr>
        <p:spPr>
          <a:xfrm>
            <a:off x="1524000" y="5815698"/>
            <a:ext cx="9144000" cy="420001"/>
          </a:xfrm>
        </p:spPr>
        <p:txBody>
          <a:bodyPr>
            <a:normAutofit/>
          </a:bodyPr>
          <a:lstStyle/>
          <a:p>
            <a:r>
              <a:rPr lang="en-CA" sz="2000" b="1" noProof="0" dirty="0">
                <a:solidFill>
                  <a:srgbClr val="FFFFFF"/>
                </a:solidFill>
                <a:latin typeface="Arial" panose="020B0604020202020204" pitchFamily="34" charset="0"/>
                <a:cs typeface="Arial" panose="020B0604020202020204" pitchFamily="34" charset="0"/>
              </a:rPr>
              <a:t>Presented by: TEAM APER</a:t>
            </a:r>
          </a:p>
        </p:txBody>
      </p:sp>
      <p:cxnSp>
        <p:nvCxnSpPr>
          <p:cNvPr id="7" name="Straight Connector 6">
            <a:extLst>
              <a:ext uri="{FF2B5EF4-FFF2-40B4-BE49-F238E27FC236}">
                <a16:creationId xmlns:a16="http://schemas.microsoft.com/office/drawing/2014/main" id="{4D066A53-401B-4009-BB70-8BD25F8D2D25}"/>
              </a:ext>
            </a:extLst>
          </p:cNvPr>
          <p:cNvCxnSpPr/>
          <p:nvPr/>
        </p:nvCxnSpPr>
        <p:spPr>
          <a:xfrm>
            <a:off x="1524000" y="5687085"/>
            <a:ext cx="8928295" cy="0"/>
          </a:xfrm>
          <a:prstGeom prst="line">
            <a:avLst/>
          </a:prstGeom>
          <a:ln w="31750">
            <a:solidFill>
              <a:srgbClr val="64646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067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F4177-4E7B-A0E4-45E1-F5BB666C7ED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Title 6">
            <a:extLst>
              <a:ext uri="{FF2B5EF4-FFF2-40B4-BE49-F238E27FC236}">
                <a16:creationId xmlns:a16="http://schemas.microsoft.com/office/drawing/2014/main" id="{56493AB1-592E-82AB-D354-B117716284BE}"/>
              </a:ext>
            </a:extLst>
          </p:cNvPr>
          <p:cNvSpPr>
            <a:spLocks noGrp="1"/>
          </p:cNvSpPr>
          <p:nvPr>
            <p:ph type="title"/>
          </p:nvPr>
        </p:nvSpPr>
        <p:spPr>
          <a:xfrm>
            <a:off x="5297762" y="329184"/>
            <a:ext cx="6251110" cy="1783080"/>
          </a:xfrm>
        </p:spPr>
        <p:txBody>
          <a:bodyPr anchor="b">
            <a:normAutofit/>
          </a:bodyPr>
          <a:lstStyle/>
          <a:p>
            <a:r>
              <a:rPr lang="en-CA" sz="3400" b="1" noProof="0" dirty="0">
                <a:latin typeface="Arial" panose="020B0604020202020204" pitchFamily="34" charset="0"/>
                <a:cs typeface="Arial" panose="020B0604020202020204" pitchFamily="34" charset="0"/>
              </a:rPr>
              <a:t>THE DIFFERENT TABLES</a:t>
            </a:r>
            <a:br>
              <a:rPr lang="en-CA" sz="3400" b="1" noProof="0" dirty="0">
                <a:latin typeface="Arial" panose="020B0604020202020204" pitchFamily="34" charset="0"/>
                <a:cs typeface="Arial" panose="020B0604020202020204" pitchFamily="34" charset="0"/>
              </a:rPr>
            </a:br>
            <a:r>
              <a:rPr lang="en-CA" sz="3400" b="1" noProof="0" dirty="0">
                <a:latin typeface="Arial" panose="020B0604020202020204" pitchFamily="34" charset="0"/>
                <a:cs typeface="Arial" panose="020B0604020202020204" pitchFamily="34" charset="0"/>
              </a:rPr>
              <a:t>DIVIDE AND CONQUER</a:t>
            </a:r>
          </a:p>
        </p:txBody>
      </p:sp>
      <p:pic>
        <p:nvPicPr>
          <p:cNvPr id="16" name="Picture 15" descr="Old wrinkled hands with some coins">
            <a:extLst>
              <a:ext uri="{FF2B5EF4-FFF2-40B4-BE49-F238E27FC236}">
                <a16:creationId xmlns:a16="http://schemas.microsoft.com/office/drawing/2014/main" id="{EA9138F3-39DF-1494-F420-C73CEAD56084}"/>
              </a:ext>
            </a:extLst>
          </p:cNvPr>
          <p:cNvPicPr>
            <a:picLocks noChangeAspect="1"/>
          </p:cNvPicPr>
          <p:nvPr/>
        </p:nvPicPr>
        <p:blipFill>
          <a:blip r:embed="rId2"/>
          <a:srcRect l="16876" r="3779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3" name="Content Placeholder 2">
            <a:extLst>
              <a:ext uri="{FF2B5EF4-FFF2-40B4-BE49-F238E27FC236}">
                <a16:creationId xmlns:a16="http://schemas.microsoft.com/office/drawing/2014/main" id="{9754FD16-4F2D-871C-EA1C-68E2BE72B2D8}"/>
              </a:ext>
            </a:extLst>
          </p:cNvPr>
          <p:cNvSpPr>
            <a:spLocks noGrp="1"/>
          </p:cNvSpPr>
          <p:nvPr>
            <p:ph idx="1"/>
          </p:nvPr>
        </p:nvSpPr>
        <p:spPr>
          <a:xfrm>
            <a:off x="5297762" y="2706624"/>
            <a:ext cx="6251110" cy="3483864"/>
          </a:xfrm>
        </p:spPr>
        <p:txBody>
          <a:bodyPr>
            <a:normAutofit/>
          </a:bodyPr>
          <a:lstStyle/>
          <a:p>
            <a:r>
              <a:rPr lang="en-CA" sz="2200" noProof="0" dirty="0">
                <a:latin typeface="Arial" panose="020B0604020202020204" pitchFamily="34" charset="0"/>
                <a:cs typeface="Arial" panose="020B0604020202020204" pitchFamily="34" charset="0"/>
              </a:rPr>
              <a:t>Resolve the issue of transfer costs between the RREGOP and the PPMP
Stabilize the PPMP
Expand insurance coverage by increasing reimbursements for professional services
This proposal also allowed for the transfer of $1.2 billion from the pension plan to the government.</a:t>
            </a:r>
          </a:p>
        </p:txBody>
      </p:sp>
      <p:sp>
        <p:nvSpPr>
          <p:cNvPr id="5" name="Rectangle 4">
            <a:extLst>
              <a:ext uri="{FF2B5EF4-FFF2-40B4-BE49-F238E27FC236}">
                <a16:creationId xmlns:a16="http://schemas.microsoft.com/office/drawing/2014/main" id="{3BB46802-71FD-2C62-7DE9-7FCD467C8F11}"/>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extLst>
      <p:ext uri="{BB962C8B-B14F-4D97-AF65-F5344CB8AC3E}">
        <p14:creationId xmlns:p14="http://schemas.microsoft.com/office/powerpoint/2010/main" val="360371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4FC6-9C27-47E0-BA22-01E04D2A11A8}"/>
              </a:ext>
            </a:extLst>
          </p:cNvPr>
          <p:cNvSpPr>
            <a:spLocks noGrp="1"/>
          </p:cNvSpPr>
          <p:nvPr>
            <p:ph type="title"/>
          </p:nvPr>
        </p:nvSpPr>
        <p:spPr>
          <a:xfrm>
            <a:off x="433136" y="5091762"/>
            <a:ext cx="7834193" cy="1264588"/>
          </a:xfrm>
        </p:spPr>
        <p:txBody>
          <a:bodyPr vert="horz" lIns="91440" tIns="45720" rIns="91440" bIns="45720" rtlCol="0" anchor="ctr">
            <a:noAutofit/>
          </a:bodyPr>
          <a:lstStyle/>
          <a:p>
            <a:pPr algn="r"/>
            <a:r>
              <a:rPr lang="en-CA" sz="3600" b="1" noProof="0" dirty="0">
                <a:latin typeface="Arial" panose="020B0604020202020204" pitchFamily="34" charset="0"/>
                <a:cs typeface="Arial" panose="020B0604020202020204" pitchFamily="34" charset="0"/>
              </a:rPr>
              <a:t>THE DIFFERENT ISSUES</a:t>
            </a:r>
          </a:p>
        </p:txBody>
      </p:sp>
      <p:pic>
        <p:nvPicPr>
          <p:cNvPr id="1026" name="Picture 2" descr="image being cropped">
            <a:extLst>
              <a:ext uri="{FF2B5EF4-FFF2-40B4-BE49-F238E27FC236}">
                <a16:creationId xmlns:a16="http://schemas.microsoft.com/office/drawing/2014/main" id="{9C4E449D-18BD-4B02-AB34-739E032628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83" y="10"/>
            <a:ext cx="12192000" cy="457199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182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8" name="Freeform: Shape 2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2" name="Title 1">
            <a:extLst>
              <a:ext uri="{FF2B5EF4-FFF2-40B4-BE49-F238E27FC236}">
                <a16:creationId xmlns:a16="http://schemas.microsoft.com/office/drawing/2014/main" id="{38A8BE7E-A593-4EDC-9990-2BE77D26BD05}"/>
              </a:ext>
            </a:extLst>
          </p:cNvPr>
          <p:cNvSpPr>
            <a:spLocks noGrp="1"/>
          </p:cNvSpPr>
          <p:nvPr>
            <p:ph type="title"/>
          </p:nvPr>
        </p:nvSpPr>
        <p:spPr>
          <a:xfrm>
            <a:off x="1137034" y="609600"/>
            <a:ext cx="6881026" cy="1322887"/>
          </a:xfrm>
        </p:spPr>
        <p:txBody>
          <a:bodyPr vert="horz" lIns="91440" tIns="45720" rIns="91440" bIns="45720" rtlCol="0" anchor="ctr">
            <a:normAutofit/>
          </a:bodyPr>
          <a:lstStyle/>
          <a:p>
            <a:r>
              <a:rPr lang="en-CA" b="1" noProof="0" dirty="0"/>
              <a:t>THE DIFFERENT ISSUES</a:t>
            </a:r>
            <a:endParaRPr lang="en-CA" b="1" kern="1200" noProof="0" dirty="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C8FAEF1F-485F-497B-905C-E325FA9B13C7}"/>
              </a:ext>
            </a:extLst>
          </p:cNvPr>
          <p:cNvSpPr/>
          <p:nvPr/>
        </p:nvSpPr>
        <p:spPr>
          <a:xfrm>
            <a:off x="1137034" y="2194102"/>
            <a:ext cx="6573951" cy="390858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CA" sz="1700" noProof="0" dirty="0"/>
              <a:t>THE ISSUE OF THE SUSTAINABILITY OF THE PENSION PLAN (PPMP) IN RELATION TO THE RREGOP-RPPP TRANSFER COSTS
INSURANCE COVERAGE HAS HARDLY CHANGED FOR ALMOST 35 YEARS
PAY INEQUITIES BETWEEN MANAGERS AND EMPLOYEES
DEMANDS FOR WAGE INCREASES
OBTAINING THE INFLATION TRAILER CLAUSE FOR WAGE INCREASES
PROBLEMS OF CLASSIFICATION AND JOB EVALUATION
IMPROVING THE WORKING CONDITIONS OF THE NETWORK’S MANAGERS
THE ALIGNMENT OF THE REGULATION ON MANAGER’S WORKING CONDITIONS WITH THE ARRIVAL OF A SINGLE EMPLOYER, SANTÉ QUÉBEC</a:t>
            </a:r>
          </a:p>
        </p:txBody>
      </p:sp>
      <p:pic>
        <p:nvPicPr>
          <p:cNvPr id="15" name="Picture 14" descr="Matchsticks dropped on the table">
            <a:extLst>
              <a:ext uri="{FF2B5EF4-FFF2-40B4-BE49-F238E27FC236}">
                <a16:creationId xmlns:a16="http://schemas.microsoft.com/office/drawing/2014/main" id="{0702D291-CB1E-4292-66C4-EE314C8FF16F}"/>
              </a:ext>
            </a:extLst>
          </p:cNvPr>
          <p:cNvPicPr>
            <a:picLocks noChangeAspect="1"/>
          </p:cNvPicPr>
          <p:nvPr/>
        </p:nvPicPr>
        <p:blipFill>
          <a:blip r:embed="rId2"/>
          <a:srcRect l="21136" r="25026" b="1"/>
          <a:stretch/>
        </p:blipFill>
        <p:spPr>
          <a:xfrm>
            <a:off x="8795981" y="1810389"/>
            <a:ext cx="2906973" cy="3266652"/>
          </a:xfrm>
          <a:prstGeom prst="rect">
            <a:avLst/>
          </a:prstGeom>
        </p:spPr>
      </p:pic>
    </p:spTree>
    <p:extLst>
      <p:ext uri="{BB962C8B-B14F-4D97-AF65-F5344CB8AC3E}">
        <p14:creationId xmlns:p14="http://schemas.microsoft.com/office/powerpoint/2010/main" val="275196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233303-D7FC-A26D-9E47-70E524951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EC6D8-5B57-BD5B-1213-4B1319BC9912}"/>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en-CA" sz="3200" b="1" noProof="0" dirty="0"/>
              <a:t>THE GOVERNMENT COUNTERPART</a:t>
            </a:r>
          </a:p>
        </p:txBody>
      </p:sp>
      <p:pic>
        <p:nvPicPr>
          <p:cNvPr id="1026" name="Picture 2" descr="image being cropped">
            <a:extLst>
              <a:ext uri="{FF2B5EF4-FFF2-40B4-BE49-F238E27FC236}">
                <a16:creationId xmlns:a16="http://schemas.microsoft.com/office/drawing/2014/main" id="{7EB28A72-F02E-0818-8B0A-DA691506E3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20" y="10"/>
            <a:ext cx="12191980" cy="527993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032" name="Rectangle 103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033" name="Rectangle 103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pSp>
    </p:spTree>
    <p:extLst>
      <p:ext uri="{BB962C8B-B14F-4D97-AF65-F5344CB8AC3E}">
        <p14:creationId xmlns:p14="http://schemas.microsoft.com/office/powerpoint/2010/main" val="3851344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38A8BE7E-A593-4EDC-9990-2BE77D26BD0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CA" sz="4200" b="1" noProof="0" dirty="0"/>
              <a:t>THE GOVERNMENT COUNTERPART</a:t>
            </a:r>
            <a:br>
              <a:rPr lang="en-CA" sz="4200" b="1" noProof="0" dirty="0"/>
            </a:br>
            <a:r>
              <a:rPr lang="en-CA" sz="4200" b="1" noProof="0" dirty="0"/>
              <a:t>OR THE RESULTS</a:t>
            </a:r>
            <a:endParaRPr lang="en-CA" sz="4200" b="1" kern="1200" noProof="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ZoneTexte 6">
            <a:extLst>
              <a:ext uri="{FF2B5EF4-FFF2-40B4-BE49-F238E27FC236}">
                <a16:creationId xmlns:a16="http://schemas.microsoft.com/office/drawing/2014/main" id="{9F448EC5-90B9-2448-9687-3BF3F54B7B45}"/>
              </a:ext>
            </a:extLst>
          </p:cNvPr>
          <p:cNvSpPr txBox="1"/>
          <p:nvPr/>
        </p:nvSpPr>
        <p:spPr>
          <a:xfrm>
            <a:off x="838200" y="1929384"/>
            <a:ext cx="10515600" cy="4251960"/>
          </a:xfrm>
          <a:prstGeom prst="rect">
            <a:avLst/>
          </a:prstGeom>
        </p:spPr>
        <p:txBody>
          <a:bodyPr vert="horz" lIns="91440" tIns="45720" rIns="91440" bIns="45720" rtlCol="0">
            <a:normAutofit fontScale="32500" lnSpcReduction="20000"/>
          </a:bodyPr>
          <a:lstStyle/>
          <a:p>
            <a:pPr>
              <a:lnSpc>
                <a:spcPct val="90000"/>
              </a:lnSpc>
            </a:pPr>
            <a:r>
              <a:rPr lang="en-CA" sz="6200" noProof="0" dirty="0"/>
              <a:t>We skip all the details of the different negotiations at the 3 tables, and we jump to the results: 
</a:t>
            </a:r>
          </a:p>
          <a:p>
            <a:pPr>
              <a:lnSpc>
                <a:spcPct val="90000"/>
              </a:lnSpc>
            </a:pPr>
            <a:r>
              <a:rPr lang="en-CA" sz="6200" b="1" noProof="0" dirty="0"/>
              <a:t>UNION MEMBERS' WAGE INCREASES:</a:t>
            </a:r>
          </a:p>
          <a:p>
            <a:pPr>
              <a:lnSpc>
                <a:spcPct val="90000"/>
              </a:lnSpc>
            </a:pPr>
            <a:r>
              <a:rPr lang="en-CA" sz="6200" noProof="0" dirty="0"/>
              <a:t>
Period from April 1, 2023, to March 31, 2024, each salary scale in effect on March 31, 2023, is increased by 6.00% with effect from April 1, 2023.</a:t>
            </a:r>
          </a:p>
          <a:p>
            <a:pPr>
              <a:lnSpc>
                <a:spcPct val="90000"/>
              </a:lnSpc>
            </a:pPr>
            <a:r>
              <a:rPr lang="en-CA" sz="6200" noProof="0" dirty="0"/>
              <a:t>
Period from April 1, 2024 to March 31, 2025 each salary scale in effect on March 31, 2024 is increased by 2.80% with effect from April 1, 2024.</a:t>
            </a:r>
          </a:p>
          <a:p>
            <a:pPr>
              <a:lnSpc>
                <a:spcPct val="90000"/>
              </a:lnSpc>
            </a:pPr>
            <a:r>
              <a:rPr lang="en-CA" sz="6200" noProof="0" dirty="0"/>
              <a:t>
Period from April 1, 2025 to March 31, 2026 </a:t>
            </a:r>
            <a:r>
              <a:rPr lang="en-CA" sz="6200" dirty="0"/>
              <a:t>e</a:t>
            </a:r>
            <a:r>
              <a:rPr lang="en-CA" sz="6200" noProof="0" dirty="0"/>
              <a:t>ach salary scale in effect on March 31, 2025 is increased by 2.60% with effect from April 1, 2025.</a:t>
            </a:r>
          </a:p>
          <a:p>
            <a:pPr>
              <a:lnSpc>
                <a:spcPct val="90000"/>
              </a:lnSpc>
            </a:pPr>
            <a:r>
              <a:rPr lang="en-CA" sz="6200" noProof="0" dirty="0"/>
              <a:t>
Period from April 1, 2026 to March 31, 2027</a:t>
            </a:r>
            <a:r>
              <a:rPr lang="en-CA" sz="6200" dirty="0"/>
              <a:t> e</a:t>
            </a:r>
            <a:r>
              <a:rPr lang="en-CA" sz="6200" noProof="0" dirty="0"/>
              <a:t>ach salary scale in effect on March 31, 2026 is increased by 2.50% with effect from April 1, 2026.
</a:t>
            </a:r>
          </a:p>
          <a:p>
            <a:pPr>
              <a:lnSpc>
                <a:spcPct val="90000"/>
              </a:lnSpc>
            </a:pPr>
            <a:r>
              <a:rPr lang="en-CA" sz="6200" noProof="0" dirty="0"/>
              <a:t>Period from April 1, 2027 to March 31, 2028</a:t>
            </a:r>
            <a:r>
              <a:rPr lang="en-CA" sz="6200" dirty="0"/>
              <a:t> e</a:t>
            </a:r>
            <a:r>
              <a:rPr lang="en-CA" sz="6200" noProof="0" dirty="0"/>
              <a:t>ach salary range in effect on March 31, 2027 is increased by 3.50% with effect from April 1, 2027.</a:t>
            </a:r>
            <a:br>
              <a:rPr lang="en-CA" sz="1500" noProof="0" dirty="0"/>
            </a:br>
            <a:r>
              <a:rPr lang="en-CA" sz="1500" noProof="0" dirty="0"/>
              <a:t>                                       </a:t>
            </a:r>
          </a:p>
        </p:txBody>
      </p:sp>
    </p:spTree>
    <p:extLst>
      <p:ext uri="{BB962C8B-B14F-4D97-AF65-F5344CB8AC3E}">
        <p14:creationId xmlns:p14="http://schemas.microsoft.com/office/powerpoint/2010/main" val="822312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3F05E-8FAF-2D1C-CC3F-777490C26FC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B6652C-C81D-8D8C-D8AB-CEFA7D26F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71B82F91-1E6C-3692-0C83-90016E6B48E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CA" sz="4200" b="1" dirty="0"/>
              <a:t>THE GOVERNMENT COUNTERPART</a:t>
            </a:r>
            <a:br>
              <a:rPr lang="en-CA" sz="4200" b="1" dirty="0"/>
            </a:br>
            <a:r>
              <a:rPr lang="en-CA" sz="4200" b="1" dirty="0"/>
              <a:t>OR THE RESULTS</a:t>
            </a:r>
            <a:endParaRPr lang="en-CA" sz="4200" b="1" kern="1200" noProof="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B26206AD-B560-3811-D4DB-C9CCF513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ZoneTexte 6">
            <a:extLst>
              <a:ext uri="{FF2B5EF4-FFF2-40B4-BE49-F238E27FC236}">
                <a16:creationId xmlns:a16="http://schemas.microsoft.com/office/drawing/2014/main" id="{4CB8972F-5A0E-8E6A-406B-26CC7E5845F6}"/>
              </a:ext>
            </a:extLst>
          </p:cNvPr>
          <p:cNvSpPr txBox="1"/>
          <p:nvPr/>
        </p:nvSpPr>
        <p:spPr>
          <a:xfrm>
            <a:off x="838200" y="1929384"/>
            <a:ext cx="10515600" cy="4251960"/>
          </a:xfrm>
          <a:prstGeom prst="rect">
            <a:avLst/>
          </a:prstGeom>
        </p:spPr>
        <p:txBody>
          <a:bodyPr vert="horz" lIns="91440" tIns="45720" rIns="91440" bIns="45720" rtlCol="0">
            <a:normAutofit/>
          </a:bodyPr>
          <a:lstStyle/>
          <a:p>
            <a:pPr>
              <a:lnSpc>
                <a:spcPct val="90000"/>
              </a:lnSpc>
            </a:pPr>
            <a:endParaRPr lang="en-CA" sz="1500" noProof="0" dirty="0"/>
          </a:p>
          <a:p>
            <a:pPr>
              <a:lnSpc>
                <a:spcPct val="90000"/>
              </a:lnSpc>
            </a:pPr>
            <a:r>
              <a:rPr lang="en-CA" sz="2000" b="1" dirty="0">
                <a:solidFill>
                  <a:schemeClr val="accent1"/>
                </a:solidFill>
              </a:rPr>
              <a:t>For a total of 17.4% of 2023-2028 for a cumulative result of 18.6%.</a:t>
            </a:r>
          </a:p>
          <a:p>
            <a:pPr>
              <a:lnSpc>
                <a:spcPct val="90000"/>
              </a:lnSpc>
            </a:pPr>
            <a:r>
              <a:rPr lang="en-CA" sz="2000" b="1" dirty="0">
                <a:solidFill>
                  <a:schemeClr val="accent1"/>
                </a:solidFill>
              </a:rPr>
              <a:t>
</a:t>
            </a:r>
            <a:r>
              <a:rPr lang="en-CA" sz="2000" dirty="0">
                <a:solidFill>
                  <a:schemeClr val="tx1">
                    <a:lumMod val="75000"/>
                    <a:lumOff val="25000"/>
                  </a:schemeClr>
                </a:solidFill>
              </a:rPr>
              <a:t>We have also obtained the inflation trailer clause for the years 2025-2026, 2026-2027 and 2027-2028, which can allow for an additional increase in salary increases already granted by 1% per year.
</a:t>
            </a:r>
          </a:p>
          <a:p>
            <a:pPr>
              <a:lnSpc>
                <a:spcPct val="90000"/>
              </a:lnSpc>
            </a:pPr>
            <a:r>
              <a:rPr lang="en-CA" sz="2000" dirty="0">
                <a:solidFill>
                  <a:schemeClr val="tx1">
                    <a:lumMod val="75000"/>
                    <a:lumOff val="25000"/>
                  </a:schemeClr>
                </a:solidFill>
              </a:rPr>
              <a:t>Like this as an example:
</a:t>
            </a:r>
          </a:p>
          <a:p>
            <a:pPr>
              <a:lnSpc>
                <a:spcPct val="90000"/>
              </a:lnSpc>
            </a:pPr>
            <a:r>
              <a:rPr lang="en-CA" sz="2000" dirty="0">
                <a:solidFill>
                  <a:schemeClr val="tx1">
                    <a:lumMod val="75000"/>
                    <a:lumOff val="25000"/>
                  </a:schemeClr>
                </a:solidFill>
              </a:rPr>
              <a:t>As of March 31, 2027, each salary scale in effect on March 30, 2027, is increased by the percentage change between the annual average of the consumer price index in Québec in 2026–2027 and the annual average of the consumer price index in Québec in 2025–2026, which variation is reduced by 2.50 percentage points. The markup may not exceed 1.00%.</a:t>
            </a:r>
            <a:br>
              <a:rPr lang="en-CA" sz="1500" noProof="0" dirty="0"/>
            </a:br>
            <a:r>
              <a:rPr lang="en-CA" sz="1500" noProof="0" dirty="0"/>
              <a:t>                                       </a:t>
            </a:r>
          </a:p>
        </p:txBody>
      </p:sp>
    </p:spTree>
    <p:extLst>
      <p:ext uri="{BB962C8B-B14F-4D97-AF65-F5344CB8AC3E}">
        <p14:creationId xmlns:p14="http://schemas.microsoft.com/office/powerpoint/2010/main" val="312096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55C6B2-613C-9380-3639-82E45826FD09}"/>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9CA9EE3F-F8E1-893A-DA5C-352908100D9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CA" sz="4600" b="1" dirty="0"/>
              <a:t>THE GOVERNMENT COUNTERPART</a:t>
            </a:r>
            <a:br>
              <a:rPr lang="en-CA" sz="4600" b="1" dirty="0"/>
            </a:br>
            <a:r>
              <a:rPr lang="en-CA" sz="4600" b="1" dirty="0"/>
              <a:t>OR THE RESULTS</a:t>
            </a:r>
            <a:endParaRPr lang="en-CA" sz="4600" b="1" noProof="0" dirty="0"/>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ZoneTexte 6">
            <a:extLst>
              <a:ext uri="{FF2B5EF4-FFF2-40B4-BE49-F238E27FC236}">
                <a16:creationId xmlns:a16="http://schemas.microsoft.com/office/drawing/2014/main" id="{10C8A3E0-C1EB-83A2-BC5A-F6CCBE145F54}"/>
              </a:ext>
            </a:extLst>
          </p:cNvPr>
          <p:cNvSpPr txBox="1"/>
          <p:nvPr/>
        </p:nvSpPr>
        <p:spPr>
          <a:xfrm>
            <a:off x="572493" y="2071316"/>
            <a:ext cx="6713552" cy="4119172"/>
          </a:xfrm>
          <a:prstGeom prst="rect">
            <a:avLst/>
          </a:prstGeom>
        </p:spPr>
        <p:txBody>
          <a:bodyPr vert="horz" lIns="91440" tIns="45720" rIns="91440" bIns="45720" rtlCol="0" anchor="t">
            <a:normAutofit fontScale="32500" lnSpcReduction="20000"/>
          </a:bodyPr>
          <a:lstStyle/>
          <a:p>
            <a:pPr marL="228600" marR="751205" indent="-228600" algn="just">
              <a:lnSpc>
                <a:spcPct val="90000"/>
              </a:lnSpc>
              <a:spcAft>
                <a:spcPts val="800"/>
              </a:spcAft>
              <a:buFont typeface="Arial" panose="020B0604020202020204" pitchFamily="34" charset="0"/>
              <a:buChar char="•"/>
              <a:tabLst>
                <a:tab pos="1530350" algn="l"/>
              </a:tabLst>
            </a:pPr>
            <a:r>
              <a:rPr lang="en-CA" sz="4500" b="1" dirty="0">
                <a:latin typeface="Candara" panose="020E0502030303020204" pitchFamily="34" charset="0"/>
              </a:rPr>
              <a:t>BONUSES AND ALLOWANCES</a:t>
            </a:r>
          </a:p>
          <a:p>
            <a:pPr marL="228600" marR="751205" indent="-228600" algn="just">
              <a:lnSpc>
                <a:spcPct val="90000"/>
              </a:lnSpc>
              <a:spcAft>
                <a:spcPts val="800"/>
              </a:spcAft>
              <a:buFont typeface="Arial" panose="020B0604020202020204" pitchFamily="34" charset="0"/>
              <a:buChar char="•"/>
              <a:tabLst>
                <a:tab pos="1530350" algn="l"/>
              </a:tabLst>
            </a:pPr>
            <a:r>
              <a:rPr lang="en-CA" sz="4500" dirty="0">
                <a:latin typeface="Candara" panose="020E0502030303020204" pitchFamily="34" charset="0"/>
              </a:rPr>
              <a:t>Each bonus and allowance, with the exception of fixed premiums and those expressed as a percentage, shall be increased as of the same date and the same general salary increase parameter, including the adjustment clause, if applicable.</a:t>
            </a:r>
          </a:p>
          <a:p>
            <a:pPr marL="228600" marR="751205" indent="-228600" algn="just">
              <a:lnSpc>
                <a:spcPct val="90000"/>
              </a:lnSpc>
              <a:spcAft>
                <a:spcPts val="800"/>
              </a:spcAft>
              <a:buFont typeface="Arial" panose="020B0604020202020204" pitchFamily="34" charset="0"/>
              <a:buChar char="•"/>
              <a:tabLst>
                <a:tab pos="1530350" algn="l"/>
              </a:tabLst>
            </a:pPr>
            <a:r>
              <a:rPr lang="en-CA" sz="4900" dirty="0">
                <a:latin typeface="Candara" panose="020E0502030303020204" pitchFamily="34" charset="0"/>
              </a:rPr>
              <a:t>For the strict purpose of updating them, the following allocations will be amended:</a:t>
            </a:r>
          </a:p>
          <a:p>
            <a:pPr marL="685800" marR="751205" lvl="1" indent="-228600" algn="just">
              <a:lnSpc>
                <a:spcPct val="90000"/>
              </a:lnSpc>
              <a:spcAft>
                <a:spcPts val="800"/>
              </a:spcAft>
              <a:buFont typeface="Arial" panose="020B0604020202020204" pitchFamily="34" charset="0"/>
              <a:buChar char="•"/>
              <a:tabLst>
                <a:tab pos="1530350" algn="l"/>
              </a:tabLst>
            </a:pPr>
            <a:r>
              <a:rPr lang="en-CA" sz="4900" spc="-5" dirty="0">
                <a:latin typeface="Candara" panose="020E0502030303020204" pitchFamily="34" charset="0"/>
              </a:rPr>
              <a:t>The allowance provided for in section 29.0.11 of the Regulations will be increased by 4% to a maximum of 10% for full-time managers;
The allowance provided for in section 29.0.12 of the Regulation will be repealed;
The allowance provided for in section 29.0.4 of the Regulation will be reduced to 6.5%;
Psychological executives who qualify for the allowance provided for in section 29.0.4 of the Regulation will receive a 10% salary increase, regardless of where they are in their salary classes.</a:t>
            </a:r>
            <a:br>
              <a:rPr lang="en-CA" sz="1400" noProof="0" dirty="0"/>
            </a:br>
            <a:r>
              <a:rPr lang="en-CA" sz="1400" noProof="0" dirty="0"/>
              <a:t>                                       </a:t>
            </a:r>
          </a:p>
        </p:txBody>
      </p:sp>
      <p:pic>
        <p:nvPicPr>
          <p:cNvPr id="16" name="Picture 15" descr="Desk with productivity items">
            <a:extLst>
              <a:ext uri="{FF2B5EF4-FFF2-40B4-BE49-F238E27FC236}">
                <a16:creationId xmlns:a16="http://schemas.microsoft.com/office/drawing/2014/main" id="{87241924-09FB-2063-1156-1C2BFD1C81FB}"/>
              </a:ext>
            </a:extLst>
          </p:cNvPr>
          <p:cNvPicPr>
            <a:picLocks noChangeAspect="1"/>
          </p:cNvPicPr>
          <p:nvPr/>
        </p:nvPicPr>
        <p:blipFill>
          <a:blip r:embed="rId2"/>
          <a:srcRect l="31434" r="4350" b="2"/>
          <a:stretch/>
        </p:blipFill>
        <p:spPr>
          <a:xfrm>
            <a:off x="7675658" y="2093976"/>
            <a:ext cx="3941064" cy="4096512"/>
          </a:xfrm>
          <a:prstGeom prst="rect">
            <a:avLst/>
          </a:prstGeom>
        </p:spPr>
      </p:pic>
    </p:spTree>
    <p:extLst>
      <p:ext uri="{BB962C8B-B14F-4D97-AF65-F5344CB8AC3E}">
        <p14:creationId xmlns:p14="http://schemas.microsoft.com/office/powerpoint/2010/main" val="3720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DA569E-8F70-E496-56D2-0263CCDA5B55}"/>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9468E1B9-EE18-A638-77BF-578CBF5EA567}"/>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CA" sz="5400" b="1" dirty="0"/>
              <a:t>WHAT HAVE WE LOST IN RETURN?</a:t>
            </a:r>
            <a:endParaRPr lang="en-CA" sz="5400" b="1" kern="1200" noProof="0" dirty="0">
              <a:solidFill>
                <a:schemeClr val="tx1"/>
              </a:solidFill>
              <a:latin typeface="+mj-lt"/>
              <a:ea typeface="+mj-ea"/>
              <a:cs typeface="+mj-cs"/>
            </a:endParaRP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ZoneTexte 6">
            <a:extLst>
              <a:ext uri="{FF2B5EF4-FFF2-40B4-BE49-F238E27FC236}">
                <a16:creationId xmlns:a16="http://schemas.microsoft.com/office/drawing/2014/main" id="{98F5F334-BCCA-F6E1-C89C-C551444B6FFA}"/>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CA" sz="2200" noProof="0" dirty="0"/>
          </a:p>
          <a:p>
            <a:pPr marL="285750" indent="-228600">
              <a:lnSpc>
                <a:spcPct val="90000"/>
              </a:lnSpc>
              <a:spcAft>
                <a:spcPts val="600"/>
              </a:spcAft>
              <a:buFont typeface="Arial" panose="020B0604020202020204" pitchFamily="34" charset="0"/>
              <a:buChar char="•"/>
            </a:pPr>
            <a:r>
              <a:rPr lang="en-CA" sz="2200" dirty="0"/>
              <a:t>GREATER RESTRICTION ON PAID OVERTIME
ALLOCATION OF ALLOWANCES AND BONUSES TO MANAGERS WHO DIRECTLY SUPERVISE EMPLOYEES
WITHDRAWAL OF BONUSES AND ALLOWANCES WHEN WORKING FROM HOME
MODIFICATION OF PREMIUMS AND ALLOWANCES FOR THE FAR NORTH WHEN TELEWORKING
CHANGES TO CAREER CHANGE MEASURES
AMENDMENTS TO THE DEFERRED LEAVE</a:t>
            </a:r>
            <a:br>
              <a:rPr lang="en-CA" sz="2200" noProof="0" dirty="0"/>
            </a:br>
            <a:r>
              <a:rPr lang="en-CA" sz="2200" noProof="0" dirty="0"/>
              <a:t>                                       </a:t>
            </a:r>
          </a:p>
        </p:txBody>
      </p:sp>
    </p:spTree>
    <p:extLst>
      <p:ext uri="{BB962C8B-B14F-4D97-AF65-F5344CB8AC3E}">
        <p14:creationId xmlns:p14="http://schemas.microsoft.com/office/powerpoint/2010/main" val="510204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34018B-BD73-AB94-C183-554BBF1A4272}"/>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040" name="Freeform: Shape 103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AAD4B83D-632F-4A96-5BE8-992832D4F773}"/>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CA" sz="3600" b="1" dirty="0">
                <a:solidFill>
                  <a:schemeClr val="tx1">
                    <a:lumMod val="85000"/>
                    <a:lumOff val="15000"/>
                  </a:schemeClr>
                </a:solidFill>
              </a:rPr>
              <a:t>THE INSURANCE PLAN</a:t>
            </a:r>
            <a:endParaRPr lang="en-CA" sz="3600" b="1" kern="1200" noProof="0" dirty="0">
              <a:solidFill>
                <a:schemeClr val="tx1">
                  <a:lumMod val="85000"/>
                  <a:lumOff val="15000"/>
                </a:schemeClr>
              </a:solidFill>
              <a:latin typeface="+mj-lt"/>
              <a:ea typeface="+mj-ea"/>
              <a:cs typeface="+mj-cs"/>
            </a:endParaRPr>
          </a:p>
        </p:txBody>
      </p:sp>
      <p:pic>
        <p:nvPicPr>
          <p:cNvPr id="1026" name="Picture 2" descr="image being cropped">
            <a:extLst>
              <a:ext uri="{FF2B5EF4-FFF2-40B4-BE49-F238E27FC236}">
                <a16:creationId xmlns:a16="http://schemas.microsoft.com/office/drawing/2014/main" id="{476FCA44-35F3-2CD7-752F-B5FD93B38C9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1218573" y="579473"/>
            <a:ext cx="9754853" cy="4224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8174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1"/>
              </a:solidFill>
            </a:endParaRPr>
          </a:p>
        </p:txBody>
      </p:sp>
      <p:sp>
        <p:nvSpPr>
          <p:cNvPr id="2" name="Title 1">
            <a:extLst>
              <a:ext uri="{FF2B5EF4-FFF2-40B4-BE49-F238E27FC236}">
                <a16:creationId xmlns:a16="http://schemas.microsoft.com/office/drawing/2014/main" id="{38A8BE7E-A593-4EDC-9990-2BE77D26BD05}"/>
              </a:ext>
            </a:extLst>
          </p:cNvPr>
          <p:cNvSpPr>
            <a:spLocks noGrp="1"/>
          </p:cNvSpPr>
          <p:nvPr>
            <p:ph type="title"/>
          </p:nvPr>
        </p:nvSpPr>
        <p:spPr>
          <a:xfrm>
            <a:off x="1256522" y="591829"/>
            <a:ext cx="3939688" cy="5583126"/>
          </a:xfrm>
        </p:spPr>
        <p:txBody>
          <a:bodyPr vert="horz" lIns="91440" tIns="45720" rIns="91440" bIns="45720" rtlCol="0" anchor="ctr">
            <a:normAutofit/>
          </a:bodyPr>
          <a:lstStyle/>
          <a:p>
            <a:r>
              <a:rPr lang="en-CA" sz="5000" b="1" dirty="0"/>
              <a:t>THE INSURANCE PLAN</a:t>
            </a:r>
            <a:endParaRPr lang="en-CA" sz="5000" b="1" kern="1200" noProof="0" dirty="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CA" noProof="0" dirty="0"/>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CA" noProof="0" dirty="0"/>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CA" noProof="0" dirty="0"/>
          </a:p>
        </p:txBody>
      </p:sp>
      <p:sp>
        <p:nvSpPr>
          <p:cNvPr id="4" name="Rectangle 3">
            <a:extLst>
              <a:ext uri="{FF2B5EF4-FFF2-40B4-BE49-F238E27FC236}">
                <a16:creationId xmlns:a16="http://schemas.microsoft.com/office/drawing/2014/main" id="{C8FAEF1F-485F-497B-905C-E325FA9B13C7}"/>
              </a:ext>
            </a:extLst>
          </p:cNvPr>
          <p:cNvSpPr/>
          <p:nvPr/>
        </p:nvSpPr>
        <p:spPr>
          <a:xfrm>
            <a:off x="364991" y="1460429"/>
            <a:ext cx="11462017" cy="695575"/>
          </a:xfrm>
          <a:prstGeom prst="rect">
            <a:avLst/>
          </a:prstGeom>
        </p:spPr>
        <p:txBody>
          <a:bodyPr wrap="square">
            <a:spAutoFit/>
          </a:bodyPr>
          <a:lstStyle/>
          <a:p>
            <a:pPr>
              <a:lnSpc>
                <a:spcPct val="90000"/>
              </a:lnSpc>
              <a:spcAft>
                <a:spcPts val="600"/>
              </a:spcAft>
            </a:pPr>
            <a:endParaRPr lang="en-CA" noProof="0" dirty="0">
              <a:latin typeface="Arial" panose="020B0604020202020204" pitchFamily="34" charset="0"/>
              <a:cs typeface="Arial" panose="020B0604020202020204" pitchFamily="34" charset="0"/>
            </a:endParaRPr>
          </a:p>
          <a:p>
            <a:pPr>
              <a:lnSpc>
                <a:spcPct val="90000"/>
              </a:lnSpc>
              <a:spcAft>
                <a:spcPts val="600"/>
              </a:spcAft>
            </a:pPr>
            <a:endParaRPr lang="en-CA" sz="2000" b="1" noProof="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6" name="ZoneTexte 2">
            <a:extLst>
              <a:ext uri="{FF2B5EF4-FFF2-40B4-BE49-F238E27FC236}">
                <a16:creationId xmlns:a16="http://schemas.microsoft.com/office/drawing/2014/main" id="{DA753EAB-407C-6B4A-8597-D75059726592}"/>
              </a:ext>
            </a:extLst>
          </p:cNvPr>
          <p:cNvGraphicFramePr/>
          <p:nvPr>
            <p:extLst>
              <p:ext uri="{D42A27DB-BD31-4B8C-83A1-F6EECF244321}">
                <p14:modId xmlns:p14="http://schemas.microsoft.com/office/powerpoint/2010/main" val="3034137016"/>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97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35" name="Freeform: Shape 3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37" name="Right Triangle 3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39" name="Rectangle 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98E544EA-A931-4DD2-90F1-94BD32974709}"/>
              </a:ext>
            </a:extLst>
          </p:cNvPr>
          <p:cNvSpPr>
            <a:spLocks noGrp="1"/>
          </p:cNvSpPr>
          <p:nvPr>
            <p:ph type="title"/>
          </p:nvPr>
        </p:nvSpPr>
        <p:spPr>
          <a:xfrm>
            <a:off x="1006900" y="1188637"/>
            <a:ext cx="3141430" cy="4480726"/>
          </a:xfrm>
        </p:spPr>
        <p:txBody>
          <a:bodyPr>
            <a:normAutofit/>
          </a:bodyPr>
          <a:lstStyle/>
          <a:p>
            <a:pPr algn="r"/>
            <a:r>
              <a:rPr lang="en-CA" sz="5400" noProof="0" dirty="0">
                <a:latin typeface="Arial" panose="020B0604020202020204" pitchFamily="34" charset="0"/>
                <a:cs typeface="Arial" panose="020B0604020202020204" pitchFamily="34" charset="0"/>
              </a:rPr>
              <a:t>AGENDA</a:t>
            </a:r>
          </a:p>
        </p:txBody>
      </p:sp>
      <p:cxnSp>
        <p:nvCxnSpPr>
          <p:cNvPr id="41" name="Straight Connector 4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01917D-DDEB-4BC4-82A4-CF1B74291251}"/>
              </a:ext>
            </a:extLst>
          </p:cNvPr>
          <p:cNvSpPr>
            <a:spLocks noGrp="1"/>
          </p:cNvSpPr>
          <p:nvPr>
            <p:ph idx="1"/>
          </p:nvPr>
        </p:nvSpPr>
        <p:spPr>
          <a:xfrm>
            <a:off x="5138928" y="1338729"/>
            <a:ext cx="4795584" cy="4180542"/>
          </a:xfrm>
        </p:spPr>
        <p:txBody>
          <a:bodyPr anchor="ctr">
            <a:normAutofit/>
          </a:bodyPr>
          <a:lstStyle/>
          <a:p>
            <a:pPr marL="514350" indent="-514350">
              <a:buClr>
                <a:srgbClr val="588894"/>
              </a:buClr>
              <a:buFont typeface="+mj-lt"/>
              <a:buAutoNum type="arabicPeriod"/>
            </a:pPr>
            <a:r>
              <a:rPr lang="en-CA" sz="2400" noProof="0" dirty="0">
                <a:latin typeface="Arial" panose="020B0604020202020204" pitchFamily="34" charset="0"/>
                <a:cs typeface="Arial" panose="020B0604020202020204" pitchFamily="34" charset="0"/>
              </a:rPr>
              <a:t>Introduction  </a:t>
            </a:r>
          </a:p>
          <a:p>
            <a:pPr marL="514350" indent="-514350">
              <a:buClr>
                <a:srgbClr val="588894"/>
              </a:buClr>
              <a:buFont typeface="+mj-lt"/>
              <a:buAutoNum type="arabicPeriod"/>
            </a:pPr>
            <a:r>
              <a:rPr lang="en-CA" sz="2400" noProof="0" dirty="0">
                <a:latin typeface="Arial" panose="020B0604020202020204" pitchFamily="34" charset="0"/>
                <a:cs typeface="Arial" panose="020B0604020202020204" pitchFamily="34" charset="0"/>
              </a:rPr>
              <a:t>The different tables
The different issues
Government counterpart
The insurance plan
The pension plan
Steps and procedure</a:t>
            </a:r>
          </a:p>
          <a:p>
            <a:pPr marL="514350" indent="-514350">
              <a:buClr>
                <a:srgbClr val="588894"/>
              </a:buClr>
              <a:buFont typeface="+mj-lt"/>
              <a:buAutoNum type="arabicPeriod"/>
            </a:pPr>
            <a:r>
              <a:rPr lang="en-CA" sz="2400" noProof="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508641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D64E91-0CF7-F3F1-AAB5-A6AC57EA0174}"/>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FBF6B4B5-5D32-00D7-92CE-3277C5572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040" name="Freeform: Shape 1039">
            <a:extLst>
              <a:ext uri="{FF2B5EF4-FFF2-40B4-BE49-F238E27FC236}">
                <a16:creationId xmlns:a16="http://schemas.microsoft.com/office/drawing/2014/main" id="{69B56933-A623-EE79-9DB6-C83AA1A04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7EFE54E1-94F7-1A37-AAF3-82028CFC8834}"/>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CA" sz="3600" b="1" dirty="0">
                <a:solidFill>
                  <a:schemeClr val="tx1">
                    <a:lumMod val="85000"/>
                    <a:lumOff val="15000"/>
                  </a:schemeClr>
                </a:solidFill>
              </a:rPr>
              <a:t>THE PENSION PLAN</a:t>
            </a:r>
            <a:endParaRPr lang="en-CA" sz="3600" b="1" kern="1200" noProof="0" dirty="0">
              <a:solidFill>
                <a:schemeClr val="tx1">
                  <a:lumMod val="85000"/>
                  <a:lumOff val="15000"/>
                </a:schemeClr>
              </a:solidFill>
              <a:latin typeface="+mj-lt"/>
              <a:ea typeface="+mj-ea"/>
              <a:cs typeface="+mj-cs"/>
            </a:endParaRPr>
          </a:p>
        </p:txBody>
      </p:sp>
      <p:pic>
        <p:nvPicPr>
          <p:cNvPr id="1026" name="Picture 2" descr="image being cropped">
            <a:extLst>
              <a:ext uri="{FF2B5EF4-FFF2-40B4-BE49-F238E27FC236}">
                <a16:creationId xmlns:a16="http://schemas.microsoft.com/office/drawing/2014/main" id="{E6960AE5-0761-10A1-DD4E-71025F5063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1218573" y="579473"/>
            <a:ext cx="9754853" cy="4224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7528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pic>
        <p:nvPicPr>
          <p:cNvPr id="6" name="Picture 5" descr="Two people holding each other's hands">
            <a:extLst>
              <a:ext uri="{FF2B5EF4-FFF2-40B4-BE49-F238E27FC236}">
                <a16:creationId xmlns:a16="http://schemas.microsoft.com/office/drawing/2014/main" id="{28846852-1BA8-9E79-3A26-9177492D9065}"/>
              </a:ext>
            </a:extLst>
          </p:cNvPr>
          <p:cNvPicPr>
            <a:picLocks noChangeAspect="1"/>
          </p:cNvPicPr>
          <p:nvPr/>
        </p:nvPicPr>
        <p:blipFill>
          <a:blip r:embed="rId2"/>
          <a:srcRect l="26391" r="32498"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595687B5-0AE2-425E-8A0F-ED13FA986352}"/>
              </a:ext>
            </a:extLst>
          </p:cNvPr>
          <p:cNvSpPr>
            <a:spLocks noGrp="1"/>
          </p:cNvSpPr>
          <p:nvPr>
            <p:ph type="title"/>
          </p:nvPr>
        </p:nvSpPr>
        <p:spPr>
          <a:xfrm>
            <a:off x="1137034" y="609600"/>
            <a:ext cx="6831188" cy="1322887"/>
          </a:xfrm>
        </p:spPr>
        <p:txBody>
          <a:bodyPr vert="horz" lIns="91440" tIns="45720" rIns="91440" bIns="45720" rtlCol="0" anchor="ctr">
            <a:normAutofit/>
          </a:bodyPr>
          <a:lstStyle/>
          <a:p>
            <a:r>
              <a:rPr lang="en-CA" b="1" dirty="0"/>
              <a:t>THE PENSION PLAN (PPMP)</a:t>
            </a:r>
            <a:endParaRPr lang="en-CA" b="1" noProof="0" dirty="0"/>
          </a:p>
        </p:txBody>
      </p:sp>
      <p:sp>
        <p:nvSpPr>
          <p:cNvPr id="4" name="Rectangle 3">
            <a:extLst>
              <a:ext uri="{FF2B5EF4-FFF2-40B4-BE49-F238E27FC236}">
                <a16:creationId xmlns:a16="http://schemas.microsoft.com/office/drawing/2014/main" id="{FC03E2D1-2224-4597-8A76-2CE935E38DC3}"/>
              </a:ext>
            </a:extLst>
          </p:cNvPr>
          <p:cNvSpPr/>
          <p:nvPr/>
        </p:nvSpPr>
        <p:spPr>
          <a:xfrm>
            <a:off x="1137035" y="2194102"/>
            <a:ext cx="6516216" cy="390858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CA" sz="1700" dirty="0"/>
              <a:t>At this time, there are still discussions about the PPMP at the NBG table.
We had initially worked for years on a solution to settle the transfer costs between the RREGOP and the RRPE in order to make the PPMP sustainable.
A proposal was therefore submitted to the government by CERA and RACAR, but the government was too greedy, it wanted more than the proposal, it wanted the entire portfolio (12 billion of your money) and control of the scheme and its investment policy... which we could not accept.
We believe that we will return to the status quo with the pension plan.</a:t>
            </a:r>
            <a:endParaRPr lang="en-CA" sz="1700" noProof="0" dirty="0"/>
          </a:p>
        </p:txBody>
      </p:sp>
    </p:spTree>
    <p:extLst>
      <p:ext uri="{BB962C8B-B14F-4D97-AF65-F5344CB8AC3E}">
        <p14:creationId xmlns:p14="http://schemas.microsoft.com/office/powerpoint/2010/main" val="116446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3B92A7-0619-722A-91BB-31DD6BF849AA}"/>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B60BE876-CFDB-9931-604F-ECA0B4828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040" name="Freeform: Shape 1039">
            <a:extLst>
              <a:ext uri="{FF2B5EF4-FFF2-40B4-BE49-F238E27FC236}">
                <a16:creationId xmlns:a16="http://schemas.microsoft.com/office/drawing/2014/main" id="{E705CC47-DCCF-8978-DAA9-B2C98D24D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F81141A2-E92C-A12B-5AA0-DE4FBC17492A}"/>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CA" sz="3600" b="1" dirty="0">
                <a:solidFill>
                  <a:schemeClr val="tx1">
                    <a:lumMod val="85000"/>
                    <a:lumOff val="15000"/>
                  </a:schemeClr>
                </a:solidFill>
              </a:rPr>
              <a:t>NEXT STEPS AND PROCEDURE</a:t>
            </a:r>
            <a:endParaRPr lang="en-CA" sz="3600" b="1" kern="1200" noProof="0" dirty="0">
              <a:solidFill>
                <a:schemeClr val="tx1">
                  <a:lumMod val="85000"/>
                  <a:lumOff val="15000"/>
                </a:schemeClr>
              </a:solidFill>
              <a:latin typeface="+mj-lt"/>
              <a:ea typeface="+mj-ea"/>
              <a:cs typeface="+mj-cs"/>
            </a:endParaRPr>
          </a:p>
        </p:txBody>
      </p:sp>
      <p:pic>
        <p:nvPicPr>
          <p:cNvPr id="1026" name="Picture 2" descr="image being cropped">
            <a:extLst>
              <a:ext uri="{FF2B5EF4-FFF2-40B4-BE49-F238E27FC236}">
                <a16:creationId xmlns:a16="http://schemas.microsoft.com/office/drawing/2014/main" id="{4CAC07C0-9E62-2222-5FE3-9ACAC72E36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1218573" y="579473"/>
            <a:ext cx="9754853" cy="4224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3359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D502B2-3AAB-5B9E-8F2F-6FFA05152F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0779B0-0697-64E2-DEA3-55C00BEB3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1"/>
              </a:solidFill>
            </a:endParaRPr>
          </a:p>
        </p:txBody>
      </p:sp>
      <p:sp>
        <p:nvSpPr>
          <p:cNvPr id="2" name="Title 1">
            <a:extLst>
              <a:ext uri="{FF2B5EF4-FFF2-40B4-BE49-F238E27FC236}">
                <a16:creationId xmlns:a16="http://schemas.microsoft.com/office/drawing/2014/main" id="{236C45EC-680A-D1D7-4357-762B9011637E}"/>
              </a:ext>
            </a:extLst>
          </p:cNvPr>
          <p:cNvSpPr>
            <a:spLocks noGrp="1"/>
          </p:cNvSpPr>
          <p:nvPr>
            <p:ph type="title"/>
          </p:nvPr>
        </p:nvSpPr>
        <p:spPr>
          <a:xfrm>
            <a:off x="1256522" y="591829"/>
            <a:ext cx="3939688" cy="5583126"/>
          </a:xfrm>
        </p:spPr>
        <p:txBody>
          <a:bodyPr vert="horz" lIns="91440" tIns="45720" rIns="91440" bIns="45720" rtlCol="0" anchor="ctr">
            <a:normAutofit/>
          </a:bodyPr>
          <a:lstStyle/>
          <a:p>
            <a:r>
              <a:rPr lang="en-CA" sz="5000" b="1" dirty="0"/>
              <a:t>NEXT STEPS AND PROCEDURE</a:t>
            </a:r>
            <a:endParaRPr lang="en-CA" sz="5000" b="1" kern="1200" noProof="0" dirty="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id="{0C27158B-3F33-B1A6-D3F8-664C39328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C4B5D99F-6B73-0E76-3BE8-8432CB0B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CA" noProof="0" dirty="0"/>
          </a:p>
        </p:txBody>
      </p:sp>
      <p:sp>
        <p:nvSpPr>
          <p:cNvPr id="16" name="Graphic 11">
            <a:extLst>
              <a:ext uri="{FF2B5EF4-FFF2-40B4-BE49-F238E27FC236}">
                <a16:creationId xmlns:a16="http://schemas.microsoft.com/office/drawing/2014/main" id="{6F1D84BD-413E-5A3F-644E-95E1D5F6B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CA" noProof="0" dirty="0"/>
          </a:p>
        </p:txBody>
      </p:sp>
      <p:sp>
        <p:nvSpPr>
          <p:cNvPr id="18" name="Graphic 13">
            <a:extLst>
              <a:ext uri="{FF2B5EF4-FFF2-40B4-BE49-F238E27FC236}">
                <a16:creationId xmlns:a16="http://schemas.microsoft.com/office/drawing/2014/main" id="{CB943363-29E9-F274-5856-07EFA3A17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CA" noProof="0" dirty="0"/>
          </a:p>
        </p:txBody>
      </p:sp>
      <p:sp>
        <p:nvSpPr>
          <p:cNvPr id="4" name="Rectangle 3">
            <a:extLst>
              <a:ext uri="{FF2B5EF4-FFF2-40B4-BE49-F238E27FC236}">
                <a16:creationId xmlns:a16="http://schemas.microsoft.com/office/drawing/2014/main" id="{4F7E4C85-0F37-C48F-AD00-628AE21B47CF}"/>
              </a:ext>
            </a:extLst>
          </p:cNvPr>
          <p:cNvSpPr/>
          <p:nvPr/>
        </p:nvSpPr>
        <p:spPr>
          <a:xfrm>
            <a:off x="364991" y="1460429"/>
            <a:ext cx="11462017" cy="695575"/>
          </a:xfrm>
          <a:prstGeom prst="rect">
            <a:avLst/>
          </a:prstGeom>
        </p:spPr>
        <p:txBody>
          <a:bodyPr wrap="square">
            <a:spAutoFit/>
          </a:bodyPr>
          <a:lstStyle/>
          <a:p>
            <a:pPr>
              <a:lnSpc>
                <a:spcPct val="90000"/>
              </a:lnSpc>
              <a:spcAft>
                <a:spcPts val="600"/>
              </a:spcAft>
            </a:pPr>
            <a:endParaRPr lang="en-CA" noProof="0" dirty="0">
              <a:latin typeface="Arial" panose="020B0604020202020204" pitchFamily="34" charset="0"/>
              <a:cs typeface="Arial" panose="020B0604020202020204" pitchFamily="34" charset="0"/>
            </a:endParaRPr>
          </a:p>
          <a:p>
            <a:pPr>
              <a:lnSpc>
                <a:spcPct val="90000"/>
              </a:lnSpc>
              <a:spcAft>
                <a:spcPts val="600"/>
              </a:spcAft>
            </a:pPr>
            <a:endParaRPr lang="en-CA" sz="2000" b="1" noProof="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6" name="ZoneTexte 2">
            <a:extLst>
              <a:ext uri="{FF2B5EF4-FFF2-40B4-BE49-F238E27FC236}">
                <a16:creationId xmlns:a16="http://schemas.microsoft.com/office/drawing/2014/main" id="{91B5F094-A1E3-1D96-E20E-6C86A0347868}"/>
              </a:ext>
            </a:extLst>
          </p:cNvPr>
          <p:cNvGraphicFramePr/>
          <p:nvPr>
            <p:extLst>
              <p:ext uri="{D42A27DB-BD31-4B8C-83A1-F6EECF244321}">
                <p14:modId xmlns:p14="http://schemas.microsoft.com/office/powerpoint/2010/main" val="143842427"/>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476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6BEF-8DA0-468F-93C1-1C14C0B16EBE}"/>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n-CA" sz="5400" b="1" noProof="0" dirty="0">
                <a:solidFill>
                  <a:srgbClr val="588894"/>
                </a:solidFill>
                <a:latin typeface="Arial" panose="020B0604020202020204" pitchFamily="34" charset="0"/>
                <a:cs typeface="Arial" panose="020B0604020202020204" pitchFamily="34" charset="0"/>
              </a:rPr>
              <a:t>Conclusion</a:t>
            </a:r>
          </a:p>
        </p:txBody>
      </p:sp>
      <p:pic>
        <p:nvPicPr>
          <p:cNvPr id="4" name="Picture 3" descr="A picture containing indoor&#10;&#10;Description automatically generated">
            <a:extLst>
              <a:ext uri="{FF2B5EF4-FFF2-40B4-BE49-F238E27FC236}">
                <a16:creationId xmlns:a16="http://schemas.microsoft.com/office/drawing/2014/main" id="{072DCE82-1CCD-4607-B9A0-A1C44F62D453}"/>
              </a:ext>
            </a:extLst>
          </p:cNvPr>
          <p:cNvPicPr>
            <a:picLocks noChangeAspect="1"/>
          </p:cNvPicPr>
          <p:nvPr/>
        </p:nvPicPr>
        <p:blipFill rotWithShape="1">
          <a:blip r:embed="rId2"/>
          <a:srcRect l="23282" r="26023"/>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F33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C0E420-8A4D-40B5-9517-F34E451F401F}"/>
              </a:ext>
            </a:extLst>
          </p:cNvPr>
          <p:cNvSpPr/>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en-CA" sz="2800" dirty="0">
                <a:solidFill>
                  <a:srgbClr val="588894"/>
                </a:solidFill>
                <a:latin typeface="Arial" panose="020B0604020202020204" pitchFamily="34" charset="0"/>
                <a:cs typeface="Arial" panose="020B0604020202020204" pitchFamily="34" charset="0"/>
              </a:rPr>
              <a:t>It's a new salary chapter that begins for managers... It's about time!</a:t>
            </a:r>
          </a:p>
          <a:p>
            <a:pPr>
              <a:lnSpc>
                <a:spcPct val="90000"/>
              </a:lnSpc>
              <a:spcAft>
                <a:spcPts val="600"/>
              </a:spcAft>
            </a:pPr>
            <a:endParaRPr lang="en-CA" sz="2000" b="1" noProof="0" dirty="0">
              <a:solidFill>
                <a:schemeClr val="accent6">
                  <a:lumMod val="75000"/>
                </a:schemeClr>
              </a:solidFill>
            </a:endParaRPr>
          </a:p>
          <a:p>
            <a:pPr algn="ctr">
              <a:lnSpc>
                <a:spcPct val="90000"/>
              </a:lnSpc>
              <a:spcAft>
                <a:spcPts val="600"/>
              </a:spcAft>
            </a:pPr>
            <a:r>
              <a:rPr lang="en-CA" sz="3200" b="1" noProof="0" dirty="0">
                <a:solidFill>
                  <a:schemeClr val="accent6">
                    <a:lumMod val="75000"/>
                  </a:schemeClr>
                </a:solidFill>
              </a:rPr>
              <a:t>QUESTIONS?</a:t>
            </a:r>
          </a:p>
          <a:p>
            <a:pPr algn="ctr">
              <a:lnSpc>
                <a:spcPct val="90000"/>
              </a:lnSpc>
              <a:spcAft>
                <a:spcPts val="600"/>
              </a:spcAft>
            </a:pPr>
            <a:endParaRPr lang="en-CA" sz="2000" b="1" noProof="0" dirty="0">
              <a:solidFill>
                <a:schemeClr val="accent6">
                  <a:lumMod val="75000"/>
                </a:schemeClr>
              </a:solidFill>
              <a:effectLst/>
            </a:endParaRPr>
          </a:p>
          <a:p>
            <a:pPr algn="ctr">
              <a:lnSpc>
                <a:spcPct val="90000"/>
              </a:lnSpc>
              <a:spcAft>
                <a:spcPts val="600"/>
              </a:spcAft>
            </a:pPr>
            <a:endParaRPr lang="en-CA" sz="2000" b="1" noProof="0" dirty="0">
              <a:solidFill>
                <a:schemeClr val="accent6">
                  <a:lumMod val="75000"/>
                </a:schemeClr>
              </a:solidFill>
              <a:effectLst/>
            </a:endParaRPr>
          </a:p>
        </p:txBody>
      </p:sp>
      <p:cxnSp>
        <p:nvCxnSpPr>
          <p:cNvPr id="6" name="Straight Connector 5">
            <a:extLst>
              <a:ext uri="{FF2B5EF4-FFF2-40B4-BE49-F238E27FC236}">
                <a16:creationId xmlns:a16="http://schemas.microsoft.com/office/drawing/2014/main" id="{293CD112-6AD0-4E5C-AA5C-2CE0040EAEED}"/>
              </a:ext>
            </a:extLst>
          </p:cNvPr>
          <p:cNvCxnSpPr/>
          <p:nvPr/>
        </p:nvCxnSpPr>
        <p:spPr>
          <a:xfrm>
            <a:off x="4965431" y="2115117"/>
            <a:ext cx="6424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1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4D2AD-C52B-481E-86CE-A8D33C3FEBB8}"/>
              </a:ext>
            </a:extLst>
          </p:cNvPr>
          <p:cNvSpPr/>
          <p:nvPr/>
        </p:nvSpPr>
        <p:spPr>
          <a:xfrm>
            <a:off x="0" y="0"/>
            <a:ext cx="12192000" cy="6858000"/>
          </a:xfrm>
          <a:prstGeom prst="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6" name="Picture 6" descr="Image result for 3d stick figure thank you">
            <a:extLst>
              <a:ext uri="{FF2B5EF4-FFF2-40B4-BE49-F238E27FC236}">
                <a16:creationId xmlns:a16="http://schemas.microsoft.com/office/drawing/2014/main" id="{16EF7DF4-3409-40F5-906A-6B8E8FCD5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66" b="-2"/>
          <a:stretch/>
        </p:blipFill>
        <p:spPr bwMode="auto">
          <a:xfrm>
            <a:off x="6758406" y="-2008"/>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2D8A050-99B6-4921-86FE-4038B4DEC495}"/>
              </a:ext>
            </a:extLst>
          </p:cNvPr>
          <p:cNvSpPr>
            <a:spLocks noGrp="1"/>
          </p:cNvSpPr>
          <p:nvPr>
            <p:ph idx="1"/>
          </p:nvPr>
        </p:nvSpPr>
        <p:spPr>
          <a:xfrm>
            <a:off x="391329" y="1761969"/>
            <a:ext cx="5795543" cy="3890963"/>
          </a:xfrm>
        </p:spPr>
        <p:txBody>
          <a:bodyPr>
            <a:normAutofit/>
          </a:bodyPr>
          <a:lstStyle/>
          <a:p>
            <a:pPr marL="0" indent="0">
              <a:buNone/>
            </a:pPr>
            <a:r>
              <a:rPr lang="en-CA" sz="3600" b="1" noProof="0" dirty="0">
                <a:latin typeface="Arial" panose="020B0604020202020204" pitchFamily="34" charset="0"/>
                <a:cs typeface="Arial" panose="020B0604020202020204" pitchFamily="34" charset="0"/>
              </a:rPr>
              <a:t>APER </a:t>
            </a:r>
          </a:p>
          <a:p>
            <a:pPr marL="0" indent="0">
              <a:buNone/>
            </a:pPr>
            <a:endParaRPr lang="en-CA" noProof="0" dirty="0">
              <a:latin typeface="Arial" panose="020B0604020202020204" pitchFamily="34" charset="0"/>
              <a:cs typeface="Arial" panose="020B0604020202020204" pitchFamily="34" charset="0"/>
            </a:endParaRPr>
          </a:p>
          <a:p>
            <a:pPr marL="0" indent="0">
              <a:buNone/>
            </a:pPr>
            <a:r>
              <a:rPr lang="en-CA" dirty="0">
                <a:latin typeface="Arial" panose="020B0604020202020204" pitchFamily="34" charset="0"/>
                <a:cs typeface="Arial" panose="020B0604020202020204" pitchFamily="34" charset="0"/>
              </a:rPr>
              <a:t>Telephone: </a:t>
            </a:r>
            <a:r>
              <a:rPr lang="en-CA" noProof="0" dirty="0">
                <a:latin typeface="Arial" panose="020B0604020202020204" pitchFamily="34" charset="0"/>
                <a:cs typeface="Arial" panose="020B0604020202020204" pitchFamily="34" charset="0"/>
              </a:rPr>
              <a:t>(514) 933-4118</a:t>
            </a:r>
          </a:p>
          <a:p>
            <a:pPr marL="0" indent="0">
              <a:buNone/>
            </a:pPr>
            <a:r>
              <a:rPr lang="en-CA" noProof="0" dirty="0">
                <a:solidFill>
                  <a:srgbClr val="FFFF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association@aper.qc.ca</a:t>
            </a:r>
            <a:endParaRPr lang="en-CA" noProof="0" dirty="0">
              <a:solidFill>
                <a:srgbClr val="FFFFFF"/>
              </a:solidFill>
              <a:latin typeface="Arial" panose="020B0604020202020204" pitchFamily="34" charset="0"/>
              <a:cs typeface="Arial" panose="020B0604020202020204" pitchFamily="34" charset="0"/>
            </a:endParaRPr>
          </a:p>
          <a:p>
            <a:pPr marL="0" indent="0">
              <a:buNone/>
            </a:pPr>
            <a:r>
              <a:rPr lang="en-CA" noProof="0" dirty="0">
                <a:solidFill>
                  <a:srgbClr val="FFFF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www.aper.qc.ca</a:t>
            </a:r>
            <a:endParaRPr lang="en-CA" noProof="0" dirty="0">
              <a:solidFill>
                <a:srgbClr val="FFFFFF"/>
              </a:solidFill>
              <a:latin typeface="Arial" panose="020B0604020202020204" pitchFamily="34" charset="0"/>
              <a:cs typeface="Arial" panose="020B0604020202020204" pitchFamily="34" charset="0"/>
            </a:endParaRPr>
          </a:p>
          <a:p>
            <a:pPr marL="0" indent="0">
              <a:buNone/>
            </a:pPr>
            <a:endParaRPr lang="en-CA" sz="2200" noProof="0" dirty="0"/>
          </a:p>
          <a:p>
            <a:pPr marL="0" indent="0">
              <a:buNone/>
            </a:pPr>
            <a:endParaRPr lang="en-CA" sz="4400" noProof="0" dirty="0"/>
          </a:p>
          <a:p>
            <a:pPr marL="0" indent="0">
              <a:buNone/>
            </a:pPr>
            <a:endParaRPr lang="en-CA" sz="4400" noProof="0" dirty="0"/>
          </a:p>
        </p:txBody>
      </p:sp>
      <p:pic>
        <p:nvPicPr>
          <p:cNvPr id="8" name="Picture 7">
            <a:extLst>
              <a:ext uri="{FF2B5EF4-FFF2-40B4-BE49-F238E27FC236}">
                <a16:creationId xmlns:a16="http://schemas.microsoft.com/office/drawing/2014/main" id="{D21E9E7B-F634-42A6-B5D7-FB51ED2733BF}"/>
              </a:ext>
            </a:extLst>
          </p:cNvPr>
          <p:cNvPicPr>
            <a:picLocks noChangeAspect="1"/>
          </p:cNvPicPr>
          <p:nvPr/>
        </p:nvPicPr>
        <p:blipFill rotWithShape="1">
          <a:blip r:embed="rId5"/>
          <a:srcRect l="7380" b="339"/>
          <a:stretch/>
        </p:blipFill>
        <p:spPr>
          <a:xfrm>
            <a:off x="7723163" y="556914"/>
            <a:ext cx="3908163" cy="3986951"/>
          </a:xfrm>
          <a:prstGeom prst="rect">
            <a:avLst/>
          </a:prstGeom>
        </p:spPr>
      </p:pic>
      <p:sp>
        <p:nvSpPr>
          <p:cNvPr id="5" name="Rectangle 4">
            <a:extLst>
              <a:ext uri="{FF2B5EF4-FFF2-40B4-BE49-F238E27FC236}">
                <a16:creationId xmlns:a16="http://schemas.microsoft.com/office/drawing/2014/main" id="{511FA3FC-FD89-439C-9D4C-DCA4C3C75FAE}"/>
              </a:ext>
            </a:extLst>
          </p:cNvPr>
          <p:cNvSpPr/>
          <p:nvPr/>
        </p:nvSpPr>
        <p:spPr>
          <a:xfrm>
            <a:off x="8062105" y="2400194"/>
            <a:ext cx="2734979" cy="707886"/>
          </a:xfrm>
          <a:prstGeom prst="rect">
            <a:avLst/>
          </a:prstGeom>
          <a:noFill/>
        </p:spPr>
        <p:txBody>
          <a:bodyPr wrap="none" lIns="91440" tIns="45720" rIns="91440" bIns="45720">
            <a:spAutoFit/>
          </a:bodyPr>
          <a:lstStyle/>
          <a:p>
            <a:pPr algn="ctr"/>
            <a:r>
              <a:rPr lang="en-CA" sz="4000" b="1" dirty="0">
                <a:ln w="0"/>
                <a:effectLst>
                  <a:outerShdw blurRad="38100" dist="38100" dir="2700000" algn="tl">
                    <a:srgbClr val="000000">
                      <a:alpha val="43137"/>
                    </a:srgbClr>
                  </a:outerShdw>
                </a:effectLst>
              </a:rPr>
              <a:t>THANK YOU</a:t>
            </a:r>
            <a:endParaRPr lang="en-CA" sz="4000" b="1" cap="none" spc="0" noProof="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7298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4FC6-9C27-47E0-BA22-01E04D2A11A8}"/>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CA" b="1" noProof="0" dirty="0">
                <a:latin typeface="Arial" panose="020B0604020202020204" pitchFamily="34" charset="0"/>
                <a:cs typeface="Arial" panose="020B0604020202020204" pitchFamily="34" charset="0"/>
              </a:rPr>
              <a:t>INTRODUCTION</a:t>
            </a:r>
          </a:p>
        </p:txBody>
      </p:sp>
      <p:pic>
        <p:nvPicPr>
          <p:cNvPr id="1026" name="Picture 2" descr="image being cropped">
            <a:extLst>
              <a:ext uri="{FF2B5EF4-FFF2-40B4-BE49-F238E27FC236}">
                <a16:creationId xmlns:a16="http://schemas.microsoft.com/office/drawing/2014/main" id="{9C4E449D-18BD-4B02-AB34-739E032628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83" y="10"/>
            <a:ext cx="12192000" cy="457199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86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FA0059D4-241E-4DE7-9E9F-9C39DECF509F}"/>
              </a:ext>
            </a:extLst>
          </p:cNvPr>
          <p:cNvSpPr>
            <a:spLocks noGrp="1"/>
          </p:cNvSpPr>
          <p:nvPr>
            <p:ph type="title"/>
          </p:nvPr>
        </p:nvSpPr>
        <p:spPr>
          <a:xfrm>
            <a:off x="5297762" y="329184"/>
            <a:ext cx="6251110" cy="1783080"/>
          </a:xfrm>
        </p:spPr>
        <p:txBody>
          <a:bodyPr anchor="b">
            <a:normAutofit/>
          </a:bodyPr>
          <a:lstStyle/>
          <a:p>
            <a:r>
              <a:rPr lang="en-CA" sz="5400" b="1" noProof="0" dirty="0">
                <a:latin typeface="Arial" panose="020B0604020202020204" pitchFamily="34" charset="0"/>
                <a:cs typeface="Arial" panose="020B0604020202020204" pitchFamily="34" charset="0"/>
              </a:rPr>
              <a:t>INTRODUCTION</a:t>
            </a:r>
          </a:p>
        </p:txBody>
      </p:sp>
      <p:pic>
        <p:nvPicPr>
          <p:cNvPr id="5" name="Picture 4" descr="Pen placed on top of a signature line">
            <a:extLst>
              <a:ext uri="{FF2B5EF4-FFF2-40B4-BE49-F238E27FC236}">
                <a16:creationId xmlns:a16="http://schemas.microsoft.com/office/drawing/2014/main" id="{7D9B0385-8C2F-7BF8-AF23-08717BC5D3EB}"/>
              </a:ext>
            </a:extLst>
          </p:cNvPr>
          <p:cNvPicPr>
            <a:picLocks noChangeAspect="1"/>
          </p:cNvPicPr>
          <p:nvPr/>
        </p:nvPicPr>
        <p:blipFill>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3" name="Content Placeholder 2">
            <a:extLst>
              <a:ext uri="{FF2B5EF4-FFF2-40B4-BE49-F238E27FC236}">
                <a16:creationId xmlns:a16="http://schemas.microsoft.com/office/drawing/2014/main" id="{98B571E4-DFB8-4859-A1A4-A0D6E1C51D83}"/>
              </a:ext>
            </a:extLst>
          </p:cNvPr>
          <p:cNvSpPr>
            <a:spLocks noGrp="1"/>
          </p:cNvSpPr>
          <p:nvPr>
            <p:ph idx="1"/>
          </p:nvPr>
        </p:nvSpPr>
        <p:spPr>
          <a:xfrm>
            <a:off x="5297762" y="2706624"/>
            <a:ext cx="6251110" cy="3483864"/>
          </a:xfrm>
        </p:spPr>
        <p:txBody>
          <a:bodyPr>
            <a:normAutofit/>
          </a:bodyPr>
          <a:lstStyle/>
          <a:p>
            <a:pPr marL="0" indent="0" algn="just">
              <a:buNone/>
            </a:pPr>
            <a:r>
              <a:rPr lang="en-CA" sz="2200" noProof="0" dirty="0">
                <a:latin typeface="Arial" panose="020B0604020202020204" pitchFamily="34" charset="0"/>
                <a:cs typeface="Arial" panose="020B0604020202020204" pitchFamily="34" charset="0"/>
              </a:rPr>
              <a:t>Over the past few months, the APER, accompanied by the ACSSSS and the AGESSS, has participated intensively with Santé Québec and the SCT in various works in order to sign various agreements to correct sectoral problems, insurance and pension plan issues, in addition to the 2023-2028 salary increases.  These issues were discussed at 3 different tables.</a:t>
            </a:r>
          </a:p>
        </p:txBody>
      </p:sp>
    </p:spTree>
    <p:extLst>
      <p:ext uri="{BB962C8B-B14F-4D97-AF65-F5344CB8AC3E}">
        <p14:creationId xmlns:p14="http://schemas.microsoft.com/office/powerpoint/2010/main" val="32613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9056C093-F5C8-14B8-559F-5A9CA15F6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7314F-B1B6-CD42-82A3-E7CFF16CA8BB}"/>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CA" b="1" noProof="0" dirty="0">
                <a:latin typeface="Arial" panose="020B0604020202020204" pitchFamily="34" charset="0"/>
                <a:cs typeface="Arial" panose="020B0604020202020204" pitchFamily="34" charset="0"/>
              </a:rPr>
              <a:t>THE DIFFERENT TABLES</a:t>
            </a:r>
          </a:p>
        </p:txBody>
      </p:sp>
      <p:pic>
        <p:nvPicPr>
          <p:cNvPr id="1026" name="Picture 2" descr="image being cropped">
            <a:extLst>
              <a:ext uri="{FF2B5EF4-FFF2-40B4-BE49-F238E27FC236}">
                <a16:creationId xmlns:a16="http://schemas.microsoft.com/office/drawing/2014/main" id="{EBDB0D11-CF0D-AB35-0F13-1808736588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83" y="10"/>
            <a:ext cx="12192000" cy="457199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1" name="Straight Connector 70">
            <a:extLst>
              <a:ext uri="{FF2B5EF4-FFF2-40B4-BE49-F238E27FC236}">
                <a16:creationId xmlns:a16="http://schemas.microsoft.com/office/drawing/2014/main" id="{25C01CE9-31CF-D2CE-5F20-FFBD8E6BCE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97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4324D1D-08E4-3541-BC8F-6E1A01988D0D}"/>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Title 6">
            <a:extLst>
              <a:ext uri="{FF2B5EF4-FFF2-40B4-BE49-F238E27FC236}">
                <a16:creationId xmlns:a16="http://schemas.microsoft.com/office/drawing/2014/main" id="{A30A78F5-1B42-495C-8876-851831437A66}"/>
              </a:ext>
            </a:extLst>
          </p:cNvPr>
          <p:cNvSpPr>
            <a:spLocks noGrp="1"/>
          </p:cNvSpPr>
          <p:nvPr>
            <p:ph type="title"/>
          </p:nvPr>
        </p:nvSpPr>
        <p:spPr>
          <a:xfrm>
            <a:off x="838200" y="365125"/>
            <a:ext cx="10515600" cy="1325563"/>
          </a:xfrm>
        </p:spPr>
        <p:txBody>
          <a:bodyPr>
            <a:normAutofit/>
          </a:bodyPr>
          <a:lstStyle/>
          <a:p>
            <a:r>
              <a:rPr lang="en-CA" b="1" noProof="0" dirty="0">
                <a:latin typeface="Arial" panose="020B0604020202020204" pitchFamily="34" charset="0"/>
                <a:cs typeface="Arial" panose="020B0604020202020204" pitchFamily="34" charset="0"/>
              </a:rPr>
              <a:t>THE DIFFERENT TABLES</a:t>
            </a:r>
            <a:br>
              <a:rPr lang="en-CA" b="1" noProof="0" dirty="0">
                <a:latin typeface="Arial" panose="020B0604020202020204" pitchFamily="34" charset="0"/>
                <a:cs typeface="Arial" panose="020B0604020202020204" pitchFamily="34" charset="0"/>
              </a:rPr>
            </a:br>
            <a:r>
              <a:rPr lang="en-CA" b="1" noProof="0" dirty="0">
                <a:latin typeface="Arial" panose="020B0604020202020204" pitchFamily="34" charset="0"/>
                <a:cs typeface="Arial" panose="020B0604020202020204" pitchFamily="34" charset="0"/>
              </a:rPr>
              <a:t>DIVIDE AND CONQUER</a:t>
            </a:r>
          </a:p>
        </p:txBody>
      </p:sp>
      <p:sp>
        <p:nvSpPr>
          <p:cNvPr id="5" name="Rectangle 4">
            <a:extLst>
              <a:ext uri="{FF2B5EF4-FFF2-40B4-BE49-F238E27FC236}">
                <a16:creationId xmlns:a16="http://schemas.microsoft.com/office/drawing/2014/main" id="{256F8C9A-314D-4E5D-9168-DF83E1620201}"/>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aphicFrame>
        <p:nvGraphicFramePr>
          <p:cNvPr id="16" name="Content Placeholder 2">
            <a:extLst>
              <a:ext uri="{FF2B5EF4-FFF2-40B4-BE49-F238E27FC236}">
                <a16:creationId xmlns:a16="http://schemas.microsoft.com/office/drawing/2014/main" id="{569520DD-E19C-57C9-D576-FF22DE97BE05}"/>
              </a:ext>
            </a:extLst>
          </p:cNvPr>
          <p:cNvGraphicFramePr>
            <a:graphicFrameLocks noGrp="1"/>
          </p:cNvGraphicFramePr>
          <p:nvPr>
            <p:ph idx="1"/>
            <p:extLst>
              <p:ext uri="{D42A27DB-BD31-4B8C-83A1-F6EECF244321}">
                <p14:modId xmlns:p14="http://schemas.microsoft.com/office/powerpoint/2010/main" val="23976856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04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37BEEF-3B19-FF68-8223-111626F4BD83}"/>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Title 6">
            <a:extLst>
              <a:ext uri="{FF2B5EF4-FFF2-40B4-BE49-F238E27FC236}">
                <a16:creationId xmlns:a16="http://schemas.microsoft.com/office/drawing/2014/main" id="{887BEDB7-5DB9-DDA6-6FD3-8D9A04A7CDBC}"/>
              </a:ext>
            </a:extLst>
          </p:cNvPr>
          <p:cNvSpPr>
            <a:spLocks noGrp="1"/>
          </p:cNvSpPr>
          <p:nvPr>
            <p:ph type="title"/>
          </p:nvPr>
        </p:nvSpPr>
        <p:spPr>
          <a:xfrm>
            <a:off x="572493" y="238539"/>
            <a:ext cx="11018520" cy="1434415"/>
          </a:xfrm>
        </p:spPr>
        <p:txBody>
          <a:bodyPr anchor="b">
            <a:normAutofit/>
          </a:bodyPr>
          <a:lstStyle/>
          <a:p>
            <a:r>
              <a:rPr lang="en-CA" sz="4600" b="1" noProof="0" dirty="0">
                <a:latin typeface="Arial" panose="020B0604020202020204" pitchFamily="34" charset="0"/>
                <a:cs typeface="Arial" panose="020B0604020202020204" pitchFamily="34" charset="0"/>
              </a:rPr>
              <a:t>THE DIFFERENT TABLES</a:t>
            </a:r>
            <a:br>
              <a:rPr lang="en-CA" sz="4600" b="1" noProof="0" dirty="0">
                <a:latin typeface="Arial" panose="020B0604020202020204" pitchFamily="34" charset="0"/>
                <a:cs typeface="Arial" panose="020B0604020202020204" pitchFamily="34" charset="0"/>
              </a:rPr>
            </a:br>
            <a:r>
              <a:rPr lang="en-CA" sz="4600" b="1" noProof="0" dirty="0">
                <a:latin typeface="Arial" panose="020B0604020202020204" pitchFamily="34" charset="0"/>
                <a:cs typeface="Arial" panose="020B0604020202020204" pitchFamily="34" charset="0"/>
              </a:rPr>
              <a:t>DIVIDE AND CONQUER</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3" name="Content Placeholder 2">
            <a:extLst>
              <a:ext uri="{FF2B5EF4-FFF2-40B4-BE49-F238E27FC236}">
                <a16:creationId xmlns:a16="http://schemas.microsoft.com/office/drawing/2014/main" id="{3AD4AD04-13C9-03CB-7F14-27150DEBD1C7}"/>
              </a:ext>
            </a:extLst>
          </p:cNvPr>
          <p:cNvSpPr>
            <a:spLocks noGrp="1"/>
          </p:cNvSpPr>
          <p:nvPr>
            <p:ph idx="1"/>
          </p:nvPr>
        </p:nvSpPr>
        <p:spPr>
          <a:xfrm>
            <a:off x="572493" y="2071316"/>
            <a:ext cx="6713552" cy="4119172"/>
          </a:xfrm>
        </p:spPr>
        <p:txBody>
          <a:bodyPr anchor="t">
            <a:normAutofit/>
          </a:bodyPr>
          <a:lstStyle/>
          <a:p>
            <a:r>
              <a:rPr lang="en-CA" sz="2000" noProof="0" dirty="0">
                <a:latin typeface="Candara" panose="020E0502030303020204" pitchFamily="34" charset="0"/>
              </a:rPr>
              <a:t>April 1, 2023: 4.3% instead of 6%
April 1, 2024: 2.3% instead of 2.8%
April 1, 2025: 2.1% instead of 2.6%
April 1, 2026: 2.0% instead of 2.5%
April 1, 2027: 2.0% instead of 3.5%
For a total of 12.7% wage increases instead of the 17.4% that had been granted to unionized employees.
The TBS sent us back to "discuss" at the sectoral table to find elements of flexibility, mobility and efficiency...</a:t>
            </a:r>
            <a:endParaRPr lang="en-CA" sz="2000" noProof="0" dirty="0">
              <a:latin typeface="Arial" panose="020B0604020202020204" pitchFamily="34" charset="0"/>
              <a:cs typeface="Arial" panose="020B0604020202020204" pitchFamily="34" charset="0"/>
            </a:endParaRPr>
          </a:p>
        </p:txBody>
      </p:sp>
      <p:pic>
        <p:nvPicPr>
          <p:cNvPr id="16" name="Picture 15" descr="White percentage symbol on red background">
            <a:extLst>
              <a:ext uri="{FF2B5EF4-FFF2-40B4-BE49-F238E27FC236}">
                <a16:creationId xmlns:a16="http://schemas.microsoft.com/office/drawing/2014/main" id="{26626995-FC13-0F3E-8053-B0C97A18C1B6}"/>
              </a:ext>
            </a:extLst>
          </p:cNvPr>
          <p:cNvPicPr>
            <a:picLocks noChangeAspect="1"/>
          </p:cNvPicPr>
          <p:nvPr/>
        </p:nvPicPr>
        <p:blipFill>
          <a:blip r:embed="rId2"/>
          <a:srcRect l="35782" r="2" b="2"/>
          <a:stretch/>
        </p:blipFill>
        <p:spPr>
          <a:xfrm>
            <a:off x="7675658" y="2093976"/>
            <a:ext cx="3941064" cy="4096512"/>
          </a:xfrm>
          <a:prstGeom prst="rect">
            <a:avLst/>
          </a:prstGeom>
        </p:spPr>
      </p:pic>
      <p:sp>
        <p:nvSpPr>
          <p:cNvPr id="5" name="Rectangle 4">
            <a:extLst>
              <a:ext uri="{FF2B5EF4-FFF2-40B4-BE49-F238E27FC236}">
                <a16:creationId xmlns:a16="http://schemas.microsoft.com/office/drawing/2014/main" id="{CCF62109-7E4F-6836-5EB0-9A5BD776CA69}"/>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extLst>
      <p:ext uri="{BB962C8B-B14F-4D97-AF65-F5344CB8AC3E}">
        <p14:creationId xmlns:p14="http://schemas.microsoft.com/office/powerpoint/2010/main" val="49353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E8AAE0-441E-0BD2-9C9E-01D8C6D57F4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3E102D-C208-615E-51B2-3D38D14F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Title 6">
            <a:extLst>
              <a:ext uri="{FF2B5EF4-FFF2-40B4-BE49-F238E27FC236}">
                <a16:creationId xmlns:a16="http://schemas.microsoft.com/office/drawing/2014/main" id="{D092370A-4CAD-143F-9F98-AB4C4F6EF388}"/>
              </a:ext>
            </a:extLst>
          </p:cNvPr>
          <p:cNvSpPr>
            <a:spLocks noGrp="1"/>
          </p:cNvSpPr>
          <p:nvPr>
            <p:ph type="title"/>
          </p:nvPr>
        </p:nvSpPr>
        <p:spPr>
          <a:xfrm>
            <a:off x="572493" y="238539"/>
            <a:ext cx="11018520" cy="1434415"/>
          </a:xfrm>
        </p:spPr>
        <p:txBody>
          <a:bodyPr anchor="b">
            <a:normAutofit fontScale="90000"/>
          </a:bodyPr>
          <a:lstStyle/>
          <a:p>
            <a:r>
              <a:rPr lang="en-CA" sz="5400" b="1" noProof="0" dirty="0">
                <a:latin typeface="Arial" panose="020B0604020202020204" pitchFamily="34" charset="0"/>
                <a:cs typeface="Arial" panose="020B0604020202020204" pitchFamily="34" charset="0"/>
              </a:rPr>
              <a:t>THE DIFFERENT TABLES</a:t>
            </a:r>
            <a:br>
              <a:rPr lang="en-CA" sz="5400" b="1" noProof="0" dirty="0">
                <a:latin typeface="Arial" panose="020B0604020202020204" pitchFamily="34" charset="0"/>
                <a:cs typeface="Arial" panose="020B0604020202020204" pitchFamily="34" charset="0"/>
              </a:rPr>
            </a:br>
            <a:r>
              <a:rPr lang="en-CA" sz="5400" b="1" noProof="0" dirty="0">
                <a:latin typeface="Arial" panose="020B0604020202020204" pitchFamily="34" charset="0"/>
                <a:cs typeface="Arial" panose="020B0604020202020204" pitchFamily="34" charset="0"/>
              </a:rPr>
              <a:t>DIVIDE AND CONQUER</a:t>
            </a:r>
          </a:p>
        </p:txBody>
      </p:sp>
      <p:sp>
        <p:nvSpPr>
          <p:cNvPr id="14" name="sketchy line">
            <a:extLst>
              <a:ext uri="{FF2B5EF4-FFF2-40B4-BE49-F238E27FC236}">
                <a16:creationId xmlns:a16="http://schemas.microsoft.com/office/drawing/2014/main" id="{C7F64949-66B8-EC61-9B20-DCC550AEE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aphicFrame>
        <p:nvGraphicFramePr>
          <p:cNvPr id="25" name="Content Placeholder 2">
            <a:extLst>
              <a:ext uri="{FF2B5EF4-FFF2-40B4-BE49-F238E27FC236}">
                <a16:creationId xmlns:a16="http://schemas.microsoft.com/office/drawing/2014/main" id="{E00FB395-E218-7694-C4A1-21827EA81AC9}"/>
              </a:ext>
            </a:extLst>
          </p:cNvPr>
          <p:cNvGraphicFramePr>
            <a:graphicFrameLocks noGrp="1"/>
          </p:cNvGraphicFramePr>
          <p:nvPr>
            <p:ph idx="1"/>
            <p:extLst>
              <p:ext uri="{D42A27DB-BD31-4B8C-83A1-F6EECF244321}">
                <p14:modId xmlns:p14="http://schemas.microsoft.com/office/powerpoint/2010/main" val="2548424024"/>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3d stick figure time">
            <a:extLst>
              <a:ext uri="{FF2B5EF4-FFF2-40B4-BE49-F238E27FC236}">
                <a16:creationId xmlns:a16="http://schemas.microsoft.com/office/drawing/2014/main" id="{7F09CC3B-0A42-35D3-4A8E-67E37455C8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245" r="2600"/>
          <a:stretch/>
        </p:blipFill>
        <p:spPr bwMode="auto">
          <a:xfrm>
            <a:off x="7675658" y="2093976"/>
            <a:ext cx="3941064" cy="40965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8BA87C-AF93-FFC4-6327-CFAA54E019AD}"/>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extLst>
      <p:ext uri="{BB962C8B-B14F-4D97-AF65-F5344CB8AC3E}">
        <p14:creationId xmlns:p14="http://schemas.microsoft.com/office/powerpoint/2010/main" val="123033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A8AE49-0E09-F845-0D7A-77F5FAFB130C}"/>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7" name="Title 6">
            <a:extLst>
              <a:ext uri="{FF2B5EF4-FFF2-40B4-BE49-F238E27FC236}">
                <a16:creationId xmlns:a16="http://schemas.microsoft.com/office/drawing/2014/main" id="{B848C6B1-78EC-3593-97F9-85134C91C1E2}"/>
              </a:ext>
            </a:extLst>
          </p:cNvPr>
          <p:cNvSpPr>
            <a:spLocks noGrp="1"/>
          </p:cNvSpPr>
          <p:nvPr>
            <p:ph type="title"/>
          </p:nvPr>
        </p:nvSpPr>
        <p:spPr>
          <a:xfrm>
            <a:off x="841248" y="548640"/>
            <a:ext cx="3600860" cy="5431536"/>
          </a:xfrm>
        </p:spPr>
        <p:txBody>
          <a:bodyPr>
            <a:normAutofit/>
          </a:bodyPr>
          <a:lstStyle/>
          <a:p>
            <a:r>
              <a:rPr lang="en-CA" sz="3800" b="1" noProof="0" dirty="0">
                <a:latin typeface="Arial" panose="020B0604020202020204" pitchFamily="34" charset="0"/>
                <a:cs typeface="Arial" panose="020B0604020202020204" pitchFamily="34" charset="0"/>
              </a:rPr>
              <a:t>THE DIFFERENT TABLES</a:t>
            </a:r>
            <a:br>
              <a:rPr lang="en-CA" sz="3800" b="1" noProof="0" dirty="0">
                <a:latin typeface="Arial" panose="020B0604020202020204" pitchFamily="34" charset="0"/>
                <a:cs typeface="Arial" panose="020B0604020202020204" pitchFamily="34" charset="0"/>
              </a:rPr>
            </a:br>
            <a:r>
              <a:rPr lang="en-CA" sz="3800" b="1" noProof="0" dirty="0">
                <a:latin typeface="Arial" panose="020B0604020202020204" pitchFamily="34" charset="0"/>
                <a:cs typeface="Arial" panose="020B0604020202020204" pitchFamily="34" charset="0"/>
              </a:rPr>
              <a:t>DIVIDE AND CONQUER</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3" name="Content Placeholder 2">
            <a:extLst>
              <a:ext uri="{FF2B5EF4-FFF2-40B4-BE49-F238E27FC236}">
                <a16:creationId xmlns:a16="http://schemas.microsoft.com/office/drawing/2014/main" id="{65B8E5C0-444C-BF44-C3C6-C85DA28971D0}"/>
              </a:ext>
            </a:extLst>
          </p:cNvPr>
          <p:cNvSpPr>
            <a:spLocks noGrp="1"/>
          </p:cNvSpPr>
          <p:nvPr>
            <p:ph idx="1"/>
          </p:nvPr>
        </p:nvSpPr>
        <p:spPr>
          <a:xfrm>
            <a:off x="5126418" y="552091"/>
            <a:ext cx="6224335" cy="5431536"/>
          </a:xfrm>
        </p:spPr>
        <p:txBody>
          <a:bodyPr anchor="ctr">
            <a:normAutofit/>
          </a:bodyPr>
          <a:lstStyle/>
          <a:p>
            <a:endParaRPr lang="en-CA" sz="2200" noProof="0" dirty="0">
              <a:effectLst/>
              <a:latin typeface="Candara" panose="020E0502030303020204" pitchFamily="34" charset="0"/>
            </a:endParaRPr>
          </a:p>
          <a:p>
            <a:pPr marL="0" indent="0">
              <a:spcBef>
                <a:spcPts val="0"/>
              </a:spcBef>
              <a:spcAft>
                <a:spcPts val="600"/>
              </a:spcAft>
              <a:buNone/>
            </a:pPr>
            <a:r>
              <a:rPr lang="en-CA" sz="2200" noProof="0" dirty="0">
                <a:latin typeface="Arial" panose="020B0604020202020204" pitchFamily="34" charset="0"/>
                <a:cs typeface="Arial" panose="020B0604020202020204" pitchFamily="34" charset="0"/>
              </a:rPr>
              <a:t>A 3rd table where representatives of the Government Negotiation Office (BNG), CERA and RACAR were present to discuss the pension plan and the improvement of insurance coverage.
APER was present at the CERA strategy committee at this table.
We have tabled a proposal that allows:</a:t>
            </a:r>
          </a:p>
        </p:txBody>
      </p:sp>
      <p:sp>
        <p:nvSpPr>
          <p:cNvPr id="5" name="Rectangle 4">
            <a:extLst>
              <a:ext uri="{FF2B5EF4-FFF2-40B4-BE49-F238E27FC236}">
                <a16:creationId xmlns:a16="http://schemas.microsoft.com/office/drawing/2014/main" id="{24E9DADC-3ED0-A131-2070-B495CEBEE875}"/>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extLst>
      <p:ext uri="{BB962C8B-B14F-4D97-AF65-F5344CB8AC3E}">
        <p14:creationId xmlns:p14="http://schemas.microsoft.com/office/powerpoint/2010/main" val="128777762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3507</TotalTime>
  <Words>1435</Words>
  <Application>Microsoft Office PowerPoint</Application>
  <PresentationFormat>Grand écran</PresentationFormat>
  <Paragraphs>76</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Candara</vt:lpstr>
      <vt:lpstr>Office Theme</vt:lpstr>
      <vt:lpstr>THE NEW SALARY INCREASES EXPLANATION</vt:lpstr>
      <vt:lpstr>AGENDA</vt:lpstr>
      <vt:lpstr>INTRODUCTION</vt:lpstr>
      <vt:lpstr>INTRODUCTION</vt:lpstr>
      <vt:lpstr>THE DIFFERENT TABLES</vt:lpstr>
      <vt:lpstr>THE DIFFERENT TABLES DIVIDE AND CONQUER</vt:lpstr>
      <vt:lpstr>THE DIFFERENT TABLES DIVIDE AND CONQUER</vt:lpstr>
      <vt:lpstr>THE DIFFERENT TABLES DIVIDE AND CONQUER</vt:lpstr>
      <vt:lpstr>THE DIFFERENT TABLES DIVIDE AND CONQUER</vt:lpstr>
      <vt:lpstr>THE DIFFERENT TABLES DIVIDE AND CONQUER</vt:lpstr>
      <vt:lpstr>THE DIFFERENT ISSUES</vt:lpstr>
      <vt:lpstr>THE DIFFERENT ISSUES</vt:lpstr>
      <vt:lpstr>THE GOVERNMENT COUNTERPART</vt:lpstr>
      <vt:lpstr>THE GOVERNMENT COUNTERPART OR THE RESULTS</vt:lpstr>
      <vt:lpstr>THE GOVERNMENT COUNTERPART OR THE RESULTS</vt:lpstr>
      <vt:lpstr>THE GOVERNMENT COUNTERPART OR THE RESULTS</vt:lpstr>
      <vt:lpstr>WHAT HAVE WE LOST IN RETURN?</vt:lpstr>
      <vt:lpstr>THE INSURANCE PLAN</vt:lpstr>
      <vt:lpstr>THE INSURANCE PLAN</vt:lpstr>
      <vt:lpstr>THE PENSION PLAN</vt:lpstr>
      <vt:lpstr>THE PENSION PLAN (PPMP)</vt:lpstr>
      <vt:lpstr>NEXT STEPS AND PROCEDURE</vt:lpstr>
      <vt:lpstr>NEXT STEPS AND PROCEDURE</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EQUITY &amp; MINISTERIAL SALARY MONDIFICATIONS</dc:title>
  <dc:creator>Felicia Tiseo</dc:creator>
  <cp:lastModifiedBy>Association</cp:lastModifiedBy>
  <cp:revision>77</cp:revision>
  <cp:lastPrinted>2025-04-03T16:00:38Z</cp:lastPrinted>
  <dcterms:created xsi:type="dcterms:W3CDTF">2019-09-17T13:36:34Z</dcterms:created>
  <dcterms:modified xsi:type="dcterms:W3CDTF">2025-04-07T17:58:51Z</dcterms:modified>
</cp:coreProperties>
</file>